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735763" cy="9866313"/>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C8"/>
    <a:srgbClr val="FF050B"/>
    <a:srgbClr val="FFCCFF"/>
    <a:srgbClr val="FC1818"/>
    <a:srgbClr val="FF6600"/>
    <a:srgbClr val="FFFFFF"/>
    <a:srgbClr val="F24B3E"/>
    <a:srgbClr val="EAEE42"/>
    <a:srgbClr val="F5877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523" autoAdjust="0"/>
  </p:normalViewPr>
  <p:slideViewPr>
    <p:cSldViewPr snapToGrid="0">
      <p:cViewPr varScale="1">
        <p:scale>
          <a:sx n="54" d="100"/>
          <a:sy n="54"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1062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53271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261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82617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381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5081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8181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3381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1815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8051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7959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966031-9C49-4793-8585-88916E5FA002}" type="datetimeFigureOut">
              <a:rPr kumimoji="1" lang="ja-JP" altLang="en-US" smtClean="0"/>
              <a:t>2021/2/7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47937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1704975" y="4464"/>
            <a:ext cx="9587819" cy="523521"/>
          </a:xfrm>
          <a:prstGeom prst="bevel">
            <a:avLst>
              <a:gd name="adj" fmla="val 545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配偶者からの暴力の防止及び被害者の保護等に関する基本的な計画（第４次）</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素案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の概要</a:t>
            </a: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500" spc="750" dirty="0">
                <a:solidFill>
                  <a:schemeClr val="tx1"/>
                </a:solidFill>
                <a:latin typeface="HGP創英角ｺﾞｼｯｸUB" panose="020B0900000000000000" pitchFamily="50" charset="-128"/>
                <a:ea typeface="HGP創英角ｺﾞｼｯｸUB" panose="020B0900000000000000" pitchFamily="50" charset="-128"/>
              </a:rPr>
              <a:t>（富山県ＤＶ対策基本計画）</a:t>
            </a:r>
          </a:p>
        </p:txBody>
      </p:sp>
      <p:sp>
        <p:nvSpPr>
          <p:cNvPr id="6" name="正方形/長方形 5"/>
          <p:cNvSpPr/>
          <p:nvPr/>
        </p:nvSpPr>
        <p:spPr>
          <a:xfrm>
            <a:off x="43136" y="684512"/>
            <a:ext cx="5589007" cy="2336027"/>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5" name="額縁 4"/>
          <p:cNvSpPr/>
          <p:nvPr/>
        </p:nvSpPr>
        <p:spPr>
          <a:xfrm>
            <a:off x="81236" y="572308"/>
            <a:ext cx="1686709" cy="232474"/>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第１章　計画の趣旨</a:t>
            </a:r>
          </a:p>
        </p:txBody>
      </p:sp>
      <p:sp>
        <p:nvSpPr>
          <p:cNvPr id="8" name="正方形/長方形 7"/>
          <p:cNvSpPr/>
          <p:nvPr/>
        </p:nvSpPr>
        <p:spPr>
          <a:xfrm>
            <a:off x="47404" y="3096532"/>
            <a:ext cx="5029430" cy="6476092"/>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9" name="額縁 8"/>
          <p:cNvSpPr/>
          <p:nvPr/>
        </p:nvSpPr>
        <p:spPr>
          <a:xfrm>
            <a:off x="43136" y="3052209"/>
            <a:ext cx="2666559" cy="271693"/>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第２章　富山県におけるＤＶの現状</a:t>
            </a:r>
          </a:p>
        </p:txBody>
      </p:sp>
      <p:sp>
        <p:nvSpPr>
          <p:cNvPr id="13" name="正方形/長方形 12"/>
          <p:cNvSpPr/>
          <p:nvPr/>
        </p:nvSpPr>
        <p:spPr>
          <a:xfrm>
            <a:off x="5687450" y="2358120"/>
            <a:ext cx="7095100" cy="7214505"/>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14" name="額縁 13"/>
          <p:cNvSpPr/>
          <p:nvPr/>
        </p:nvSpPr>
        <p:spPr>
          <a:xfrm>
            <a:off x="5729901" y="2262810"/>
            <a:ext cx="1656118" cy="285560"/>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第４章　計画の内容</a:t>
            </a:r>
          </a:p>
        </p:txBody>
      </p:sp>
      <p:sp>
        <p:nvSpPr>
          <p:cNvPr id="25" name="正方形/長方形 24"/>
          <p:cNvSpPr/>
          <p:nvPr/>
        </p:nvSpPr>
        <p:spPr>
          <a:xfrm>
            <a:off x="74645" y="1073237"/>
            <a:ext cx="5530283" cy="480131"/>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lvl="0"/>
            <a:r>
              <a:rPr lang="ja-JP" altLang="en-US" sz="1470" dirty="0">
                <a:solidFill>
                  <a:prstClr val="black"/>
                </a:solidFill>
              </a:rPr>
              <a:t>　</a:t>
            </a:r>
            <a:r>
              <a:rPr lang="ja-JP" altLang="en-US" sz="1050" dirty="0">
                <a:solidFill>
                  <a:prstClr val="black"/>
                </a:solidFill>
              </a:rPr>
              <a:t>ＤＶ防止法の改正や県民意識の実態を踏まえ、ＤＶの未然防止をはじめとして、被害者の相談から自立にいたるまでの総合的な施策を着実に　展開し、暴力のない社会をめざすもの</a:t>
            </a:r>
            <a:endParaRPr lang="en-US" altLang="ja-JP" sz="1050" dirty="0">
              <a:solidFill>
                <a:prstClr val="black"/>
              </a:solidFill>
            </a:endParaRPr>
          </a:p>
        </p:txBody>
      </p:sp>
      <p:sp>
        <p:nvSpPr>
          <p:cNvPr id="24" name="角丸四角形 23"/>
          <p:cNvSpPr/>
          <p:nvPr/>
        </p:nvSpPr>
        <p:spPr>
          <a:xfrm>
            <a:off x="66395" y="920633"/>
            <a:ext cx="1285875"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１　計画策定の趣旨</a:t>
            </a:r>
            <a:endParaRPr lang="en-US" altLang="ja-JP" sz="1000" b="1" dirty="0">
              <a:solidFill>
                <a:prstClr val="black"/>
              </a:solidFill>
            </a:endParaRPr>
          </a:p>
        </p:txBody>
      </p:sp>
      <p:sp>
        <p:nvSpPr>
          <p:cNvPr id="26" name="正方形/長方形 25"/>
          <p:cNvSpPr/>
          <p:nvPr/>
        </p:nvSpPr>
        <p:spPr>
          <a:xfrm>
            <a:off x="73226" y="1801890"/>
            <a:ext cx="5540889" cy="769441"/>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Ins="0" rtlCol="0" anchor="ctr">
            <a:spAutoFit/>
          </a:bodyPr>
          <a:lstStyle/>
          <a:p>
            <a:r>
              <a:rPr lang="ja-JP" altLang="ja-JP" sz="1100" dirty="0"/>
              <a:t>（１）</a:t>
            </a:r>
            <a:r>
              <a:rPr lang="ja-JP" altLang="en-US" sz="1100" dirty="0"/>
              <a:t>ＤＶ</a:t>
            </a:r>
            <a:r>
              <a:rPr lang="ja-JP" altLang="ja-JP" sz="1100" dirty="0"/>
              <a:t>防止法第２条の３の規定に基づく基本計画</a:t>
            </a:r>
          </a:p>
          <a:p>
            <a:r>
              <a:rPr lang="ja-JP" altLang="ja-JP" sz="1100" dirty="0"/>
              <a:t>（２）</a:t>
            </a:r>
            <a:r>
              <a:rPr lang="ja-JP" altLang="ja-JP" sz="1050" dirty="0"/>
              <a:t>富山県民男女共同参画計画</a:t>
            </a:r>
            <a:r>
              <a:rPr lang="ja-JP" altLang="en-US" sz="1050" dirty="0"/>
              <a:t>の他、子育て支援、人権、児童虐待、福祉、教育など</a:t>
            </a:r>
            <a:r>
              <a:rPr lang="ja-JP" altLang="ja-JP" sz="1050" dirty="0"/>
              <a:t>との連携</a:t>
            </a:r>
          </a:p>
          <a:p>
            <a:r>
              <a:rPr lang="ja-JP" altLang="ja-JP" sz="1100" dirty="0"/>
              <a:t>（３）市町村、関係機関、関係団体等の主体的な参画と、県と連携した積極的な取組みを</a:t>
            </a:r>
            <a:r>
              <a:rPr lang="ja-JP" altLang="en-US" sz="1100" dirty="0"/>
              <a:t>期待</a:t>
            </a:r>
            <a:endParaRPr lang="ja-JP" altLang="ja-JP" sz="1100" dirty="0"/>
          </a:p>
          <a:p>
            <a:r>
              <a:rPr lang="ja-JP" altLang="ja-JP" sz="1100" dirty="0"/>
              <a:t>（４）県民に対して、計画の推進について理解と協力を期待</a:t>
            </a:r>
          </a:p>
        </p:txBody>
      </p:sp>
      <p:sp>
        <p:nvSpPr>
          <p:cNvPr id="27" name="角丸四角形 26"/>
          <p:cNvSpPr/>
          <p:nvPr/>
        </p:nvSpPr>
        <p:spPr>
          <a:xfrm>
            <a:off x="66485" y="1589638"/>
            <a:ext cx="1411255"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00" b="1" dirty="0">
                <a:solidFill>
                  <a:schemeClr val="tx1"/>
                </a:solidFill>
              </a:rPr>
              <a:t>２　計画の性格と役割</a:t>
            </a:r>
          </a:p>
        </p:txBody>
      </p:sp>
      <p:sp>
        <p:nvSpPr>
          <p:cNvPr id="28" name="正方形/長方形 27"/>
          <p:cNvSpPr/>
          <p:nvPr/>
        </p:nvSpPr>
        <p:spPr>
          <a:xfrm>
            <a:off x="102904" y="2671370"/>
            <a:ext cx="5502024" cy="318549"/>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470" dirty="0">
                <a:solidFill>
                  <a:prstClr val="black"/>
                </a:solidFill>
              </a:rPr>
              <a:t>　　　　　　　</a:t>
            </a:r>
            <a:r>
              <a:rPr lang="ja-JP" altLang="en-US" sz="1200" dirty="0"/>
              <a:t>令和３年度から令和７年度までの５年間</a:t>
            </a:r>
            <a:endParaRPr lang="en-US" altLang="ja-JP" sz="1200" dirty="0">
              <a:solidFill>
                <a:prstClr val="black"/>
              </a:solidFill>
            </a:endParaRPr>
          </a:p>
        </p:txBody>
      </p:sp>
      <p:sp>
        <p:nvSpPr>
          <p:cNvPr id="29" name="角丸四角形 28"/>
          <p:cNvSpPr/>
          <p:nvPr/>
        </p:nvSpPr>
        <p:spPr>
          <a:xfrm>
            <a:off x="84144" y="2610499"/>
            <a:ext cx="942368"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３　計画期間</a:t>
            </a:r>
            <a:endParaRPr lang="en-US" altLang="ja-JP" sz="1000" b="1" dirty="0">
              <a:solidFill>
                <a:prstClr val="black"/>
              </a:solidFill>
            </a:endParaRPr>
          </a:p>
        </p:txBody>
      </p:sp>
      <p:grpSp>
        <p:nvGrpSpPr>
          <p:cNvPr id="10" name="グループ化 9"/>
          <p:cNvGrpSpPr/>
          <p:nvPr/>
        </p:nvGrpSpPr>
        <p:grpSpPr>
          <a:xfrm>
            <a:off x="5673744" y="558330"/>
            <a:ext cx="7057649" cy="1506292"/>
            <a:chOff x="5721369" y="719692"/>
            <a:chExt cx="7057649" cy="1506292"/>
          </a:xfrm>
        </p:grpSpPr>
        <p:sp>
          <p:nvSpPr>
            <p:cNvPr id="11" name="正方形/長方形 10"/>
            <p:cNvSpPr/>
            <p:nvPr/>
          </p:nvSpPr>
          <p:spPr>
            <a:xfrm>
              <a:off x="5721369" y="847481"/>
              <a:ext cx="7057649" cy="1378503"/>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12" name="額縁 11"/>
            <p:cNvSpPr/>
            <p:nvPr/>
          </p:nvSpPr>
          <p:spPr>
            <a:xfrm>
              <a:off x="5768337" y="719692"/>
              <a:ext cx="1826114" cy="262991"/>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第３章　計画の目標等</a:t>
              </a:r>
            </a:p>
          </p:txBody>
        </p:sp>
        <p:sp>
          <p:nvSpPr>
            <p:cNvPr id="15" name="角丸四角形 14"/>
            <p:cNvSpPr/>
            <p:nvPr/>
          </p:nvSpPr>
          <p:spPr>
            <a:xfrm>
              <a:off x="6737048" y="1035488"/>
              <a:ext cx="5916997" cy="232755"/>
            </a:xfrm>
            <a:prstGeom prst="roundRect">
              <a:avLst/>
            </a:prstGeom>
            <a:solidFill>
              <a:srgbClr val="F5877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rPr>
                <a:t>　　　</a:t>
              </a:r>
              <a:r>
                <a:rPr kumimoji="1" lang="ja-JP" altLang="en-US" sz="1400" b="1" dirty="0">
                  <a:solidFill>
                    <a:schemeClr val="tx1"/>
                  </a:solidFill>
                </a:rPr>
                <a:t>男女が互いの人権を尊重し、配偶者等からの暴力のない社会の実現</a:t>
              </a:r>
            </a:p>
          </p:txBody>
        </p:sp>
        <p:sp>
          <p:nvSpPr>
            <p:cNvPr id="16" name="角丸四角形 15"/>
            <p:cNvSpPr/>
            <p:nvPr/>
          </p:nvSpPr>
          <p:spPr>
            <a:xfrm>
              <a:off x="5777526" y="1317080"/>
              <a:ext cx="6885707" cy="862053"/>
            </a:xfrm>
            <a:prstGeom prst="roundRect">
              <a:avLst>
                <a:gd name="adj" fmla="val 5208"/>
              </a:avLst>
            </a:prstGeom>
            <a:solidFill>
              <a:srgbClr val="EAE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900" dirty="0">
                  <a:solidFill>
                    <a:schemeClr val="tx1"/>
                  </a:solidFill>
                </a:rPr>
                <a:t>　　　　　　　　　　</a:t>
              </a:r>
              <a:r>
                <a:rPr lang="ja-JP" altLang="ja-JP" sz="1000" dirty="0">
                  <a:solidFill>
                    <a:schemeClr val="tx1"/>
                  </a:solidFill>
                </a:rPr>
                <a:t>（１）ＤＶは、犯罪行為をも含む重大な人権侵害</a:t>
              </a:r>
            </a:p>
            <a:p>
              <a:pPr>
                <a:lnSpc>
                  <a:spcPts val="1300"/>
                </a:lnSpc>
              </a:pPr>
              <a:r>
                <a:rPr lang="ja-JP" altLang="en-US" sz="1000" dirty="0">
                  <a:solidFill>
                    <a:schemeClr val="tx1"/>
                  </a:solidFill>
                </a:rPr>
                <a:t>　　　　　　　　　</a:t>
              </a:r>
              <a:r>
                <a:rPr lang="ja-JP" altLang="ja-JP" sz="1000" dirty="0">
                  <a:solidFill>
                    <a:schemeClr val="tx1"/>
                  </a:solidFill>
                </a:rPr>
                <a:t>（２）被害者の人権や被害者本人の意思</a:t>
              </a:r>
              <a:r>
                <a:rPr lang="ja-JP" altLang="en-US" sz="1000" dirty="0">
                  <a:solidFill>
                    <a:schemeClr val="tx1"/>
                  </a:solidFill>
                </a:rPr>
                <a:t>の</a:t>
              </a:r>
              <a:r>
                <a:rPr lang="ja-JP" altLang="ja-JP" sz="1000" dirty="0">
                  <a:solidFill>
                    <a:schemeClr val="tx1"/>
                  </a:solidFill>
                </a:rPr>
                <a:t>尊重</a:t>
              </a:r>
            </a:p>
            <a:p>
              <a:pPr>
                <a:lnSpc>
                  <a:spcPts val="1300"/>
                </a:lnSpc>
              </a:pPr>
              <a:r>
                <a:rPr lang="ja-JP" altLang="en-US" sz="1000" dirty="0">
                  <a:solidFill>
                    <a:schemeClr val="tx1"/>
                  </a:solidFill>
                </a:rPr>
                <a:t>　　　　　　　　　</a:t>
              </a:r>
              <a:r>
                <a:rPr lang="ja-JP" altLang="ja-JP" sz="1000" dirty="0">
                  <a:solidFill>
                    <a:schemeClr val="tx1"/>
                  </a:solidFill>
                </a:rPr>
                <a:t>（３</a:t>
              </a:r>
              <a:r>
                <a:rPr lang="ja-JP" altLang="ja-JP" sz="1000" dirty="0" smtClean="0">
                  <a:solidFill>
                    <a:schemeClr val="tx1"/>
                  </a:solidFill>
                </a:rPr>
                <a:t>）</a:t>
              </a:r>
              <a:r>
                <a:rPr lang="ja-JP" altLang="en-US" sz="1000" dirty="0" smtClean="0">
                  <a:solidFill>
                    <a:schemeClr val="tx1"/>
                  </a:solidFill>
                </a:rPr>
                <a:t>被害者の子ども等も保護・支援の対象であること</a:t>
              </a:r>
              <a:endParaRPr lang="ja-JP" altLang="ja-JP" sz="1000" dirty="0">
                <a:solidFill>
                  <a:schemeClr val="tx1"/>
                </a:solidFill>
              </a:endParaRPr>
            </a:p>
            <a:p>
              <a:pPr>
                <a:lnSpc>
                  <a:spcPts val="1300"/>
                </a:lnSpc>
              </a:pPr>
              <a:r>
                <a:rPr lang="ja-JP" altLang="en-US" sz="1000" dirty="0">
                  <a:solidFill>
                    <a:schemeClr val="tx1"/>
                  </a:solidFill>
                </a:rPr>
                <a:t>　　　　　　　　　</a:t>
              </a:r>
              <a:r>
                <a:rPr lang="ja-JP" altLang="ja-JP" sz="1000" dirty="0">
                  <a:solidFill>
                    <a:schemeClr val="tx1"/>
                  </a:solidFill>
                </a:rPr>
                <a:t>（４） ＤＶ防止</a:t>
              </a:r>
              <a:r>
                <a:rPr lang="ja-JP" altLang="en-US" sz="1000" dirty="0">
                  <a:solidFill>
                    <a:schemeClr val="tx1"/>
                  </a:solidFill>
                </a:rPr>
                <a:t>、</a:t>
              </a:r>
              <a:r>
                <a:rPr lang="ja-JP" altLang="ja-JP" sz="1000" dirty="0">
                  <a:solidFill>
                    <a:schemeClr val="tx1"/>
                  </a:solidFill>
                </a:rPr>
                <a:t>被害者保護</a:t>
              </a:r>
              <a:r>
                <a:rPr lang="ja-JP" altLang="en-US" sz="1000" dirty="0">
                  <a:solidFill>
                    <a:schemeClr val="tx1"/>
                  </a:solidFill>
                </a:rPr>
                <a:t>、</a:t>
              </a:r>
              <a:r>
                <a:rPr lang="ja-JP" altLang="ja-JP" sz="1000" dirty="0">
                  <a:solidFill>
                    <a:schemeClr val="tx1"/>
                  </a:solidFill>
                </a:rPr>
                <a:t>切れ目のない</a:t>
              </a:r>
              <a:r>
                <a:rPr lang="ja-JP" altLang="en-US" sz="1000" dirty="0">
                  <a:solidFill>
                    <a:schemeClr val="tx1"/>
                  </a:solidFill>
                </a:rPr>
                <a:t>自立</a:t>
              </a:r>
              <a:r>
                <a:rPr lang="ja-JP" altLang="ja-JP" sz="1000" dirty="0">
                  <a:solidFill>
                    <a:schemeClr val="tx1"/>
                  </a:solidFill>
                </a:rPr>
                <a:t>支援は国、県、市町村の責務</a:t>
              </a:r>
            </a:p>
            <a:p>
              <a:pPr>
                <a:lnSpc>
                  <a:spcPts val="1300"/>
                </a:lnSpc>
              </a:pPr>
              <a:r>
                <a:rPr lang="ja-JP" altLang="en-US" sz="1000" dirty="0">
                  <a:solidFill>
                    <a:schemeClr val="tx1"/>
                  </a:solidFill>
                </a:rPr>
                <a:t>　　　　　　　　　</a:t>
              </a:r>
              <a:r>
                <a:rPr lang="ja-JP" altLang="ja-JP" sz="1000" dirty="0">
                  <a:solidFill>
                    <a:schemeClr val="tx1"/>
                  </a:solidFill>
                </a:rPr>
                <a:t>（５）国、県、市町村等の関係機関と民間団体等の連携・協働</a:t>
              </a:r>
            </a:p>
          </p:txBody>
        </p:sp>
        <p:sp>
          <p:nvSpPr>
            <p:cNvPr id="23" name="ホームベース 22"/>
            <p:cNvSpPr/>
            <p:nvPr/>
          </p:nvSpPr>
          <p:spPr>
            <a:xfrm>
              <a:off x="5781038" y="1020877"/>
              <a:ext cx="1169117" cy="247366"/>
            </a:xfrm>
            <a:prstGeom prst="homePlate">
              <a:avLst>
                <a:gd name="adj" fmla="val 1683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7030A0"/>
                  </a:solidFill>
                </a:rPr>
                <a:t>目標</a:t>
              </a:r>
              <a:endParaRPr lang="en-US" altLang="ja-JP" sz="1200" b="1" dirty="0">
                <a:solidFill>
                  <a:srgbClr val="7030A0"/>
                </a:solidFill>
              </a:endParaRPr>
            </a:p>
          </p:txBody>
        </p:sp>
        <p:sp>
          <p:nvSpPr>
            <p:cNvPr id="30" name="ホームベース 29"/>
            <p:cNvSpPr/>
            <p:nvPr/>
          </p:nvSpPr>
          <p:spPr>
            <a:xfrm>
              <a:off x="5819821" y="1345010"/>
              <a:ext cx="736554" cy="785664"/>
            </a:xfrm>
            <a:prstGeom prst="homePlate">
              <a:avLst>
                <a:gd name="adj" fmla="val 1683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200" b="1" dirty="0">
                  <a:solidFill>
                    <a:srgbClr val="7030A0"/>
                  </a:solidFill>
                </a:rPr>
                <a:t>基本</a:t>
              </a:r>
              <a:endParaRPr lang="en-US" altLang="ja-JP" sz="1200" b="1" dirty="0">
                <a:solidFill>
                  <a:srgbClr val="7030A0"/>
                </a:solidFill>
              </a:endParaRPr>
            </a:p>
            <a:p>
              <a:pPr algn="ctr">
                <a:lnSpc>
                  <a:spcPct val="150000"/>
                </a:lnSpc>
              </a:pPr>
              <a:r>
                <a:rPr lang="ja-JP" altLang="en-US" sz="1200" b="1" dirty="0">
                  <a:solidFill>
                    <a:srgbClr val="7030A0"/>
                  </a:solidFill>
                </a:rPr>
                <a:t>理念</a:t>
              </a:r>
            </a:p>
          </p:txBody>
        </p:sp>
      </p:grpSp>
      <p:sp>
        <p:nvSpPr>
          <p:cNvPr id="2" name="下矢印 1"/>
          <p:cNvSpPr/>
          <p:nvPr/>
        </p:nvSpPr>
        <p:spPr>
          <a:xfrm>
            <a:off x="6208018" y="2072796"/>
            <a:ext cx="6067424" cy="277150"/>
          </a:xfrm>
          <a:prstGeom prst="downArrow">
            <a:avLst>
              <a:gd name="adj1" fmla="val 79226"/>
              <a:gd name="adj2" fmla="val 50000"/>
            </a:avLst>
          </a:prstGeom>
          <a:solidFill>
            <a:srgbClr val="F24B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5">
                  <a:lumMod val="50000"/>
                </a:schemeClr>
              </a:solidFill>
            </a:endParaRPr>
          </a:p>
        </p:txBody>
      </p:sp>
      <p:sp>
        <p:nvSpPr>
          <p:cNvPr id="3" name="正方形/長方形 2"/>
          <p:cNvSpPr/>
          <p:nvPr/>
        </p:nvSpPr>
        <p:spPr>
          <a:xfrm>
            <a:off x="7851080" y="2047604"/>
            <a:ext cx="2781300" cy="302342"/>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solidFill>
                  <a:srgbClr val="0070C0"/>
                </a:solidFill>
              </a:rPr>
              <a:t>５つの基本目標</a:t>
            </a:r>
            <a:r>
              <a:rPr kumimoji="1" lang="en-US" altLang="ja-JP" sz="1400" b="1" dirty="0">
                <a:solidFill>
                  <a:srgbClr val="0070C0"/>
                </a:solidFill>
              </a:rPr>
              <a:t>(</a:t>
            </a:r>
            <a:r>
              <a:rPr lang="en-US" altLang="ja-JP" sz="1400" b="1" dirty="0">
                <a:solidFill>
                  <a:srgbClr val="0070C0"/>
                </a:solidFill>
              </a:rPr>
              <a:t>17</a:t>
            </a:r>
            <a:r>
              <a:rPr lang="ja-JP" altLang="en-US" sz="1400" b="1" dirty="0">
                <a:solidFill>
                  <a:srgbClr val="0070C0"/>
                </a:solidFill>
              </a:rPr>
              <a:t>の重点目標</a:t>
            </a:r>
            <a:r>
              <a:rPr lang="en-US" altLang="ja-JP" sz="1400" b="1" dirty="0">
                <a:solidFill>
                  <a:srgbClr val="0070C0"/>
                </a:solidFill>
              </a:rPr>
              <a:t>)</a:t>
            </a:r>
          </a:p>
        </p:txBody>
      </p:sp>
      <p:sp>
        <p:nvSpPr>
          <p:cNvPr id="33" name="角丸四角形 32"/>
          <p:cNvSpPr/>
          <p:nvPr/>
        </p:nvSpPr>
        <p:spPr>
          <a:xfrm>
            <a:off x="5729901" y="2638507"/>
            <a:ext cx="3147399" cy="2333543"/>
          </a:xfrm>
          <a:prstGeom prst="roundRect">
            <a:avLst>
              <a:gd name="adj" fmla="val 0"/>
            </a:avLst>
          </a:prstGeom>
          <a:solidFill>
            <a:srgbClr val="FFCCFF"/>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Ⅰ</a:t>
            </a:r>
            <a:r>
              <a:rPr lang="ja-JP" altLang="ja-JP" sz="1200" b="1" u="sng" dirty="0">
                <a:solidFill>
                  <a:schemeClr val="tx1"/>
                </a:solidFill>
              </a:rPr>
              <a:t>　</a:t>
            </a:r>
            <a:r>
              <a:rPr lang="ja-JP" altLang="ja-JP" sz="1200" b="1" u="sng" spc="-40" dirty="0">
                <a:solidFill>
                  <a:schemeClr val="tx1"/>
                </a:solidFill>
              </a:rPr>
              <a:t>暴力の根絶を目指す</a:t>
            </a:r>
            <a:r>
              <a:rPr lang="ja-JP" altLang="ja-JP" sz="1200" b="1" u="sng" spc="-40" dirty="0" smtClean="0">
                <a:solidFill>
                  <a:schemeClr val="tx1"/>
                </a:solidFill>
              </a:rPr>
              <a:t>社会づくり</a:t>
            </a:r>
            <a:endParaRPr lang="en-US" altLang="ja-JP" sz="1200" b="1" u="sng" spc="-40" dirty="0" smtClean="0">
              <a:solidFill>
                <a:schemeClr val="tx1"/>
              </a:solidFill>
            </a:endParaRPr>
          </a:p>
          <a:p>
            <a:r>
              <a:rPr lang="ja-JP" altLang="en-US" sz="1200" b="1" spc="-40" dirty="0">
                <a:solidFill>
                  <a:schemeClr val="tx1"/>
                </a:solidFill>
              </a:rPr>
              <a:t>　</a:t>
            </a:r>
            <a:r>
              <a:rPr lang="ja-JP" altLang="en-US" sz="1200" b="1" spc="-40" dirty="0" smtClean="0">
                <a:solidFill>
                  <a:schemeClr val="tx1"/>
                </a:solidFill>
              </a:rPr>
              <a:t>　　　　　　　　</a:t>
            </a:r>
            <a:r>
              <a:rPr lang="ja-JP" altLang="ja-JP" sz="1200" b="1" u="sng" spc="-40" dirty="0" smtClean="0">
                <a:solidFill>
                  <a:schemeClr val="tx1"/>
                </a:solidFill>
              </a:rPr>
              <a:t>の推進</a:t>
            </a:r>
            <a:endParaRPr lang="ja-JP" altLang="ja-JP" sz="600" b="1" u="sng" dirty="0">
              <a:solidFill>
                <a:schemeClr val="tx1"/>
              </a:solidFill>
            </a:endParaRPr>
          </a:p>
          <a:p>
            <a:r>
              <a:rPr lang="ja-JP" altLang="ja-JP" sz="1000" u="sng" dirty="0" smtClean="0">
                <a:solidFill>
                  <a:schemeClr val="tx1"/>
                </a:solidFill>
              </a:rPr>
              <a:t>１</a:t>
            </a:r>
            <a:r>
              <a:rPr lang="ja-JP" altLang="ja-JP" sz="1000" u="sng" dirty="0">
                <a:solidFill>
                  <a:schemeClr val="tx1"/>
                </a:solidFill>
              </a:rPr>
              <a:t>　</a:t>
            </a:r>
            <a:r>
              <a:rPr lang="ja-JP" altLang="en-US" sz="1000" u="sng" dirty="0">
                <a:solidFill>
                  <a:schemeClr val="tx1"/>
                </a:solidFill>
              </a:rPr>
              <a:t>暴力の根絶を目指す社会づくり</a:t>
            </a:r>
            <a:r>
              <a:rPr lang="ja-JP" altLang="ja-JP" sz="1000" u="sng" dirty="0">
                <a:solidFill>
                  <a:schemeClr val="tx1"/>
                </a:solidFill>
              </a:rPr>
              <a:t>の推進</a:t>
            </a:r>
            <a:endParaRPr lang="en-US" altLang="ja-JP" sz="1000" u="sng" dirty="0">
              <a:solidFill>
                <a:schemeClr val="tx1"/>
              </a:solidFill>
            </a:endParaRPr>
          </a:p>
          <a:p>
            <a:r>
              <a:rPr lang="ja-JP" altLang="en-US" sz="1000" dirty="0">
                <a:solidFill>
                  <a:schemeClr val="tx1"/>
                </a:solidFill>
              </a:rPr>
              <a:t>　</a:t>
            </a:r>
            <a:r>
              <a:rPr lang="ja-JP" altLang="en-US" sz="1000" dirty="0" smtClean="0">
                <a:solidFill>
                  <a:srgbClr val="1800C8"/>
                </a:solidFill>
              </a:rPr>
              <a:t>①正しいＤＶ理解の促進と予防のための教育・啓発の</a:t>
            </a:r>
            <a:endParaRPr lang="en-US" altLang="ja-JP" sz="1000" dirty="0" smtClean="0">
              <a:solidFill>
                <a:srgbClr val="1800C8"/>
              </a:solidFill>
            </a:endParaRPr>
          </a:p>
          <a:p>
            <a:r>
              <a:rPr lang="ja-JP" altLang="en-US" sz="1000" dirty="0" smtClean="0">
                <a:solidFill>
                  <a:srgbClr val="1800C8"/>
                </a:solidFill>
              </a:rPr>
              <a:t>　　 実施</a:t>
            </a:r>
            <a:endParaRPr lang="en-US" altLang="ja-JP" sz="1000" dirty="0" smtClean="0">
              <a:solidFill>
                <a:srgbClr val="1800C8"/>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家庭・地域・職場等における啓発</a:t>
            </a:r>
            <a:endParaRPr lang="en-US" altLang="ja-JP" sz="1000" dirty="0">
              <a:solidFill>
                <a:schemeClr val="tx1"/>
              </a:solidFill>
            </a:endParaRPr>
          </a:p>
          <a:p>
            <a:r>
              <a:rPr lang="ja-JP" altLang="ja-JP" sz="1000" u="sng" dirty="0" smtClean="0">
                <a:solidFill>
                  <a:srgbClr val="1800C8"/>
                </a:solidFill>
              </a:rPr>
              <a:t>２</a:t>
            </a:r>
            <a:r>
              <a:rPr lang="ja-JP" altLang="ja-JP" sz="1000" u="sng" dirty="0">
                <a:solidFill>
                  <a:srgbClr val="1800C8"/>
                </a:solidFill>
              </a:rPr>
              <a:t>　若年層への</a:t>
            </a:r>
            <a:r>
              <a:rPr lang="ja-JP" altLang="en-US" sz="1000" u="sng" dirty="0">
                <a:solidFill>
                  <a:srgbClr val="1800C8"/>
                </a:solidFill>
              </a:rPr>
              <a:t>教育・</a:t>
            </a:r>
            <a:r>
              <a:rPr lang="ja-JP" altLang="ja-JP" sz="1000" u="sng" dirty="0" smtClean="0">
                <a:solidFill>
                  <a:srgbClr val="1800C8"/>
                </a:solidFill>
              </a:rPr>
              <a:t>啓発</a:t>
            </a:r>
            <a:r>
              <a:rPr lang="ja-JP" altLang="en-US" sz="1000" u="sng" dirty="0" smtClean="0">
                <a:solidFill>
                  <a:srgbClr val="1800C8"/>
                </a:solidFill>
              </a:rPr>
              <a:t>の強化</a:t>
            </a:r>
            <a:endParaRPr lang="en-US" altLang="ja-JP" sz="1000" u="sng" dirty="0">
              <a:solidFill>
                <a:srgbClr val="1800C8"/>
              </a:solidFill>
            </a:endParaRPr>
          </a:p>
          <a:p>
            <a:r>
              <a:rPr lang="ja-JP" altLang="en-US" sz="1000" dirty="0">
                <a:solidFill>
                  <a:schemeClr val="accent5">
                    <a:lumMod val="50000"/>
                  </a:schemeClr>
                </a:solidFill>
              </a:rPr>
              <a:t>　</a:t>
            </a:r>
            <a:r>
              <a:rPr lang="ja-JP" altLang="en-US" sz="1000" dirty="0" smtClean="0">
                <a:solidFill>
                  <a:schemeClr val="tx1"/>
                </a:solidFill>
              </a:rPr>
              <a:t>①</a:t>
            </a:r>
            <a:r>
              <a:rPr lang="ja-JP" altLang="en-US" sz="1000" dirty="0">
                <a:solidFill>
                  <a:schemeClr val="tx1"/>
                </a:solidFill>
              </a:rPr>
              <a:t>小学校・中学校・高等学校等における教育・啓発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民間団体との連携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デートＤＶ防止のための</a:t>
            </a:r>
            <a:r>
              <a:rPr lang="ja-JP" altLang="en-US" sz="1000" dirty="0" smtClean="0">
                <a:solidFill>
                  <a:schemeClr val="tx1"/>
                </a:solidFill>
              </a:rPr>
              <a:t>啓発</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rgbClr val="FF0000"/>
                </a:solidFill>
              </a:rPr>
              <a:t>④ＳＮＳ等を活用したＤＶ予防教育・啓発の実施</a:t>
            </a:r>
            <a:endParaRPr lang="ja-JP" altLang="ja-JP" sz="1000" dirty="0">
              <a:solidFill>
                <a:srgbClr val="FF0000"/>
              </a:solidFill>
            </a:endParaRPr>
          </a:p>
          <a:p>
            <a:r>
              <a:rPr lang="ja-JP" altLang="ja-JP" sz="1000" u="sng" dirty="0" smtClean="0">
                <a:solidFill>
                  <a:schemeClr val="tx1"/>
                </a:solidFill>
              </a:rPr>
              <a:t>３</a:t>
            </a:r>
            <a:r>
              <a:rPr lang="ja-JP" altLang="ja-JP" sz="1000" u="sng" dirty="0">
                <a:solidFill>
                  <a:schemeClr val="tx1"/>
                </a:solidFill>
              </a:rPr>
              <a:t>　調査研究への取組み</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男女間における暴力に関する調査の実施</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加害者対策への取組み</a:t>
            </a:r>
            <a:endParaRPr lang="en-US" altLang="ja-JP" sz="900" dirty="0">
              <a:solidFill>
                <a:schemeClr val="tx1"/>
              </a:solidFill>
            </a:endParaRPr>
          </a:p>
        </p:txBody>
      </p:sp>
      <p:sp>
        <p:nvSpPr>
          <p:cNvPr id="36" name="角丸四角形 35"/>
          <p:cNvSpPr/>
          <p:nvPr/>
        </p:nvSpPr>
        <p:spPr>
          <a:xfrm>
            <a:off x="8932606" y="2396143"/>
            <a:ext cx="3794637" cy="2071479"/>
          </a:xfrm>
          <a:prstGeom prst="roundRect">
            <a:avLst>
              <a:gd name="adj" fmla="val 0"/>
            </a:avLst>
          </a:prstGeom>
          <a:solidFill>
            <a:schemeClr val="accent6">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Ⅲ</a:t>
            </a:r>
            <a:r>
              <a:rPr lang="ja-JP" altLang="ja-JP" sz="1200" b="1" u="sng" dirty="0">
                <a:solidFill>
                  <a:schemeClr val="tx1"/>
                </a:solidFill>
              </a:rPr>
              <a:t>　</a:t>
            </a:r>
            <a:r>
              <a:rPr lang="ja-JP" altLang="en-US" sz="1200" b="1" u="sng" dirty="0">
                <a:solidFill>
                  <a:schemeClr val="tx1"/>
                </a:solidFill>
              </a:rPr>
              <a:t>安全な保護体制の</a:t>
            </a:r>
            <a:r>
              <a:rPr lang="ja-JP" altLang="en-US" sz="1200" b="1" u="sng" dirty="0" smtClean="0">
                <a:solidFill>
                  <a:schemeClr val="tx1"/>
                </a:solidFill>
              </a:rPr>
              <a:t>構築</a:t>
            </a:r>
            <a:endParaRPr lang="ja-JP" altLang="ja-JP" sz="600" b="1" u="sng" dirty="0">
              <a:solidFill>
                <a:schemeClr val="tx1"/>
              </a:solidFill>
            </a:endParaRPr>
          </a:p>
          <a:p>
            <a:pPr>
              <a:lnSpc>
                <a:spcPts val="1100"/>
              </a:lnSpc>
            </a:pPr>
            <a:r>
              <a:rPr lang="ja-JP" altLang="en-US" sz="1000" u="sng" dirty="0" smtClean="0">
                <a:solidFill>
                  <a:schemeClr val="tx1"/>
                </a:solidFill>
              </a:rPr>
              <a:t>９</a:t>
            </a:r>
            <a:r>
              <a:rPr lang="ja-JP" altLang="en-US" sz="1000" u="sng" dirty="0">
                <a:solidFill>
                  <a:schemeClr val="tx1"/>
                </a:solidFill>
              </a:rPr>
              <a:t>　女性相談センターを中心とした保護体制の整備</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女性相談センターにおける一時保護体制の充実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医学的・心理学的ケアの充実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保護命令の通知を受けた場合の安全</a:t>
            </a:r>
            <a:r>
              <a:rPr lang="ja-JP" altLang="en-US" sz="1000" dirty="0" smtClean="0">
                <a:solidFill>
                  <a:schemeClr val="tx1"/>
                </a:solidFill>
              </a:rPr>
              <a:t>確保</a:t>
            </a:r>
            <a:endParaRPr lang="en-US" altLang="ja-JP" sz="1000" dirty="0" smtClean="0">
              <a:solidFill>
                <a:schemeClr val="tx1"/>
              </a:solidFill>
            </a:endParaRPr>
          </a:p>
          <a:p>
            <a:pPr>
              <a:lnSpc>
                <a:spcPts val="1100"/>
              </a:lnSpc>
            </a:pPr>
            <a:r>
              <a:rPr lang="ja-JP" altLang="en-US" sz="1000" dirty="0">
                <a:solidFill>
                  <a:schemeClr val="tx1"/>
                </a:solidFill>
              </a:rPr>
              <a:t>　</a:t>
            </a:r>
            <a:r>
              <a:rPr lang="ja-JP" altLang="en-US" sz="1000" dirty="0" smtClean="0">
                <a:solidFill>
                  <a:srgbClr val="FF0000"/>
                </a:solidFill>
              </a:rPr>
              <a:t>④多様なニーズに対応した一時保護体制の構築</a:t>
            </a:r>
            <a:endParaRPr lang="en-US" altLang="ja-JP" sz="1000" dirty="0">
              <a:solidFill>
                <a:srgbClr val="FF0000"/>
              </a:solidFill>
            </a:endParaRPr>
          </a:p>
          <a:p>
            <a:pPr>
              <a:lnSpc>
                <a:spcPts val="1100"/>
              </a:lnSpc>
            </a:pPr>
            <a:r>
              <a:rPr lang="ja-JP" altLang="en-US" sz="1000" dirty="0">
                <a:solidFill>
                  <a:schemeClr val="tx1"/>
                </a:solidFill>
              </a:rPr>
              <a:t>　</a:t>
            </a:r>
            <a:r>
              <a:rPr lang="ja-JP" altLang="en-US" sz="1000" dirty="0" smtClean="0">
                <a:solidFill>
                  <a:schemeClr val="tx1"/>
                </a:solidFill>
              </a:rPr>
              <a:t>⑤広域</a:t>
            </a:r>
            <a:r>
              <a:rPr lang="ja-JP" altLang="en-US" sz="1000" dirty="0">
                <a:solidFill>
                  <a:schemeClr val="tx1"/>
                </a:solidFill>
              </a:rPr>
              <a:t>連携の推進</a:t>
            </a:r>
            <a:endParaRPr lang="ja-JP" altLang="ja-JP" sz="1000" dirty="0">
              <a:solidFill>
                <a:schemeClr val="tx1"/>
              </a:solidFill>
            </a:endParaRPr>
          </a:p>
          <a:p>
            <a:pPr>
              <a:lnSpc>
                <a:spcPts val="1100"/>
              </a:lnSpc>
            </a:pPr>
            <a:r>
              <a:rPr lang="en-US" altLang="ja-JP" sz="1000" u="sng" dirty="0" smtClean="0">
                <a:solidFill>
                  <a:schemeClr val="tx1"/>
                </a:solidFill>
              </a:rPr>
              <a:t>10 </a:t>
            </a:r>
            <a:r>
              <a:rPr lang="ja-JP" altLang="en-US" sz="1000" u="sng" dirty="0">
                <a:solidFill>
                  <a:schemeClr val="tx1"/>
                </a:solidFill>
              </a:rPr>
              <a:t>心身の健康回復に向けた支援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カウンセリングや特別相談の実施</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spc="-40" dirty="0">
                <a:solidFill>
                  <a:schemeClr val="tx1"/>
                </a:solidFill>
              </a:rPr>
              <a:t>女性相談センターを中心としたメンタルヘルスケアの実施</a:t>
            </a:r>
            <a:endParaRPr lang="en-US" altLang="ja-JP" sz="1000" spc="-4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自助グループの活動支援</a:t>
            </a:r>
            <a:endParaRPr lang="ja-JP" altLang="ja-JP" sz="1000" dirty="0">
              <a:solidFill>
                <a:schemeClr val="tx1"/>
              </a:solidFill>
            </a:endParaRPr>
          </a:p>
          <a:p>
            <a:pPr>
              <a:lnSpc>
                <a:spcPts val="1100"/>
              </a:lnSpc>
            </a:pPr>
            <a:r>
              <a:rPr lang="en-US" altLang="ja-JP" sz="1000" u="sng" dirty="0" smtClean="0">
                <a:solidFill>
                  <a:schemeClr val="tx1"/>
                </a:solidFill>
              </a:rPr>
              <a:t>11 </a:t>
            </a:r>
            <a:r>
              <a:rPr lang="ja-JP" altLang="en-US" sz="1000" u="sng" dirty="0">
                <a:solidFill>
                  <a:schemeClr val="tx1"/>
                </a:solidFill>
              </a:rPr>
              <a:t>子どものケア体制の充実</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子どもの支援のための体制づくり</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子どもの学習支援及び安全確保</a:t>
            </a:r>
            <a:endParaRPr lang="en-US" altLang="ja-JP" sz="1000" dirty="0">
              <a:solidFill>
                <a:schemeClr val="tx1"/>
              </a:solidFill>
            </a:endParaRPr>
          </a:p>
        </p:txBody>
      </p:sp>
      <p:sp>
        <p:nvSpPr>
          <p:cNvPr id="31" name="角丸四角形 30"/>
          <p:cNvSpPr/>
          <p:nvPr/>
        </p:nvSpPr>
        <p:spPr>
          <a:xfrm>
            <a:off x="5740961" y="5062187"/>
            <a:ext cx="3145815" cy="4481862"/>
          </a:xfrm>
          <a:prstGeom prst="roundRect">
            <a:avLst>
              <a:gd name="adj" fmla="val 0"/>
            </a:avLst>
          </a:prstGeom>
          <a:solidFill>
            <a:schemeClr val="accent2">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Ⅱ</a:t>
            </a:r>
            <a:r>
              <a:rPr lang="ja-JP" altLang="ja-JP" sz="1200" b="1" u="sng" dirty="0">
                <a:solidFill>
                  <a:schemeClr val="tx1"/>
                </a:solidFill>
              </a:rPr>
              <a:t>　</a:t>
            </a:r>
            <a:r>
              <a:rPr lang="ja-JP" altLang="en-US" sz="1200" b="1" u="sng" dirty="0">
                <a:solidFill>
                  <a:schemeClr val="tx1"/>
                </a:solidFill>
              </a:rPr>
              <a:t>通報への適切な対応と安心</a:t>
            </a:r>
            <a:r>
              <a:rPr lang="ja-JP" altLang="en-US" sz="1200" b="1" u="sng" dirty="0" smtClean="0">
                <a:solidFill>
                  <a:schemeClr val="tx1"/>
                </a:solidFill>
              </a:rPr>
              <a:t>して</a:t>
            </a:r>
            <a:endParaRPr lang="en-US" altLang="ja-JP" sz="1200" b="1" u="sng" dirty="0" smtClean="0">
              <a:solidFill>
                <a:schemeClr val="tx1"/>
              </a:solidFill>
            </a:endParaRPr>
          </a:p>
          <a:p>
            <a:r>
              <a:rPr lang="ja-JP" altLang="en-US" sz="1200" b="1" dirty="0" smtClean="0">
                <a:solidFill>
                  <a:schemeClr val="tx1"/>
                </a:solidFill>
              </a:rPr>
              <a:t>　　　　　　　　</a:t>
            </a:r>
            <a:r>
              <a:rPr lang="ja-JP" altLang="en-US" sz="1200" b="1" u="sng" dirty="0" smtClean="0">
                <a:solidFill>
                  <a:schemeClr val="tx1"/>
                </a:solidFill>
              </a:rPr>
              <a:t> 相談できる</a:t>
            </a:r>
            <a:r>
              <a:rPr lang="ja-JP" altLang="en-US" sz="1200" b="1" u="sng" dirty="0">
                <a:solidFill>
                  <a:schemeClr val="tx1"/>
                </a:solidFill>
              </a:rPr>
              <a:t>体制の</a:t>
            </a:r>
            <a:r>
              <a:rPr lang="ja-JP" altLang="en-US" sz="1200" b="1" u="sng" dirty="0" smtClean="0">
                <a:solidFill>
                  <a:schemeClr val="tx1"/>
                </a:solidFill>
              </a:rPr>
              <a:t>整備</a:t>
            </a:r>
            <a:endParaRPr lang="ja-JP" altLang="ja-JP" sz="600" b="1" u="sng" dirty="0">
              <a:solidFill>
                <a:schemeClr val="tx1"/>
              </a:solidFill>
            </a:endParaRPr>
          </a:p>
          <a:p>
            <a:r>
              <a:rPr lang="ja-JP" altLang="en-US" sz="1000" u="sng" dirty="0" smtClean="0">
                <a:solidFill>
                  <a:schemeClr val="tx1"/>
                </a:solidFill>
              </a:rPr>
              <a:t>４</a:t>
            </a:r>
            <a:r>
              <a:rPr lang="ja-JP" altLang="ja-JP" sz="1000" u="sng" dirty="0">
                <a:solidFill>
                  <a:schemeClr val="tx1"/>
                </a:solidFill>
              </a:rPr>
              <a:t>　</a:t>
            </a:r>
            <a:r>
              <a:rPr lang="ja-JP" altLang="en-US" sz="1000" u="sng" dirty="0">
                <a:solidFill>
                  <a:schemeClr val="tx1"/>
                </a:solidFill>
              </a:rPr>
              <a:t>発見・通報等に関する体制整備</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ＤＶ発見・通報のための周知</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民生委員児童委員、人権擁護委員等へ</a:t>
            </a:r>
            <a:r>
              <a:rPr lang="ja-JP" altLang="en-US" sz="1000" dirty="0" smtClean="0">
                <a:solidFill>
                  <a:schemeClr val="tx1"/>
                </a:solidFill>
              </a:rPr>
              <a:t>の働きかけ</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児童相談所等との連携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④</a:t>
            </a:r>
            <a:r>
              <a:rPr lang="ja-JP" altLang="en-US" sz="1000" dirty="0">
                <a:solidFill>
                  <a:schemeClr val="tx1"/>
                </a:solidFill>
              </a:rPr>
              <a:t>医療関係者への周知</a:t>
            </a:r>
            <a:endParaRPr lang="en-US" altLang="ja-JP" sz="1000" dirty="0">
              <a:solidFill>
                <a:schemeClr val="tx1"/>
              </a:solidFill>
            </a:endParaRPr>
          </a:p>
          <a:p>
            <a:r>
              <a:rPr lang="ja-JP" altLang="en-US" sz="1000" u="sng" dirty="0" smtClean="0">
                <a:solidFill>
                  <a:schemeClr val="tx1"/>
                </a:solidFill>
              </a:rPr>
              <a:t>５</a:t>
            </a:r>
            <a:r>
              <a:rPr lang="ja-JP" altLang="en-US" sz="1000" u="sng" dirty="0">
                <a:solidFill>
                  <a:schemeClr val="tx1"/>
                </a:solidFill>
              </a:rPr>
              <a:t>　通報への適切な対応</a:t>
            </a:r>
            <a:endParaRPr lang="en-US" altLang="ja-JP" sz="1000" u="sng" dirty="0">
              <a:solidFill>
                <a:schemeClr val="tx1"/>
              </a:solidFill>
            </a:endParaRPr>
          </a:p>
          <a:p>
            <a:r>
              <a:rPr lang="ja-JP" altLang="en-US" sz="1000" dirty="0">
                <a:solidFill>
                  <a:schemeClr val="tx1"/>
                </a:solidFill>
              </a:rPr>
              <a:t>　</a:t>
            </a:r>
            <a:r>
              <a:rPr lang="ja-JP" altLang="en-US" sz="1000" dirty="0" smtClean="0">
                <a:solidFill>
                  <a:srgbClr val="1800C8"/>
                </a:solidFill>
              </a:rPr>
              <a:t>①被害者と同伴家族の</a:t>
            </a:r>
            <a:r>
              <a:rPr lang="ja-JP" altLang="en-US" sz="1000" dirty="0">
                <a:solidFill>
                  <a:srgbClr val="1800C8"/>
                </a:solidFill>
              </a:rPr>
              <a:t>緊急時における安全確保</a:t>
            </a:r>
            <a:endParaRPr lang="en-US" altLang="ja-JP" sz="1000" dirty="0">
              <a:solidFill>
                <a:srgbClr val="1800C8"/>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配偶者暴力相談支援センターにおける対応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警察における対応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④</a:t>
            </a:r>
            <a:r>
              <a:rPr lang="ja-JP" altLang="en-US" sz="1000" dirty="0">
                <a:solidFill>
                  <a:schemeClr val="tx1"/>
                </a:solidFill>
              </a:rPr>
              <a:t>関係機関の連携による対応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教育機関・医療機関における対応</a:t>
            </a:r>
            <a:endParaRPr lang="en-US" altLang="ja-JP" sz="1000" dirty="0">
              <a:solidFill>
                <a:schemeClr val="tx1"/>
              </a:solidFill>
            </a:endParaRPr>
          </a:p>
          <a:p>
            <a:r>
              <a:rPr lang="ja-JP" altLang="en-US" sz="1000" u="sng" dirty="0" smtClean="0">
                <a:solidFill>
                  <a:schemeClr val="tx1"/>
                </a:solidFill>
              </a:rPr>
              <a:t>６</a:t>
            </a:r>
            <a:r>
              <a:rPr lang="ja-JP" altLang="en-US" sz="1000" u="sng" dirty="0">
                <a:solidFill>
                  <a:schemeClr val="tx1"/>
                </a:solidFill>
              </a:rPr>
              <a:t>　相談体制の充実</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身近な地域での相談窓口の充実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女性相談センターの相談機能の強化</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警察の相談体制の</a:t>
            </a:r>
            <a:r>
              <a:rPr lang="ja-JP" altLang="en-US" sz="1000" dirty="0" smtClean="0">
                <a:solidFill>
                  <a:schemeClr val="tx1"/>
                </a:solidFill>
              </a:rPr>
              <a:t>充実</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rgbClr val="1800C8"/>
                </a:solidFill>
              </a:rPr>
              <a:t>④男性や性的少数者からの相談体制の整備</a:t>
            </a:r>
            <a:endParaRPr lang="en-US" altLang="ja-JP" sz="1000" dirty="0" smtClean="0">
              <a:solidFill>
                <a:srgbClr val="1800C8"/>
              </a:solidFill>
            </a:endParaRPr>
          </a:p>
          <a:p>
            <a:r>
              <a:rPr lang="ja-JP" altLang="en-US" sz="1000" dirty="0">
                <a:solidFill>
                  <a:srgbClr val="002060"/>
                </a:solidFill>
              </a:rPr>
              <a:t>　</a:t>
            </a:r>
            <a:r>
              <a:rPr lang="ja-JP" altLang="en-US" sz="1000" dirty="0" smtClean="0">
                <a:solidFill>
                  <a:srgbClr val="FF0000"/>
                </a:solidFill>
              </a:rPr>
              <a:t>⑤多様な相談窓口の情報提供と周知の強化</a:t>
            </a:r>
            <a:endParaRPr lang="en-US" altLang="ja-JP" sz="1000" dirty="0">
              <a:solidFill>
                <a:srgbClr val="FF0000"/>
              </a:solidFill>
            </a:endParaRPr>
          </a:p>
          <a:p>
            <a:r>
              <a:rPr lang="ja-JP" altLang="en-US" sz="1000" u="sng" dirty="0" smtClean="0">
                <a:solidFill>
                  <a:schemeClr val="tx1"/>
                </a:solidFill>
              </a:rPr>
              <a:t>７</a:t>
            </a:r>
            <a:r>
              <a:rPr lang="ja-JP" altLang="en-US" sz="1000" u="sng" dirty="0">
                <a:solidFill>
                  <a:schemeClr val="tx1"/>
                </a:solidFill>
              </a:rPr>
              <a:t>　職務関係者等の能力向上への取組み強化</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相談窓口職員の研修の充実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相談員のメンタルヘルスケアの充実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職務関係者等に対する研修</a:t>
            </a:r>
            <a:endParaRPr lang="en-US" altLang="ja-JP" sz="1000" dirty="0">
              <a:solidFill>
                <a:schemeClr val="tx1"/>
              </a:solidFill>
            </a:endParaRPr>
          </a:p>
          <a:p>
            <a:r>
              <a:rPr lang="ja-JP" altLang="en-US" sz="1000" u="sng" dirty="0" smtClean="0">
                <a:solidFill>
                  <a:schemeClr val="tx1"/>
                </a:solidFill>
              </a:rPr>
              <a:t>８</a:t>
            </a:r>
            <a:r>
              <a:rPr lang="ja-JP" altLang="en-US" sz="1000" u="sng" dirty="0">
                <a:solidFill>
                  <a:schemeClr val="tx1"/>
                </a:solidFill>
              </a:rPr>
              <a:t>　高齢者・障害者・外国人等への支援の充実</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支援情報の提供</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相談体制の充実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高齢者世帯等への見守り体制の</a:t>
            </a:r>
            <a:r>
              <a:rPr lang="ja-JP" altLang="en-US" sz="1000" dirty="0" smtClean="0">
                <a:solidFill>
                  <a:schemeClr val="tx1"/>
                </a:solidFill>
              </a:rPr>
              <a:t>構築</a:t>
            </a:r>
            <a:endParaRPr lang="en-US" altLang="ja-JP" sz="1000" dirty="0">
              <a:solidFill>
                <a:schemeClr val="tx1"/>
              </a:solidFill>
            </a:endParaRPr>
          </a:p>
        </p:txBody>
      </p:sp>
      <p:sp>
        <p:nvSpPr>
          <p:cNvPr id="32" name="角丸四角形 31"/>
          <p:cNvSpPr/>
          <p:nvPr/>
        </p:nvSpPr>
        <p:spPr>
          <a:xfrm>
            <a:off x="8940287" y="4505644"/>
            <a:ext cx="3786956" cy="1897795"/>
          </a:xfrm>
          <a:prstGeom prst="roundRect">
            <a:avLst>
              <a:gd name="adj" fmla="val 0"/>
            </a:avLst>
          </a:prstGeom>
          <a:solidFill>
            <a:schemeClr val="bg2"/>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Ⅳ</a:t>
            </a:r>
            <a:r>
              <a:rPr lang="ja-JP" altLang="ja-JP" sz="1200" b="1" u="sng" dirty="0">
                <a:solidFill>
                  <a:schemeClr val="tx1"/>
                </a:solidFill>
              </a:rPr>
              <a:t>　</a:t>
            </a:r>
            <a:r>
              <a:rPr lang="ja-JP" altLang="en-US" sz="1200" b="1" u="sng" dirty="0">
                <a:solidFill>
                  <a:schemeClr val="tx1"/>
                </a:solidFill>
              </a:rPr>
              <a:t>被害者の自立に向けた切れ目のない</a:t>
            </a:r>
            <a:endParaRPr lang="en-US" altLang="ja-JP" sz="1200" b="1" u="sng" dirty="0">
              <a:solidFill>
                <a:schemeClr val="tx1"/>
              </a:solidFill>
            </a:endParaRPr>
          </a:p>
          <a:p>
            <a:r>
              <a:rPr lang="ja-JP" altLang="en-US" sz="1200" b="1" dirty="0">
                <a:solidFill>
                  <a:schemeClr val="tx1"/>
                </a:solidFill>
              </a:rPr>
              <a:t>　　　　　　　　 </a:t>
            </a:r>
            <a:r>
              <a:rPr lang="ja-JP" altLang="en-US" sz="1200" b="1" u="sng" dirty="0">
                <a:solidFill>
                  <a:schemeClr val="tx1"/>
                </a:solidFill>
              </a:rPr>
              <a:t>支援体制の</a:t>
            </a:r>
            <a:r>
              <a:rPr lang="ja-JP" altLang="en-US" sz="1200" b="1" u="sng" dirty="0" smtClean="0">
                <a:solidFill>
                  <a:schemeClr val="tx1"/>
                </a:solidFill>
              </a:rPr>
              <a:t>強化</a:t>
            </a:r>
            <a:endParaRPr lang="ja-JP" altLang="ja-JP" sz="600" b="1" u="sng" dirty="0">
              <a:solidFill>
                <a:schemeClr val="tx1"/>
              </a:solidFill>
            </a:endParaRPr>
          </a:p>
          <a:p>
            <a:pPr>
              <a:lnSpc>
                <a:spcPts val="1100"/>
              </a:lnSpc>
            </a:pPr>
            <a:r>
              <a:rPr lang="en-US" altLang="ja-JP" sz="1000" u="sng" dirty="0" smtClean="0">
                <a:solidFill>
                  <a:schemeClr val="tx1"/>
                </a:solidFill>
              </a:rPr>
              <a:t>12 </a:t>
            </a:r>
            <a:r>
              <a:rPr lang="ja-JP" altLang="en-US" sz="1000" u="sng" dirty="0">
                <a:solidFill>
                  <a:schemeClr val="tx1"/>
                </a:solidFill>
              </a:rPr>
              <a:t>関係機関との連絡調整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手続きの一元化等</a:t>
            </a:r>
            <a:endParaRPr lang="en-US" altLang="ja-JP" sz="1000" dirty="0">
              <a:solidFill>
                <a:schemeClr val="tx1"/>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a:solidFill>
                  <a:schemeClr val="tx1"/>
                </a:solidFill>
              </a:rPr>
              <a:t>②被害者等に係る情報の保護</a:t>
            </a:r>
            <a:endParaRPr lang="en-US" altLang="ja-JP" sz="1000" dirty="0">
              <a:solidFill>
                <a:schemeClr val="tx1"/>
              </a:solidFill>
            </a:endParaRPr>
          </a:p>
          <a:p>
            <a:pPr>
              <a:lnSpc>
                <a:spcPts val="1100"/>
              </a:lnSpc>
            </a:pPr>
            <a:r>
              <a:rPr lang="en-US" altLang="ja-JP" sz="1000" u="sng" dirty="0" smtClean="0">
                <a:solidFill>
                  <a:schemeClr val="tx1"/>
                </a:solidFill>
              </a:rPr>
              <a:t>13 </a:t>
            </a:r>
            <a:r>
              <a:rPr lang="ja-JP" altLang="en-US" sz="1000" u="sng" dirty="0">
                <a:solidFill>
                  <a:schemeClr val="tx1"/>
                </a:solidFill>
              </a:rPr>
              <a:t>生活基盤確立のための支援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各種法制度の情報提供等の充実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法的な手続きについての支援</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ひとり親世帯の自立支援</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rgbClr val="1800C8"/>
                </a:solidFill>
              </a:rPr>
              <a:t>④被害者の子どもに対するサポートの充実</a:t>
            </a:r>
            <a:endParaRPr lang="en-US" altLang="ja-JP" sz="1000"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就業支援の充実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⑥</a:t>
            </a:r>
            <a:r>
              <a:rPr lang="ja-JP" altLang="en-US" sz="1000" dirty="0">
                <a:solidFill>
                  <a:schemeClr val="tx1"/>
                </a:solidFill>
              </a:rPr>
              <a:t>住宅の確保に向けた支援</a:t>
            </a:r>
            <a:endParaRPr lang="ja-JP" altLang="ja-JP" sz="1000" dirty="0">
              <a:solidFill>
                <a:schemeClr val="tx1"/>
              </a:solidFill>
            </a:endParaRPr>
          </a:p>
        </p:txBody>
      </p:sp>
      <p:sp>
        <p:nvSpPr>
          <p:cNvPr id="34" name="角丸四角形 33"/>
          <p:cNvSpPr/>
          <p:nvPr/>
        </p:nvSpPr>
        <p:spPr>
          <a:xfrm>
            <a:off x="8940288" y="6441461"/>
            <a:ext cx="3786955" cy="3102589"/>
          </a:xfrm>
          <a:prstGeom prst="roundRect">
            <a:avLst>
              <a:gd name="adj" fmla="val 0"/>
            </a:avLst>
          </a:prstGeom>
          <a:solidFill>
            <a:schemeClr val="accent4">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Ⅴ</a:t>
            </a:r>
            <a:r>
              <a:rPr lang="ja-JP" altLang="ja-JP" sz="1200" b="1" u="sng" dirty="0">
                <a:solidFill>
                  <a:schemeClr val="tx1"/>
                </a:solidFill>
              </a:rPr>
              <a:t>　</a:t>
            </a:r>
            <a:r>
              <a:rPr lang="ja-JP" altLang="en-US" sz="1200" b="1" u="sng" dirty="0">
                <a:solidFill>
                  <a:schemeClr val="tx1"/>
                </a:solidFill>
              </a:rPr>
              <a:t>関係機関等の連携・協働による</a:t>
            </a:r>
            <a:r>
              <a:rPr lang="ja-JP" altLang="en-US" sz="1200" b="1" u="sng" dirty="0" smtClean="0">
                <a:solidFill>
                  <a:schemeClr val="tx1"/>
                </a:solidFill>
              </a:rPr>
              <a:t>効果的な　　　</a:t>
            </a:r>
            <a:endParaRPr lang="en-US" altLang="ja-JP" sz="1200" b="1" u="sng" dirty="0" smtClean="0">
              <a:solidFill>
                <a:schemeClr val="tx1"/>
              </a:solidFill>
            </a:endParaRPr>
          </a:p>
          <a:p>
            <a:r>
              <a:rPr lang="ja-JP" altLang="en-US" sz="1200" b="1" dirty="0">
                <a:solidFill>
                  <a:schemeClr val="tx1"/>
                </a:solidFill>
              </a:rPr>
              <a:t>　</a:t>
            </a:r>
            <a:r>
              <a:rPr lang="ja-JP" altLang="en-US" sz="1200" b="1" dirty="0" smtClean="0">
                <a:solidFill>
                  <a:schemeClr val="tx1"/>
                </a:solidFill>
              </a:rPr>
              <a:t>　　　　　　　 </a:t>
            </a:r>
            <a:r>
              <a:rPr lang="ja-JP" altLang="en-US" sz="1200" b="1" u="sng" dirty="0" smtClean="0">
                <a:solidFill>
                  <a:schemeClr val="tx1"/>
                </a:solidFill>
              </a:rPr>
              <a:t>施策</a:t>
            </a:r>
            <a:r>
              <a:rPr lang="ja-JP" altLang="en-US" sz="1200" b="1" u="sng" dirty="0">
                <a:solidFill>
                  <a:schemeClr val="tx1"/>
                </a:solidFill>
              </a:rPr>
              <a:t>実施体制の</a:t>
            </a:r>
            <a:r>
              <a:rPr lang="ja-JP" altLang="en-US" sz="1200" b="1" u="sng" dirty="0" smtClean="0">
                <a:solidFill>
                  <a:schemeClr val="tx1"/>
                </a:solidFill>
              </a:rPr>
              <a:t>整備</a:t>
            </a:r>
            <a:endParaRPr lang="ja-JP" altLang="ja-JP" sz="600" b="1" u="sng" dirty="0">
              <a:solidFill>
                <a:schemeClr val="tx1"/>
              </a:solidFill>
            </a:endParaRPr>
          </a:p>
          <a:p>
            <a:pPr>
              <a:lnSpc>
                <a:spcPts val="1100"/>
              </a:lnSpc>
            </a:pPr>
            <a:r>
              <a:rPr lang="en-US" altLang="ja-JP" sz="1000" u="sng" dirty="0" smtClean="0">
                <a:solidFill>
                  <a:schemeClr val="tx1"/>
                </a:solidFill>
              </a:rPr>
              <a:t>14 </a:t>
            </a:r>
            <a:r>
              <a:rPr lang="ja-JP" altLang="en-US" sz="1000" u="sng" dirty="0">
                <a:solidFill>
                  <a:schemeClr val="tx1"/>
                </a:solidFill>
              </a:rPr>
              <a:t>地域における取組みの強化</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市町村配偶者暴力相談支援センターの設置促進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市町村基本計画策定の推進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身近な地域での相談窓口の充実（再掲）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rgbClr val="1800C8"/>
                </a:solidFill>
              </a:rPr>
              <a:t>④</a:t>
            </a:r>
            <a:r>
              <a:rPr lang="ja-JP" altLang="en-US" sz="1000" dirty="0">
                <a:solidFill>
                  <a:srgbClr val="1800C8"/>
                </a:solidFill>
              </a:rPr>
              <a:t>市町村に</a:t>
            </a:r>
            <a:r>
              <a:rPr lang="ja-JP" altLang="en-US" sz="1000" dirty="0" smtClean="0">
                <a:solidFill>
                  <a:srgbClr val="1800C8"/>
                </a:solidFill>
              </a:rPr>
              <a:t>おけるＤＶ理解の啓発と相談</a:t>
            </a:r>
            <a:r>
              <a:rPr lang="ja-JP" altLang="en-US" sz="1000" dirty="0">
                <a:solidFill>
                  <a:srgbClr val="1800C8"/>
                </a:solidFill>
              </a:rPr>
              <a:t>体制強化</a:t>
            </a:r>
            <a:r>
              <a:rPr lang="ja-JP" altLang="en-US" sz="1000" dirty="0" smtClean="0">
                <a:solidFill>
                  <a:srgbClr val="1800C8"/>
                </a:solidFill>
              </a:rPr>
              <a:t>に向けた</a:t>
            </a:r>
            <a:r>
              <a:rPr lang="ja-JP" altLang="en-US" sz="1000" dirty="0">
                <a:solidFill>
                  <a:srgbClr val="1800C8"/>
                </a:solidFill>
              </a:rPr>
              <a:t>支援</a:t>
            </a:r>
            <a:endParaRPr lang="en-US" altLang="ja-JP" sz="1000"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県と市町村との役割分担・相互協力</a:t>
            </a:r>
            <a:endParaRPr lang="en-US" altLang="ja-JP" sz="1000" dirty="0">
              <a:solidFill>
                <a:schemeClr val="tx1"/>
              </a:solidFill>
            </a:endParaRPr>
          </a:p>
          <a:p>
            <a:pPr>
              <a:lnSpc>
                <a:spcPts val="1100"/>
              </a:lnSpc>
            </a:pPr>
            <a:r>
              <a:rPr lang="en-US" altLang="ja-JP" sz="1000" u="sng" dirty="0" smtClean="0">
                <a:solidFill>
                  <a:schemeClr val="tx1"/>
                </a:solidFill>
              </a:rPr>
              <a:t>15 </a:t>
            </a:r>
            <a:r>
              <a:rPr lang="ja-JP" altLang="en-US" sz="1000" u="sng" dirty="0">
                <a:solidFill>
                  <a:schemeClr val="tx1"/>
                </a:solidFill>
              </a:rPr>
              <a:t>関係機関の連携協力体制の強化</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富山県ＤＶ対策連絡協議会の充実</a:t>
            </a:r>
            <a:endParaRPr lang="en-US" altLang="ja-JP" sz="1000" dirty="0">
              <a:solidFill>
                <a:schemeClr val="tx1"/>
              </a:solidFill>
            </a:endParaRPr>
          </a:p>
          <a:p>
            <a:pPr>
              <a:lnSpc>
                <a:spcPts val="1100"/>
              </a:lnSpc>
            </a:pPr>
            <a:r>
              <a:rPr lang="en-US" altLang="ja-JP" sz="1000" dirty="0">
                <a:solidFill>
                  <a:schemeClr val="tx1"/>
                </a:solidFill>
              </a:rPr>
              <a:t>   </a:t>
            </a:r>
            <a:r>
              <a:rPr lang="ja-JP" altLang="en-US" sz="1000" dirty="0" smtClean="0">
                <a:solidFill>
                  <a:schemeClr val="tx1"/>
                </a:solidFill>
              </a:rPr>
              <a:t>②</a:t>
            </a:r>
            <a:r>
              <a:rPr lang="ja-JP" altLang="en-US" sz="1000" dirty="0">
                <a:solidFill>
                  <a:schemeClr val="tx1"/>
                </a:solidFill>
              </a:rPr>
              <a:t>配偶者暴力相談支援センター等を中心とした地域</a:t>
            </a:r>
            <a:r>
              <a:rPr lang="ja-JP" altLang="en-US" sz="1000" dirty="0" smtClean="0">
                <a:solidFill>
                  <a:schemeClr val="tx1"/>
                </a:solidFill>
              </a:rPr>
              <a:t>における</a:t>
            </a:r>
            <a:endParaRPr lang="en-US" altLang="ja-JP" sz="1000" dirty="0" smtClean="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　 ネットワーク</a:t>
            </a:r>
            <a:r>
              <a:rPr lang="ja-JP" altLang="en-US" sz="1000" dirty="0">
                <a:solidFill>
                  <a:schemeClr val="tx1"/>
                </a:solidFill>
              </a:rPr>
              <a:t>の</a:t>
            </a:r>
            <a:r>
              <a:rPr lang="ja-JP" altLang="en-US" sz="1000" dirty="0" smtClean="0">
                <a:solidFill>
                  <a:schemeClr val="tx1"/>
                </a:solidFill>
              </a:rPr>
              <a:t>整備</a:t>
            </a:r>
            <a:endParaRPr lang="en-US" altLang="ja-JP" sz="1000" dirty="0" smtClean="0">
              <a:solidFill>
                <a:schemeClr val="tx1"/>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smtClean="0">
                <a:solidFill>
                  <a:srgbClr val="FF0000"/>
                </a:solidFill>
              </a:rPr>
              <a:t>③配偶者暴力相談支援センターと児童相談所との連携の推進</a:t>
            </a:r>
            <a:endParaRPr lang="en-US" altLang="ja-JP" sz="1000" dirty="0" smtClean="0">
              <a:solidFill>
                <a:srgbClr val="FF0000"/>
              </a:solidFill>
            </a:endParaRPr>
          </a:p>
          <a:p>
            <a:pPr>
              <a:lnSpc>
                <a:spcPts val="1100"/>
              </a:lnSpc>
            </a:pPr>
            <a:r>
              <a:rPr lang="ja-JP" altLang="en-US" sz="1000" dirty="0">
                <a:solidFill>
                  <a:srgbClr val="FF0000"/>
                </a:solidFill>
              </a:rPr>
              <a:t>　</a:t>
            </a:r>
            <a:r>
              <a:rPr lang="ja-JP" altLang="en-US" sz="1000" dirty="0" smtClean="0">
                <a:solidFill>
                  <a:srgbClr val="FF0000"/>
                </a:solidFill>
              </a:rPr>
              <a:t>④関連するネットワークとの連携協力</a:t>
            </a:r>
            <a:endParaRPr lang="en-US" altLang="ja-JP" sz="1000" dirty="0">
              <a:solidFill>
                <a:srgbClr val="FF0000"/>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a:solidFill>
                  <a:schemeClr val="tx1"/>
                </a:solidFill>
              </a:rPr>
              <a:t>⑤</a:t>
            </a:r>
            <a:r>
              <a:rPr lang="ja-JP" altLang="en-US" sz="1000" dirty="0" smtClean="0">
                <a:solidFill>
                  <a:schemeClr val="tx1"/>
                </a:solidFill>
              </a:rPr>
              <a:t>県</a:t>
            </a:r>
            <a:r>
              <a:rPr lang="ja-JP" altLang="en-US" sz="1000" dirty="0">
                <a:solidFill>
                  <a:schemeClr val="tx1"/>
                </a:solidFill>
              </a:rPr>
              <a:t>と市町村との役割分担・相互協力（再掲）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⑥他</a:t>
            </a:r>
            <a:r>
              <a:rPr lang="ja-JP" altLang="en-US" sz="1000" dirty="0">
                <a:solidFill>
                  <a:schemeClr val="tx1"/>
                </a:solidFill>
              </a:rPr>
              <a:t>の都道府県との連携</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⑦その他</a:t>
            </a:r>
            <a:r>
              <a:rPr lang="ja-JP" altLang="en-US" sz="1000" dirty="0">
                <a:solidFill>
                  <a:schemeClr val="tx1"/>
                </a:solidFill>
              </a:rPr>
              <a:t>の関係機関との連携強化</a:t>
            </a:r>
            <a:endParaRPr lang="en-US" altLang="ja-JP" sz="1000" dirty="0">
              <a:solidFill>
                <a:schemeClr val="tx1"/>
              </a:solidFill>
            </a:endParaRPr>
          </a:p>
          <a:p>
            <a:pPr>
              <a:lnSpc>
                <a:spcPts val="1100"/>
              </a:lnSpc>
            </a:pPr>
            <a:r>
              <a:rPr lang="en-US" altLang="ja-JP" sz="1000" u="sng" dirty="0" smtClean="0">
                <a:solidFill>
                  <a:srgbClr val="1800C8"/>
                </a:solidFill>
              </a:rPr>
              <a:t>16 </a:t>
            </a:r>
            <a:r>
              <a:rPr lang="ja-JP" altLang="en-US" sz="1000" u="sng" dirty="0">
                <a:solidFill>
                  <a:srgbClr val="1800C8"/>
                </a:solidFill>
              </a:rPr>
              <a:t>民間団体との連携・</a:t>
            </a:r>
            <a:r>
              <a:rPr lang="ja-JP" altLang="en-US" sz="1000" u="sng" dirty="0" smtClean="0">
                <a:solidFill>
                  <a:srgbClr val="1800C8"/>
                </a:solidFill>
              </a:rPr>
              <a:t>協働の充実</a:t>
            </a:r>
            <a:endParaRPr lang="en-US" altLang="ja-JP" sz="1000" u="sng"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民間団体との連携と協働</a:t>
            </a:r>
            <a:endParaRPr lang="en-US" altLang="ja-JP" sz="1000" dirty="0">
              <a:solidFill>
                <a:schemeClr val="tx1"/>
              </a:solidFill>
            </a:endParaRPr>
          </a:p>
          <a:p>
            <a:pPr>
              <a:lnSpc>
                <a:spcPts val="1100"/>
              </a:lnSpc>
            </a:pPr>
            <a:r>
              <a:rPr lang="en-US" altLang="ja-JP" sz="1000" dirty="0">
                <a:solidFill>
                  <a:srgbClr val="1800C8"/>
                </a:solidFill>
              </a:rPr>
              <a:t>  </a:t>
            </a:r>
            <a:r>
              <a:rPr lang="en-US" altLang="ja-JP" sz="1000" dirty="0" smtClean="0">
                <a:solidFill>
                  <a:srgbClr val="1800C8"/>
                </a:solidFill>
              </a:rPr>
              <a:t> </a:t>
            </a:r>
            <a:r>
              <a:rPr lang="ja-JP" altLang="en-US" sz="1000" dirty="0">
                <a:solidFill>
                  <a:srgbClr val="1800C8"/>
                </a:solidFill>
              </a:rPr>
              <a:t>②民間団体等への</a:t>
            </a:r>
            <a:r>
              <a:rPr lang="ja-JP" altLang="en-US" sz="1000" dirty="0" smtClean="0">
                <a:solidFill>
                  <a:srgbClr val="1800C8"/>
                </a:solidFill>
              </a:rPr>
              <a:t>支援の強化</a:t>
            </a:r>
            <a:endParaRPr lang="en-US" altLang="ja-JP" sz="1000" dirty="0">
              <a:solidFill>
                <a:srgbClr val="1800C8"/>
              </a:solidFill>
            </a:endParaRPr>
          </a:p>
          <a:p>
            <a:pPr>
              <a:lnSpc>
                <a:spcPts val="1100"/>
              </a:lnSpc>
            </a:pPr>
            <a:r>
              <a:rPr lang="en-US" altLang="ja-JP" sz="1000" u="sng" dirty="0" smtClean="0">
                <a:solidFill>
                  <a:schemeClr val="tx1"/>
                </a:solidFill>
              </a:rPr>
              <a:t>17 </a:t>
            </a:r>
            <a:r>
              <a:rPr lang="ja-JP" altLang="en-US" sz="1000" u="sng" dirty="0">
                <a:solidFill>
                  <a:schemeClr val="tx1"/>
                </a:solidFill>
              </a:rPr>
              <a:t>苦情処理体制の整備</a:t>
            </a:r>
            <a:endParaRPr lang="ja-JP" altLang="ja-JP" sz="1000" u="sng" dirty="0">
              <a:solidFill>
                <a:schemeClr val="tx1"/>
              </a:solidFill>
            </a:endParaRPr>
          </a:p>
        </p:txBody>
      </p:sp>
      <p:sp>
        <p:nvSpPr>
          <p:cNvPr id="37" name="下矢印 36"/>
          <p:cNvSpPr/>
          <p:nvPr/>
        </p:nvSpPr>
        <p:spPr>
          <a:xfrm rot="16200000">
            <a:off x="3760621" y="5769776"/>
            <a:ext cx="3243042" cy="534428"/>
          </a:xfrm>
          <a:prstGeom prst="downArrow">
            <a:avLst>
              <a:gd name="adj1" fmla="val 58811"/>
              <a:gd name="adj2" fmla="val 15876"/>
            </a:avLst>
          </a:prstGeom>
          <a:solidFill>
            <a:srgbClr val="F24B3E"/>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b="1" dirty="0">
              <a:solidFill>
                <a:schemeClr val="tx1"/>
              </a:solidFill>
            </a:endParaRPr>
          </a:p>
        </p:txBody>
      </p:sp>
      <p:sp>
        <p:nvSpPr>
          <p:cNvPr id="35" name="角丸四角形 34"/>
          <p:cNvSpPr/>
          <p:nvPr/>
        </p:nvSpPr>
        <p:spPr>
          <a:xfrm>
            <a:off x="5200028" y="3106057"/>
            <a:ext cx="314948" cy="6437992"/>
          </a:xfrm>
          <a:prstGeom prst="roundRect">
            <a:avLst>
              <a:gd name="adj" fmla="val 0"/>
            </a:avLst>
          </a:prstGeom>
          <a:solidFill>
            <a:srgbClr val="99FF99"/>
          </a:solidFill>
          <a:ln w="317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nchorCtr="1"/>
          <a:lstStyle/>
          <a:p>
            <a:pPr algn="ctr"/>
            <a:r>
              <a:rPr lang="ja-JP" altLang="en-US" sz="1400" b="1" dirty="0">
                <a:solidFill>
                  <a:srgbClr val="1800C8"/>
                </a:solidFill>
                <a:effectLst>
                  <a:outerShdw blurRad="38100" dist="38100" dir="2700000" algn="tl">
                    <a:srgbClr val="000000">
                      <a:alpha val="43137"/>
                    </a:srgbClr>
                  </a:outerShdw>
                </a:effectLst>
              </a:rPr>
              <a:t>現 　  状 　  と　   課　   題　   へ　   の　   対　   応</a:t>
            </a:r>
            <a:r>
              <a:rPr lang="ja-JP" altLang="en-US" sz="1400" b="1" dirty="0">
                <a:solidFill>
                  <a:schemeClr val="tx1"/>
                </a:solidFill>
              </a:rPr>
              <a:t>  </a:t>
            </a:r>
            <a:endParaRPr lang="en-US" altLang="ja-JP" sz="1400" b="1" dirty="0">
              <a:solidFill>
                <a:schemeClr val="tx1"/>
              </a:solidFill>
            </a:endParaRPr>
          </a:p>
        </p:txBody>
      </p:sp>
      <p:sp>
        <p:nvSpPr>
          <p:cNvPr id="41" name="テキスト ボックス 40"/>
          <p:cNvSpPr txBox="1"/>
          <p:nvPr/>
        </p:nvSpPr>
        <p:spPr>
          <a:xfrm>
            <a:off x="92277" y="3364396"/>
            <a:ext cx="4951209" cy="1994817"/>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53886" y="5064877"/>
            <a:ext cx="3704964" cy="243689"/>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600" dirty="0">
                <a:solidFill>
                  <a:schemeClr val="tx1"/>
                </a:solidFill>
              </a:rPr>
              <a:t>県：</a:t>
            </a:r>
            <a:r>
              <a:rPr kumimoji="1" lang="ja-JP" altLang="en-US" sz="600" dirty="0">
                <a:solidFill>
                  <a:schemeClr val="tx1"/>
                </a:solidFill>
              </a:rPr>
              <a:t>県女性相談</a:t>
            </a:r>
            <a:r>
              <a:rPr lang="ja-JP" altLang="en-US" sz="600" dirty="0">
                <a:solidFill>
                  <a:schemeClr val="tx1"/>
                </a:solidFill>
              </a:rPr>
              <a:t>ｾﾝﾀｰ</a:t>
            </a:r>
            <a:r>
              <a:rPr kumimoji="1" lang="ja-JP" altLang="en-US" sz="600" dirty="0">
                <a:solidFill>
                  <a:schemeClr val="tx1"/>
                </a:solidFill>
              </a:rPr>
              <a:t>、県民共生</a:t>
            </a:r>
            <a:r>
              <a:rPr lang="ja-JP" altLang="en-US" sz="600" dirty="0">
                <a:solidFill>
                  <a:schemeClr val="tx1"/>
                </a:solidFill>
              </a:rPr>
              <a:t>ｾﾝﾀｰ</a:t>
            </a:r>
            <a:r>
              <a:rPr kumimoji="1" lang="ja-JP" altLang="en-US" sz="600" dirty="0">
                <a:solidFill>
                  <a:schemeClr val="tx1"/>
                </a:solidFill>
              </a:rPr>
              <a:t>、富山市・高岡市・南砺市</a:t>
            </a:r>
            <a:r>
              <a:rPr kumimoji="1" lang="en-US" altLang="ja-JP" sz="600" dirty="0">
                <a:solidFill>
                  <a:schemeClr val="tx1"/>
                </a:solidFill>
              </a:rPr>
              <a:t>(H22</a:t>
            </a:r>
            <a:r>
              <a:rPr kumimoji="1" lang="ja-JP" altLang="en-US" sz="600" dirty="0">
                <a:solidFill>
                  <a:schemeClr val="tx1"/>
                </a:solidFill>
              </a:rPr>
              <a:t>～</a:t>
            </a:r>
            <a:r>
              <a:rPr kumimoji="1" lang="en-US" altLang="ja-JP" sz="600" dirty="0">
                <a:solidFill>
                  <a:schemeClr val="tx1"/>
                </a:solidFill>
              </a:rPr>
              <a:t>)</a:t>
            </a:r>
            <a:r>
              <a:rPr kumimoji="1" lang="ja-JP" altLang="en-US" sz="600" dirty="0">
                <a:solidFill>
                  <a:schemeClr val="tx1"/>
                </a:solidFill>
              </a:rPr>
              <a:t>の各女性相談員が受付・処理した件数</a:t>
            </a:r>
            <a:endParaRPr kumimoji="1" lang="en-US" altLang="ja-JP" sz="600" dirty="0">
              <a:solidFill>
                <a:schemeClr val="tx1"/>
              </a:solidFill>
            </a:endParaRPr>
          </a:p>
          <a:p>
            <a:r>
              <a:rPr lang="ja-JP" altLang="en-US" sz="600" dirty="0">
                <a:solidFill>
                  <a:schemeClr val="tx1"/>
                </a:solidFill>
              </a:rPr>
              <a:t>国：配偶者暴力相談支援センターにおける件数</a:t>
            </a:r>
            <a:endParaRPr kumimoji="1" lang="ja-JP" altLang="en-US" sz="200" dirty="0">
              <a:solidFill>
                <a:schemeClr val="tx1"/>
              </a:solidFill>
            </a:endParaRPr>
          </a:p>
        </p:txBody>
      </p:sp>
      <p:sp>
        <p:nvSpPr>
          <p:cNvPr id="46" name="テキスト ボックス 45"/>
          <p:cNvSpPr txBox="1"/>
          <p:nvPr/>
        </p:nvSpPr>
        <p:spPr>
          <a:xfrm>
            <a:off x="81236" y="5399329"/>
            <a:ext cx="4962249" cy="2429227"/>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7" name="角丸四角形 46"/>
          <p:cNvSpPr/>
          <p:nvPr/>
        </p:nvSpPr>
        <p:spPr>
          <a:xfrm>
            <a:off x="-18227" y="5413370"/>
            <a:ext cx="1361859" cy="174104"/>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■ＤＶの認識状況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0" name="角丸四角形 49"/>
          <p:cNvSpPr/>
          <p:nvPr/>
        </p:nvSpPr>
        <p:spPr>
          <a:xfrm>
            <a:off x="2290160" y="5417865"/>
            <a:ext cx="2137163" cy="216328"/>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■ＤＶの加害・被害の状況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1" name="テキスト ボックス 50"/>
          <p:cNvSpPr txBox="1">
            <a:spLocks noChangeAspect="1"/>
          </p:cNvSpPr>
          <p:nvPr/>
        </p:nvSpPr>
        <p:spPr>
          <a:xfrm>
            <a:off x="2597352" y="5618198"/>
            <a:ext cx="2427088" cy="2071024"/>
          </a:xfrm>
          <a:prstGeom prst="rect">
            <a:avLst/>
          </a:prstGeom>
          <a:solidFill>
            <a:srgbClr val="FFFFCC"/>
          </a:solidFill>
          <a:ln w="9525">
            <a:solidFill>
              <a:schemeClr val="tx2"/>
            </a:solidFill>
          </a:ln>
        </p:spPr>
        <p:txBody>
          <a:bodyPr wrap="square" rtlCol="0">
            <a:noAutofit/>
          </a:bodyPr>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■配偶者等からの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被害経験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２５．６％　</a:t>
            </a:r>
            <a:r>
              <a:rPr lang="ja-JP" altLang="en-US" sz="900" b="1" dirty="0">
                <a:latin typeface="+mn-ea"/>
              </a:rPr>
              <a:t>（</a:t>
            </a:r>
            <a:r>
              <a:rPr lang="en-US" altLang="ja-JP" sz="900" b="1" dirty="0">
                <a:latin typeface="+mn-ea"/>
              </a:rPr>
              <a:t>22.7</a:t>
            </a:r>
            <a:r>
              <a:rPr lang="ja-JP" altLang="en-US" sz="900" b="1" dirty="0">
                <a:latin typeface="+mn-ea"/>
              </a:rPr>
              <a:t>％）</a:t>
            </a:r>
            <a:endParaRPr lang="en-US" altLang="ja-JP" sz="1100" b="1" dirty="0">
              <a:latin typeface="+mn-ea"/>
            </a:endParaRPr>
          </a:p>
          <a:p>
            <a:r>
              <a:rPr lang="ja-JP" altLang="en-US" sz="1050" dirty="0">
                <a:latin typeface="+mn-ea"/>
              </a:rPr>
              <a:t>　　　⇒　</a:t>
            </a:r>
            <a:r>
              <a:rPr lang="ja-JP" altLang="en-US" sz="1050" b="1" u="sng" dirty="0">
                <a:latin typeface="+mn-ea"/>
              </a:rPr>
              <a:t>４人に１人</a:t>
            </a:r>
            <a:r>
              <a:rPr lang="ja-JP" altLang="en-US" sz="1050" dirty="0">
                <a:latin typeface="+mn-ea"/>
              </a:rPr>
              <a:t>は被害経験者</a:t>
            </a:r>
            <a:endParaRPr lang="en-US" altLang="ja-JP" sz="1050" dirty="0">
              <a:latin typeface="+mn-ea"/>
            </a:endParaRPr>
          </a:p>
          <a:p>
            <a:r>
              <a:rPr lang="ja-JP" altLang="en-US" sz="1000" dirty="0">
                <a:latin typeface="+mn-ea"/>
              </a:rPr>
              <a:t>　女性：</a:t>
            </a:r>
            <a:r>
              <a:rPr lang="en-US" altLang="ja-JP" sz="1000" dirty="0">
                <a:latin typeface="+mn-ea"/>
              </a:rPr>
              <a:t>30.0</a:t>
            </a:r>
            <a:r>
              <a:rPr lang="ja-JP" altLang="en-US" sz="1000" dirty="0">
                <a:latin typeface="+mn-ea"/>
              </a:rPr>
              <a:t>％</a:t>
            </a:r>
            <a:r>
              <a:rPr lang="en-US" altLang="ja-JP" sz="800" dirty="0">
                <a:latin typeface="+mn-ea"/>
              </a:rPr>
              <a:t>(29.6</a:t>
            </a:r>
            <a:r>
              <a:rPr lang="ja-JP" altLang="en-US" sz="800" dirty="0">
                <a:latin typeface="+mn-ea"/>
              </a:rPr>
              <a:t>％</a:t>
            </a:r>
            <a:r>
              <a:rPr lang="en-US" altLang="ja-JP" sz="800" dirty="0">
                <a:latin typeface="+mn-ea"/>
              </a:rPr>
              <a:t>)</a:t>
            </a:r>
            <a:r>
              <a:rPr lang="ja-JP" altLang="en-US" sz="800" dirty="0">
                <a:latin typeface="+mn-ea"/>
              </a:rPr>
              <a:t>   </a:t>
            </a:r>
            <a:r>
              <a:rPr lang="ja-JP" altLang="en-US" sz="1000" dirty="0">
                <a:latin typeface="+mn-ea"/>
              </a:rPr>
              <a:t>男性：</a:t>
            </a:r>
            <a:r>
              <a:rPr lang="en-US" altLang="ja-JP" sz="1000" dirty="0">
                <a:latin typeface="+mn-ea"/>
              </a:rPr>
              <a:t>18.8</a:t>
            </a:r>
            <a:r>
              <a:rPr lang="ja-JP" altLang="en-US" sz="1000" dirty="0">
                <a:latin typeface="+mn-ea"/>
              </a:rPr>
              <a:t>％</a:t>
            </a:r>
            <a:r>
              <a:rPr lang="en-US" altLang="ja-JP" sz="800" dirty="0">
                <a:latin typeface="+mn-ea"/>
              </a:rPr>
              <a:t>(13.8</a:t>
            </a:r>
            <a:r>
              <a:rPr lang="ja-JP" altLang="en-US" sz="800" dirty="0">
                <a:latin typeface="+mn-ea"/>
              </a:rPr>
              <a:t>％</a:t>
            </a:r>
            <a:r>
              <a:rPr lang="en-US" altLang="ja-JP" sz="800" dirty="0">
                <a:latin typeface="+mn-ea"/>
              </a:rPr>
              <a:t>)</a:t>
            </a:r>
          </a:p>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■配偶者等への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加害経験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２３．０％　</a:t>
            </a:r>
            <a:r>
              <a:rPr lang="ja-JP" altLang="en-US" sz="900" b="1" dirty="0">
                <a:latin typeface="+mn-ea"/>
              </a:rPr>
              <a:t>（</a:t>
            </a:r>
            <a:r>
              <a:rPr lang="en-US" altLang="ja-JP" sz="900" b="1" dirty="0">
                <a:latin typeface="+mn-ea"/>
              </a:rPr>
              <a:t>20.6</a:t>
            </a:r>
            <a:r>
              <a:rPr lang="ja-JP" altLang="en-US" sz="900" b="1" dirty="0">
                <a:latin typeface="+mn-ea"/>
              </a:rPr>
              <a:t>％）</a:t>
            </a:r>
            <a:r>
              <a:rPr lang="ja-JP" altLang="en-US" sz="1200" b="1" dirty="0">
                <a:latin typeface="+mn-ea"/>
              </a:rPr>
              <a:t>　</a:t>
            </a:r>
            <a:endParaRPr lang="en-US" altLang="ja-JP" sz="1200" b="1" dirty="0">
              <a:latin typeface="+mn-ea"/>
            </a:endParaRPr>
          </a:p>
          <a:p>
            <a:r>
              <a:rPr lang="ja-JP" altLang="en-US" sz="1050" dirty="0">
                <a:latin typeface="+mn-ea"/>
              </a:rPr>
              <a:t>　　　⇒　</a:t>
            </a:r>
            <a:r>
              <a:rPr lang="ja-JP" altLang="en-US" sz="1050" b="1" u="sng" dirty="0">
                <a:latin typeface="+mn-ea"/>
              </a:rPr>
              <a:t> ４～５人に１人</a:t>
            </a:r>
            <a:r>
              <a:rPr lang="ja-JP" altLang="en-US" sz="1050" dirty="0">
                <a:latin typeface="+mn-ea"/>
              </a:rPr>
              <a:t>は加害経験者</a:t>
            </a:r>
            <a:endParaRPr lang="en-US" altLang="ja-JP" sz="1050" dirty="0">
              <a:latin typeface="+mn-ea"/>
            </a:endParaRPr>
          </a:p>
          <a:p>
            <a:r>
              <a:rPr lang="ja-JP" altLang="en-US" sz="1050" dirty="0">
                <a:latin typeface="+mn-ea"/>
              </a:rPr>
              <a:t>  女性：</a:t>
            </a:r>
            <a:r>
              <a:rPr lang="en-US" altLang="ja-JP" sz="1050" dirty="0">
                <a:latin typeface="+mn-ea"/>
              </a:rPr>
              <a:t>19.6</a:t>
            </a:r>
            <a:r>
              <a:rPr lang="ja-JP" altLang="en-US" sz="1050" dirty="0">
                <a:latin typeface="+mn-ea"/>
              </a:rPr>
              <a:t>％</a:t>
            </a:r>
            <a:r>
              <a:rPr lang="en-US" altLang="ja-JP" sz="800" dirty="0">
                <a:latin typeface="+mn-ea"/>
              </a:rPr>
              <a:t>(13.2</a:t>
            </a:r>
            <a:r>
              <a:rPr lang="ja-JP" altLang="en-US" sz="800" dirty="0">
                <a:latin typeface="+mn-ea"/>
              </a:rPr>
              <a:t>％</a:t>
            </a:r>
            <a:r>
              <a:rPr lang="en-US" altLang="ja-JP" sz="800" dirty="0">
                <a:latin typeface="+mn-ea"/>
              </a:rPr>
              <a:t>)</a:t>
            </a:r>
            <a:r>
              <a:rPr lang="ja-JP" altLang="en-US" sz="800" dirty="0">
                <a:latin typeface="+mn-ea"/>
              </a:rPr>
              <a:t>   </a:t>
            </a:r>
            <a:r>
              <a:rPr lang="ja-JP" altLang="en-US" sz="1050" dirty="0">
                <a:latin typeface="+mn-ea"/>
              </a:rPr>
              <a:t>男性：</a:t>
            </a:r>
            <a:r>
              <a:rPr lang="en-US" altLang="ja-JP" sz="1050" dirty="0">
                <a:latin typeface="+mn-ea"/>
              </a:rPr>
              <a:t>28.4</a:t>
            </a:r>
            <a:r>
              <a:rPr lang="ja-JP" altLang="en-US" sz="1050" dirty="0">
                <a:latin typeface="+mn-ea"/>
              </a:rPr>
              <a:t>％</a:t>
            </a:r>
            <a:r>
              <a:rPr lang="en-US" altLang="ja-JP" sz="800" dirty="0">
                <a:latin typeface="+mn-ea"/>
              </a:rPr>
              <a:t>(30.3</a:t>
            </a:r>
            <a:r>
              <a:rPr lang="ja-JP" altLang="en-US" sz="800" dirty="0">
                <a:latin typeface="+mn-ea"/>
              </a:rPr>
              <a:t>％</a:t>
            </a:r>
            <a:r>
              <a:rPr lang="en-US" altLang="ja-JP" sz="800" dirty="0">
                <a:latin typeface="+mn-ea"/>
              </a:rPr>
              <a:t>)</a:t>
            </a:r>
            <a:endParaRPr lang="en-US" altLang="ja-JP" sz="8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■交際相手からの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被害経験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１４．４％　 </a:t>
            </a:r>
            <a:r>
              <a:rPr lang="ja-JP" altLang="en-US" sz="900" b="1" dirty="0">
                <a:latin typeface="+mn-ea"/>
              </a:rPr>
              <a:t>（</a:t>
            </a:r>
            <a:r>
              <a:rPr lang="en-US" altLang="ja-JP" sz="900" b="1" dirty="0">
                <a:latin typeface="+mn-ea"/>
              </a:rPr>
              <a:t>9.0</a:t>
            </a:r>
            <a:r>
              <a:rPr lang="ja-JP" altLang="en-US" sz="900" b="1" dirty="0">
                <a:latin typeface="+mn-ea"/>
              </a:rPr>
              <a:t>％）</a:t>
            </a:r>
            <a:endParaRPr lang="en-US" altLang="ja-JP" sz="1200" b="1" dirty="0">
              <a:latin typeface="+mn-ea"/>
            </a:endParaRPr>
          </a:p>
          <a:p>
            <a:r>
              <a:rPr lang="ja-JP" altLang="en-US" sz="1050" dirty="0">
                <a:latin typeface="+mn-ea"/>
              </a:rPr>
              <a:t>　　　⇒　　</a:t>
            </a:r>
            <a:r>
              <a:rPr lang="ja-JP" altLang="en-US" sz="1050" b="1" u="sng" dirty="0">
                <a:latin typeface="+mn-ea"/>
              </a:rPr>
              <a:t>７人に１人</a:t>
            </a:r>
            <a:r>
              <a:rPr lang="ja-JP" altLang="en-US" sz="1050" dirty="0">
                <a:latin typeface="+mn-ea"/>
              </a:rPr>
              <a:t>は被害経験者</a:t>
            </a:r>
            <a:endParaRPr lang="en-US" altLang="ja-JP" sz="1050" dirty="0">
              <a:latin typeface="+mn-ea"/>
            </a:endParaRPr>
          </a:p>
          <a:p>
            <a:r>
              <a:rPr lang="ja-JP" altLang="en-US" sz="1050" dirty="0">
                <a:latin typeface="+mn-ea"/>
              </a:rPr>
              <a:t>  女性：</a:t>
            </a:r>
            <a:r>
              <a:rPr lang="en-US" altLang="ja-JP" sz="1050" dirty="0">
                <a:latin typeface="+mn-ea"/>
              </a:rPr>
              <a:t>17.0</a:t>
            </a:r>
            <a:r>
              <a:rPr lang="ja-JP" altLang="en-US" sz="1050" dirty="0">
                <a:latin typeface="+mn-ea"/>
              </a:rPr>
              <a:t>％</a:t>
            </a:r>
            <a:r>
              <a:rPr lang="en-US" altLang="ja-JP" sz="800" dirty="0">
                <a:latin typeface="+mn-ea"/>
              </a:rPr>
              <a:t>(11.8</a:t>
            </a:r>
            <a:r>
              <a:rPr lang="ja-JP" altLang="en-US" sz="800" dirty="0">
                <a:latin typeface="+mn-ea"/>
              </a:rPr>
              <a:t>％</a:t>
            </a:r>
            <a:r>
              <a:rPr lang="en-US" altLang="ja-JP" sz="800" dirty="0">
                <a:latin typeface="+mn-ea"/>
              </a:rPr>
              <a:t>)</a:t>
            </a:r>
            <a:r>
              <a:rPr lang="ja-JP" altLang="en-US" sz="800" dirty="0">
                <a:latin typeface="+mn-ea"/>
              </a:rPr>
              <a:t>   </a:t>
            </a:r>
            <a:r>
              <a:rPr lang="ja-JP" altLang="en-US" sz="1050" dirty="0">
                <a:latin typeface="+mn-ea"/>
              </a:rPr>
              <a:t>男性：</a:t>
            </a:r>
            <a:r>
              <a:rPr lang="en-US" altLang="ja-JP" sz="1050" dirty="0">
                <a:latin typeface="+mn-ea"/>
              </a:rPr>
              <a:t>9.9</a:t>
            </a:r>
            <a:r>
              <a:rPr lang="ja-JP" altLang="en-US" sz="1050" dirty="0">
                <a:latin typeface="+mn-ea"/>
              </a:rPr>
              <a:t>％</a:t>
            </a:r>
            <a:r>
              <a:rPr lang="en-US" altLang="ja-JP" sz="800" dirty="0">
                <a:latin typeface="+mn-ea"/>
              </a:rPr>
              <a:t>(5.6</a:t>
            </a:r>
            <a:r>
              <a:rPr lang="ja-JP" altLang="en-US" sz="800" dirty="0">
                <a:latin typeface="+mn-ea"/>
              </a:rPr>
              <a:t>％</a:t>
            </a:r>
            <a:r>
              <a:rPr lang="en-US" altLang="ja-JP" sz="800" dirty="0">
                <a:latin typeface="+mn-ea"/>
              </a:rPr>
              <a:t>)</a:t>
            </a:r>
            <a:endParaRPr lang="en-US" altLang="ja-JP" sz="1050" dirty="0">
              <a:latin typeface="+mn-ea"/>
            </a:endParaRPr>
          </a:p>
        </p:txBody>
      </p:sp>
      <p:graphicFrame>
        <p:nvGraphicFramePr>
          <p:cNvPr id="62" name="表 61"/>
          <p:cNvGraphicFramePr>
            <a:graphicFrameLocks noGrp="1"/>
          </p:cNvGraphicFramePr>
          <p:nvPr>
            <p:extLst>
              <p:ext uri="{D42A27DB-BD31-4B8C-83A1-F6EECF244321}">
                <p14:modId xmlns:p14="http://schemas.microsoft.com/office/powerpoint/2010/main" val="1981364357"/>
              </p:ext>
            </p:extLst>
          </p:nvPr>
        </p:nvGraphicFramePr>
        <p:xfrm>
          <a:off x="105268" y="6012735"/>
          <a:ext cx="2445724" cy="1661665"/>
        </p:xfrm>
        <a:graphic>
          <a:graphicData uri="http://schemas.openxmlformats.org/drawingml/2006/table">
            <a:tbl>
              <a:tblPr firstRow="1" bandRow="1">
                <a:tableStyleId>{93296810-A885-4BE3-A3E7-6D5BEEA58F35}</a:tableStyleId>
              </a:tblPr>
              <a:tblGrid>
                <a:gridCol w="1294907">
                  <a:extLst>
                    <a:ext uri="{9D8B030D-6E8A-4147-A177-3AD203B41FA5}">
                      <a16:colId xmlns="" xmlns:a16="http://schemas.microsoft.com/office/drawing/2014/main" val="20000"/>
                    </a:ext>
                  </a:extLst>
                </a:gridCol>
                <a:gridCol w="1150817">
                  <a:extLst>
                    <a:ext uri="{9D8B030D-6E8A-4147-A177-3AD203B41FA5}">
                      <a16:colId xmlns="" xmlns:a16="http://schemas.microsoft.com/office/drawing/2014/main" val="20001"/>
                    </a:ext>
                  </a:extLst>
                </a:gridCol>
              </a:tblGrid>
              <a:tr h="321078">
                <a:tc>
                  <a:txBody>
                    <a:bodyPr/>
                    <a:lstStyle/>
                    <a:p>
                      <a:pPr algn="ctr"/>
                      <a:r>
                        <a:rPr kumimoji="1" lang="ja-JP" altLang="en-US" sz="1050" dirty="0">
                          <a:solidFill>
                            <a:schemeClr val="tx1"/>
                          </a:solidFill>
                        </a:rPr>
                        <a:t>行為</a:t>
                      </a:r>
                    </a:p>
                  </a:txBody>
                  <a:tcPr anchor="ctr"/>
                </a:tc>
                <a:tc>
                  <a:txBody>
                    <a:bodyPr/>
                    <a:lstStyle/>
                    <a:p>
                      <a:pPr algn="ctr"/>
                      <a:r>
                        <a:rPr kumimoji="1" lang="ja-JP" altLang="en-US" sz="800" dirty="0">
                          <a:solidFill>
                            <a:schemeClr val="tx1"/>
                          </a:solidFill>
                        </a:rPr>
                        <a:t>どんな場合でも暴力にあたると思う割合</a:t>
                      </a:r>
                      <a:endParaRPr kumimoji="1" lang="ja-JP" altLang="en-US" sz="1200" dirty="0">
                        <a:solidFill>
                          <a:schemeClr val="tx1"/>
                        </a:solidFill>
                      </a:endParaRPr>
                    </a:p>
                  </a:txBody>
                  <a:tcPr anchor="ctr"/>
                </a:tc>
                <a:extLst>
                  <a:ext uri="{0D108BD9-81ED-4DB2-BD59-A6C34878D82A}">
                    <a16:rowId xmlns="" xmlns:a16="http://schemas.microsoft.com/office/drawing/2014/main" val="10000"/>
                  </a:ext>
                </a:extLst>
              </a:tr>
              <a:tr h="265277">
                <a:tc>
                  <a:txBody>
                    <a:bodyPr/>
                    <a:lstStyle/>
                    <a:p>
                      <a:pPr algn="l"/>
                      <a:r>
                        <a:rPr kumimoji="1" lang="ja-JP" altLang="en-US" sz="900" dirty="0">
                          <a:solidFill>
                            <a:srgbClr val="FF0000"/>
                          </a:solidFill>
                        </a:rPr>
                        <a:t>長期間の無視</a:t>
                      </a:r>
                    </a:p>
                  </a:txBody>
                  <a:tcPr anchor="ctr"/>
                </a:tc>
                <a:tc>
                  <a:txBody>
                    <a:bodyPr/>
                    <a:lstStyle/>
                    <a:p>
                      <a:pPr algn="l"/>
                      <a:r>
                        <a:rPr kumimoji="1" lang="ja-JP" altLang="en-US" sz="1050" dirty="0">
                          <a:solidFill>
                            <a:srgbClr val="FF0000"/>
                          </a:solidFill>
                        </a:rPr>
                        <a:t>４１．０％  </a:t>
                      </a:r>
                      <a:r>
                        <a:rPr kumimoji="1" lang="ja-JP" altLang="en-US" sz="800" dirty="0">
                          <a:solidFill>
                            <a:schemeClr val="tx1"/>
                          </a:solidFill>
                        </a:rPr>
                        <a:t>（</a:t>
                      </a:r>
                      <a:r>
                        <a:rPr kumimoji="1" lang="en-US" altLang="ja-JP" sz="800" dirty="0">
                          <a:solidFill>
                            <a:schemeClr val="tx1"/>
                          </a:solidFill>
                        </a:rPr>
                        <a:t>32.7</a:t>
                      </a:r>
                      <a:r>
                        <a:rPr kumimoji="1" lang="ja-JP" altLang="en-US" sz="800" dirty="0">
                          <a:solidFill>
                            <a:schemeClr val="tx1"/>
                          </a:solidFill>
                        </a:rPr>
                        <a:t>％）</a:t>
                      </a:r>
                      <a:endParaRPr kumimoji="1" lang="ja-JP" altLang="en-US" sz="1050" dirty="0">
                        <a:solidFill>
                          <a:schemeClr val="tx1"/>
                        </a:solidFill>
                      </a:endParaRPr>
                    </a:p>
                  </a:txBody>
                  <a:tcPr anchor="ctr"/>
                </a:tc>
                <a:extLst>
                  <a:ext uri="{0D108BD9-81ED-4DB2-BD59-A6C34878D82A}">
                    <a16:rowId xmlns="" xmlns:a16="http://schemas.microsoft.com/office/drawing/2014/main" val="10001"/>
                  </a:ext>
                </a:extLst>
              </a:tr>
              <a:tr h="265277">
                <a:tc>
                  <a:txBody>
                    <a:bodyPr/>
                    <a:lstStyle/>
                    <a:p>
                      <a:pPr algn="l"/>
                      <a:r>
                        <a:rPr kumimoji="1" lang="ja-JP" altLang="en-US" sz="900" dirty="0">
                          <a:solidFill>
                            <a:srgbClr val="FF0000"/>
                          </a:solidFill>
                        </a:rPr>
                        <a:t>行動の制限</a:t>
                      </a: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４８．７％  </a:t>
                      </a:r>
                      <a:r>
                        <a:rPr kumimoji="1" lang="ja-JP" altLang="en-US" sz="800" dirty="0">
                          <a:solidFill>
                            <a:schemeClr val="tx1"/>
                          </a:solidFill>
                        </a:rPr>
                        <a:t>（</a:t>
                      </a:r>
                      <a:r>
                        <a:rPr kumimoji="1" lang="en-US" altLang="ja-JP" sz="800" dirty="0">
                          <a:solidFill>
                            <a:schemeClr val="tx1"/>
                          </a:solidFill>
                        </a:rPr>
                        <a:t>48.9</a:t>
                      </a:r>
                      <a:r>
                        <a:rPr kumimoji="1" lang="ja-JP" altLang="en-US" sz="800" dirty="0">
                          <a:solidFill>
                            <a:schemeClr val="tx1"/>
                          </a:solidFill>
                        </a:rPr>
                        <a:t>％）</a:t>
                      </a:r>
                      <a:endParaRPr kumimoji="1" lang="ja-JP" altLang="en-US" sz="1400" dirty="0">
                        <a:solidFill>
                          <a:schemeClr val="tx1"/>
                        </a:solidFill>
                      </a:endParaRPr>
                    </a:p>
                  </a:txBody>
                  <a:tcPr anchor="ctr"/>
                </a:tc>
                <a:extLst>
                  <a:ext uri="{0D108BD9-81ED-4DB2-BD59-A6C34878D82A}">
                    <a16:rowId xmlns="" xmlns:a16="http://schemas.microsoft.com/office/drawing/2014/main" val="10002"/>
                  </a:ext>
                </a:extLst>
              </a:tr>
              <a:tr h="265277">
                <a:tc>
                  <a:txBody>
                    <a:bodyPr/>
                    <a:lstStyle/>
                    <a:p>
                      <a:pPr algn="l"/>
                      <a:r>
                        <a:rPr kumimoji="1" lang="ja-JP" altLang="en-US" sz="850" dirty="0">
                          <a:solidFill>
                            <a:srgbClr val="FF0000"/>
                          </a:solidFill>
                        </a:rPr>
                        <a:t>異性との会話を許さない</a:t>
                      </a:r>
                    </a:p>
                  </a:txBody>
                  <a:tcPr anchor="ctr"/>
                </a:tc>
                <a:tc>
                  <a:txBody>
                    <a:bodyPr/>
                    <a:lstStyle/>
                    <a:p>
                      <a:pPr algn="l"/>
                      <a:r>
                        <a:rPr kumimoji="1" lang="ja-JP" altLang="en-US" sz="1050">
                          <a:solidFill>
                            <a:srgbClr val="FF0000"/>
                          </a:solidFill>
                        </a:rPr>
                        <a:t>５３．６％</a:t>
                      </a:r>
                      <a:r>
                        <a:rPr kumimoji="1" lang="ja-JP" altLang="en-US" sz="1000">
                          <a:solidFill>
                            <a:srgbClr val="FF0000"/>
                          </a:solidFill>
                        </a:rPr>
                        <a:t>　</a:t>
                      </a:r>
                      <a:endParaRPr kumimoji="1" lang="ja-JP" altLang="en-US" sz="1100" dirty="0">
                        <a:solidFill>
                          <a:srgbClr val="FF0000"/>
                        </a:solidFill>
                      </a:endParaRPr>
                    </a:p>
                  </a:txBody>
                  <a:tcPr anchor="ctr"/>
                </a:tc>
                <a:extLst>
                  <a:ext uri="{0D108BD9-81ED-4DB2-BD59-A6C34878D82A}">
                    <a16:rowId xmlns="" xmlns:a16="http://schemas.microsoft.com/office/drawing/2014/main" val="10003"/>
                  </a:ext>
                </a:extLst>
              </a:tr>
              <a:tr h="265277">
                <a:tc>
                  <a:txBody>
                    <a:bodyPr/>
                    <a:lstStyle/>
                    <a:p>
                      <a:pPr algn="l"/>
                      <a:r>
                        <a:rPr kumimoji="1" lang="ja-JP" altLang="en-US" sz="900" dirty="0"/>
                        <a:t>手でぶつ、足でける</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t>９６．５％  </a:t>
                      </a:r>
                      <a:r>
                        <a:rPr kumimoji="1" lang="ja-JP" altLang="en-US" sz="800" dirty="0">
                          <a:solidFill>
                            <a:schemeClr val="tx1"/>
                          </a:solidFill>
                        </a:rPr>
                        <a:t>（</a:t>
                      </a:r>
                      <a:r>
                        <a:rPr kumimoji="1" lang="en-US" altLang="ja-JP" sz="800" dirty="0">
                          <a:solidFill>
                            <a:schemeClr val="tx1"/>
                          </a:solidFill>
                        </a:rPr>
                        <a:t>91.9</a:t>
                      </a:r>
                      <a:r>
                        <a:rPr kumimoji="1" lang="ja-JP" altLang="en-US" sz="800" dirty="0">
                          <a:solidFill>
                            <a:schemeClr val="tx1"/>
                          </a:solidFill>
                        </a:rPr>
                        <a:t>％）</a:t>
                      </a:r>
                      <a:endParaRPr kumimoji="1" lang="ja-JP" altLang="en-US" sz="800" dirty="0">
                        <a:solidFill>
                          <a:srgbClr val="FF0000"/>
                        </a:solidFill>
                      </a:endParaRPr>
                    </a:p>
                  </a:txBody>
                  <a:tcPr anchor="ctr"/>
                </a:tc>
                <a:extLst>
                  <a:ext uri="{0D108BD9-81ED-4DB2-BD59-A6C34878D82A}">
                    <a16:rowId xmlns="" xmlns:a16="http://schemas.microsoft.com/office/drawing/2014/main" val="10004"/>
                  </a:ext>
                </a:extLst>
              </a:tr>
              <a:tr h="265277">
                <a:tc>
                  <a:txBody>
                    <a:bodyPr/>
                    <a:lstStyle/>
                    <a:p>
                      <a:pPr algn="l"/>
                      <a:r>
                        <a:rPr kumimoji="1" lang="ja-JP" altLang="en-US" sz="900" spc="-40" baseline="0" dirty="0"/>
                        <a:t>物でなぐる、投げつける</a:t>
                      </a:r>
                    </a:p>
                  </a:txBody>
                  <a:tcPr anchor="ctr"/>
                </a:tc>
                <a:tc>
                  <a:txBody>
                    <a:bodyPr/>
                    <a:lstStyle/>
                    <a:p>
                      <a:pPr algn="l"/>
                      <a:r>
                        <a:rPr kumimoji="1" lang="ja-JP" altLang="en-US" sz="1050" dirty="0"/>
                        <a:t>９６．８％　</a:t>
                      </a:r>
                      <a:r>
                        <a:rPr kumimoji="1" lang="ja-JP" altLang="en-US" sz="800" dirty="0"/>
                        <a:t>（</a:t>
                      </a:r>
                      <a:r>
                        <a:rPr kumimoji="1" lang="en-US" altLang="ja-JP" sz="800" dirty="0"/>
                        <a:t>91.7</a:t>
                      </a:r>
                      <a:r>
                        <a:rPr kumimoji="1" lang="ja-JP" altLang="en-US" sz="800" dirty="0"/>
                        <a:t>％）</a:t>
                      </a:r>
                      <a:endParaRPr kumimoji="1" lang="ja-JP" altLang="en-US" sz="1100" dirty="0"/>
                    </a:p>
                  </a:txBody>
                  <a:tcPr anchor="ctr"/>
                </a:tc>
                <a:extLst>
                  <a:ext uri="{0D108BD9-81ED-4DB2-BD59-A6C34878D82A}">
                    <a16:rowId xmlns="" xmlns:a16="http://schemas.microsoft.com/office/drawing/2014/main" val="10005"/>
                  </a:ext>
                </a:extLst>
              </a:tr>
            </a:tbl>
          </a:graphicData>
        </a:graphic>
      </p:graphicFrame>
      <p:cxnSp>
        <p:nvCxnSpPr>
          <p:cNvPr id="69" name="直線コネクタ 68"/>
          <p:cNvCxnSpPr/>
          <p:nvPr/>
        </p:nvCxnSpPr>
        <p:spPr>
          <a:xfrm>
            <a:off x="1070479" y="5975839"/>
            <a:ext cx="395305" cy="415166"/>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1292879" y="7653426"/>
            <a:ext cx="3809811" cy="200957"/>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kumimoji="1" lang="ja-JP" altLang="en-US" sz="700" dirty="0">
                <a:solidFill>
                  <a:schemeClr val="tx1"/>
                </a:solidFill>
              </a:rPr>
              <a:t>（資料）「</a:t>
            </a:r>
            <a:r>
              <a:rPr lang="ja-JP" altLang="en-US" sz="700" dirty="0">
                <a:solidFill>
                  <a:schemeClr val="tx1"/>
                </a:solidFill>
              </a:rPr>
              <a:t>令和元</a:t>
            </a:r>
            <a:r>
              <a:rPr kumimoji="1" lang="ja-JP" altLang="en-US" sz="700" dirty="0">
                <a:solidFill>
                  <a:schemeClr val="tx1"/>
                </a:solidFill>
              </a:rPr>
              <a:t>度男女間における暴力に関する調査」　</a:t>
            </a:r>
            <a:r>
              <a:rPr lang="ja-JP" altLang="en-US" sz="700" dirty="0">
                <a:solidFill>
                  <a:schemeClr val="tx1"/>
                </a:solidFill>
              </a:rPr>
              <a:t>（　　）内は前回調査結果（Ｈ</a:t>
            </a:r>
            <a:r>
              <a:rPr lang="en-US" altLang="ja-JP" sz="700" dirty="0">
                <a:solidFill>
                  <a:schemeClr val="tx1"/>
                </a:solidFill>
              </a:rPr>
              <a:t>26</a:t>
            </a:r>
            <a:r>
              <a:rPr lang="ja-JP" altLang="en-US" sz="700" dirty="0">
                <a:solidFill>
                  <a:schemeClr val="tx1"/>
                </a:solidFill>
              </a:rPr>
              <a:t>年実施）</a:t>
            </a:r>
            <a:endParaRPr lang="ja-JP" altLang="en-US" sz="600" dirty="0">
              <a:solidFill>
                <a:schemeClr val="tx1"/>
              </a:solidFill>
            </a:endParaRPr>
          </a:p>
          <a:p>
            <a:endParaRPr kumimoji="1" lang="ja-JP" altLang="en-US" sz="600" dirty="0">
              <a:solidFill>
                <a:schemeClr val="tx1"/>
              </a:solidFill>
            </a:endParaRPr>
          </a:p>
        </p:txBody>
      </p:sp>
      <p:sp>
        <p:nvSpPr>
          <p:cNvPr id="63" name="正方形/長方形 62"/>
          <p:cNvSpPr/>
          <p:nvPr/>
        </p:nvSpPr>
        <p:spPr>
          <a:xfrm>
            <a:off x="135244" y="5612747"/>
            <a:ext cx="2390987" cy="368767"/>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身体的暴力は夫婦間であっても暴力であるとする割合が９割を超えているが、精神的暴力は「暴力である」という認識が低い</a:t>
            </a:r>
            <a:endParaRPr kumimoji="1" lang="ja-JP" altLang="en-US" sz="800" dirty="0"/>
          </a:p>
        </p:txBody>
      </p:sp>
      <p:sp>
        <p:nvSpPr>
          <p:cNvPr id="75" name="テキスト ボックス 74"/>
          <p:cNvSpPr txBox="1"/>
          <p:nvPr/>
        </p:nvSpPr>
        <p:spPr>
          <a:xfrm>
            <a:off x="71837" y="7868833"/>
            <a:ext cx="4971647" cy="1675216"/>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6" name="角丸四角形 75"/>
          <p:cNvSpPr/>
          <p:nvPr/>
        </p:nvSpPr>
        <p:spPr>
          <a:xfrm>
            <a:off x="3453" y="7888592"/>
            <a:ext cx="3125510" cy="220193"/>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■暴力を防止するための対策と被害者への支援</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aphicFrame>
        <p:nvGraphicFramePr>
          <p:cNvPr id="81" name="表 80"/>
          <p:cNvGraphicFramePr>
            <a:graphicFrameLocks noGrp="1" noChangeAspect="1"/>
          </p:cNvGraphicFramePr>
          <p:nvPr>
            <p:extLst>
              <p:ext uri="{D42A27DB-BD31-4B8C-83A1-F6EECF244321}">
                <p14:modId xmlns:p14="http://schemas.microsoft.com/office/powerpoint/2010/main" val="416258486"/>
              </p:ext>
            </p:extLst>
          </p:nvPr>
        </p:nvGraphicFramePr>
        <p:xfrm>
          <a:off x="169648" y="8175671"/>
          <a:ext cx="3802278" cy="1143000"/>
        </p:xfrm>
        <a:graphic>
          <a:graphicData uri="http://schemas.openxmlformats.org/drawingml/2006/table">
            <a:tbl>
              <a:tblPr bandRow="1"/>
              <a:tblGrid>
                <a:gridCol w="3235540">
                  <a:extLst>
                    <a:ext uri="{9D8B030D-6E8A-4147-A177-3AD203B41FA5}">
                      <a16:colId xmlns="" xmlns:a16="http://schemas.microsoft.com/office/drawing/2014/main" val="20000"/>
                    </a:ext>
                  </a:extLst>
                </a:gridCol>
                <a:gridCol w="566738">
                  <a:extLst>
                    <a:ext uri="{9D8B030D-6E8A-4147-A177-3AD203B41FA5}">
                      <a16:colId xmlns="" xmlns:a16="http://schemas.microsoft.com/office/drawing/2014/main" val="20001"/>
                    </a:ext>
                  </a:extLst>
                </a:gridCol>
              </a:tblGrid>
              <a:tr h="196955">
                <a:tc>
                  <a:txBody>
                    <a:bodyPr/>
                    <a:lstStyle/>
                    <a:p>
                      <a:pPr>
                        <a:lnSpc>
                          <a:spcPts val="900"/>
                        </a:lnSpc>
                      </a:pPr>
                      <a:r>
                        <a:rPr kumimoji="1" lang="ja-JP" altLang="en-US" sz="900" dirty="0">
                          <a:solidFill>
                            <a:schemeClr val="tx1"/>
                          </a:solidFill>
                        </a:rPr>
                        <a:t>相談しやすい環境を整備する（同性の相談員の配置など）</a:t>
                      </a:r>
                    </a:p>
                  </a:txBody>
                  <a:tcPr anchor="ctr">
                    <a:solidFill>
                      <a:schemeClr val="accent6">
                        <a:lumMod val="20000"/>
                        <a:lumOff val="80000"/>
                      </a:schemeClr>
                    </a:solidFill>
                  </a:tcPr>
                </a:tc>
                <a:tc>
                  <a:txBody>
                    <a:bodyPr/>
                    <a:lstStyle/>
                    <a:p>
                      <a:pPr>
                        <a:lnSpc>
                          <a:spcPct val="100000"/>
                        </a:lnSpc>
                      </a:pPr>
                      <a:r>
                        <a:rPr kumimoji="1" lang="en-US" altLang="ja-JP" sz="900" dirty="0"/>
                        <a:t>56.7%</a:t>
                      </a:r>
                      <a:endParaRPr kumimoji="1" lang="ja-JP" altLang="en-US" sz="900" dirty="0">
                        <a:solidFill>
                          <a:schemeClr val="tx1"/>
                        </a:solidFill>
                      </a:endParaRP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0"/>
                  </a:ext>
                </a:extLst>
              </a:tr>
              <a:tr h="196955">
                <a:tc>
                  <a:txBody>
                    <a:bodyPr/>
                    <a:lstStyle/>
                    <a:p>
                      <a:pPr>
                        <a:lnSpc>
                          <a:spcPts val="900"/>
                        </a:lnSpc>
                      </a:pPr>
                      <a:r>
                        <a:rPr kumimoji="1" lang="ja-JP" altLang="en-US" sz="900" spc="-20" baseline="0" dirty="0">
                          <a:solidFill>
                            <a:schemeClr val="tx1"/>
                          </a:solidFill>
                        </a:rPr>
                        <a:t>家庭や学校等で、暴力を防止するための教育を行う</a:t>
                      </a:r>
                    </a:p>
                  </a:txBody>
                  <a:tcPr anchor="ctr">
                    <a:solidFill>
                      <a:schemeClr val="accent6">
                        <a:lumMod val="20000"/>
                        <a:lumOff val="80000"/>
                      </a:schemeClr>
                    </a:solidFill>
                  </a:tcPr>
                </a:tc>
                <a:tc>
                  <a:txBody>
                    <a:bodyPr/>
                    <a:lstStyle/>
                    <a:p>
                      <a:pPr>
                        <a:lnSpc>
                          <a:spcPct val="100000"/>
                        </a:lnSpc>
                      </a:pPr>
                      <a:r>
                        <a:rPr kumimoji="1" lang="en-US" altLang="ja-JP" sz="900" dirty="0"/>
                        <a:t>55.1</a:t>
                      </a:r>
                      <a:r>
                        <a:rPr kumimoji="1" lang="ja-JP" altLang="en-US" sz="900" dirty="0"/>
                        <a:t>％</a:t>
                      </a:r>
                      <a:endParaRPr kumimoji="1" lang="ja-JP" altLang="en-US" sz="900" dirty="0">
                        <a:solidFill>
                          <a:schemeClr val="tx1"/>
                        </a:solidFill>
                      </a:endParaRPr>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 xmlns:a16="http://schemas.microsoft.com/office/drawing/2014/main" val="10001"/>
                  </a:ext>
                </a:extLst>
              </a:tr>
              <a:tr h="196955">
                <a:tc>
                  <a:txBody>
                    <a:bodyPr/>
                    <a:lstStyle/>
                    <a:p>
                      <a:pPr>
                        <a:lnSpc>
                          <a:spcPts val="900"/>
                        </a:lnSpc>
                      </a:pPr>
                      <a:r>
                        <a:rPr kumimoji="1" lang="ja-JP" altLang="en-US" sz="900" dirty="0">
                          <a:solidFill>
                            <a:schemeClr val="tx1"/>
                          </a:solidFill>
                        </a:rPr>
                        <a:t>加害者への罰則を強化する</a:t>
                      </a: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0000"/>
                        </a:lnSpc>
                      </a:pPr>
                      <a:r>
                        <a:rPr kumimoji="1" lang="en-US" altLang="ja-JP" sz="900" dirty="0"/>
                        <a:t>49.6</a:t>
                      </a:r>
                      <a:r>
                        <a:rPr kumimoji="1" lang="ja-JP" altLang="en-US" sz="900" dirty="0"/>
                        <a:t>％</a:t>
                      </a:r>
                      <a:endParaRPr kumimoji="1" lang="ja-JP" altLang="en-US" sz="900" dirty="0">
                        <a:solidFill>
                          <a:schemeClr val="tx1"/>
                        </a:solidFill>
                      </a:endParaRPr>
                    </a:p>
                  </a:txBody>
                  <a:tcPr anchor="ctr">
                    <a:solidFill>
                      <a:schemeClr val="accent6">
                        <a:lumMod val="20000"/>
                        <a:lumOff val="80000"/>
                      </a:schemeClr>
                    </a:solidFill>
                  </a:tcPr>
                </a:tc>
                <a:extLst>
                  <a:ext uri="{0D108BD9-81ED-4DB2-BD59-A6C34878D82A}">
                    <a16:rowId xmlns="" xmlns:a16="http://schemas.microsoft.com/office/drawing/2014/main" val="10002"/>
                  </a:ext>
                </a:extLst>
              </a:tr>
              <a:tr h="196955">
                <a:tc>
                  <a:txBody>
                    <a:bodyPr/>
                    <a:lstStyle/>
                    <a:p>
                      <a:pPr>
                        <a:lnSpc>
                          <a:spcPts val="900"/>
                        </a:lnSpc>
                      </a:pPr>
                      <a:r>
                        <a:rPr kumimoji="1" lang="ja-JP" altLang="en-US" sz="900" dirty="0"/>
                        <a:t>被害者の体や心のケアを行う体制を整備する</a:t>
                      </a:r>
                      <a:endParaRPr kumimoji="1" lang="ja-JP" altLang="en-US" sz="900" dirty="0">
                        <a:solidFill>
                          <a:schemeClr val="tx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0000"/>
                        </a:lnSpc>
                      </a:pPr>
                      <a:r>
                        <a:rPr kumimoji="1" lang="en-US" altLang="ja-JP" sz="900" dirty="0"/>
                        <a:t>40.5</a:t>
                      </a:r>
                      <a:r>
                        <a:rPr kumimoji="1" lang="ja-JP" altLang="en-US" sz="900" dirty="0"/>
                        <a:t>％</a:t>
                      </a:r>
                      <a:endParaRPr kumimoji="1" lang="ja-JP" altLang="en-US" sz="900" dirty="0">
                        <a:solidFill>
                          <a:schemeClr val="tx1"/>
                        </a:solidFill>
                      </a:endParaRPr>
                    </a:p>
                  </a:txBody>
                  <a:tcPr anchor="ctr">
                    <a:solidFill>
                      <a:schemeClr val="accent6">
                        <a:lumMod val="20000"/>
                        <a:lumOff val="80000"/>
                      </a:schemeClr>
                    </a:solidFill>
                  </a:tcPr>
                </a:tc>
                <a:extLst>
                  <a:ext uri="{0D108BD9-81ED-4DB2-BD59-A6C34878D82A}">
                    <a16:rowId xmlns="" xmlns:a16="http://schemas.microsoft.com/office/drawing/2014/main" val="10003"/>
                  </a:ext>
                </a:extLst>
              </a:tr>
              <a:tr h="196955">
                <a:tc>
                  <a:txBody>
                    <a:bodyPr/>
                    <a:lstStyle/>
                    <a:p>
                      <a:pPr>
                        <a:lnSpc>
                          <a:spcPts val="900"/>
                        </a:lnSpc>
                      </a:pPr>
                      <a:r>
                        <a:rPr kumimoji="1" lang="ja-JP" altLang="en-US" sz="900" dirty="0">
                          <a:solidFill>
                            <a:schemeClr val="tx1"/>
                          </a:solidFill>
                        </a:rPr>
                        <a:t>被害者が一時的に避難するための施設を整備する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a:t>40.3</a:t>
                      </a:r>
                      <a:r>
                        <a:rPr kumimoji="1" lang="ja-JP" altLang="en-US" sz="900" dirty="0"/>
                        <a:t>％</a:t>
                      </a:r>
                      <a:endParaRPr kumimoji="1" lang="ja-JP" altLang="en-US" sz="900" dirty="0">
                        <a:solidFill>
                          <a:schemeClr val="tx1"/>
                        </a:solidFill>
                      </a:endParaRP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538526504"/>
                  </a:ext>
                </a:extLst>
              </a:tr>
            </a:tbl>
          </a:graphicData>
        </a:graphic>
      </p:graphicFrame>
      <p:sp>
        <p:nvSpPr>
          <p:cNvPr id="82" name="正方形/長方形 81"/>
          <p:cNvSpPr/>
          <p:nvPr/>
        </p:nvSpPr>
        <p:spPr>
          <a:xfrm>
            <a:off x="2839490" y="9362676"/>
            <a:ext cx="2288012" cy="243689"/>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kumimoji="1" lang="ja-JP" altLang="en-US" sz="700" dirty="0">
                <a:solidFill>
                  <a:schemeClr val="tx1"/>
                </a:solidFill>
              </a:rPr>
              <a:t>（資料）「</a:t>
            </a:r>
            <a:r>
              <a:rPr lang="ja-JP" altLang="en-US" sz="700" dirty="0">
                <a:solidFill>
                  <a:schemeClr val="tx1"/>
                </a:solidFill>
              </a:rPr>
              <a:t>令和元</a:t>
            </a:r>
            <a:r>
              <a:rPr kumimoji="1" lang="ja-JP" altLang="en-US" sz="700" dirty="0">
                <a:solidFill>
                  <a:schemeClr val="tx1"/>
                </a:solidFill>
              </a:rPr>
              <a:t>年度男女間における暴力に関する調査」</a:t>
            </a:r>
            <a:endParaRPr kumimoji="1" lang="ja-JP" altLang="en-US" sz="600" dirty="0">
              <a:solidFill>
                <a:schemeClr val="tx1"/>
              </a:solidFill>
            </a:endParaRPr>
          </a:p>
        </p:txBody>
      </p:sp>
      <p:sp>
        <p:nvSpPr>
          <p:cNvPr id="84" name="正方形/長方形 83"/>
          <p:cNvSpPr/>
          <p:nvPr/>
        </p:nvSpPr>
        <p:spPr>
          <a:xfrm>
            <a:off x="4136916" y="8269560"/>
            <a:ext cx="843256" cy="482068"/>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環境や体制等の整備が上位となっている</a:t>
            </a:r>
            <a:endParaRPr kumimoji="1" lang="ja-JP" altLang="en-US" sz="800" dirty="0"/>
          </a:p>
        </p:txBody>
      </p:sp>
      <p:sp>
        <p:nvSpPr>
          <p:cNvPr id="77" name="角丸四角形 76"/>
          <p:cNvSpPr/>
          <p:nvPr/>
        </p:nvSpPr>
        <p:spPr>
          <a:xfrm>
            <a:off x="3502693" y="3432134"/>
            <a:ext cx="1280902"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■一時保護件数</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9" name="角丸四角形 78"/>
          <p:cNvSpPr/>
          <p:nvPr/>
        </p:nvSpPr>
        <p:spPr>
          <a:xfrm>
            <a:off x="3561760" y="4409734"/>
            <a:ext cx="1463016"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■保護命令発令件数</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aphicFrame>
        <p:nvGraphicFramePr>
          <p:cNvPr id="60" name="表 59"/>
          <p:cNvGraphicFramePr>
            <a:graphicFrameLocks noGrp="1" noChangeAspect="1"/>
          </p:cNvGraphicFramePr>
          <p:nvPr>
            <p:extLst>
              <p:ext uri="{D42A27DB-BD31-4B8C-83A1-F6EECF244321}">
                <p14:modId xmlns:p14="http://schemas.microsoft.com/office/powerpoint/2010/main" val="3586854686"/>
              </p:ext>
            </p:extLst>
          </p:nvPr>
        </p:nvGraphicFramePr>
        <p:xfrm>
          <a:off x="3784213" y="3584502"/>
          <a:ext cx="1200722" cy="762000"/>
        </p:xfrm>
        <a:graphic>
          <a:graphicData uri="http://schemas.openxmlformats.org/drawingml/2006/table">
            <a:tbl>
              <a:tblPr firstRow="1" bandRow="1">
                <a:tableStyleId>{21E4AEA4-8DFA-4A89-87EB-49C32662AFE0}</a:tableStyleId>
              </a:tblPr>
              <a:tblGrid>
                <a:gridCol w="600361">
                  <a:extLst>
                    <a:ext uri="{9D8B030D-6E8A-4147-A177-3AD203B41FA5}">
                      <a16:colId xmlns="" xmlns:a16="http://schemas.microsoft.com/office/drawing/2014/main" val="20000"/>
                    </a:ext>
                  </a:extLst>
                </a:gridCol>
                <a:gridCol w="600361">
                  <a:extLst>
                    <a:ext uri="{9D8B030D-6E8A-4147-A177-3AD203B41FA5}">
                      <a16:colId xmlns="" xmlns:a16="http://schemas.microsoft.com/office/drawing/2014/main" val="20001"/>
                    </a:ext>
                  </a:extLst>
                </a:gridCol>
              </a:tblGrid>
              <a:tr h="120723">
                <a:tc>
                  <a:txBody>
                    <a:bodyPr/>
                    <a:lstStyle/>
                    <a:p>
                      <a:pPr algn="ctr"/>
                      <a:r>
                        <a:rPr lang="ja-JP" altLang="en-US" sz="500" dirty="0">
                          <a:latin typeface="+mj-ea"/>
                          <a:ea typeface="+mj-ea"/>
                        </a:rPr>
                        <a:t>年度</a:t>
                      </a:r>
                    </a:p>
                  </a:txBody>
                  <a:tcPr anchor="ctr"/>
                </a:tc>
                <a:tc>
                  <a:txBody>
                    <a:bodyPr/>
                    <a:lstStyle/>
                    <a:p>
                      <a:pPr algn="ctr"/>
                      <a:r>
                        <a:rPr kumimoji="1" lang="ja-JP" altLang="en-US" sz="500" dirty="0">
                          <a:latin typeface="+mj-ea"/>
                          <a:ea typeface="+mj-ea"/>
                        </a:rPr>
                        <a:t>件数</a:t>
                      </a:r>
                    </a:p>
                  </a:txBody>
                  <a:tcPr anchor="ctr"/>
                </a:tc>
                <a:extLst>
                  <a:ext uri="{0D108BD9-81ED-4DB2-BD59-A6C34878D82A}">
                    <a16:rowId xmlns="" xmlns:a16="http://schemas.microsoft.com/office/drawing/2014/main" val="10000"/>
                  </a:ext>
                </a:extLst>
              </a:tr>
              <a:tr h="183249">
                <a:tc>
                  <a:txBody>
                    <a:bodyPr/>
                    <a:lstStyle/>
                    <a:p>
                      <a:pPr algn="ctr"/>
                      <a:r>
                        <a:rPr kumimoji="1" lang="ja-JP" altLang="en-US" sz="700" dirty="0">
                          <a:latin typeface="+mj-ea"/>
                          <a:ea typeface="+mj-ea"/>
                        </a:rPr>
                        <a:t>Ｈ１９</a:t>
                      </a:r>
                    </a:p>
                  </a:txBody>
                  <a:tcPr anchor="ctr"/>
                </a:tc>
                <a:tc>
                  <a:txBody>
                    <a:bodyPr/>
                    <a:lstStyle/>
                    <a:p>
                      <a:pPr algn="ctr"/>
                      <a:r>
                        <a:rPr kumimoji="1" lang="ja-JP" altLang="en-US" sz="700" dirty="0">
                          <a:latin typeface="+mj-ea"/>
                          <a:ea typeface="+mj-ea"/>
                        </a:rPr>
                        <a:t>４５件</a:t>
                      </a:r>
                    </a:p>
                  </a:txBody>
                  <a:tcPr anchor="ctr"/>
                </a:tc>
                <a:extLst>
                  <a:ext uri="{0D108BD9-81ED-4DB2-BD59-A6C34878D82A}">
                    <a16:rowId xmlns="" xmlns:a16="http://schemas.microsoft.com/office/drawing/2014/main" val="10001"/>
                  </a:ext>
                </a:extLst>
              </a:tr>
              <a:tr h="183249">
                <a:tc>
                  <a:txBody>
                    <a:bodyPr/>
                    <a:lstStyle/>
                    <a:p>
                      <a:pPr algn="ctr"/>
                      <a:r>
                        <a:rPr kumimoji="1" lang="ja-JP" altLang="en-US" sz="700" dirty="0">
                          <a:latin typeface="+mj-ea"/>
                          <a:ea typeface="+mj-ea"/>
                        </a:rPr>
                        <a:t>Ｈ２５</a:t>
                      </a:r>
                    </a:p>
                  </a:txBody>
                  <a:tcPr anchor="ctr"/>
                </a:tc>
                <a:tc>
                  <a:txBody>
                    <a:bodyPr/>
                    <a:lstStyle/>
                    <a:p>
                      <a:pPr algn="ctr"/>
                      <a:r>
                        <a:rPr kumimoji="1" lang="ja-JP" altLang="en-US" sz="700" dirty="0">
                          <a:latin typeface="+mj-ea"/>
                          <a:ea typeface="+mj-ea"/>
                        </a:rPr>
                        <a:t>４９件</a:t>
                      </a:r>
                    </a:p>
                  </a:txBody>
                  <a:tcPr anchor="ctr"/>
                </a:tc>
                <a:extLst>
                  <a:ext uri="{0D108BD9-81ED-4DB2-BD59-A6C34878D82A}">
                    <a16:rowId xmlns="" xmlns:a16="http://schemas.microsoft.com/office/drawing/2014/main" val="10002"/>
                  </a:ext>
                </a:extLst>
              </a:tr>
              <a:tr h="183249">
                <a:tc>
                  <a:txBody>
                    <a:bodyPr/>
                    <a:lstStyle/>
                    <a:p>
                      <a:pPr algn="ctr"/>
                      <a:r>
                        <a:rPr kumimoji="1" lang="en-US" altLang="ja-JP" sz="700" dirty="0">
                          <a:latin typeface="+mj-ea"/>
                          <a:ea typeface="+mj-ea"/>
                        </a:rPr>
                        <a:t>R</a:t>
                      </a:r>
                      <a:r>
                        <a:rPr kumimoji="1" lang="ja-JP" altLang="en-US" sz="700" dirty="0">
                          <a:latin typeface="+mj-ea"/>
                          <a:ea typeface="+mj-ea"/>
                        </a:rPr>
                        <a:t>１</a:t>
                      </a:r>
                    </a:p>
                  </a:txBody>
                  <a:tcPr anchor="ctr"/>
                </a:tc>
                <a:tc>
                  <a:txBody>
                    <a:bodyPr/>
                    <a:lstStyle/>
                    <a:p>
                      <a:pPr algn="ctr"/>
                      <a:r>
                        <a:rPr kumimoji="1" lang="ja-JP" altLang="en-US" sz="700" dirty="0">
                          <a:latin typeface="+mj-ea"/>
                          <a:ea typeface="+mj-ea"/>
                        </a:rPr>
                        <a:t>３１件</a:t>
                      </a:r>
                    </a:p>
                  </a:txBody>
                  <a:tcPr anchor="ctr"/>
                </a:tc>
                <a:extLst>
                  <a:ext uri="{0D108BD9-81ED-4DB2-BD59-A6C34878D82A}">
                    <a16:rowId xmlns="" xmlns:a16="http://schemas.microsoft.com/office/drawing/2014/main" val="10003"/>
                  </a:ext>
                </a:extLst>
              </a:tr>
            </a:tbl>
          </a:graphicData>
        </a:graphic>
      </p:graphicFrame>
      <p:graphicFrame>
        <p:nvGraphicFramePr>
          <p:cNvPr id="80" name="表 79"/>
          <p:cNvGraphicFramePr>
            <a:graphicFrameLocks noGrp="1" noChangeAspect="1"/>
          </p:cNvGraphicFramePr>
          <p:nvPr>
            <p:extLst>
              <p:ext uri="{D42A27DB-BD31-4B8C-83A1-F6EECF244321}">
                <p14:modId xmlns:p14="http://schemas.microsoft.com/office/powerpoint/2010/main" val="973711460"/>
              </p:ext>
            </p:extLst>
          </p:nvPr>
        </p:nvGraphicFramePr>
        <p:xfrm>
          <a:off x="3798038" y="4565543"/>
          <a:ext cx="1182134" cy="762000"/>
        </p:xfrm>
        <a:graphic>
          <a:graphicData uri="http://schemas.openxmlformats.org/drawingml/2006/table">
            <a:tbl>
              <a:tblPr firstRow="1" bandRow="1">
                <a:tableStyleId>{21E4AEA4-8DFA-4A89-87EB-49C32662AFE0}</a:tableStyleId>
              </a:tblPr>
              <a:tblGrid>
                <a:gridCol w="591067">
                  <a:extLst>
                    <a:ext uri="{9D8B030D-6E8A-4147-A177-3AD203B41FA5}">
                      <a16:colId xmlns="" xmlns:a16="http://schemas.microsoft.com/office/drawing/2014/main" val="20000"/>
                    </a:ext>
                  </a:extLst>
                </a:gridCol>
                <a:gridCol w="591067">
                  <a:extLst>
                    <a:ext uri="{9D8B030D-6E8A-4147-A177-3AD203B41FA5}">
                      <a16:colId xmlns="" xmlns:a16="http://schemas.microsoft.com/office/drawing/2014/main" val="20001"/>
                    </a:ext>
                  </a:extLst>
                </a:gridCol>
              </a:tblGrid>
              <a:tr h="0">
                <a:tc>
                  <a:txBody>
                    <a:bodyPr/>
                    <a:lstStyle/>
                    <a:p>
                      <a:pPr algn="ctr"/>
                      <a:r>
                        <a:rPr lang="ja-JP" altLang="en-US" sz="500" dirty="0">
                          <a:latin typeface="+mj-ea"/>
                          <a:ea typeface="+mj-ea"/>
                        </a:rPr>
                        <a:t>年度</a:t>
                      </a:r>
                    </a:p>
                  </a:txBody>
                  <a:tcPr anchor="ctr"/>
                </a:tc>
                <a:tc>
                  <a:txBody>
                    <a:bodyPr/>
                    <a:lstStyle/>
                    <a:p>
                      <a:pPr algn="ctr"/>
                      <a:r>
                        <a:rPr kumimoji="1" lang="ja-JP" altLang="en-US" sz="500" dirty="0">
                          <a:latin typeface="+mj-ea"/>
                          <a:ea typeface="+mj-ea"/>
                        </a:rPr>
                        <a:t>件数</a:t>
                      </a:r>
                    </a:p>
                  </a:txBody>
                  <a:tcPr anchor="ctr"/>
                </a:tc>
                <a:extLst>
                  <a:ext uri="{0D108BD9-81ED-4DB2-BD59-A6C34878D82A}">
                    <a16:rowId xmlns="" xmlns:a16="http://schemas.microsoft.com/office/drawing/2014/main" val="10000"/>
                  </a:ext>
                </a:extLst>
              </a:tr>
              <a:tr h="183249">
                <a:tc>
                  <a:txBody>
                    <a:bodyPr/>
                    <a:lstStyle/>
                    <a:p>
                      <a:pPr algn="ctr"/>
                      <a:r>
                        <a:rPr kumimoji="1" lang="ja-JP" altLang="en-US" sz="700" dirty="0">
                          <a:latin typeface="+mj-ea"/>
                          <a:ea typeface="+mj-ea"/>
                        </a:rPr>
                        <a:t>Ｈ１９</a:t>
                      </a:r>
                    </a:p>
                  </a:txBody>
                  <a:tcPr anchor="ctr"/>
                </a:tc>
                <a:tc>
                  <a:txBody>
                    <a:bodyPr/>
                    <a:lstStyle/>
                    <a:p>
                      <a:pPr algn="ctr"/>
                      <a:r>
                        <a:rPr kumimoji="1" lang="ja-JP" altLang="en-US" sz="700" dirty="0">
                          <a:latin typeface="+mj-ea"/>
                          <a:ea typeface="+mj-ea"/>
                        </a:rPr>
                        <a:t>２１件</a:t>
                      </a:r>
                    </a:p>
                  </a:txBody>
                  <a:tcPr anchor="ctr"/>
                </a:tc>
                <a:extLst>
                  <a:ext uri="{0D108BD9-81ED-4DB2-BD59-A6C34878D82A}">
                    <a16:rowId xmlns="" xmlns:a16="http://schemas.microsoft.com/office/drawing/2014/main" val="10001"/>
                  </a:ext>
                </a:extLst>
              </a:tr>
              <a:tr h="183249">
                <a:tc>
                  <a:txBody>
                    <a:bodyPr/>
                    <a:lstStyle/>
                    <a:p>
                      <a:pPr algn="ctr"/>
                      <a:r>
                        <a:rPr kumimoji="1" lang="ja-JP" altLang="en-US" sz="700" dirty="0">
                          <a:latin typeface="+mj-ea"/>
                          <a:ea typeface="+mj-ea"/>
                        </a:rPr>
                        <a:t>Ｈ２５</a:t>
                      </a:r>
                    </a:p>
                  </a:txBody>
                  <a:tcPr anchor="ctr"/>
                </a:tc>
                <a:tc>
                  <a:txBody>
                    <a:bodyPr/>
                    <a:lstStyle/>
                    <a:p>
                      <a:pPr algn="ctr"/>
                      <a:r>
                        <a:rPr kumimoji="1" lang="ja-JP" altLang="en-US" sz="700" dirty="0">
                          <a:latin typeface="+mj-ea"/>
                          <a:ea typeface="+mj-ea"/>
                        </a:rPr>
                        <a:t>　１３件</a:t>
                      </a:r>
                    </a:p>
                  </a:txBody>
                  <a:tcPr anchor="ctr"/>
                </a:tc>
                <a:extLst>
                  <a:ext uri="{0D108BD9-81ED-4DB2-BD59-A6C34878D82A}">
                    <a16:rowId xmlns="" xmlns:a16="http://schemas.microsoft.com/office/drawing/2014/main" val="10002"/>
                  </a:ext>
                </a:extLst>
              </a:tr>
              <a:tr h="183249">
                <a:tc>
                  <a:txBody>
                    <a:bodyPr/>
                    <a:lstStyle/>
                    <a:p>
                      <a:pPr algn="ctr"/>
                      <a:r>
                        <a:rPr kumimoji="1" lang="en-US" altLang="ja-JP" sz="700" dirty="0">
                          <a:latin typeface="+mj-ea"/>
                          <a:ea typeface="+mj-ea"/>
                        </a:rPr>
                        <a:t>R</a:t>
                      </a:r>
                      <a:r>
                        <a:rPr kumimoji="1" lang="ja-JP" altLang="en-US" sz="700" dirty="0">
                          <a:latin typeface="+mj-ea"/>
                          <a:ea typeface="+mj-ea"/>
                        </a:rPr>
                        <a:t>１</a:t>
                      </a:r>
                    </a:p>
                  </a:txBody>
                  <a:tcPr anchor="ctr"/>
                </a:tc>
                <a:tc>
                  <a:txBody>
                    <a:bodyPr/>
                    <a:lstStyle/>
                    <a:p>
                      <a:pPr algn="ctr"/>
                      <a:r>
                        <a:rPr kumimoji="1" lang="ja-JP" altLang="en-US" sz="700" dirty="0">
                          <a:latin typeface="+mj-ea"/>
                          <a:ea typeface="+mj-ea"/>
                        </a:rPr>
                        <a:t>　１６件</a:t>
                      </a:r>
                    </a:p>
                  </a:txBody>
                  <a:tcPr anchor="ctr"/>
                </a:tc>
                <a:extLst>
                  <a:ext uri="{0D108BD9-81ED-4DB2-BD59-A6C34878D82A}">
                    <a16:rowId xmlns="" xmlns:a16="http://schemas.microsoft.com/office/drawing/2014/main" val="10003"/>
                  </a:ext>
                </a:extLst>
              </a:tr>
            </a:tbl>
          </a:graphicData>
        </a:graphic>
      </p:graphicFrame>
      <p:sp>
        <p:nvSpPr>
          <p:cNvPr id="61" name="正方形/長方形 60"/>
          <p:cNvSpPr/>
          <p:nvPr/>
        </p:nvSpPr>
        <p:spPr>
          <a:xfrm>
            <a:off x="3672857" y="2743910"/>
            <a:ext cx="1894072" cy="23297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700" dirty="0">
                <a:solidFill>
                  <a:schemeClr val="tx1"/>
                </a:solidFill>
              </a:rPr>
              <a:t>※</a:t>
            </a:r>
            <a:r>
              <a:rPr kumimoji="1" lang="ja-JP" altLang="en-US" sz="700" dirty="0">
                <a:solidFill>
                  <a:schemeClr val="tx1"/>
                </a:solidFill>
              </a:rPr>
              <a:t>国の基本方針の見直しや新たに盛り込むべき事項が生じた場合は必要に応じて見直し</a:t>
            </a:r>
          </a:p>
        </p:txBody>
      </p:sp>
      <p:sp>
        <p:nvSpPr>
          <p:cNvPr id="68" name="大かっこ 67"/>
          <p:cNvSpPr/>
          <p:nvPr/>
        </p:nvSpPr>
        <p:spPr>
          <a:xfrm>
            <a:off x="3738494" y="2744977"/>
            <a:ext cx="1776482" cy="228304"/>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正方形/長方形 86"/>
          <p:cNvSpPr/>
          <p:nvPr/>
        </p:nvSpPr>
        <p:spPr>
          <a:xfrm>
            <a:off x="1775592" y="757974"/>
            <a:ext cx="3820147" cy="279719"/>
          </a:xfrm>
          <a:prstGeom prst="rect">
            <a:avLst/>
          </a:prstGeom>
          <a:solidFill>
            <a:schemeClr val="accent6">
              <a:lumMod val="20000"/>
              <a:lumOff val="80000"/>
            </a:scheme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noAutofit/>
          </a:bodyPr>
          <a:lstStyle/>
          <a:p>
            <a:r>
              <a:rPr lang="en-US" altLang="ja-JP" sz="800" dirty="0">
                <a:solidFill>
                  <a:prstClr val="black"/>
                </a:solidFill>
              </a:rPr>
              <a:t>※</a:t>
            </a:r>
            <a:r>
              <a:rPr lang="ja-JP" altLang="en-US" sz="800" dirty="0">
                <a:solidFill>
                  <a:prstClr val="black"/>
                </a:solidFill>
              </a:rPr>
              <a:t>ＤＶ防止法の改正（</a:t>
            </a:r>
            <a:r>
              <a:rPr lang="en-US" altLang="ja-JP" sz="800" dirty="0">
                <a:solidFill>
                  <a:prstClr val="black"/>
                </a:solidFill>
              </a:rPr>
              <a:t>R1.6</a:t>
            </a:r>
            <a:r>
              <a:rPr lang="ja-JP" altLang="en-US" sz="800" dirty="0">
                <a:solidFill>
                  <a:prstClr val="black"/>
                </a:solidFill>
              </a:rPr>
              <a:t>施行</a:t>
            </a:r>
            <a:r>
              <a:rPr lang="ja-JP" altLang="en-US" sz="800" dirty="0" smtClean="0">
                <a:solidFill>
                  <a:prstClr val="black"/>
                </a:solidFill>
              </a:rPr>
              <a:t>）：</a:t>
            </a:r>
            <a:r>
              <a:rPr lang="ja-JP" altLang="en-US" sz="800" dirty="0">
                <a:solidFill>
                  <a:prstClr val="black"/>
                </a:solidFill>
              </a:rPr>
              <a:t>　</a:t>
            </a:r>
            <a:r>
              <a:rPr lang="ja-JP" altLang="en-US" sz="800" dirty="0" smtClean="0">
                <a:solidFill>
                  <a:prstClr val="black"/>
                </a:solidFill>
              </a:rPr>
              <a:t>配偶者暴力相談支援センターと児童相談所の</a:t>
            </a:r>
            <a:r>
              <a:rPr lang="ja-JP" altLang="en-US" sz="800" dirty="0">
                <a:solidFill>
                  <a:prstClr val="black"/>
                </a:solidFill>
              </a:rPr>
              <a:t>連携を明文化、被害者の同伴家族も保護の対象に</a:t>
            </a:r>
            <a:endParaRPr lang="en-US" altLang="ja-JP" sz="800" dirty="0">
              <a:solidFill>
                <a:prstClr val="black"/>
              </a:solidFill>
            </a:endParaRPr>
          </a:p>
        </p:txBody>
      </p:sp>
      <p:cxnSp>
        <p:nvCxnSpPr>
          <p:cNvPr id="71" name="直線コネクタ 70"/>
          <p:cNvCxnSpPr/>
          <p:nvPr/>
        </p:nvCxnSpPr>
        <p:spPr>
          <a:xfrm flipV="1">
            <a:off x="1292879" y="1022590"/>
            <a:ext cx="482714" cy="1832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1434700" y="6345922"/>
            <a:ext cx="552688" cy="760558"/>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3" name="テキスト ボックス 72"/>
          <p:cNvSpPr txBox="1"/>
          <p:nvPr/>
        </p:nvSpPr>
        <p:spPr>
          <a:xfrm>
            <a:off x="11734800" y="57988"/>
            <a:ext cx="871619" cy="323165"/>
          </a:xfrm>
          <a:prstGeom prst="rect">
            <a:avLst/>
          </a:prstGeom>
          <a:solidFill>
            <a:schemeClr val="bg1"/>
          </a:solidFill>
          <a:ln w="12700">
            <a:solidFill>
              <a:schemeClr val="tx1"/>
            </a:solidFill>
          </a:ln>
        </p:spPr>
        <p:txBody>
          <a:bodyPr wrap="square" rtlCol="0">
            <a:spAutoFit/>
          </a:bodyPr>
          <a:lstStyle/>
          <a:p>
            <a:pPr algn="ctr"/>
            <a:r>
              <a:rPr kumimoji="1" lang="ja-JP" altLang="en-US" sz="1500" dirty="0" smtClean="0"/>
              <a:t>資料１</a:t>
            </a:r>
            <a:endParaRPr kumimoji="1" lang="ja-JP" altLang="en-US" sz="1500" dirty="0"/>
          </a:p>
        </p:txBody>
      </p:sp>
      <p:pic>
        <p:nvPicPr>
          <p:cNvPr id="7" name="図 6"/>
          <p:cNvPicPr>
            <a:picLocks noChangeAspect="1"/>
          </p:cNvPicPr>
          <p:nvPr/>
        </p:nvPicPr>
        <p:blipFill>
          <a:blip r:embed="rId2"/>
          <a:stretch>
            <a:fillRect/>
          </a:stretch>
        </p:blipFill>
        <p:spPr>
          <a:xfrm>
            <a:off x="11230726" y="1213674"/>
            <a:ext cx="1008148" cy="692944"/>
          </a:xfrm>
          <a:prstGeom prst="rect">
            <a:avLst/>
          </a:prstGeom>
        </p:spPr>
      </p:pic>
      <p:sp>
        <p:nvSpPr>
          <p:cNvPr id="44" name="角丸四角形 43"/>
          <p:cNvSpPr/>
          <p:nvPr/>
        </p:nvSpPr>
        <p:spPr>
          <a:xfrm>
            <a:off x="-129843" y="3402176"/>
            <a:ext cx="1783360"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■ＤＶ相談件数の状況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a:stretch>
            <a:fillRect/>
          </a:stretch>
        </p:blipFill>
        <p:spPr>
          <a:xfrm>
            <a:off x="104865" y="3578961"/>
            <a:ext cx="3552337" cy="1517015"/>
          </a:xfrm>
          <a:prstGeom prst="rect">
            <a:avLst/>
          </a:prstGeom>
        </p:spPr>
      </p:pic>
      <p:grpSp>
        <p:nvGrpSpPr>
          <p:cNvPr id="58" name="グループ化 57"/>
          <p:cNvGrpSpPr/>
          <p:nvPr/>
        </p:nvGrpSpPr>
        <p:grpSpPr>
          <a:xfrm>
            <a:off x="529585" y="3554421"/>
            <a:ext cx="2361366" cy="759850"/>
            <a:chOff x="529585" y="3554421"/>
            <a:chExt cx="2361366" cy="759850"/>
          </a:xfrm>
        </p:grpSpPr>
        <p:grpSp>
          <p:nvGrpSpPr>
            <p:cNvPr id="38" name="グループ化 37"/>
            <p:cNvGrpSpPr/>
            <p:nvPr/>
          </p:nvGrpSpPr>
          <p:grpSpPr>
            <a:xfrm>
              <a:off x="2411517" y="3808950"/>
              <a:ext cx="479434" cy="314730"/>
              <a:chOff x="2411517" y="3808950"/>
              <a:chExt cx="479434" cy="314730"/>
            </a:xfrm>
          </p:grpSpPr>
          <p:sp>
            <p:nvSpPr>
              <p:cNvPr id="56" name="円/楕円 55"/>
              <p:cNvSpPr/>
              <p:nvPr/>
            </p:nvSpPr>
            <p:spPr>
              <a:xfrm>
                <a:off x="2719501" y="3966400"/>
                <a:ext cx="171450" cy="157280"/>
              </a:xfrm>
              <a:prstGeom prst="ellipse">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57" name="直線コネクタ 56"/>
              <p:cNvCxnSpPr/>
              <p:nvPr/>
            </p:nvCxnSpPr>
            <p:spPr>
              <a:xfrm>
                <a:off x="2411517" y="3808950"/>
                <a:ext cx="333092" cy="187398"/>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grpSp>
        <p:grpSp>
          <p:nvGrpSpPr>
            <p:cNvPr id="55" name="グループ化 54"/>
            <p:cNvGrpSpPr/>
            <p:nvPr/>
          </p:nvGrpSpPr>
          <p:grpSpPr>
            <a:xfrm>
              <a:off x="529585" y="3808950"/>
              <a:ext cx="205712" cy="505321"/>
              <a:chOff x="529585" y="3808950"/>
              <a:chExt cx="205712" cy="505321"/>
            </a:xfrm>
          </p:grpSpPr>
          <p:cxnSp>
            <p:nvCxnSpPr>
              <p:cNvPr id="54" name="直線コネクタ 53"/>
              <p:cNvCxnSpPr>
                <a:endCxn id="48" idx="0"/>
              </p:cNvCxnSpPr>
              <p:nvPr/>
            </p:nvCxnSpPr>
            <p:spPr>
              <a:xfrm flipH="1">
                <a:off x="632441" y="3808950"/>
                <a:ext cx="102856" cy="332950"/>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529585" y="4141900"/>
                <a:ext cx="205712" cy="172371"/>
              </a:xfrm>
              <a:prstGeom prst="ellipse">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52" name="正方形/長方形 51"/>
            <p:cNvSpPr/>
            <p:nvPr/>
          </p:nvSpPr>
          <p:spPr>
            <a:xfrm>
              <a:off x="649392" y="3554421"/>
              <a:ext cx="1762125" cy="255631"/>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00" dirty="0"/>
                <a:t>Ｈ</a:t>
              </a:r>
              <a:r>
                <a:rPr lang="en-US" altLang="ja-JP" sz="800" dirty="0"/>
                <a:t>19</a:t>
              </a:r>
              <a:r>
                <a:rPr kumimoji="1" lang="ja-JP" altLang="en-US" sz="800" dirty="0"/>
                <a:t>年度の</a:t>
              </a:r>
              <a:r>
                <a:rPr lang="en-US" altLang="ja-JP" sz="800" dirty="0"/>
                <a:t>2</a:t>
              </a:r>
              <a:r>
                <a:rPr kumimoji="1" lang="en-US" altLang="ja-JP" sz="800" dirty="0"/>
                <a:t>,517</a:t>
              </a:r>
              <a:r>
                <a:rPr kumimoji="1" lang="ja-JP" altLang="en-US" sz="800" dirty="0"/>
                <a:t>件に比べ、</a:t>
              </a:r>
              <a:r>
                <a:rPr lang="ja-JP" altLang="en-US" sz="800" dirty="0"/>
                <a:t>Ｒ元</a:t>
              </a:r>
              <a:r>
                <a:rPr kumimoji="1" lang="ja-JP" altLang="en-US" sz="800" dirty="0"/>
                <a:t>年度は</a:t>
              </a:r>
              <a:r>
                <a:rPr lang="en-US" altLang="ja-JP" sz="800" dirty="0"/>
                <a:t>3</a:t>
              </a:r>
              <a:r>
                <a:rPr kumimoji="1" lang="en-US" altLang="ja-JP" sz="800" dirty="0"/>
                <a:t>,370</a:t>
              </a:r>
              <a:r>
                <a:rPr kumimoji="1" lang="ja-JP" altLang="en-US" sz="800" dirty="0"/>
                <a:t>件と増加</a:t>
              </a:r>
              <a:r>
                <a:rPr lang="ja-JP" altLang="en-US" sz="800" dirty="0"/>
                <a:t>。高水準で推移。</a:t>
              </a:r>
              <a:endParaRPr kumimoji="1" lang="en-US" altLang="ja-JP" sz="800" dirty="0"/>
            </a:p>
          </p:txBody>
        </p:sp>
      </p:grpSp>
      <p:sp>
        <p:nvSpPr>
          <p:cNvPr id="89" name="角丸四角形 88"/>
          <p:cNvSpPr/>
          <p:nvPr/>
        </p:nvSpPr>
        <p:spPr>
          <a:xfrm>
            <a:off x="3380858" y="8611910"/>
            <a:ext cx="552688" cy="760558"/>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0" name="角丸四角形 89"/>
          <p:cNvSpPr/>
          <p:nvPr/>
        </p:nvSpPr>
        <p:spPr>
          <a:xfrm>
            <a:off x="3382224" y="8192386"/>
            <a:ext cx="552688" cy="215767"/>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91" name="直線コネクタ 90"/>
          <p:cNvCxnSpPr>
            <a:endCxn id="84" idx="1"/>
          </p:cNvCxnSpPr>
          <p:nvPr/>
        </p:nvCxnSpPr>
        <p:spPr>
          <a:xfrm>
            <a:off x="3940271" y="8309257"/>
            <a:ext cx="196645" cy="201337"/>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3937856" y="8644180"/>
            <a:ext cx="199060" cy="299325"/>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7493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1034</TotalTime>
  <Words>503</Words>
  <Application>Microsoft Office PowerPoint</Application>
  <PresentationFormat>A3 297x420 mm</PresentationFormat>
  <Paragraphs>222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広志</dc:creator>
  <cp:lastModifiedBy>山崎　砂織</cp:lastModifiedBy>
  <cp:revision>104</cp:revision>
  <cp:lastPrinted>2021-02-05T01:52:30Z</cp:lastPrinted>
  <dcterms:created xsi:type="dcterms:W3CDTF">2015-12-13T02:26:02Z</dcterms:created>
  <dcterms:modified xsi:type="dcterms:W3CDTF">2021-02-07T11:06:00Z</dcterms:modified>
</cp:coreProperties>
</file>