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735763" cy="9866313"/>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00C8"/>
    <a:srgbClr val="FF050B"/>
    <a:srgbClr val="FFCCFF"/>
    <a:srgbClr val="FC1818"/>
    <a:srgbClr val="FF6600"/>
    <a:srgbClr val="FFFFFF"/>
    <a:srgbClr val="F24B3E"/>
    <a:srgbClr val="EAEE42"/>
    <a:srgbClr val="F58771"/>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4523" autoAdjust="0"/>
  </p:normalViewPr>
  <p:slideViewPr>
    <p:cSldViewPr snapToGrid="0">
      <p:cViewPr varScale="1">
        <p:scale>
          <a:sx n="54" d="100"/>
          <a:sy n="54"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10624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532717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172618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82617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83814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15081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88181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173381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11815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8051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79594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B966031-9C49-4793-8585-88916E5FA002}" type="datetimeFigureOut">
              <a:rPr kumimoji="1" lang="ja-JP" altLang="en-US" smtClean="0"/>
              <a:t>2021/2/7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479374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1704975" y="4464"/>
            <a:ext cx="9587819" cy="523521"/>
          </a:xfrm>
          <a:prstGeom prst="bevel">
            <a:avLst>
              <a:gd name="adj" fmla="val 5459"/>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配偶者からの暴力の防止及び被害者の保護等に関する基本的な計画（第４次）</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素案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の概要</a:t>
            </a:r>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500" spc="750" dirty="0">
                <a:solidFill>
                  <a:schemeClr val="tx1"/>
                </a:solidFill>
                <a:latin typeface="HGP創英角ｺﾞｼｯｸUB" panose="020B0900000000000000" pitchFamily="50" charset="-128"/>
                <a:ea typeface="HGP創英角ｺﾞｼｯｸUB" panose="020B0900000000000000" pitchFamily="50" charset="-128"/>
              </a:rPr>
              <a:t>（富山県ＤＶ対策基本計画）</a:t>
            </a:r>
          </a:p>
        </p:txBody>
      </p:sp>
      <p:sp>
        <p:nvSpPr>
          <p:cNvPr id="6" name="正方形/長方形 5"/>
          <p:cNvSpPr/>
          <p:nvPr/>
        </p:nvSpPr>
        <p:spPr>
          <a:xfrm>
            <a:off x="43136" y="684512"/>
            <a:ext cx="5589007" cy="2336027"/>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endParaRPr lang="ja-JP" altLang="en-US" sz="2223"/>
          </a:p>
        </p:txBody>
      </p:sp>
      <p:sp>
        <p:nvSpPr>
          <p:cNvPr id="5" name="額縁 4"/>
          <p:cNvSpPr/>
          <p:nvPr/>
        </p:nvSpPr>
        <p:spPr>
          <a:xfrm>
            <a:off x="81236" y="572308"/>
            <a:ext cx="1686709" cy="232474"/>
          </a:xfrm>
          <a:prstGeom prst="bevel">
            <a:avLst/>
          </a:prstGeom>
          <a:solidFill>
            <a:schemeClr val="accent1">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a:solidFill>
                  <a:schemeClr val="tx1"/>
                </a:solidFill>
                <a:latin typeface="+mj-ea"/>
                <a:ea typeface="+mj-ea"/>
              </a:rPr>
              <a:t>第１章　計画の趣旨</a:t>
            </a:r>
          </a:p>
        </p:txBody>
      </p:sp>
      <p:sp>
        <p:nvSpPr>
          <p:cNvPr id="8" name="正方形/長方形 7"/>
          <p:cNvSpPr/>
          <p:nvPr/>
        </p:nvSpPr>
        <p:spPr>
          <a:xfrm>
            <a:off x="47404" y="3096532"/>
            <a:ext cx="5029430" cy="6476092"/>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endParaRPr lang="ja-JP" altLang="en-US" sz="2223"/>
          </a:p>
        </p:txBody>
      </p:sp>
      <p:sp>
        <p:nvSpPr>
          <p:cNvPr id="9" name="額縁 8"/>
          <p:cNvSpPr/>
          <p:nvPr/>
        </p:nvSpPr>
        <p:spPr>
          <a:xfrm>
            <a:off x="43136" y="3052209"/>
            <a:ext cx="2666559" cy="271693"/>
          </a:xfrm>
          <a:prstGeom prst="bevel">
            <a:avLst/>
          </a:prstGeom>
          <a:solidFill>
            <a:schemeClr val="accent1">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a:solidFill>
                  <a:schemeClr val="tx1"/>
                </a:solidFill>
                <a:latin typeface="+mj-ea"/>
                <a:ea typeface="+mj-ea"/>
              </a:rPr>
              <a:t>第２章　富山県におけるＤＶの現状</a:t>
            </a:r>
          </a:p>
        </p:txBody>
      </p:sp>
      <p:sp>
        <p:nvSpPr>
          <p:cNvPr id="13" name="正方形/長方形 12"/>
          <p:cNvSpPr/>
          <p:nvPr/>
        </p:nvSpPr>
        <p:spPr>
          <a:xfrm>
            <a:off x="5687450" y="2358120"/>
            <a:ext cx="7095100" cy="7214505"/>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endParaRPr lang="ja-JP" altLang="en-US" sz="2223"/>
          </a:p>
        </p:txBody>
      </p:sp>
      <p:sp>
        <p:nvSpPr>
          <p:cNvPr id="14" name="額縁 13"/>
          <p:cNvSpPr/>
          <p:nvPr/>
        </p:nvSpPr>
        <p:spPr>
          <a:xfrm>
            <a:off x="5729901" y="2262810"/>
            <a:ext cx="1656118" cy="285560"/>
          </a:xfrm>
          <a:prstGeom prst="bevel">
            <a:avLst/>
          </a:prstGeom>
          <a:solidFill>
            <a:schemeClr val="accent1">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a:solidFill>
                  <a:schemeClr val="tx1"/>
                </a:solidFill>
                <a:latin typeface="+mj-ea"/>
                <a:ea typeface="+mj-ea"/>
              </a:rPr>
              <a:t>第４章　計画の内容</a:t>
            </a:r>
          </a:p>
        </p:txBody>
      </p:sp>
      <p:sp>
        <p:nvSpPr>
          <p:cNvPr id="25" name="正方形/長方形 24"/>
          <p:cNvSpPr/>
          <p:nvPr/>
        </p:nvSpPr>
        <p:spPr>
          <a:xfrm>
            <a:off x="74645" y="1073237"/>
            <a:ext cx="5530283" cy="480131"/>
          </a:xfrm>
          <a:prstGeom prst="rect">
            <a:avLst/>
          </a:prstGeom>
          <a:solidFill>
            <a:schemeClr val="accent6">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lvl="0"/>
            <a:r>
              <a:rPr lang="ja-JP" altLang="en-US" sz="1470" dirty="0">
                <a:solidFill>
                  <a:prstClr val="black"/>
                </a:solidFill>
              </a:rPr>
              <a:t>　</a:t>
            </a:r>
            <a:r>
              <a:rPr lang="ja-JP" altLang="en-US" sz="1050" dirty="0">
                <a:solidFill>
                  <a:prstClr val="black"/>
                </a:solidFill>
              </a:rPr>
              <a:t>ＤＶ防止法の改正や県民意識の実態を踏まえ、ＤＶの未然防止をはじめとして、被害者の相談から自立にいたるまでの総合的な施策を着実に　展開し、暴力のない社会をめざすもの</a:t>
            </a:r>
            <a:endParaRPr lang="en-US" altLang="ja-JP" sz="1050" dirty="0">
              <a:solidFill>
                <a:prstClr val="black"/>
              </a:solidFill>
            </a:endParaRPr>
          </a:p>
        </p:txBody>
      </p:sp>
      <p:sp>
        <p:nvSpPr>
          <p:cNvPr id="24" name="角丸四角形 23"/>
          <p:cNvSpPr/>
          <p:nvPr/>
        </p:nvSpPr>
        <p:spPr>
          <a:xfrm>
            <a:off x="66395" y="920633"/>
            <a:ext cx="1285875" cy="2571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dirty="0">
                <a:solidFill>
                  <a:prstClr val="black"/>
                </a:solidFill>
              </a:rPr>
              <a:t>１　計画策定の趣旨</a:t>
            </a:r>
            <a:endParaRPr lang="en-US" altLang="ja-JP" sz="1000" b="1" dirty="0">
              <a:solidFill>
                <a:prstClr val="black"/>
              </a:solidFill>
            </a:endParaRPr>
          </a:p>
        </p:txBody>
      </p:sp>
      <p:sp>
        <p:nvSpPr>
          <p:cNvPr id="26" name="正方形/長方形 25"/>
          <p:cNvSpPr/>
          <p:nvPr/>
        </p:nvSpPr>
        <p:spPr>
          <a:xfrm>
            <a:off x="73226" y="1801890"/>
            <a:ext cx="5540889" cy="769441"/>
          </a:xfrm>
          <a:prstGeom prst="rect">
            <a:avLst/>
          </a:prstGeom>
          <a:solidFill>
            <a:schemeClr val="accent6">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wrap="square" rIns="0" rtlCol="0" anchor="ctr">
            <a:spAutoFit/>
          </a:bodyPr>
          <a:lstStyle/>
          <a:p>
            <a:r>
              <a:rPr lang="ja-JP" altLang="ja-JP" sz="1100" dirty="0"/>
              <a:t>（１）</a:t>
            </a:r>
            <a:r>
              <a:rPr lang="ja-JP" altLang="en-US" sz="1100" dirty="0"/>
              <a:t>ＤＶ</a:t>
            </a:r>
            <a:r>
              <a:rPr lang="ja-JP" altLang="ja-JP" sz="1100" dirty="0"/>
              <a:t>防止法第２条の３の規定に基づく基本計画</a:t>
            </a:r>
          </a:p>
          <a:p>
            <a:r>
              <a:rPr lang="ja-JP" altLang="ja-JP" sz="1100" dirty="0"/>
              <a:t>（２）</a:t>
            </a:r>
            <a:r>
              <a:rPr lang="ja-JP" altLang="ja-JP" sz="1050" dirty="0"/>
              <a:t>富山県民男女共同参画計画</a:t>
            </a:r>
            <a:r>
              <a:rPr lang="ja-JP" altLang="en-US" sz="1050" dirty="0"/>
              <a:t>の他、子育て支援、人権、児童虐待、福祉、教育など</a:t>
            </a:r>
            <a:r>
              <a:rPr lang="ja-JP" altLang="ja-JP" sz="1050" dirty="0"/>
              <a:t>との連携</a:t>
            </a:r>
          </a:p>
          <a:p>
            <a:r>
              <a:rPr lang="ja-JP" altLang="ja-JP" sz="1100" dirty="0"/>
              <a:t>（３）市町村、関係機関、関係団体等の主体的な参画と、県と連携した積極的な取組みを</a:t>
            </a:r>
            <a:r>
              <a:rPr lang="ja-JP" altLang="en-US" sz="1100" dirty="0"/>
              <a:t>期待</a:t>
            </a:r>
            <a:endParaRPr lang="ja-JP" altLang="ja-JP" sz="1100" dirty="0"/>
          </a:p>
          <a:p>
            <a:r>
              <a:rPr lang="ja-JP" altLang="ja-JP" sz="1100" dirty="0"/>
              <a:t>（４）県民に対して、計画の推進について理解と協力を期待</a:t>
            </a:r>
          </a:p>
        </p:txBody>
      </p:sp>
      <p:sp>
        <p:nvSpPr>
          <p:cNvPr id="27" name="角丸四角形 26"/>
          <p:cNvSpPr/>
          <p:nvPr/>
        </p:nvSpPr>
        <p:spPr>
          <a:xfrm>
            <a:off x="66485" y="1589638"/>
            <a:ext cx="1411255" cy="2571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000" b="1" dirty="0">
                <a:solidFill>
                  <a:schemeClr val="tx1"/>
                </a:solidFill>
              </a:rPr>
              <a:t>２　計画の性格と役割</a:t>
            </a:r>
          </a:p>
        </p:txBody>
      </p:sp>
      <p:sp>
        <p:nvSpPr>
          <p:cNvPr id="28" name="正方形/長方形 27"/>
          <p:cNvSpPr/>
          <p:nvPr/>
        </p:nvSpPr>
        <p:spPr>
          <a:xfrm>
            <a:off x="102904" y="2671370"/>
            <a:ext cx="5502024" cy="318549"/>
          </a:xfrm>
          <a:prstGeom prst="rect">
            <a:avLst/>
          </a:prstGeom>
          <a:solidFill>
            <a:schemeClr val="accent6">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r>
              <a:rPr lang="ja-JP" altLang="en-US" sz="1470" dirty="0">
                <a:solidFill>
                  <a:prstClr val="black"/>
                </a:solidFill>
              </a:rPr>
              <a:t>　　　　　　　</a:t>
            </a:r>
            <a:r>
              <a:rPr lang="ja-JP" altLang="en-US" sz="1200" dirty="0"/>
              <a:t>令和３年度から令和７年度までの５年間</a:t>
            </a:r>
            <a:endParaRPr lang="en-US" altLang="ja-JP" sz="1200" dirty="0">
              <a:solidFill>
                <a:prstClr val="black"/>
              </a:solidFill>
            </a:endParaRPr>
          </a:p>
        </p:txBody>
      </p:sp>
      <p:sp>
        <p:nvSpPr>
          <p:cNvPr id="29" name="角丸四角形 28"/>
          <p:cNvSpPr/>
          <p:nvPr/>
        </p:nvSpPr>
        <p:spPr>
          <a:xfrm>
            <a:off x="84144" y="2610499"/>
            <a:ext cx="942368" cy="2571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dirty="0">
                <a:solidFill>
                  <a:prstClr val="black"/>
                </a:solidFill>
              </a:rPr>
              <a:t>３　計画期間</a:t>
            </a:r>
            <a:endParaRPr lang="en-US" altLang="ja-JP" sz="1000" b="1" dirty="0">
              <a:solidFill>
                <a:prstClr val="black"/>
              </a:solidFill>
            </a:endParaRPr>
          </a:p>
        </p:txBody>
      </p:sp>
      <p:grpSp>
        <p:nvGrpSpPr>
          <p:cNvPr id="10" name="グループ化 9"/>
          <p:cNvGrpSpPr/>
          <p:nvPr/>
        </p:nvGrpSpPr>
        <p:grpSpPr>
          <a:xfrm>
            <a:off x="5673744" y="558330"/>
            <a:ext cx="7057649" cy="1506292"/>
            <a:chOff x="5721369" y="719692"/>
            <a:chExt cx="7057649" cy="1506292"/>
          </a:xfrm>
        </p:grpSpPr>
        <p:sp>
          <p:nvSpPr>
            <p:cNvPr id="11" name="正方形/長方形 10"/>
            <p:cNvSpPr/>
            <p:nvPr/>
          </p:nvSpPr>
          <p:spPr>
            <a:xfrm>
              <a:off x="5721369" y="847481"/>
              <a:ext cx="7057649" cy="1378503"/>
            </a:xfrm>
            <a:prstGeom prst="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endParaRPr lang="ja-JP" altLang="en-US" sz="2223"/>
            </a:p>
          </p:txBody>
        </p:sp>
        <p:sp>
          <p:nvSpPr>
            <p:cNvPr id="12" name="額縁 11"/>
            <p:cNvSpPr/>
            <p:nvPr/>
          </p:nvSpPr>
          <p:spPr>
            <a:xfrm>
              <a:off x="5768337" y="719692"/>
              <a:ext cx="1826114" cy="262991"/>
            </a:xfrm>
            <a:prstGeom prst="bevel">
              <a:avLst/>
            </a:prstGeom>
            <a:solidFill>
              <a:schemeClr val="accent1">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a:solidFill>
                    <a:schemeClr val="tx1"/>
                  </a:solidFill>
                  <a:latin typeface="+mj-ea"/>
                  <a:ea typeface="+mj-ea"/>
                </a:rPr>
                <a:t>第３章　計画の目標等</a:t>
              </a:r>
            </a:p>
          </p:txBody>
        </p:sp>
        <p:sp>
          <p:nvSpPr>
            <p:cNvPr id="15" name="角丸四角形 14"/>
            <p:cNvSpPr/>
            <p:nvPr/>
          </p:nvSpPr>
          <p:spPr>
            <a:xfrm>
              <a:off x="6737048" y="1035488"/>
              <a:ext cx="5916997" cy="232755"/>
            </a:xfrm>
            <a:prstGeom prst="roundRect">
              <a:avLst/>
            </a:prstGeom>
            <a:solidFill>
              <a:srgbClr val="F5877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dirty="0">
                  <a:solidFill>
                    <a:schemeClr val="tx1"/>
                  </a:solidFill>
                </a:rPr>
                <a:t>　　　</a:t>
              </a:r>
              <a:r>
                <a:rPr kumimoji="1" lang="ja-JP" altLang="en-US" sz="1400" b="1" dirty="0">
                  <a:solidFill>
                    <a:schemeClr val="tx1"/>
                  </a:solidFill>
                </a:rPr>
                <a:t>男女が互いの人権を尊重し、配偶者等からの暴力のない社会の実現</a:t>
              </a:r>
            </a:p>
          </p:txBody>
        </p:sp>
        <p:sp>
          <p:nvSpPr>
            <p:cNvPr id="16" name="角丸四角形 15"/>
            <p:cNvSpPr/>
            <p:nvPr/>
          </p:nvSpPr>
          <p:spPr>
            <a:xfrm>
              <a:off x="5777526" y="1317080"/>
              <a:ext cx="6885707" cy="862053"/>
            </a:xfrm>
            <a:prstGeom prst="roundRect">
              <a:avLst>
                <a:gd name="adj" fmla="val 5208"/>
              </a:avLst>
            </a:prstGeom>
            <a:solidFill>
              <a:srgbClr val="EAEE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900" dirty="0">
                  <a:solidFill>
                    <a:schemeClr val="tx1"/>
                  </a:solidFill>
                </a:rPr>
                <a:t>　　　　　　　　　　</a:t>
              </a:r>
              <a:r>
                <a:rPr lang="ja-JP" altLang="ja-JP" sz="1000" dirty="0">
                  <a:solidFill>
                    <a:schemeClr val="tx1"/>
                  </a:solidFill>
                </a:rPr>
                <a:t>（１）ＤＶは、犯罪行為をも含む重大な人権侵害</a:t>
              </a:r>
            </a:p>
            <a:p>
              <a:pPr>
                <a:lnSpc>
                  <a:spcPts val="1300"/>
                </a:lnSpc>
              </a:pPr>
              <a:r>
                <a:rPr lang="ja-JP" altLang="en-US" sz="1000" dirty="0">
                  <a:solidFill>
                    <a:schemeClr val="tx1"/>
                  </a:solidFill>
                </a:rPr>
                <a:t>　　　　　　　　　</a:t>
              </a:r>
              <a:r>
                <a:rPr lang="ja-JP" altLang="ja-JP" sz="1000" dirty="0">
                  <a:solidFill>
                    <a:schemeClr val="tx1"/>
                  </a:solidFill>
                </a:rPr>
                <a:t>（２）被害者の人権や被害者本人の意思</a:t>
              </a:r>
              <a:r>
                <a:rPr lang="ja-JP" altLang="en-US" sz="1000" dirty="0">
                  <a:solidFill>
                    <a:schemeClr val="tx1"/>
                  </a:solidFill>
                </a:rPr>
                <a:t>の</a:t>
              </a:r>
              <a:r>
                <a:rPr lang="ja-JP" altLang="ja-JP" sz="1000" dirty="0">
                  <a:solidFill>
                    <a:schemeClr val="tx1"/>
                  </a:solidFill>
                </a:rPr>
                <a:t>尊重</a:t>
              </a:r>
            </a:p>
            <a:p>
              <a:pPr>
                <a:lnSpc>
                  <a:spcPts val="1300"/>
                </a:lnSpc>
              </a:pPr>
              <a:r>
                <a:rPr lang="ja-JP" altLang="en-US" sz="1000" dirty="0">
                  <a:solidFill>
                    <a:schemeClr val="tx1"/>
                  </a:solidFill>
                </a:rPr>
                <a:t>　　　　　　　　　</a:t>
              </a:r>
              <a:r>
                <a:rPr lang="ja-JP" altLang="ja-JP" sz="1000" dirty="0">
                  <a:solidFill>
                    <a:schemeClr val="tx1"/>
                  </a:solidFill>
                </a:rPr>
                <a:t>（３</a:t>
              </a:r>
              <a:r>
                <a:rPr lang="ja-JP" altLang="ja-JP" sz="1000" dirty="0" smtClean="0">
                  <a:solidFill>
                    <a:schemeClr val="tx1"/>
                  </a:solidFill>
                </a:rPr>
                <a:t>）</a:t>
              </a:r>
              <a:r>
                <a:rPr lang="ja-JP" altLang="en-US" sz="1000" dirty="0" smtClean="0">
                  <a:solidFill>
                    <a:schemeClr val="tx1"/>
                  </a:solidFill>
                </a:rPr>
                <a:t>被害者の子ども等も保護・支援の対象であること</a:t>
              </a:r>
              <a:endParaRPr lang="ja-JP" altLang="ja-JP" sz="1000" dirty="0">
                <a:solidFill>
                  <a:schemeClr val="tx1"/>
                </a:solidFill>
              </a:endParaRPr>
            </a:p>
            <a:p>
              <a:pPr>
                <a:lnSpc>
                  <a:spcPts val="1300"/>
                </a:lnSpc>
              </a:pPr>
              <a:r>
                <a:rPr lang="ja-JP" altLang="en-US" sz="1000" dirty="0">
                  <a:solidFill>
                    <a:schemeClr val="tx1"/>
                  </a:solidFill>
                </a:rPr>
                <a:t>　　　　　　　　　</a:t>
              </a:r>
              <a:r>
                <a:rPr lang="ja-JP" altLang="ja-JP" sz="1000" dirty="0">
                  <a:solidFill>
                    <a:schemeClr val="tx1"/>
                  </a:solidFill>
                </a:rPr>
                <a:t>（４） ＤＶ防止</a:t>
              </a:r>
              <a:r>
                <a:rPr lang="ja-JP" altLang="en-US" sz="1000" dirty="0">
                  <a:solidFill>
                    <a:schemeClr val="tx1"/>
                  </a:solidFill>
                </a:rPr>
                <a:t>、</a:t>
              </a:r>
              <a:r>
                <a:rPr lang="ja-JP" altLang="ja-JP" sz="1000" dirty="0">
                  <a:solidFill>
                    <a:schemeClr val="tx1"/>
                  </a:solidFill>
                </a:rPr>
                <a:t>被害者保護</a:t>
              </a:r>
              <a:r>
                <a:rPr lang="ja-JP" altLang="en-US" sz="1000" dirty="0">
                  <a:solidFill>
                    <a:schemeClr val="tx1"/>
                  </a:solidFill>
                </a:rPr>
                <a:t>、</a:t>
              </a:r>
              <a:r>
                <a:rPr lang="ja-JP" altLang="ja-JP" sz="1000" dirty="0">
                  <a:solidFill>
                    <a:schemeClr val="tx1"/>
                  </a:solidFill>
                </a:rPr>
                <a:t>切れ目のない</a:t>
              </a:r>
              <a:r>
                <a:rPr lang="ja-JP" altLang="en-US" sz="1000" dirty="0">
                  <a:solidFill>
                    <a:schemeClr val="tx1"/>
                  </a:solidFill>
                </a:rPr>
                <a:t>自立</a:t>
              </a:r>
              <a:r>
                <a:rPr lang="ja-JP" altLang="ja-JP" sz="1000" dirty="0">
                  <a:solidFill>
                    <a:schemeClr val="tx1"/>
                  </a:solidFill>
                </a:rPr>
                <a:t>支援は国、県、市町村の責務</a:t>
              </a:r>
            </a:p>
            <a:p>
              <a:pPr>
                <a:lnSpc>
                  <a:spcPts val="1300"/>
                </a:lnSpc>
              </a:pPr>
              <a:r>
                <a:rPr lang="ja-JP" altLang="en-US" sz="1000" dirty="0">
                  <a:solidFill>
                    <a:schemeClr val="tx1"/>
                  </a:solidFill>
                </a:rPr>
                <a:t>　　　　　　　　　</a:t>
              </a:r>
              <a:r>
                <a:rPr lang="ja-JP" altLang="ja-JP" sz="1000" dirty="0">
                  <a:solidFill>
                    <a:schemeClr val="tx1"/>
                  </a:solidFill>
                </a:rPr>
                <a:t>（５）国、県、市町村等の関係機関と民間団体等の連携・協働</a:t>
              </a:r>
            </a:p>
          </p:txBody>
        </p:sp>
        <p:sp>
          <p:nvSpPr>
            <p:cNvPr id="23" name="ホームベース 22"/>
            <p:cNvSpPr/>
            <p:nvPr/>
          </p:nvSpPr>
          <p:spPr>
            <a:xfrm>
              <a:off x="5781038" y="1020877"/>
              <a:ext cx="1169117" cy="247366"/>
            </a:xfrm>
            <a:prstGeom prst="homePlate">
              <a:avLst>
                <a:gd name="adj" fmla="val 16839"/>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7030A0"/>
                  </a:solidFill>
                </a:rPr>
                <a:t>目標</a:t>
              </a:r>
              <a:endParaRPr lang="en-US" altLang="ja-JP" sz="1200" b="1" dirty="0">
                <a:solidFill>
                  <a:srgbClr val="7030A0"/>
                </a:solidFill>
              </a:endParaRPr>
            </a:p>
          </p:txBody>
        </p:sp>
        <p:sp>
          <p:nvSpPr>
            <p:cNvPr id="30" name="ホームベース 29"/>
            <p:cNvSpPr/>
            <p:nvPr/>
          </p:nvSpPr>
          <p:spPr>
            <a:xfrm>
              <a:off x="5819821" y="1345010"/>
              <a:ext cx="736554" cy="785664"/>
            </a:xfrm>
            <a:prstGeom prst="homePlate">
              <a:avLst>
                <a:gd name="adj" fmla="val 16839"/>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200" b="1" dirty="0">
                  <a:solidFill>
                    <a:srgbClr val="7030A0"/>
                  </a:solidFill>
                </a:rPr>
                <a:t>基本</a:t>
              </a:r>
              <a:endParaRPr lang="en-US" altLang="ja-JP" sz="1200" b="1" dirty="0">
                <a:solidFill>
                  <a:srgbClr val="7030A0"/>
                </a:solidFill>
              </a:endParaRPr>
            </a:p>
            <a:p>
              <a:pPr algn="ctr">
                <a:lnSpc>
                  <a:spcPct val="150000"/>
                </a:lnSpc>
              </a:pPr>
              <a:r>
                <a:rPr lang="ja-JP" altLang="en-US" sz="1200" b="1" dirty="0">
                  <a:solidFill>
                    <a:srgbClr val="7030A0"/>
                  </a:solidFill>
                </a:rPr>
                <a:t>理念</a:t>
              </a:r>
            </a:p>
          </p:txBody>
        </p:sp>
      </p:grpSp>
      <p:sp>
        <p:nvSpPr>
          <p:cNvPr id="2" name="下矢印 1"/>
          <p:cNvSpPr/>
          <p:nvPr/>
        </p:nvSpPr>
        <p:spPr>
          <a:xfrm>
            <a:off x="6208018" y="2072796"/>
            <a:ext cx="6067424" cy="277150"/>
          </a:xfrm>
          <a:prstGeom prst="downArrow">
            <a:avLst>
              <a:gd name="adj1" fmla="val 79226"/>
              <a:gd name="adj2" fmla="val 50000"/>
            </a:avLst>
          </a:prstGeom>
          <a:solidFill>
            <a:srgbClr val="F24B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accent5">
                  <a:lumMod val="50000"/>
                </a:schemeClr>
              </a:solidFill>
            </a:endParaRPr>
          </a:p>
        </p:txBody>
      </p:sp>
      <p:sp>
        <p:nvSpPr>
          <p:cNvPr id="3" name="正方形/長方形 2"/>
          <p:cNvSpPr/>
          <p:nvPr/>
        </p:nvSpPr>
        <p:spPr>
          <a:xfrm>
            <a:off x="7851080" y="2047604"/>
            <a:ext cx="2781300" cy="302342"/>
          </a:xfrm>
          <a:prstGeom prst="rect">
            <a:avLst/>
          </a:prstGeom>
          <a:solidFill>
            <a:schemeClr val="lt1">
              <a:alpha val="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a:solidFill>
                  <a:srgbClr val="0070C0"/>
                </a:solidFill>
              </a:rPr>
              <a:t>５つの基本目標</a:t>
            </a:r>
            <a:r>
              <a:rPr kumimoji="1" lang="en-US" altLang="ja-JP" sz="1400" b="1" dirty="0">
                <a:solidFill>
                  <a:srgbClr val="0070C0"/>
                </a:solidFill>
              </a:rPr>
              <a:t>(</a:t>
            </a:r>
            <a:r>
              <a:rPr lang="en-US" altLang="ja-JP" sz="1400" b="1" dirty="0">
                <a:solidFill>
                  <a:srgbClr val="0070C0"/>
                </a:solidFill>
              </a:rPr>
              <a:t>17</a:t>
            </a:r>
            <a:r>
              <a:rPr lang="ja-JP" altLang="en-US" sz="1400" b="1" dirty="0">
                <a:solidFill>
                  <a:srgbClr val="0070C0"/>
                </a:solidFill>
              </a:rPr>
              <a:t>の重点目標</a:t>
            </a:r>
            <a:r>
              <a:rPr lang="en-US" altLang="ja-JP" sz="1400" b="1" dirty="0">
                <a:solidFill>
                  <a:srgbClr val="0070C0"/>
                </a:solidFill>
              </a:rPr>
              <a:t>)</a:t>
            </a:r>
          </a:p>
        </p:txBody>
      </p:sp>
      <p:sp>
        <p:nvSpPr>
          <p:cNvPr id="33" name="角丸四角形 32"/>
          <p:cNvSpPr/>
          <p:nvPr/>
        </p:nvSpPr>
        <p:spPr>
          <a:xfrm>
            <a:off x="5729901" y="2638507"/>
            <a:ext cx="3147399" cy="2333543"/>
          </a:xfrm>
          <a:prstGeom prst="roundRect">
            <a:avLst>
              <a:gd name="adj" fmla="val 0"/>
            </a:avLst>
          </a:prstGeom>
          <a:solidFill>
            <a:srgbClr val="FFCCFF"/>
          </a:solidFill>
          <a:ln w="22225" cmpd="dbl">
            <a:solidFill>
              <a:schemeClr val="tx2"/>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ja-JP" sz="1200" b="1" u="sng" dirty="0">
                <a:solidFill>
                  <a:schemeClr val="tx1"/>
                </a:solidFill>
              </a:rPr>
              <a:t>基本目標</a:t>
            </a:r>
            <a:r>
              <a:rPr lang="en-US" altLang="ja-JP" sz="1200" b="1" u="sng" dirty="0">
                <a:solidFill>
                  <a:schemeClr val="tx1"/>
                </a:solidFill>
              </a:rPr>
              <a:t>Ⅰ</a:t>
            </a:r>
            <a:r>
              <a:rPr lang="ja-JP" altLang="ja-JP" sz="1200" b="1" u="sng" dirty="0">
                <a:solidFill>
                  <a:schemeClr val="tx1"/>
                </a:solidFill>
              </a:rPr>
              <a:t>　</a:t>
            </a:r>
            <a:r>
              <a:rPr lang="ja-JP" altLang="ja-JP" sz="1200" b="1" u="sng" spc="-40" dirty="0">
                <a:solidFill>
                  <a:schemeClr val="tx1"/>
                </a:solidFill>
              </a:rPr>
              <a:t>暴力の根絶を目指す</a:t>
            </a:r>
            <a:r>
              <a:rPr lang="ja-JP" altLang="ja-JP" sz="1200" b="1" u="sng" spc="-40" dirty="0" smtClean="0">
                <a:solidFill>
                  <a:schemeClr val="tx1"/>
                </a:solidFill>
              </a:rPr>
              <a:t>社会づくり</a:t>
            </a:r>
            <a:endParaRPr lang="en-US" altLang="ja-JP" sz="1200" b="1" u="sng" spc="-40" dirty="0" smtClean="0">
              <a:solidFill>
                <a:schemeClr val="tx1"/>
              </a:solidFill>
            </a:endParaRPr>
          </a:p>
          <a:p>
            <a:r>
              <a:rPr lang="ja-JP" altLang="en-US" sz="1200" b="1" spc="-40" dirty="0">
                <a:solidFill>
                  <a:schemeClr val="tx1"/>
                </a:solidFill>
              </a:rPr>
              <a:t>　</a:t>
            </a:r>
            <a:r>
              <a:rPr lang="ja-JP" altLang="en-US" sz="1200" b="1" spc="-40" dirty="0" smtClean="0">
                <a:solidFill>
                  <a:schemeClr val="tx1"/>
                </a:solidFill>
              </a:rPr>
              <a:t>　　　　　　　　</a:t>
            </a:r>
            <a:r>
              <a:rPr lang="ja-JP" altLang="ja-JP" sz="1200" b="1" u="sng" spc="-40" dirty="0" smtClean="0">
                <a:solidFill>
                  <a:schemeClr val="tx1"/>
                </a:solidFill>
              </a:rPr>
              <a:t>の推進</a:t>
            </a:r>
            <a:endParaRPr lang="ja-JP" altLang="ja-JP" sz="600" b="1" u="sng" dirty="0">
              <a:solidFill>
                <a:schemeClr val="tx1"/>
              </a:solidFill>
            </a:endParaRPr>
          </a:p>
          <a:p>
            <a:r>
              <a:rPr lang="ja-JP" altLang="ja-JP" sz="1000" u="sng" dirty="0" smtClean="0">
                <a:solidFill>
                  <a:schemeClr val="tx1"/>
                </a:solidFill>
              </a:rPr>
              <a:t>１</a:t>
            </a:r>
            <a:r>
              <a:rPr lang="ja-JP" altLang="ja-JP" sz="1000" u="sng" dirty="0">
                <a:solidFill>
                  <a:schemeClr val="tx1"/>
                </a:solidFill>
              </a:rPr>
              <a:t>　</a:t>
            </a:r>
            <a:r>
              <a:rPr lang="ja-JP" altLang="en-US" sz="1000" u="sng" dirty="0">
                <a:solidFill>
                  <a:schemeClr val="tx1"/>
                </a:solidFill>
              </a:rPr>
              <a:t>暴力の根絶を目指す社会づくり</a:t>
            </a:r>
            <a:r>
              <a:rPr lang="ja-JP" altLang="ja-JP" sz="1000" u="sng" dirty="0">
                <a:solidFill>
                  <a:schemeClr val="tx1"/>
                </a:solidFill>
              </a:rPr>
              <a:t>の推進</a:t>
            </a:r>
            <a:endParaRPr lang="en-US" altLang="ja-JP" sz="1000" u="sng" dirty="0">
              <a:solidFill>
                <a:schemeClr val="tx1"/>
              </a:solidFill>
            </a:endParaRPr>
          </a:p>
          <a:p>
            <a:r>
              <a:rPr lang="ja-JP" altLang="en-US" sz="1000" dirty="0">
                <a:solidFill>
                  <a:schemeClr val="tx1"/>
                </a:solidFill>
              </a:rPr>
              <a:t>　</a:t>
            </a:r>
            <a:r>
              <a:rPr lang="ja-JP" altLang="en-US" sz="1000" dirty="0" smtClean="0">
                <a:solidFill>
                  <a:srgbClr val="1800C8"/>
                </a:solidFill>
              </a:rPr>
              <a:t>①正しいＤＶ理解の促進と予防のための教育・啓発の</a:t>
            </a:r>
            <a:endParaRPr lang="en-US" altLang="ja-JP" sz="1000" dirty="0" smtClean="0">
              <a:solidFill>
                <a:srgbClr val="1800C8"/>
              </a:solidFill>
            </a:endParaRPr>
          </a:p>
          <a:p>
            <a:r>
              <a:rPr lang="ja-JP" altLang="en-US" sz="1000" dirty="0" smtClean="0">
                <a:solidFill>
                  <a:srgbClr val="1800C8"/>
                </a:solidFill>
              </a:rPr>
              <a:t>　　 実施</a:t>
            </a:r>
            <a:endParaRPr lang="en-US" altLang="ja-JP" sz="1000" dirty="0" smtClean="0">
              <a:solidFill>
                <a:srgbClr val="1800C8"/>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家庭・地域・職場等における啓発</a:t>
            </a:r>
            <a:endParaRPr lang="en-US" altLang="ja-JP" sz="1000" dirty="0">
              <a:solidFill>
                <a:schemeClr val="tx1"/>
              </a:solidFill>
            </a:endParaRPr>
          </a:p>
          <a:p>
            <a:r>
              <a:rPr lang="ja-JP" altLang="ja-JP" sz="1000" u="sng" dirty="0" smtClean="0">
                <a:solidFill>
                  <a:srgbClr val="1800C8"/>
                </a:solidFill>
              </a:rPr>
              <a:t>２</a:t>
            </a:r>
            <a:r>
              <a:rPr lang="ja-JP" altLang="ja-JP" sz="1000" u="sng" dirty="0">
                <a:solidFill>
                  <a:srgbClr val="1800C8"/>
                </a:solidFill>
              </a:rPr>
              <a:t>　若年層への</a:t>
            </a:r>
            <a:r>
              <a:rPr lang="ja-JP" altLang="en-US" sz="1000" u="sng" dirty="0">
                <a:solidFill>
                  <a:srgbClr val="1800C8"/>
                </a:solidFill>
              </a:rPr>
              <a:t>教育・</a:t>
            </a:r>
            <a:r>
              <a:rPr lang="ja-JP" altLang="ja-JP" sz="1000" u="sng" dirty="0" smtClean="0">
                <a:solidFill>
                  <a:srgbClr val="1800C8"/>
                </a:solidFill>
              </a:rPr>
              <a:t>啓発</a:t>
            </a:r>
            <a:r>
              <a:rPr lang="ja-JP" altLang="en-US" sz="1000" u="sng" dirty="0" smtClean="0">
                <a:solidFill>
                  <a:srgbClr val="1800C8"/>
                </a:solidFill>
              </a:rPr>
              <a:t>の強化</a:t>
            </a:r>
            <a:endParaRPr lang="en-US" altLang="ja-JP" sz="1000" u="sng" dirty="0">
              <a:solidFill>
                <a:srgbClr val="1800C8"/>
              </a:solidFill>
            </a:endParaRPr>
          </a:p>
          <a:p>
            <a:r>
              <a:rPr lang="ja-JP" altLang="en-US" sz="1000" dirty="0">
                <a:solidFill>
                  <a:schemeClr val="accent5">
                    <a:lumMod val="50000"/>
                  </a:schemeClr>
                </a:solidFill>
              </a:rPr>
              <a:t>　</a:t>
            </a:r>
            <a:r>
              <a:rPr lang="ja-JP" altLang="en-US" sz="1000" dirty="0" smtClean="0">
                <a:solidFill>
                  <a:schemeClr val="tx1"/>
                </a:solidFill>
              </a:rPr>
              <a:t>①</a:t>
            </a:r>
            <a:r>
              <a:rPr lang="ja-JP" altLang="en-US" sz="1000" dirty="0">
                <a:solidFill>
                  <a:schemeClr val="tx1"/>
                </a:solidFill>
              </a:rPr>
              <a:t>小学校・中学校・高等学校等における教育・啓発</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民間団体との連携</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デートＤＶ防止のための</a:t>
            </a:r>
            <a:r>
              <a:rPr lang="ja-JP" altLang="en-US" sz="1000" dirty="0" smtClean="0">
                <a:solidFill>
                  <a:schemeClr val="tx1"/>
                </a:solidFill>
              </a:rPr>
              <a:t>啓発</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rgbClr val="FF0000"/>
                </a:solidFill>
              </a:rPr>
              <a:t>④ＳＮＳ等を活用したＤＶ予防教育・啓発の実施</a:t>
            </a:r>
            <a:endParaRPr lang="ja-JP" altLang="ja-JP" sz="1000" dirty="0">
              <a:solidFill>
                <a:srgbClr val="FF0000"/>
              </a:solidFill>
            </a:endParaRPr>
          </a:p>
          <a:p>
            <a:r>
              <a:rPr lang="ja-JP" altLang="ja-JP" sz="1000" u="sng" dirty="0" smtClean="0">
                <a:solidFill>
                  <a:schemeClr val="tx1"/>
                </a:solidFill>
              </a:rPr>
              <a:t>３</a:t>
            </a:r>
            <a:r>
              <a:rPr lang="ja-JP" altLang="ja-JP" sz="1000" u="sng" dirty="0">
                <a:solidFill>
                  <a:schemeClr val="tx1"/>
                </a:solidFill>
              </a:rPr>
              <a:t>　調査研究への取組み</a:t>
            </a:r>
            <a:endParaRPr lang="en-US" altLang="ja-JP" sz="1000" u="sng" dirty="0">
              <a:solidFill>
                <a:schemeClr val="tx1"/>
              </a:solidFill>
            </a:endParaRPr>
          </a:p>
          <a:p>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男女間における暴力に関する調査の実施</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加害者対策への取組み</a:t>
            </a:r>
            <a:endParaRPr lang="en-US" altLang="ja-JP" sz="900" dirty="0">
              <a:solidFill>
                <a:schemeClr val="tx1"/>
              </a:solidFill>
            </a:endParaRPr>
          </a:p>
        </p:txBody>
      </p:sp>
      <p:sp>
        <p:nvSpPr>
          <p:cNvPr id="36" name="角丸四角形 35"/>
          <p:cNvSpPr/>
          <p:nvPr/>
        </p:nvSpPr>
        <p:spPr>
          <a:xfrm>
            <a:off x="8932606" y="2396143"/>
            <a:ext cx="3794637" cy="2071479"/>
          </a:xfrm>
          <a:prstGeom prst="roundRect">
            <a:avLst>
              <a:gd name="adj" fmla="val 0"/>
            </a:avLst>
          </a:prstGeom>
          <a:solidFill>
            <a:schemeClr val="accent6">
              <a:lumMod val="40000"/>
              <a:lumOff val="60000"/>
            </a:schemeClr>
          </a:solidFill>
          <a:ln w="22225" cmpd="dbl">
            <a:solidFill>
              <a:schemeClr val="tx2"/>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ja-JP" sz="1200" b="1" u="sng" dirty="0">
                <a:solidFill>
                  <a:schemeClr val="tx1"/>
                </a:solidFill>
              </a:rPr>
              <a:t>基本目標</a:t>
            </a:r>
            <a:r>
              <a:rPr lang="en-US" altLang="ja-JP" sz="1200" b="1" u="sng" dirty="0">
                <a:solidFill>
                  <a:schemeClr val="tx1"/>
                </a:solidFill>
              </a:rPr>
              <a:t>Ⅲ</a:t>
            </a:r>
            <a:r>
              <a:rPr lang="ja-JP" altLang="ja-JP" sz="1200" b="1" u="sng" dirty="0">
                <a:solidFill>
                  <a:schemeClr val="tx1"/>
                </a:solidFill>
              </a:rPr>
              <a:t>　</a:t>
            </a:r>
            <a:r>
              <a:rPr lang="ja-JP" altLang="en-US" sz="1200" b="1" u="sng" dirty="0">
                <a:solidFill>
                  <a:schemeClr val="tx1"/>
                </a:solidFill>
              </a:rPr>
              <a:t>安全な保護体制の</a:t>
            </a:r>
            <a:r>
              <a:rPr lang="ja-JP" altLang="en-US" sz="1200" b="1" u="sng" dirty="0" smtClean="0">
                <a:solidFill>
                  <a:schemeClr val="tx1"/>
                </a:solidFill>
              </a:rPr>
              <a:t>構築</a:t>
            </a:r>
            <a:endParaRPr lang="ja-JP" altLang="ja-JP" sz="600" b="1" u="sng" dirty="0">
              <a:solidFill>
                <a:schemeClr val="tx1"/>
              </a:solidFill>
            </a:endParaRPr>
          </a:p>
          <a:p>
            <a:pPr>
              <a:lnSpc>
                <a:spcPts val="1100"/>
              </a:lnSpc>
            </a:pPr>
            <a:r>
              <a:rPr lang="ja-JP" altLang="en-US" sz="1000" u="sng" dirty="0" smtClean="0">
                <a:solidFill>
                  <a:schemeClr val="tx1"/>
                </a:solidFill>
              </a:rPr>
              <a:t>９</a:t>
            </a:r>
            <a:r>
              <a:rPr lang="ja-JP" altLang="en-US" sz="1000" u="sng" dirty="0">
                <a:solidFill>
                  <a:schemeClr val="tx1"/>
                </a:solidFill>
              </a:rPr>
              <a:t>　女性相談センターを中心とした保護体制の整備</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女性相談センターにおける一時保護体制の充実</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医学的・心理学的ケアの充実</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保護命令の通知を受けた場合の安全</a:t>
            </a:r>
            <a:r>
              <a:rPr lang="ja-JP" altLang="en-US" sz="1000" dirty="0" smtClean="0">
                <a:solidFill>
                  <a:schemeClr val="tx1"/>
                </a:solidFill>
              </a:rPr>
              <a:t>確保</a:t>
            </a:r>
            <a:endParaRPr lang="en-US" altLang="ja-JP" sz="1000" dirty="0" smtClean="0">
              <a:solidFill>
                <a:schemeClr val="tx1"/>
              </a:solidFill>
            </a:endParaRPr>
          </a:p>
          <a:p>
            <a:pPr>
              <a:lnSpc>
                <a:spcPts val="1100"/>
              </a:lnSpc>
            </a:pPr>
            <a:r>
              <a:rPr lang="ja-JP" altLang="en-US" sz="1000" dirty="0">
                <a:solidFill>
                  <a:schemeClr val="tx1"/>
                </a:solidFill>
              </a:rPr>
              <a:t>　</a:t>
            </a:r>
            <a:r>
              <a:rPr lang="ja-JP" altLang="en-US" sz="1000" dirty="0" smtClean="0">
                <a:solidFill>
                  <a:srgbClr val="FF0000"/>
                </a:solidFill>
              </a:rPr>
              <a:t>④多様なニーズに対応した一時保護体制の構築</a:t>
            </a:r>
            <a:endParaRPr lang="en-US" altLang="ja-JP" sz="1000" dirty="0">
              <a:solidFill>
                <a:srgbClr val="FF0000"/>
              </a:solidFill>
            </a:endParaRPr>
          </a:p>
          <a:p>
            <a:pPr>
              <a:lnSpc>
                <a:spcPts val="1100"/>
              </a:lnSpc>
            </a:pPr>
            <a:r>
              <a:rPr lang="ja-JP" altLang="en-US" sz="1000" dirty="0">
                <a:solidFill>
                  <a:schemeClr val="tx1"/>
                </a:solidFill>
              </a:rPr>
              <a:t>　</a:t>
            </a:r>
            <a:r>
              <a:rPr lang="ja-JP" altLang="en-US" sz="1000" dirty="0" smtClean="0">
                <a:solidFill>
                  <a:schemeClr val="tx1"/>
                </a:solidFill>
              </a:rPr>
              <a:t>⑤広域</a:t>
            </a:r>
            <a:r>
              <a:rPr lang="ja-JP" altLang="en-US" sz="1000" dirty="0">
                <a:solidFill>
                  <a:schemeClr val="tx1"/>
                </a:solidFill>
              </a:rPr>
              <a:t>連携の推進</a:t>
            </a:r>
            <a:endParaRPr lang="ja-JP" altLang="ja-JP" sz="1000" dirty="0">
              <a:solidFill>
                <a:schemeClr val="tx1"/>
              </a:solidFill>
            </a:endParaRPr>
          </a:p>
          <a:p>
            <a:pPr>
              <a:lnSpc>
                <a:spcPts val="1100"/>
              </a:lnSpc>
            </a:pPr>
            <a:r>
              <a:rPr lang="en-US" altLang="ja-JP" sz="1000" u="sng" dirty="0" smtClean="0">
                <a:solidFill>
                  <a:schemeClr val="tx1"/>
                </a:solidFill>
              </a:rPr>
              <a:t>10 </a:t>
            </a:r>
            <a:r>
              <a:rPr lang="ja-JP" altLang="en-US" sz="1000" u="sng" dirty="0">
                <a:solidFill>
                  <a:schemeClr val="tx1"/>
                </a:solidFill>
              </a:rPr>
              <a:t>心身の健康回復に向けた支援</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カウンセリングや特別相談の実施</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②</a:t>
            </a:r>
            <a:r>
              <a:rPr lang="ja-JP" altLang="en-US" sz="1000" spc="-40" dirty="0">
                <a:solidFill>
                  <a:schemeClr val="tx1"/>
                </a:solidFill>
              </a:rPr>
              <a:t>女性相談センターを中心としたメンタルヘルスケアの実施</a:t>
            </a:r>
            <a:endParaRPr lang="en-US" altLang="ja-JP" sz="1000" spc="-4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自助グループの活動支援</a:t>
            </a:r>
            <a:endParaRPr lang="ja-JP" altLang="ja-JP" sz="1000" dirty="0">
              <a:solidFill>
                <a:schemeClr val="tx1"/>
              </a:solidFill>
            </a:endParaRPr>
          </a:p>
          <a:p>
            <a:pPr>
              <a:lnSpc>
                <a:spcPts val="1100"/>
              </a:lnSpc>
            </a:pPr>
            <a:r>
              <a:rPr lang="en-US" altLang="ja-JP" sz="1000" u="sng" dirty="0" smtClean="0">
                <a:solidFill>
                  <a:schemeClr val="tx1"/>
                </a:solidFill>
              </a:rPr>
              <a:t>11 </a:t>
            </a:r>
            <a:r>
              <a:rPr lang="ja-JP" altLang="en-US" sz="1000" u="sng" dirty="0">
                <a:solidFill>
                  <a:schemeClr val="tx1"/>
                </a:solidFill>
              </a:rPr>
              <a:t>子どものケア体制の充実</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子どもの支援のための体制づくり</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子どもの学習支援及び安全確保</a:t>
            </a:r>
            <a:endParaRPr lang="en-US" altLang="ja-JP" sz="1000" dirty="0">
              <a:solidFill>
                <a:schemeClr val="tx1"/>
              </a:solidFill>
            </a:endParaRPr>
          </a:p>
        </p:txBody>
      </p:sp>
      <p:sp>
        <p:nvSpPr>
          <p:cNvPr id="31" name="角丸四角形 30"/>
          <p:cNvSpPr/>
          <p:nvPr/>
        </p:nvSpPr>
        <p:spPr>
          <a:xfrm>
            <a:off x="5740961" y="5062187"/>
            <a:ext cx="3145815" cy="4481862"/>
          </a:xfrm>
          <a:prstGeom prst="roundRect">
            <a:avLst>
              <a:gd name="adj" fmla="val 0"/>
            </a:avLst>
          </a:prstGeom>
          <a:solidFill>
            <a:schemeClr val="accent2">
              <a:lumMod val="40000"/>
              <a:lumOff val="60000"/>
            </a:schemeClr>
          </a:solidFill>
          <a:ln w="22225" cmpd="dbl">
            <a:solidFill>
              <a:schemeClr val="tx2"/>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ja-JP" sz="1200" b="1" u="sng" dirty="0">
                <a:solidFill>
                  <a:schemeClr val="tx1"/>
                </a:solidFill>
              </a:rPr>
              <a:t>基本目標</a:t>
            </a:r>
            <a:r>
              <a:rPr lang="en-US" altLang="ja-JP" sz="1200" b="1" u="sng" dirty="0">
                <a:solidFill>
                  <a:schemeClr val="tx1"/>
                </a:solidFill>
              </a:rPr>
              <a:t>Ⅱ</a:t>
            </a:r>
            <a:r>
              <a:rPr lang="ja-JP" altLang="ja-JP" sz="1200" b="1" u="sng" dirty="0">
                <a:solidFill>
                  <a:schemeClr val="tx1"/>
                </a:solidFill>
              </a:rPr>
              <a:t>　</a:t>
            </a:r>
            <a:r>
              <a:rPr lang="ja-JP" altLang="en-US" sz="1200" b="1" u="sng" dirty="0">
                <a:solidFill>
                  <a:schemeClr val="tx1"/>
                </a:solidFill>
              </a:rPr>
              <a:t>通報への適切な対応と安心</a:t>
            </a:r>
            <a:r>
              <a:rPr lang="ja-JP" altLang="en-US" sz="1200" b="1" u="sng" dirty="0" smtClean="0">
                <a:solidFill>
                  <a:schemeClr val="tx1"/>
                </a:solidFill>
              </a:rPr>
              <a:t>して</a:t>
            </a:r>
            <a:endParaRPr lang="en-US" altLang="ja-JP" sz="1200" b="1" u="sng" dirty="0" smtClean="0">
              <a:solidFill>
                <a:schemeClr val="tx1"/>
              </a:solidFill>
            </a:endParaRPr>
          </a:p>
          <a:p>
            <a:r>
              <a:rPr lang="ja-JP" altLang="en-US" sz="1200" b="1" dirty="0" smtClean="0">
                <a:solidFill>
                  <a:schemeClr val="tx1"/>
                </a:solidFill>
              </a:rPr>
              <a:t>　　　　　　　　</a:t>
            </a:r>
            <a:r>
              <a:rPr lang="ja-JP" altLang="en-US" sz="1200" b="1" u="sng" dirty="0" smtClean="0">
                <a:solidFill>
                  <a:schemeClr val="tx1"/>
                </a:solidFill>
              </a:rPr>
              <a:t> 相談できる</a:t>
            </a:r>
            <a:r>
              <a:rPr lang="ja-JP" altLang="en-US" sz="1200" b="1" u="sng" dirty="0">
                <a:solidFill>
                  <a:schemeClr val="tx1"/>
                </a:solidFill>
              </a:rPr>
              <a:t>体制の</a:t>
            </a:r>
            <a:r>
              <a:rPr lang="ja-JP" altLang="en-US" sz="1200" b="1" u="sng" dirty="0" smtClean="0">
                <a:solidFill>
                  <a:schemeClr val="tx1"/>
                </a:solidFill>
              </a:rPr>
              <a:t>整備</a:t>
            </a:r>
            <a:endParaRPr lang="ja-JP" altLang="ja-JP" sz="600" b="1" u="sng" dirty="0">
              <a:solidFill>
                <a:schemeClr val="tx1"/>
              </a:solidFill>
            </a:endParaRPr>
          </a:p>
          <a:p>
            <a:r>
              <a:rPr lang="ja-JP" altLang="en-US" sz="1000" u="sng" dirty="0" smtClean="0">
                <a:solidFill>
                  <a:schemeClr val="tx1"/>
                </a:solidFill>
              </a:rPr>
              <a:t>４</a:t>
            </a:r>
            <a:r>
              <a:rPr lang="ja-JP" altLang="ja-JP" sz="1000" u="sng" dirty="0">
                <a:solidFill>
                  <a:schemeClr val="tx1"/>
                </a:solidFill>
              </a:rPr>
              <a:t>　</a:t>
            </a:r>
            <a:r>
              <a:rPr lang="ja-JP" altLang="en-US" sz="1000" u="sng" dirty="0">
                <a:solidFill>
                  <a:schemeClr val="tx1"/>
                </a:solidFill>
              </a:rPr>
              <a:t>発見・通報等に関する体制整備</a:t>
            </a:r>
            <a:endParaRPr lang="en-US" altLang="ja-JP" sz="1000" u="sng" dirty="0">
              <a:solidFill>
                <a:schemeClr val="tx1"/>
              </a:solidFill>
            </a:endParaRPr>
          </a:p>
          <a:p>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ＤＶ発見・通報のための周知</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民生委員児童委員、人権擁護委員等へ</a:t>
            </a:r>
            <a:r>
              <a:rPr lang="ja-JP" altLang="en-US" sz="1000" dirty="0" smtClean="0">
                <a:solidFill>
                  <a:schemeClr val="tx1"/>
                </a:solidFill>
              </a:rPr>
              <a:t>の働きかけ</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児童相談所等との連携</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④</a:t>
            </a:r>
            <a:r>
              <a:rPr lang="ja-JP" altLang="en-US" sz="1000" dirty="0">
                <a:solidFill>
                  <a:schemeClr val="tx1"/>
                </a:solidFill>
              </a:rPr>
              <a:t>医療関係者への周知</a:t>
            </a:r>
            <a:endParaRPr lang="en-US" altLang="ja-JP" sz="1000" dirty="0">
              <a:solidFill>
                <a:schemeClr val="tx1"/>
              </a:solidFill>
            </a:endParaRPr>
          </a:p>
          <a:p>
            <a:r>
              <a:rPr lang="ja-JP" altLang="en-US" sz="1000" u="sng" dirty="0" smtClean="0">
                <a:solidFill>
                  <a:schemeClr val="tx1"/>
                </a:solidFill>
              </a:rPr>
              <a:t>５</a:t>
            </a:r>
            <a:r>
              <a:rPr lang="ja-JP" altLang="en-US" sz="1000" u="sng" dirty="0">
                <a:solidFill>
                  <a:schemeClr val="tx1"/>
                </a:solidFill>
              </a:rPr>
              <a:t>　通報への適切な対応</a:t>
            </a:r>
            <a:endParaRPr lang="en-US" altLang="ja-JP" sz="1000" u="sng" dirty="0">
              <a:solidFill>
                <a:schemeClr val="tx1"/>
              </a:solidFill>
            </a:endParaRPr>
          </a:p>
          <a:p>
            <a:r>
              <a:rPr lang="ja-JP" altLang="en-US" sz="1000" dirty="0">
                <a:solidFill>
                  <a:schemeClr val="tx1"/>
                </a:solidFill>
              </a:rPr>
              <a:t>　</a:t>
            </a:r>
            <a:r>
              <a:rPr lang="ja-JP" altLang="en-US" sz="1000" dirty="0" smtClean="0">
                <a:solidFill>
                  <a:srgbClr val="1800C8"/>
                </a:solidFill>
              </a:rPr>
              <a:t>①被害者と同伴家族の</a:t>
            </a:r>
            <a:r>
              <a:rPr lang="ja-JP" altLang="en-US" sz="1000" dirty="0">
                <a:solidFill>
                  <a:srgbClr val="1800C8"/>
                </a:solidFill>
              </a:rPr>
              <a:t>緊急時における安全確保</a:t>
            </a:r>
            <a:endParaRPr lang="en-US" altLang="ja-JP" sz="1000" dirty="0">
              <a:solidFill>
                <a:srgbClr val="1800C8"/>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配偶者暴力相談支援センターにおける対応</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警察における対応</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④</a:t>
            </a:r>
            <a:r>
              <a:rPr lang="ja-JP" altLang="en-US" sz="1000" dirty="0">
                <a:solidFill>
                  <a:schemeClr val="tx1"/>
                </a:solidFill>
              </a:rPr>
              <a:t>関係機関の連携による対応</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⑤</a:t>
            </a:r>
            <a:r>
              <a:rPr lang="ja-JP" altLang="en-US" sz="1000" dirty="0">
                <a:solidFill>
                  <a:schemeClr val="tx1"/>
                </a:solidFill>
              </a:rPr>
              <a:t>教育機関・医療機関における対応</a:t>
            </a:r>
            <a:endParaRPr lang="en-US" altLang="ja-JP" sz="1000" dirty="0">
              <a:solidFill>
                <a:schemeClr val="tx1"/>
              </a:solidFill>
            </a:endParaRPr>
          </a:p>
          <a:p>
            <a:r>
              <a:rPr lang="ja-JP" altLang="en-US" sz="1000" u="sng" dirty="0" smtClean="0">
                <a:solidFill>
                  <a:schemeClr val="tx1"/>
                </a:solidFill>
              </a:rPr>
              <a:t>６</a:t>
            </a:r>
            <a:r>
              <a:rPr lang="ja-JP" altLang="en-US" sz="1000" u="sng" dirty="0">
                <a:solidFill>
                  <a:schemeClr val="tx1"/>
                </a:solidFill>
              </a:rPr>
              <a:t>　相談体制の充実</a:t>
            </a:r>
            <a:endParaRPr lang="en-US" altLang="ja-JP" sz="1000" u="sng" dirty="0">
              <a:solidFill>
                <a:schemeClr val="tx1"/>
              </a:solidFill>
            </a:endParaRPr>
          </a:p>
          <a:p>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身近な地域での相談窓口の充実</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女性相談センターの相談機能の強化</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警察の相談体制の</a:t>
            </a:r>
            <a:r>
              <a:rPr lang="ja-JP" altLang="en-US" sz="1000" dirty="0" smtClean="0">
                <a:solidFill>
                  <a:schemeClr val="tx1"/>
                </a:solidFill>
              </a:rPr>
              <a:t>充実</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rgbClr val="1800C8"/>
                </a:solidFill>
              </a:rPr>
              <a:t>④男性や性的少数者からの相談体制の整備</a:t>
            </a:r>
            <a:endParaRPr lang="en-US" altLang="ja-JP" sz="1000" dirty="0" smtClean="0">
              <a:solidFill>
                <a:srgbClr val="1800C8"/>
              </a:solidFill>
            </a:endParaRPr>
          </a:p>
          <a:p>
            <a:r>
              <a:rPr lang="ja-JP" altLang="en-US" sz="1000" dirty="0">
                <a:solidFill>
                  <a:srgbClr val="002060"/>
                </a:solidFill>
              </a:rPr>
              <a:t>　</a:t>
            </a:r>
            <a:r>
              <a:rPr lang="ja-JP" altLang="en-US" sz="1000" dirty="0" smtClean="0">
                <a:solidFill>
                  <a:srgbClr val="FF0000"/>
                </a:solidFill>
              </a:rPr>
              <a:t>⑤多様な相談窓口の情報提供と周知の強化</a:t>
            </a:r>
            <a:endParaRPr lang="en-US" altLang="ja-JP" sz="1000" dirty="0">
              <a:solidFill>
                <a:srgbClr val="FF0000"/>
              </a:solidFill>
            </a:endParaRPr>
          </a:p>
          <a:p>
            <a:r>
              <a:rPr lang="ja-JP" altLang="en-US" sz="1000" u="sng" dirty="0" smtClean="0">
                <a:solidFill>
                  <a:schemeClr val="tx1"/>
                </a:solidFill>
              </a:rPr>
              <a:t>７</a:t>
            </a:r>
            <a:r>
              <a:rPr lang="ja-JP" altLang="en-US" sz="1000" u="sng" dirty="0">
                <a:solidFill>
                  <a:schemeClr val="tx1"/>
                </a:solidFill>
              </a:rPr>
              <a:t>　職務関係者等の能力向上への取組み強化</a:t>
            </a:r>
            <a:endParaRPr lang="en-US" altLang="ja-JP" sz="1000" u="sng" dirty="0">
              <a:solidFill>
                <a:schemeClr val="tx1"/>
              </a:solidFill>
            </a:endParaRPr>
          </a:p>
          <a:p>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相談窓口職員の研修の充実</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相談員のメンタルヘルスケアの充実</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職務関係者等に対する研修</a:t>
            </a:r>
            <a:endParaRPr lang="en-US" altLang="ja-JP" sz="1000" dirty="0">
              <a:solidFill>
                <a:schemeClr val="tx1"/>
              </a:solidFill>
            </a:endParaRPr>
          </a:p>
          <a:p>
            <a:r>
              <a:rPr lang="ja-JP" altLang="en-US" sz="1000" u="sng" dirty="0" smtClean="0">
                <a:solidFill>
                  <a:schemeClr val="tx1"/>
                </a:solidFill>
              </a:rPr>
              <a:t>８</a:t>
            </a:r>
            <a:r>
              <a:rPr lang="ja-JP" altLang="en-US" sz="1000" u="sng" dirty="0">
                <a:solidFill>
                  <a:schemeClr val="tx1"/>
                </a:solidFill>
              </a:rPr>
              <a:t>　高齢者・障害者・外国人等への支援の充実</a:t>
            </a:r>
            <a:endParaRPr lang="en-US" altLang="ja-JP" sz="1000" u="sng" dirty="0">
              <a:solidFill>
                <a:schemeClr val="tx1"/>
              </a:solidFill>
            </a:endParaRPr>
          </a:p>
          <a:p>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支援情報の提供</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相談体制の充実</a:t>
            </a:r>
            <a:endParaRPr lang="en-US" altLang="ja-JP" sz="1000" dirty="0">
              <a:solidFill>
                <a:schemeClr val="tx1"/>
              </a:solidFill>
            </a:endParaRPr>
          </a:p>
          <a:p>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高齢者世帯等への見守り体制の</a:t>
            </a:r>
            <a:r>
              <a:rPr lang="ja-JP" altLang="en-US" sz="1000" dirty="0" smtClean="0">
                <a:solidFill>
                  <a:schemeClr val="tx1"/>
                </a:solidFill>
              </a:rPr>
              <a:t>構築</a:t>
            </a:r>
            <a:endParaRPr lang="en-US" altLang="ja-JP" sz="1000" dirty="0">
              <a:solidFill>
                <a:schemeClr val="tx1"/>
              </a:solidFill>
            </a:endParaRPr>
          </a:p>
        </p:txBody>
      </p:sp>
      <p:sp>
        <p:nvSpPr>
          <p:cNvPr id="32" name="角丸四角形 31"/>
          <p:cNvSpPr/>
          <p:nvPr/>
        </p:nvSpPr>
        <p:spPr>
          <a:xfrm>
            <a:off x="8940287" y="4505644"/>
            <a:ext cx="3786956" cy="1897795"/>
          </a:xfrm>
          <a:prstGeom prst="roundRect">
            <a:avLst>
              <a:gd name="adj" fmla="val 0"/>
            </a:avLst>
          </a:prstGeom>
          <a:solidFill>
            <a:schemeClr val="bg2"/>
          </a:solidFill>
          <a:ln w="22225" cmpd="dbl">
            <a:solidFill>
              <a:schemeClr val="tx2"/>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ja-JP" sz="1200" b="1" u="sng" dirty="0">
                <a:solidFill>
                  <a:schemeClr val="tx1"/>
                </a:solidFill>
              </a:rPr>
              <a:t>基本目標</a:t>
            </a:r>
            <a:r>
              <a:rPr lang="en-US" altLang="ja-JP" sz="1200" b="1" u="sng" dirty="0">
                <a:solidFill>
                  <a:schemeClr val="tx1"/>
                </a:solidFill>
              </a:rPr>
              <a:t>Ⅳ</a:t>
            </a:r>
            <a:r>
              <a:rPr lang="ja-JP" altLang="ja-JP" sz="1200" b="1" u="sng" dirty="0">
                <a:solidFill>
                  <a:schemeClr val="tx1"/>
                </a:solidFill>
              </a:rPr>
              <a:t>　</a:t>
            </a:r>
            <a:r>
              <a:rPr lang="ja-JP" altLang="en-US" sz="1200" b="1" u="sng" dirty="0">
                <a:solidFill>
                  <a:schemeClr val="tx1"/>
                </a:solidFill>
              </a:rPr>
              <a:t>被害者の自立に向けた切れ目のない</a:t>
            </a:r>
            <a:endParaRPr lang="en-US" altLang="ja-JP" sz="1200" b="1" u="sng" dirty="0">
              <a:solidFill>
                <a:schemeClr val="tx1"/>
              </a:solidFill>
            </a:endParaRPr>
          </a:p>
          <a:p>
            <a:r>
              <a:rPr lang="ja-JP" altLang="en-US" sz="1200" b="1" dirty="0">
                <a:solidFill>
                  <a:schemeClr val="tx1"/>
                </a:solidFill>
              </a:rPr>
              <a:t>　　　　　　　　 </a:t>
            </a:r>
            <a:r>
              <a:rPr lang="ja-JP" altLang="en-US" sz="1200" b="1" u="sng" dirty="0">
                <a:solidFill>
                  <a:schemeClr val="tx1"/>
                </a:solidFill>
              </a:rPr>
              <a:t>支援体制の</a:t>
            </a:r>
            <a:r>
              <a:rPr lang="ja-JP" altLang="en-US" sz="1200" b="1" u="sng" dirty="0" smtClean="0">
                <a:solidFill>
                  <a:schemeClr val="tx1"/>
                </a:solidFill>
              </a:rPr>
              <a:t>強化</a:t>
            </a:r>
            <a:endParaRPr lang="ja-JP" altLang="ja-JP" sz="600" b="1" u="sng" dirty="0">
              <a:solidFill>
                <a:schemeClr val="tx1"/>
              </a:solidFill>
            </a:endParaRPr>
          </a:p>
          <a:p>
            <a:pPr>
              <a:lnSpc>
                <a:spcPts val="1100"/>
              </a:lnSpc>
            </a:pPr>
            <a:r>
              <a:rPr lang="en-US" altLang="ja-JP" sz="1000" u="sng" dirty="0" smtClean="0">
                <a:solidFill>
                  <a:schemeClr val="tx1"/>
                </a:solidFill>
              </a:rPr>
              <a:t>12 </a:t>
            </a:r>
            <a:r>
              <a:rPr lang="ja-JP" altLang="en-US" sz="1000" u="sng" dirty="0">
                <a:solidFill>
                  <a:schemeClr val="tx1"/>
                </a:solidFill>
              </a:rPr>
              <a:t>関係機関との連絡調整</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手続きの一元化等</a:t>
            </a:r>
            <a:endParaRPr lang="en-US" altLang="ja-JP" sz="1000" dirty="0">
              <a:solidFill>
                <a:schemeClr val="tx1"/>
              </a:solidFill>
            </a:endParaRPr>
          </a:p>
          <a:p>
            <a:pPr>
              <a:lnSpc>
                <a:spcPts val="1100"/>
              </a:lnSpc>
            </a:pPr>
            <a:r>
              <a:rPr lang="en-US" altLang="ja-JP" sz="1000" dirty="0">
                <a:solidFill>
                  <a:schemeClr val="tx1"/>
                </a:solidFill>
              </a:rPr>
              <a:t>  </a:t>
            </a:r>
            <a:r>
              <a:rPr lang="en-US" altLang="ja-JP" sz="1000" dirty="0" smtClean="0">
                <a:solidFill>
                  <a:schemeClr val="tx1"/>
                </a:solidFill>
              </a:rPr>
              <a:t> </a:t>
            </a:r>
            <a:r>
              <a:rPr lang="ja-JP" altLang="en-US" sz="1000" dirty="0">
                <a:solidFill>
                  <a:schemeClr val="tx1"/>
                </a:solidFill>
              </a:rPr>
              <a:t>②被害者等に係る情報の保護</a:t>
            </a:r>
            <a:endParaRPr lang="en-US" altLang="ja-JP" sz="1000" dirty="0">
              <a:solidFill>
                <a:schemeClr val="tx1"/>
              </a:solidFill>
            </a:endParaRPr>
          </a:p>
          <a:p>
            <a:pPr>
              <a:lnSpc>
                <a:spcPts val="1100"/>
              </a:lnSpc>
            </a:pPr>
            <a:r>
              <a:rPr lang="en-US" altLang="ja-JP" sz="1000" u="sng" dirty="0" smtClean="0">
                <a:solidFill>
                  <a:schemeClr val="tx1"/>
                </a:solidFill>
              </a:rPr>
              <a:t>13 </a:t>
            </a:r>
            <a:r>
              <a:rPr lang="ja-JP" altLang="en-US" sz="1000" u="sng" dirty="0">
                <a:solidFill>
                  <a:schemeClr val="tx1"/>
                </a:solidFill>
              </a:rPr>
              <a:t>生活基盤確立のための支援</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各種法制度の情報提供等の充実</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法的な手続きについての支援</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ひとり親世帯の自立支援</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rgbClr val="1800C8"/>
                </a:solidFill>
              </a:rPr>
              <a:t>④被害者の子どもに対するサポートの充実</a:t>
            </a:r>
            <a:endParaRPr lang="en-US" altLang="ja-JP" sz="1000" dirty="0">
              <a:solidFill>
                <a:srgbClr val="1800C8"/>
              </a:solidFill>
            </a:endParaRPr>
          </a:p>
          <a:p>
            <a:pPr>
              <a:lnSpc>
                <a:spcPts val="1100"/>
              </a:lnSpc>
            </a:pPr>
            <a:r>
              <a:rPr lang="ja-JP" altLang="en-US" sz="1000" dirty="0">
                <a:solidFill>
                  <a:schemeClr val="tx1"/>
                </a:solidFill>
              </a:rPr>
              <a:t>　</a:t>
            </a:r>
            <a:r>
              <a:rPr lang="ja-JP" altLang="en-US" sz="1000" dirty="0" smtClean="0">
                <a:solidFill>
                  <a:schemeClr val="tx1"/>
                </a:solidFill>
              </a:rPr>
              <a:t>⑤</a:t>
            </a:r>
            <a:r>
              <a:rPr lang="ja-JP" altLang="en-US" sz="1000" dirty="0">
                <a:solidFill>
                  <a:schemeClr val="tx1"/>
                </a:solidFill>
              </a:rPr>
              <a:t>就業支援の充実</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⑥</a:t>
            </a:r>
            <a:r>
              <a:rPr lang="ja-JP" altLang="en-US" sz="1000" dirty="0">
                <a:solidFill>
                  <a:schemeClr val="tx1"/>
                </a:solidFill>
              </a:rPr>
              <a:t>住宅の確保に向けた支援</a:t>
            </a:r>
            <a:endParaRPr lang="ja-JP" altLang="ja-JP" sz="1000" dirty="0">
              <a:solidFill>
                <a:schemeClr val="tx1"/>
              </a:solidFill>
            </a:endParaRPr>
          </a:p>
        </p:txBody>
      </p:sp>
      <p:sp>
        <p:nvSpPr>
          <p:cNvPr id="34" name="角丸四角形 33"/>
          <p:cNvSpPr/>
          <p:nvPr/>
        </p:nvSpPr>
        <p:spPr>
          <a:xfrm>
            <a:off x="8940288" y="6441461"/>
            <a:ext cx="3786955" cy="3102589"/>
          </a:xfrm>
          <a:prstGeom prst="roundRect">
            <a:avLst>
              <a:gd name="adj" fmla="val 0"/>
            </a:avLst>
          </a:prstGeom>
          <a:solidFill>
            <a:schemeClr val="accent4">
              <a:lumMod val="40000"/>
              <a:lumOff val="60000"/>
            </a:schemeClr>
          </a:solidFill>
          <a:ln w="22225" cmpd="dbl">
            <a:solidFill>
              <a:schemeClr val="tx2"/>
            </a:solid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ja-JP" sz="1200" b="1" u="sng" dirty="0">
                <a:solidFill>
                  <a:schemeClr val="tx1"/>
                </a:solidFill>
              </a:rPr>
              <a:t>基本目標</a:t>
            </a:r>
            <a:r>
              <a:rPr lang="en-US" altLang="ja-JP" sz="1200" b="1" u="sng" dirty="0">
                <a:solidFill>
                  <a:schemeClr val="tx1"/>
                </a:solidFill>
              </a:rPr>
              <a:t>Ⅴ</a:t>
            </a:r>
            <a:r>
              <a:rPr lang="ja-JP" altLang="ja-JP" sz="1200" b="1" u="sng" dirty="0">
                <a:solidFill>
                  <a:schemeClr val="tx1"/>
                </a:solidFill>
              </a:rPr>
              <a:t>　</a:t>
            </a:r>
            <a:r>
              <a:rPr lang="ja-JP" altLang="en-US" sz="1200" b="1" u="sng" dirty="0">
                <a:solidFill>
                  <a:schemeClr val="tx1"/>
                </a:solidFill>
              </a:rPr>
              <a:t>関係機関等の連携・協働による</a:t>
            </a:r>
            <a:r>
              <a:rPr lang="ja-JP" altLang="en-US" sz="1200" b="1" u="sng" dirty="0" smtClean="0">
                <a:solidFill>
                  <a:schemeClr val="tx1"/>
                </a:solidFill>
              </a:rPr>
              <a:t>効果的な　　　</a:t>
            </a:r>
            <a:endParaRPr lang="en-US" altLang="ja-JP" sz="1200" b="1" u="sng" dirty="0" smtClean="0">
              <a:solidFill>
                <a:schemeClr val="tx1"/>
              </a:solidFill>
            </a:endParaRPr>
          </a:p>
          <a:p>
            <a:r>
              <a:rPr lang="ja-JP" altLang="en-US" sz="1200" b="1" dirty="0">
                <a:solidFill>
                  <a:schemeClr val="tx1"/>
                </a:solidFill>
              </a:rPr>
              <a:t>　</a:t>
            </a:r>
            <a:r>
              <a:rPr lang="ja-JP" altLang="en-US" sz="1200" b="1" dirty="0" smtClean="0">
                <a:solidFill>
                  <a:schemeClr val="tx1"/>
                </a:solidFill>
              </a:rPr>
              <a:t>　　　　　　　 </a:t>
            </a:r>
            <a:r>
              <a:rPr lang="ja-JP" altLang="en-US" sz="1200" b="1" u="sng" dirty="0" smtClean="0">
                <a:solidFill>
                  <a:schemeClr val="tx1"/>
                </a:solidFill>
              </a:rPr>
              <a:t>施策</a:t>
            </a:r>
            <a:r>
              <a:rPr lang="ja-JP" altLang="en-US" sz="1200" b="1" u="sng" dirty="0">
                <a:solidFill>
                  <a:schemeClr val="tx1"/>
                </a:solidFill>
              </a:rPr>
              <a:t>実施体制の</a:t>
            </a:r>
            <a:r>
              <a:rPr lang="ja-JP" altLang="en-US" sz="1200" b="1" u="sng" dirty="0" smtClean="0">
                <a:solidFill>
                  <a:schemeClr val="tx1"/>
                </a:solidFill>
              </a:rPr>
              <a:t>整備</a:t>
            </a:r>
            <a:endParaRPr lang="ja-JP" altLang="ja-JP" sz="600" b="1" u="sng" dirty="0">
              <a:solidFill>
                <a:schemeClr val="tx1"/>
              </a:solidFill>
            </a:endParaRPr>
          </a:p>
          <a:p>
            <a:pPr>
              <a:lnSpc>
                <a:spcPts val="1100"/>
              </a:lnSpc>
            </a:pPr>
            <a:r>
              <a:rPr lang="en-US" altLang="ja-JP" sz="1000" u="sng" dirty="0" smtClean="0">
                <a:solidFill>
                  <a:schemeClr val="tx1"/>
                </a:solidFill>
              </a:rPr>
              <a:t>14 </a:t>
            </a:r>
            <a:r>
              <a:rPr lang="ja-JP" altLang="en-US" sz="1000" u="sng" dirty="0">
                <a:solidFill>
                  <a:schemeClr val="tx1"/>
                </a:solidFill>
              </a:rPr>
              <a:t>地域における取組みの強化</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市町村配偶者暴力相談支援センターの設置促進</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②</a:t>
            </a:r>
            <a:r>
              <a:rPr lang="ja-JP" altLang="en-US" sz="1000" dirty="0">
                <a:solidFill>
                  <a:schemeClr val="tx1"/>
                </a:solidFill>
              </a:rPr>
              <a:t>市町村基本計画策定の推進</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③</a:t>
            </a:r>
            <a:r>
              <a:rPr lang="ja-JP" altLang="en-US" sz="1000" dirty="0">
                <a:solidFill>
                  <a:schemeClr val="tx1"/>
                </a:solidFill>
              </a:rPr>
              <a:t>身近な地域での相談窓口の充実（再掲）</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rgbClr val="1800C8"/>
                </a:solidFill>
              </a:rPr>
              <a:t>④</a:t>
            </a:r>
            <a:r>
              <a:rPr lang="ja-JP" altLang="en-US" sz="1000" dirty="0">
                <a:solidFill>
                  <a:srgbClr val="1800C8"/>
                </a:solidFill>
              </a:rPr>
              <a:t>市町村に</a:t>
            </a:r>
            <a:r>
              <a:rPr lang="ja-JP" altLang="en-US" sz="1000" dirty="0" smtClean="0">
                <a:solidFill>
                  <a:srgbClr val="1800C8"/>
                </a:solidFill>
              </a:rPr>
              <a:t>おけるＤＶ理解の啓発と相談</a:t>
            </a:r>
            <a:r>
              <a:rPr lang="ja-JP" altLang="en-US" sz="1000" dirty="0">
                <a:solidFill>
                  <a:srgbClr val="1800C8"/>
                </a:solidFill>
              </a:rPr>
              <a:t>体制強化</a:t>
            </a:r>
            <a:r>
              <a:rPr lang="ja-JP" altLang="en-US" sz="1000" dirty="0" smtClean="0">
                <a:solidFill>
                  <a:srgbClr val="1800C8"/>
                </a:solidFill>
              </a:rPr>
              <a:t>に向けた</a:t>
            </a:r>
            <a:r>
              <a:rPr lang="ja-JP" altLang="en-US" sz="1000" dirty="0">
                <a:solidFill>
                  <a:srgbClr val="1800C8"/>
                </a:solidFill>
              </a:rPr>
              <a:t>支援</a:t>
            </a:r>
            <a:endParaRPr lang="en-US" altLang="ja-JP" sz="1000" dirty="0">
              <a:solidFill>
                <a:srgbClr val="1800C8"/>
              </a:solidFill>
            </a:endParaRPr>
          </a:p>
          <a:p>
            <a:pPr>
              <a:lnSpc>
                <a:spcPts val="1100"/>
              </a:lnSpc>
            </a:pPr>
            <a:r>
              <a:rPr lang="ja-JP" altLang="en-US" sz="1000" dirty="0">
                <a:solidFill>
                  <a:schemeClr val="tx1"/>
                </a:solidFill>
              </a:rPr>
              <a:t>　</a:t>
            </a:r>
            <a:r>
              <a:rPr lang="ja-JP" altLang="en-US" sz="1000" dirty="0" smtClean="0">
                <a:solidFill>
                  <a:schemeClr val="tx1"/>
                </a:solidFill>
              </a:rPr>
              <a:t>⑤</a:t>
            </a:r>
            <a:r>
              <a:rPr lang="ja-JP" altLang="en-US" sz="1000" dirty="0">
                <a:solidFill>
                  <a:schemeClr val="tx1"/>
                </a:solidFill>
              </a:rPr>
              <a:t>県と市町村との役割分担・相互協力</a:t>
            </a:r>
            <a:endParaRPr lang="en-US" altLang="ja-JP" sz="1000" dirty="0">
              <a:solidFill>
                <a:schemeClr val="tx1"/>
              </a:solidFill>
            </a:endParaRPr>
          </a:p>
          <a:p>
            <a:pPr>
              <a:lnSpc>
                <a:spcPts val="1100"/>
              </a:lnSpc>
            </a:pPr>
            <a:r>
              <a:rPr lang="en-US" altLang="ja-JP" sz="1000" u="sng" dirty="0" smtClean="0">
                <a:solidFill>
                  <a:schemeClr val="tx1"/>
                </a:solidFill>
              </a:rPr>
              <a:t>15 </a:t>
            </a:r>
            <a:r>
              <a:rPr lang="ja-JP" altLang="en-US" sz="1000" u="sng" dirty="0">
                <a:solidFill>
                  <a:schemeClr val="tx1"/>
                </a:solidFill>
              </a:rPr>
              <a:t>関係機関の連携協力体制の強化</a:t>
            </a:r>
            <a:endParaRPr lang="en-US" altLang="ja-JP" sz="1000" u="sng"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富山県ＤＶ対策連絡協議会の充実</a:t>
            </a:r>
            <a:endParaRPr lang="en-US" altLang="ja-JP" sz="1000" dirty="0">
              <a:solidFill>
                <a:schemeClr val="tx1"/>
              </a:solidFill>
            </a:endParaRPr>
          </a:p>
          <a:p>
            <a:pPr>
              <a:lnSpc>
                <a:spcPts val="1100"/>
              </a:lnSpc>
            </a:pPr>
            <a:r>
              <a:rPr lang="en-US" altLang="ja-JP" sz="1000" dirty="0">
                <a:solidFill>
                  <a:schemeClr val="tx1"/>
                </a:solidFill>
              </a:rPr>
              <a:t>   </a:t>
            </a:r>
            <a:r>
              <a:rPr lang="ja-JP" altLang="en-US" sz="1000" dirty="0" smtClean="0">
                <a:solidFill>
                  <a:schemeClr val="tx1"/>
                </a:solidFill>
              </a:rPr>
              <a:t>②</a:t>
            </a:r>
            <a:r>
              <a:rPr lang="ja-JP" altLang="en-US" sz="1000" dirty="0">
                <a:solidFill>
                  <a:schemeClr val="tx1"/>
                </a:solidFill>
              </a:rPr>
              <a:t>配偶者暴力相談支援センター等を中心とした地域</a:t>
            </a:r>
            <a:r>
              <a:rPr lang="ja-JP" altLang="en-US" sz="1000" dirty="0" smtClean="0">
                <a:solidFill>
                  <a:schemeClr val="tx1"/>
                </a:solidFill>
              </a:rPr>
              <a:t>における</a:t>
            </a:r>
            <a:endParaRPr lang="en-US" altLang="ja-JP" sz="1000" dirty="0" smtClean="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　 ネットワーク</a:t>
            </a:r>
            <a:r>
              <a:rPr lang="ja-JP" altLang="en-US" sz="1000" dirty="0">
                <a:solidFill>
                  <a:schemeClr val="tx1"/>
                </a:solidFill>
              </a:rPr>
              <a:t>の</a:t>
            </a:r>
            <a:r>
              <a:rPr lang="ja-JP" altLang="en-US" sz="1000" dirty="0" smtClean="0">
                <a:solidFill>
                  <a:schemeClr val="tx1"/>
                </a:solidFill>
              </a:rPr>
              <a:t>整備</a:t>
            </a:r>
            <a:endParaRPr lang="en-US" altLang="ja-JP" sz="1000" dirty="0" smtClean="0">
              <a:solidFill>
                <a:schemeClr val="tx1"/>
              </a:solidFill>
            </a:endParaRPr>
          </a:p>
          <a:p>
            <a:pPr>
              <a:lnSpc>
                <a:spcPts val="1100"/>
              </a:lnSpc>
            </a:pPr>
            <a:r>
              <a:rPr lang="en-US" altLang="ja-JP" sz="1000" dirty="0">
                <a:solidFill>
                  <a:schemeClr val="tx1"/>
                </a:solidFill>
              </a:rPr>
              <a:t> </a:t>
            </a:r>
            <a:r>
              <a:rPr lang="en-US" altLang="ja-JP" sz="1000" dirty="0" smtClean="0">
                <a:solidFill>
                  <a:schemeClr val="tx1"/>
                </a:solidFill>
              </a:rPr>
              <a:t>  </a:t>
            </a:r>
            <a:r>
              <a:rPr lang="ja-JP" altLang="en-US" sz="1000" dirty="0" smtClean="0">
                <a:solidFill>
                  <a:srgbClr val="FF0000"/>
                </a:solidFill>
              </a:rPr>
              <a:t>③配偶者暴力相談支援センターと児童相談所との連携の推進</a:t>
            </a:r>
            <a:endParaRPr lang="en-US" altLang="ja-JP" sz="1000" dirty="0" smtClean="0">
              <a:solidFill>
                <a:srgbClr val="FF0000"/>
              </a:solidFill>
            </a:endParaRPr>
          </a:p>
          <a:p>
            <a:pPr>
              <a:lnSpc>
                <a:spcPts val="1100"/>
              </a:lnSpc>
            </a:pPr>
            <a:r>
              <a:rPr lang="ja-JP" altLang="en-US" sz="1000" dirty="0">
                <a:solidFill>
                  <a:srgbClr val="FF0000"/>
                </a:solidFill>
              </a:rPr>
              <a:t>　</a:t>
            </a:r>
            <a:r>
              <a:rPr lang="ja-JP" altLang="en-US" sz="1000" dirty="0" smtClean="0">
                <a:solidFill>
                  <a:srgbClr val="FF0000"/>
                </a:solidFill>
              </a:rPr>
              <a:t>④関連するネットワークとの連携協力</a:t>
            </a:r>
            <a:endParaRPr lang="en-US" altLang="ja-JP" sz="1000" dirty="0">
              <a:solidFill>
                <a:srgbClr val="FF0000"/>
              </a:solidFill>
            </a:endParaRPr>
          </a:p>
          <a:p>
            <a:pPr>
              <a:lnSpc>
                <a:spcPts val="1100"/>
              </a:lnSpc>
            </a:pPr>
            <a:r>
              <a:rPr lang="en-US" altLang="ja-JP" sz="1000" dirty="0">
                <a:solidFill>
                  <a:schemeClr val="tx1"/>
                </a:solidFill>
              </a:rPr>
              <a:t>  </a:t>
            </a:r>
            <a:r>
              <a:rPr lang="en-US" altLang="ja-JP" sz="1000" dirty="0" smtClean="0">
                <a:solidFill>
                  <a:schemeClr val="tx1"/>
                </a:solidFill>
              </a:rPr>
              <a:t> </a:t>
            </a:r>
            <a:r>
              <a:rPr lang="ja-JP" altLang="en-US" sz="1000" dirty="0">
                <a:solidFill>
                  <a:schemeClr val="tx1"/>
                </a:solidFill>
              </a:rPr>
              <a:t>⑤</a:t>
            </a:r>
            <a:r>
              <a:rPr lang="ja-JP" altLang="en-US" sz="1000" dirty="0" smtClean="0">
                <a:solidFill>
                  <a:schemeClr val="tx1"/>
                </a:solidFill>
              </a:rPr>
              <a:t>県</a:t>
            </a:r>
            <a:r>
              <a:rPr lang="ja-JP" altLang="en-US" sz="1000" dirty="0">
                <a:solidFill>
                  <a:schemeClr val="tx1"/>
                </a:solidFill>
              </a:rPr>
              <a:t>と市町村との役割分担・相互協力（再掲）</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⑥他</a:t>
            </a:r>
            <a:r>
              <a:rPr lang="ja-JP" altLang="en-US" sz="1000" dirty="0">
                <a:solidFill>
                  <a:schemeClr val="tx1"/>
                </a:solidFill>
              </a:rPr>
              <a:t>の都道府県との連携</a:t>
            </a:r>
            <a:endParaRPr lang="en-US" altLang="ja-JP" sz="1000" dirty="0">
              <a:solidFill>
                <a:schemeClr val="tx1"/>
              </a:solidFill>
            </a:endParaRPr>
          </a:p>
          <a:p>
            <a:pPr>
              <a:lnSpc>
                <a:spcPts val="1100"/>
              </a:lnSpc>
            </a:pPr>
            <a:r>
              <a:rPr lang="ja-JP" altLang="en-US" sz="1000" dirty="0">
                <a:solidFill>
                  <a:schemeClr val="tx1"/>
                </a:solidFill>
              </a:rPr>
              <a:t>　</a:t>
            </a:r>
            <a:r>
              <a:rPr lang="ja-JP" altLang="en-US" sz="1000" dirty="0" smtClean="0">
                <a:solidFill>
                  <a:schemeClr val="tx1"/>
                </a:solidFill>
              </a:rPr>
              <a:t>⑦その他</a:t>
            </a:r>
            <a:r>
              <a:rPr lang="ja-JP" altLang="en-US" sz="1000" dirty="0">
                <a:solidFill>
                  <a:schemeClr val="tx1"/>
                </a:solidFill>
              </a:rPr>
              <a:t>の関係機関との連携強化</a:t>
            </a:r>
            <a:endParaRPr lang="en-US" altLang="ja-JP" sz="1000" dirty="0">
              <a:solidFill>
                <a:schemeClr val="tx1"/>
              </a:solidFill>
            </a:endParaRPr>
          </a:p>
          <a:p>
            <a:pPr>
              <a:lnSpc>
                <a:spcPts val="1100"/>
              </a:lnSpc>
            </a:pPr>
            <a:r>
              <a:rPr lang="en-US" altLang="ja-JP" sz="1000" u="sng" dirty="0" smtClean="0">
                <a:solidFill>
                  <a:srgbClr val="1800C8"/>
                </a:solidFill>
              </a:rPr>
              <a:t>16 </a:t>
            </a:r>
            <a:r>
              <a:rPr lang="ja-JP" altLang="en-US" sz="1000" u="sng" dirty="0">
                <a:solidFill>
                  <a:srgbClr val="1800C8"/>
                </a:solidFill>
              </a:rPr>
              <a:t>民間団体との連携・</a:t>
            </a:r>
            <a:r>
              <a:rPr lang="ja-JP" altLang="en-US" sz="1000" u="sng" dirty="0" smtClean="0">
                <a:solidFill>
                  <a:srgbClr val="1800C8"/>
                </a:solidFill>
              </a:rPr>
              <a:t>協働の充実</a:t>
            </a:r>
            <a:endParaRPr lang="en-US" altLang="ja-JP" sz="1000" u="sng" dirty="0">
              <a:solidFill>
                <a:srgbClr val="1800C8"/>
              </a:solidFill>
            </a:endParaRPr>
          </a:p>
          <a:p>
            <a:pPr>
              <a:lnSpc>
                <a:spcPts val="1100"/>
              </a:lnSpc>
            </a:pPr>
            <a:r>
              <a:rPr lang="ja-JP" altLang="en-US" sz="1000" dirty="0">
                <a:solidFill>
                  <a:schemeClr val="tx1"/>
                </a:solidFill>
              </a:rPr>
              <a:t>　</a:t>
            </a:r>
            <a:r>
              <a:rPr lang="ja-JP" altLang="en-US" sz="1000" dirty="0" smtClean="0">
                <a:solidFill>
                  <a:schemeClr val="tx1"/>
                </a:solidFill>
              </a:rPr>
              <a:t>①</a:t>
            </a:r>
            <a:r>
              <a:rPr lang="ja-JP" altLang="en-US" sz="1000" dirty="0">
                <a:solidFill>
                  <a:schemeClr val="tx1"/>
                </a:solidFill>
              </a:rPr>
              <a:t>民間団体との連携と協働</a:t>
            </a:r>
            <a:endParaRPr lang="en-US" altLang="ja-JP" sz="1000" dirty="0">
              <a:solidFill>
                <a:schemeClr val="tx1"/>
              </a:solidFill>
            </a:endParaRPr>
          </a:p>
          <a:p>
            <a:pPr>
              <a:lnSpc>
                <a:spcPts val="1100"/>
              </a:lnSpc>
            </a:pPr>
            <a:r>
              <a:rPr lang="en-US" altLang="ja-JP" sz="1000" dirty="0">
                <a:solidFill>
                  <a:srgbClr val="1800C8"/>
                </a:solidFill>
              </a:rPr>
              <a:t>  </a:t>
            </a:r>
            <a:r>
              <a:rPr lang="en-US" altLang="ja-JP" sz="1000" dirty="0" smtClean="0">
                <a:solidFill>
                  <a:srgbClr val="1800C8"/>
                </a:solidFill>
              </a:rPr>
              <a:t> </a:t>
            </a:r>
            <a:r>
              <a:rPr lang="ja-JP" altLang="en-US" sz="1000" dirty="0">
                <a:solidFill>
                  <a:srgbClr val="1800C8"/>
                </a:solidFill>
              </a:rPr>
              <a:t>②民間団体等への</a:t>
            </a:r>
            <a:r>
              <a:rPr lang="ja-JP" altLang="en-US" sz="1000" dirty="0" smtClean="0">
                <a:solidFill>
                  <a:srgbClr val="1800C8"/>
                </a:solidFill>
              </a:rPr>
              <a:t>支援の強化</a:t>
            </a:r>
            <a:endParaRPr lang="en-US" altLang="ja-JP" sz="1000" dirty="0">
              <a:solidFill>
                <a:srgbClr val="1800C8"/>
              </a:solidFill>
            </a:endParaRPr>
          </a:p>
          <a:p>
            <a:pPr>
              <a:lnSpc>
                <a:spcPts val="1100"/>
              </a:lnSpc>
            </a:pPr>
            <a:r>
              <a:rPr lang="en-US" altLang="ja-JP" sz="1000" u="sng" dirty="0" smtClean="0">
                <a:solidFill>
                  <a:schemeClr val="tx1"/>
                </a:solidFill>
              </a:rPr>
              <a:t>17 </a:t>
            </a:r>
            <a:r>
              <a:rPr lang="ja-JP" altLang="en-US" sz="1000" u="sng" dirty="0">
                <a:solidFill>
                  <a:schemeClr val="tx1"/>
                </a:solidFill>
              </a:rPr>
              <a:t>苦情処理体制の整備</a:t>
            </a:r>
            <a:endParaRPr lang="ja-JP" altLang="ja-JP" sz="1000" u="sng" dirty="0">
              <a:solidFill>
                <a:schemeClr val="tx1"/>
              </a:solidFill>
            </a:endParaRPr>
          </a:p>
        </p:txBody>
      </p:sp>
      <p:sp>
        <p:nvSpPr>
          <p:cNvPr id="37" name="下矢印 36"/>
          <p:cNvSpPr/>
          <p:nvPr/>
        </p:nvSpPr>
        <p:spPr>
          <a:xfrm rot="16200000">
            <a:off x="3760621" y="5769776"/>
            <a:ext cx="3243042" cy="534428"/>
          </a:xfrm>
          <a:prstGeom prst="downArrow">
            <a:avLst>
              <a:gd name="adj1" fmla="val 58811"/>
              <a:gd name="adj2" fmla="val 15876"/>
            </a:avLst>
          </a:prstGeom>
          <a:solidFill>
            <a:srgbClr val="F24B3E"/>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900" b="1" dirty="0">
              <a:solidFill>
                <a:schemeClr val="tx1"/>
              </a:solidFill>
            </a:endParaRPr>
          </a:p>
        </p:txBody>
      </p:sp>
      <p:sp>
        <p:nvSpPr>
          <p:cNvPr id="35" name="角丸四角形 34"/>
          <p:cNvSpPr/>
          <p:nvPr/>
        </p:nvSpPr>
        <p:spPr>
          <a:xfrm>
            <a:off x="5200028" y="3106057"/>
            <a:ext cx="314948" cy="6437992"/>
          </a:xfrm>
          <a:prstGeom prst="roundRect">
            <a:avLst>
              <a:gd name="adj" fmla="val 0"/>
            </a:avLst>
          </a:prstGeom>
          <a:solidFill>
            <a:srgbClr val="99FF99"/>
          </a:solidFill>
          <a:ln w="31750" cmpd="dbl">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rIns="36000" rtlCol="0" anchor="ctr" anchorCtr="1"/>
          <a:lstStyle/>
          <a:p>
            <a:pPr algn="ctr"/>
            <a:r>
              <a:rPr lang="ja-JP" altLang="en-US" sz="1400" b="1" dirty="0">
                <a:solidFill>
                  <a:srgbClr val="1800C8"/>
                </a:solidFill>
                <a:effectLst>
                  <a:outerShdw blurRad="38100" dist="38100" dir="2700000" algn="tl">
                    <a:srgbClr val="000000">
                      <a:alpha val="43137"/>
                    </a:srgbClr>
                  </a:outerShdw>
                </a:effectLst>
              </a:rPr>
              <a:t>現 　  状 　  と　   課　   題　   へ　   の　   対　   応</a:t>
            </a:r>
            <a:r>
              <a:rPr lang="ja-JP" altLang="en-US" sz="1400" b="1" dirty="0">
                <a:solidFill>
                  <a:schemeClr val="tx1"/>
                </a:solidFill>
              </a:rPr>
              <a:t>  </a:t>
            </a:r>
            <a:endParaRPr lang="en-US" altLang="ja-JP" sz="1400" b="1" dirty="0">
              <a:solidFill>
                <a:schemeClr val="tx1"/>
              </a:solidFill>
            </a:endParaRPr>
          </a:p>
        </p:txBody>
      </p:sp>
      <p:sp>
        <p:nvSpPr>
          <p:cNvPr id="41" name="テキスト ボックス 40"/>
          <p:cNvSpPr txBox="1"/>
          <p:nvPr/>
        </p:nvSpPr>
        <p:spPr>
          <a:xfrm>
            <a:off x="92277" y="3364396"/>
            <a:ext cx="4951209" cy="1994817"/>
          </a:xfrm>
          <a:prstGeom prst="rect">
            <a:avLst/>
          </a:prstGeom>
          <a:solidFill>
            <a:schemeClr val="accent4">
              <a:lumMod val="40000"/>
              <a:lumOff val="60000"/>
            </a:schemeClr>
          </a:solidFill>
          <a:ln w="9525">
            <a:solidFill>
              <a:schemeClr val="tx2">
                <a:alpha val="98000"/>
              </a:schemeClr>
            </a:solidFill>
          </a:ln>
        </p:spPr>
        <p:txBody>
          <a:bodyPr wrap="square" rtlCol="0">
            <a:noAutofit/>
          </a:bodyPr>
          <a:lstStyle/>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3" name="正方形/長方形 42"/>
          <p:cNvSpPr/>
          <p:nvPr/>
        </p:nvSpPr>
        <p:spPr>
          <a:xfrm>
            <a:off x="53886" y="5064877"/>
            <a:ext cx="3704964" cy="243689"/>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600" dirty="0">
                <a:solidFill>
                  <a:schemeClr val="tx1"/>
                </a:solidFill>
              </a:rPr>
              <a:t>県：</a:t>
            </a:r>
            <a:r>
              <a:rPr kumimoji="1" lang="ja-JP" altLang="en-US" sz="600" dirty="0">
                <a:solidFill>
                  <a:schemeClr val="tx1"/>
                </a:solidFill>
              </a:rPr>
              <a:t>県女性相談</a:t>
            </a:r>
            <a:r>
              <a:rPr lang="ja-JP" altLang="en-US" sz="600" dirty="0">
                <a:solidFill>
                  <a:schemeClr val="tx1"/>
                </a:solidFill>
              </a:rPr>
              <a:t>ｾﾝﾀｰ</a:t>
            </a:r>
            <a:r>
              <a:rPr kumimoji="1" lang="ja-JP" altLang="en-US" sz="600" dirty="0">
                <a:solidFill>
                  <a:schemeClr val="tx1"/>
                </a:solidFill>
              </a:rPr>
              <a:t>、県民共生</a:t>
            </a:r>
            <a:r>
              <a:rPr lang="ja-JP" altLang="en-US" sz="600" dirty="0">
                <a:solidFill>
                  <a:schemeClr val="tx1"/>
                </a:solidFill>
              </a:rPr>
              <a:t>ｾﾝﾀｰ</a:t>
            </a:r>
            <a:r>
              <a:rPr kumimoji="1" lang="ja-JP" altLang="en-US" sz="600" dirty="0">
                <a:solidFill>
                  <a:schemeClr val="tx1"/>
                </a:solidFill>
              </a:rPr>
              <a:t>、富山市・高岡市・南砺市</a:t>
            </a:r>
            <a:r>
              <a:rPr kumimoji="1" lang="en-US" altLang="ja-JP" sz="600" dirty="0">
                <a:solidFill>
                  <a:schemeClr val="tx1"/>
                </a:solidFill>
              </a:rPr>
              <a:t>(H22</a:t>
            </a:r>
            <a:r>
              <a:rPr kumimoji="1" lang="ja-JP" altLang="en-US" sz="600" dirty="0">
                <a:solidFill>
                  <a:schemeClr val="tx1"/>
                </a:solidFill>
              </a:rPr>
              <a:t>～</a:t>
            </a:r>
            <a:r>
              <a:rPr kumimoji="1" lang="en-US" altLang="ja-JP" sz="600" dirty="0">
                <a:solidFill>
                  <a:schemeClr val="tx1"/>
                </a:solidFill>
              </a:rPr>
              <a:t>)</a:t>
            </a:r>
            <a:r>
              <a:rPr kumimoji="1" lang="ja-JP" altLang="en-US" sz="600" dirty="0">
                <a:solidFill>
                  <a:schemeClr val="tx1"/>
                </a:solidFill>
              </a:rPr>
              <a:t>の各女性相談員が受付・処理した件数</a:t>
            </a:r>
            <a:endParaRPr kumimoji="1" lang="en-US" altLang="ja-JP" sz="600" dirty="0">
              <a:solidFill>
                <a:schemeClr val="tx1"/>
              </a:solidFill>
            </a:endParaRPr>
          </a:p>
          <a:p>
            <a:r>
              <a:rPr lang="ja-JP" altLang="en-US" sz="600" dirty="0">
                <a:solidFill>
                  <a:schemeClr val="tx1"/>
                </a:solidFill>
              </a:rPr>
              <a:t>国：配偶者暴力相談支援センターにおける件数</a:t>
            </a:r>
            <a:endParaRPr kumimoji="1" lang="ja-JP" altLang="en-US" sz="200" dirty="0">
              <a:solidFill>
                <a:schemeClr val="tx1"/>
              </a:solidFill>
            </a:endParaRPr>
          </a:p>
        </p:txBody>
      </p:sp>
      <p:sp>
        <p:nvSpPr>
          <p:cNvPr id="46" name="テキスト ボックス 45"/>
          <p:cNvSpPr txBox="1"/>
          <p:nvPr/>
        </p:nvSpPr>
        <p:spPr>
          <a:xfrm>
            <a:off x="81236" y="5399329"/>
            <a:ext cx="4962249" cy="2429227"/>
          </a:xfrm>
          <a:prstGeom prst="rect">
            <a:avLst/>
          </a:prstGeom>
          <a:solidFill>
            <a:schemeClr val="accent4">
              <a:lumMod val="40000"/>
              <a:lumOff val="60000"/>
            </a:schemeClr>
          </a:solidFill>
          <a:ln w="9525">
            <a:solidFill>
              <a:schemeClr val="tx2">
                <a:alpha val="98000"/>
              </a:schemeClr>
            </a:solidFill>
          </a:ln>
        </p:spPr>
        <p:txBody>
          <a:bodyPr wrap="square" rtlCol="0">
            <a:noAutofit/>
          </a:bodyPr>
          <a:lstStyle/>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7" name="角丸四角形 46"/>
          <p:cNvSpPr/>
          <p:nvPr/>
        </p:nvSpPr>
        <p:spPr>
          <a:xfrm>
            <a:off x="-18227" y="5413370"/>
            <a:ext cx="1361859" cy="174104"/>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■ＤＶの認識状況</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0" name="角丸四角形 49"/>
          <p:cNvSpPr/>
          <p:nvPr/>
        </p:nvSpPr>
        <p:spPr>
          <a:xfrm>
            <a:off x="2290160" y="5417865"/>
            <a:ext cx="2137163" cy="216328"/>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■ＤＶの加害・被害の状況</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1" name="テキスト ボックス 50"/>
          <p:cNvSpPr txBox="1">
            <a:spLocks noChangeAspect="1"/>
          </p:cNvSpPr>
          <p:nvPr/>
        </p:nvSpPr>
        <p:spPr>
          <a:xfrm>
            <a:off x="2597352" y="5618198"/>
            <a:ext cx="2427088" cy="2071024"/>
          </a:xfrm>
          <a:prstGeom prst="rect">
            <a:avLst/>
          </a:prstGeom>
          <a:solidFill>
            <a:srgbClr val="FFFFCC"/>
          </a:solidFill>
          <a:ln w="9525">
            <a:solidFill>
              <a:schemeClr val="tx2"/>
            </a:solidFill>
          </a:ln>
        </p:spPr>
        <p:txBody>
          <a:bodyPr wrap="square" rtlCol="0">
            <a:noAutofit/>
          </a:bodyPr>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■配偶者等からの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被害経験</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　</a:t>
            </a:r>
            <a:r>
              <a:rPr lang="ja-JP" altLang="en-US" sz="1200" b="1" dirty="0">
                <a:latin typeface="+mn-ea"/>
              </a:rPr>
              <a:t>２５．６％　</a:t>
            </a:r>
            <a:r>
              <a:rPr lang="ja-JP" altLang="en-US" sz="900" b="1" dirty="0">
                <a:latin typeface="+mn-ea"/>
              </a:rPr>
              <a:t>（</a:t>
            </a:r>
            <a:r>
              <a:rPr lang="en-US" altLang="ja-JP" sz="900" b="1" dirty="0">
                <a:latin typeface="+mn-ea"/>
              </a:rPr>
              <a:t>22.7</a:t>
            </a:r>
            <a:r>
              <a:rPr lang="ja-JP" altLang="en-US" sz="900" b="1" dirty="0">
                <a:latin typeface="+mn-ea"/>
              </a:rPr>
              <a:t>％）</a:t>
            </a:r>
            <a:endParaRPr lang="en-US" altLang="ja-JP" sz="1100" b="1" dirty="0">
              <a:latin typeface="+mn-ea"/>
            </a:endParaRPr>
          </a:p>
          <a:p>
            <a:r>
              <a:rPr lang="ja-JP" altLang="en-US" sz="1050" dirty="0">
                <a:latin typeface="+mn-ea"/>
              </a:rPr>
              <a:t>　　　⇒　</a:t>
            </a:r>
            <a:r>
              <a:rPr lang="ja-JP" altLang="en-US" sz="1050" b="1" u="sng" dirty="0">
                <a:latin typeface="+mn-ea"/>
              </a:rPr>
              <a:t>４人に１人</a:t>
            </a:r>
            <a:r>
              <a:rPr lang="ja-JP" altLang="en-US" sz="1050" dirty="0">
                <a:latin typeface="+mn-ea"/>
              </a:rPr>
              <a:t>は被害経験者</a:t>
            </a:r>
            <a:endParaRPr lang="en-US" altLang="ja-JP" sz="1050" dirty="0">
              <a:latin typeface="+mn-ea"/>
            </a:endParaRPr>
          </a:p>
          <a:p>
            <a:r>
              <a:rPr lang="ja-JP" altLang="en-US" sz="1000" dirty="0">
                <a:latin typeface="+mn-ea"/>
              </a:rPr>
              <a:t>　女性：</a:t>
            </a:r>
            <a:r>
              <a:rPr lang="en-US" altLang="ja-JP" sz="1000" dirty="0">
                <a:latin typeface="+mn-ea"/>
              </a:rPr>
              <a:t>30.0</a:t>
            </a:r>
            <a:r>
              <a:rPr lang="ja-JP" altLang="en-US" sz="1000" dirty="0">
                <a:latin typeface="+mn-ea"/>
              </a:rPr>
              <a:t>％</a:t>
            </a:r>
            <a:r>
              <a:rPr lang="en-US" altLang="ja-JP" sz="800" dirty="0">
                <a:latin typeface="+mn-ea"/>
              </a:rPr>
              <a:t>(29.6</a:t>
            </a:r>
            <a:r>
              <a:rPr lang="ja-JP" altLang="en-US" sz="800" dirty="0">
                <a:latin typeface="+mn-ea"/>
              </a:rPr>
              <a:t>％</a:t>
            </a:r>
            <a:r>
              <a:rPr lang="en-US" altLang="ja-JP" sz="800" dirty="0">
                <a:latin typeface="+mn-ea"/>
              </a:rPr>
              <a:t>)</a:t>
            </a:r>
            <a:r>
              <a:rPr lang="ja-JP" altLang="en-US" sz="800" dirty="0">
                <a:latin typeface="+mn-ea"/>
              </a:rPr>
              <a:t>   </a:t>
            </a:r>
            <a:r>
              <a:rPr lang="ja-JP" altLang="en-US" sz="1000" dirty="0">
                <a:latin typeface="+mn-ea"/>
              </a:rPr>
              <a:t>男性：</a:t>
            </a:r>
            <a:r>
              <a:rPr lang="en-US" altLang="ja-JP" sz="1000" dirty="0">
                <a:latin typeface="+mn-ea"/>
              </a:rPr>
              <a:t>18.8</a:t>
            </a:r>
            <a:r>
              <a:rPr lang="ja-JP" altLang="en-US" sz="1000" dirty="0">
                <a:latin typeface="+mn-ea"/>
              </a:rPr>
              <a:t>％</a:t>
            </a:r>
            <a:r>
              <a:rPr lang="en-US" altLang="ja-JP" sz="800" dirty="0">
                <a:latin typeface="+mn-ea"/>
              </a:rPr>
              <a:t>(13.8</a:t>
            </a:r>
            <a:r>
              <a:rPr lang="ja-JP" altLang="en-US" sz="800" dirty="0">
                <a:latin typeface="+mn-ea"/>
              </a:rPr>
              <a:t>％</a:t>
            </a:r>
            <a:r>
              <a:rPr lang="en-US" altLang="ja-JP" sz="800" dirty="0">
                <a:latin typeface="+mn-ea"/>
              </a:rPr>
              <a:t>)</a:t>
            </a:r>
          </a:p>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■配偶者等への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加害経験</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　</a:t>
            </a:r>
            <a:r>
              <a:rPr lang="ja-JP" altLang="en-US" sz="1200" b="1" dirty="0">
                <a:latin typeface="+mn-ea"/>
              </a:rPr>
              <a:t>２３．０％　</a:t>
            </a:r>
            <a:r>
              <a:rPr lang="ja-JP" altLang="en-US" sz="900" b="1" dirty="0">
                <a:latin typeface="+mn-ea"/>
              </a:rPr>
              <a:t>（</a:t>
            </a:r>
            <a:r>
              <a:rPr lang="en-US" altLang="ja-JP" sz="900" b="1" dirty="0">
                <a:latin typeface="+mn-ea"/>
              </a:rPr>
              <a:t>20.6</a:t>
            </a:r>
            <a:r>
              <a:rPr lang="ja-JP" altLang="en-US" sz="900" b="1" dirty="0">
                <a:latin typeface="+mn-ea"/>
              </a:rPr>
              <a:t>％）</a:t>
            </a:r>
            <a:r>
              <a:rPr lang="ja-JP" altLang="en-US" sz="1200" b="1" dirty="0">
                <a:latin typeface="+mn-ea"/>
              </a:rPr>
              <a:t>　</a:t>
            </a:r>
            <a:endParaRPr lang="en-US" altLang="ja-JP" sz="1200" b="1" dirty="0">
              <a:latin typeface="+mn-ea"/>
            </a:endParaRPr>
          </a:p>
          <a:p>
            <a:r>
              <a:rPr lang="ja-JP" altLang="en-US" sz="1050" dirty="0">
                <a:latin typeface="+mn-ea"/>
              </a:rPr>
              <a:t>　　　⇒　</a:t>
            </a:r>
            <a:r>
              <a:rPr lang="ja-JP" altLang="en-US" sz="1050" b="1" u="sng" dirty="0">
                <a:latin typeface="+mn-ea"/>
              </a:rPr>
              <a:t> ４～５人に１人</a:t>
            </a:r>
            <a:r>
              <a:rPr lang="ja-JP" altLang="en-US" sz="1050" dirty="0">
                <a:latin typeface="+mn-ea"/>
              </a:rPr>
              <a:t>は加害経験者</a:t>
            </a:r>
            <a:endParaRPr lang="en-US" altLang="ja-JP" sz="1050" dirty="0">
              <a:latin typeface="+mn-ea"/>
            </a:endParaRPr>
          </a:p>
          <a:p>
            <a:r>
              <a:rPr lang="ja-JP" altLang="en-US" sz="1050" dirty="0">
                <a:latin typeface="+mn-ea"/>
              </a:rPr>
              <a:t>  女性：</a:t>
            </a:r>
            <a:r>
              <a:rPr lang="en-US" altLang="ja-JP" sz="1050" dirty="0">
                <a:latin typeface="+mn-ea"/>
              </a:rPr>
              <a:t>19.6</a:t>
            </a:r>
            <a:r>
              <a:rPr lang="ja-JP" altLang="en-US" sz="1050" dirty="0">
                <a:latin typeface="+mn-ea"/>
              </a:rPr>
              <a:t>％</a:t>
            </a:r>
            <a:r>
              <a:rPr lang="en-US" altLang="ja-JP" sz="800" dirty="0">
                <a:latin typeface="+mn-ea"/>
              </a:rPr>
              <a:t>(13.2</a:t>
            </a:r>
            <a:r>
              <a:rPr lang="ja-JP" altLang="en-US" sz="800" dirty="0">
                <a:latin typeface="+mn-ea"/>
              </a:rPr>
              <a:t>％</a:t>
            </a:r>
            <a:r>
              <a:rPr lang="en-US" altLang="ja-JP" sz="800" dirty="0">
                <a:latin typeface="+mn-ea"/>
              </a:rPr>
              <a:t>)</a:t>
            </a:r>
            <a:r>
              <a:rPr lang="ja-JP" altLang="en-US" sz="800" dirty="0">
                <a:latin typeface="+mn-ea"/>
              </a:rPr>
              <a:t>   </a:t>
            </a:r>
            <a:r>
              <a:rPr lang="ja-JP" altLang="en-US" sz="1050" dirty="0">
                <a:latin typeface="+mn-ea"/>
              </a:rPr>
              <a:t>男性：</a:t>
            </a:r>
            <a:r>
              <a:rPr lang="en-US" altLang="ja-JP" sz="1050" dirty="0">
                <a:latin typeface="+mn-ea"/>
              </a:rPr>
              <a:t>28.4</a:t>
            </a:r>
            <a:r>
              <a:rPr lang="ja-JP" altLang="en-US" sz="1050" dirty="0">
                <a:latin typeface="+mn-ea"/>
              </a:rPr>
              <a:t>％</a:t>
            </a:r>
            <a:r>
              <a:rPr lang="en-US" altLang="ja-JP" sz="800" dirty="0">
                <a:latin typeface="+mn-ea"/>
              </a:rPr>
              <a:t>(30.3</a:t>
            </a:r>
            <a:r>
              <a:rPr lang="ja-JP" altLang="en-US" sz="800" dirty="0">
                <a:latin typeface="+mn-ea"/>
              </a:rPr>
              <a:t>％</a:t>
            </a:r>
            <a:r>
              <a:rPr lang="en-US" altLang="ja-JP" sz="800" dirty="0">
                <a:latin typeface="+mn-ea"/>
              </a:rPr>
              <a:t>)</a:t>
            </a:r>
            <a:endParaRPr lang="en-US" altLang="ja-JP" sz="8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■交際相手からの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被害経験</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　</a:t>
            </a:r>
            <a:r>
              <a:rPr lang="ja-JP" altLang="en-US" sz="1200" b="1" dirty="0">
                <a:latin typeface="+mn-ea"/>
              </a:rPr>
              <a:t>１４．４％　 </a:t>
            </a:r>
            <a:r>
              <a:rPr lang="ja-JP" altLang="en-US" sz="900" b="1" dirty="0">
                <a:latin typeface="+mn-ea"/>
              </a:rPr>
              <a:t>（</a:t>
            </a:r>
            <a:r>
              <a:rPr lang="en-US" altLang="ja-JP" sz="900" b="1" dirty="0">
                <a:latin typeface="+mn-ea"/>
              </a:rPr>
              <a:t>9.0</a:t>
            </a:r>
            <a:r>
              <a:rPr lang="ja-JP" altLang="en-US" sz="900" b="1" dirty="0">
                <a:latin typeface="+mn-ea"/>
              </a:rPr>
              <a:t>％）</a:t>
            </a:r>
            <a:endParaRPr lang="en-US" altLang="ja-JP" sz="1200" b="1" dirty="0">
              <a:latin typeface="+mn-ea"/>
            </a:endParaRPr>
          </a:p>
          <a:p>
            <a:r>
              <a:rPr lang="ja-JP" altLang="en-US" sz="1050" dirty="0">
                <a:latin typeface="+mn-ea"/>
              </a:rPr>
              <a:t>　　　⇒　　</a:t>
            </a:r>
            <a:r>
              <a:rPr lang="ja-JP" altLang="en-US" sz="1050" b="1" u="sng" dirty="0">
                <a:latin typeface="+mn-ea"/>
              </a:rPr>
              <a:t>７人に１人</a:t>
            </a:r>
            <a:r>
              <a:rPr lang="ja-JP" altLang="en-US" sz="1050" dirty="0">
                <a:latin typeface="+mn-ea"/>
              </a:rPr>
              <a:t>は被害経験者</a:t>
            </a:r>
            <a:endParaRPr lang="en-US" altLang="ja-JP" sz="1050" dirty="0">
              <a:latin typeface="+mn-ea"/>
            </a:endParaRPr>
          </a:p>
          <a:p>
            <a:r>
              <a:rPr lang="ja-JP" altLang="en-US" sz="1050" dirty="0">
                <a:latin typeface="+mn-ea"/>
              </a:rPr>
              <a:t>  女性：</a:t>
            </a:r>
            <a:r>
              <a:rPr lang="en-US" altLang="ja-JP" sz="1050" dirty="0">
                <a:latin typeface="+mn-ea"/>
              </a:rPr>
              <a:t>17.0</a:t>
            </a:r>
            <a:r>
              <a:rPr lang="ja-JP" altLang="en-US" sz="1050" dirty="0">
                <a:latin typeface="+mn-ea"/>
              </a:rPr>
              <a:t>％</a:t>
            </a:r>
            <a:r>
              <a:rPr lang="en-US" altLang="ja-JP" sz="800" dirty="0">
                <a:latin typeface="+mn-ea"/>
              </a:rPr>
              <a:t>(11.8</a:t>
            </a:r>
            <a:r>
              <a:rPr lang="ja-JP" altLang="en-US" sz="800" dirty="0">
                <a:latin typeface="+mn-ea"/>
              </a:rPr>
              <a:t>％</a:t>
            </a:r>
            <a:r>
              <a:rPr lang="en-US" altLang="ja-JP" sz="800" dirty="0">
                <a:latin typeface="+mn-ea"/>
              </a:rPr>
              <a:t>)</a:t>
            </a:r>
            <a:r>
              <a:rPr lang="ja-JP" altLang="en-US" sz="800" dirty="0">
                <a:latin typeface="+mn-ea"/>
              </a:rPr>
              <a:t>   </a:t>
            </a:r>
            <a:r>
              <a:rPr lang="ja-JP" altLang="en-US" sz="1050" dirty="0">
                <a:latin typeface="+mn-ea"/>
              </a:rPr>
              <a:t>男性：</a:t>
            </a:r>
            <a:r>
              <a:rPr lang="en-US" altLang="ja-JP" sz="1050" dirty="0">
                <a:latin typeface="+mn-ea"/>
              </a:rPr>
              <a:t>9.9</a:t>
            </a:r>
            <a:r>
              <a:rPr lang="ja-JP" altLang="en-US" sz="1050" dirty="0">
                <a:latin typeface="+mn-ea"/>
              </a:rPr>
              <a:t>％</a:t>
            </a:r>
            <a:r>
              <a:rPr lang="en-US" altLang="ja-JP" sz="800" dirty="0">
                <a:latin typeface="+mn-ea"/>
              </a:rPr>
              <a:t>(5.6</a:t>
            </a:r>
            <a:r>
              <a:rPr lang="ja-JP" altLang="en-US" sz="800" dirty="0">
                <a:latin typeface="+mn-ea"/>
              </a:rPr>
              <a:t>％</a:t>
            </a:r>
            <a:r>
              <a:rPr lang="en-US" altLang="ja-JP" sz="800" dirty="0">
                <a:latin typeface="+mn-ea"/>
              </a:rPr>
              <a:t>)</a:t>
            </a:r>
            <a:endParaRPr lang="en-US" altLang="ja-JP" sz="1050" dirty="0">
              <a:latin typeface="+mn-ea"/>
            </a:endParaRPr>
          </a:p>
        </p:txBody>
      </p:sp>
      <p:graphicFrame>
        <p:nvGraphicFramePr>
          <p:cNvPr id="62" name="表 61"/>
          <p:cNvGraphicFramePr>
            <a:graphicFrameLocks noGrp="1"/>
          </p:cNvGraphicFramePr>
          <p:nvPr>
            <p:extLst>
              <p:ext uri="{D42A27DB-BD31-4B8C-83A1-F6EECF244321}">
                <p14:modId xmlns:p14="http://schemas.microsoft.com/office/powerpoint/2010/main" val="1981364357"/>
              </p:ext>
            </p:extLst>
          </p:nvPr>
        </p:nvGraphicFramePr>
        <p:xfrm>
          <a:off x="105268" y="6012735"/>
          <a:ext cx="2445724" cy="1661665"/>
        </p:xfrm>
        <a:graphic>
          <a:graphicData uri="http://schemas.openxmlformats.org/drawingml/2006/table">
            <a:tbl>
              <a:tblPr firstRow="1" bandRow="1">
                <a:tableStyleId>{93296810-A885-4BE3-A3E7-6D5BEEA58F35}</a:tableStyleId>
              </a:tblPr>
              <a:tblGrid>
                <a:gridCol w="1294907">
                  <a:extLst>
                    <a:ext uri="{9D8B030D-6E8A-4147-A177-3AD203B41FA5}">
                      <a16:colId xmlns="" xmlns:a16="http://schemas.microsoft.com/office/drawing/2014/main" val="20000"/>
                    </a:ext>
                  </a:extLst>
                </a:gridCol>
                <a:gridCol w="1150817">
                  <a:extLst>
                    <a:ext uri="{9D8B030D-6E8A-4147-A177-3AD203B41FA5}">
                      <a16:colId xmlns="" xmlns:a16="http://schemas.microsoft.com/office/drawing/2014/main" val="20001"/>
                    </a:ext>
                  </a:extLst>
                </a:gridCol>
              </a:tblGrid>
              <a:tr h="321078">
                <a:tc>
                  <a:txBody>
                    <a:bodyPr/>
                    <a:lstStyle/>
                    <a:p>
                      <a:pPr algn="ctr"/>
                      <a:r>
                        <a:rPr kumimoji="1" lang="ja-JP" altLang="en-US" sz="1050" dirty="0">
                          <a:solidFill>
                            <a:schemeClr val="tx1"/>
                          </a:solidFill>
                        </a:rPr>
                        <a:t>行為</a:t>
                      </a:r>
                    </a:p>
                  </a:txBody>
                  <a:tcPr anchor="ctr"/>
                </a:tc>
                <a:tc>
                  <a:txBody>
                    <a:bodyPr/>
                    <a:lstStyle/>
                    <a:p>
                      <a:pPr algn="ctr"/>
                      <a:r>
                        <a:rPr kumimoji="1" lang="ja-JP" altLang="en-US" sz="800" dirty="0">
                          <a:solidFill>
                            <a:schemeClr val="tx1"/>
                          </a:solidFill>
                        </a:rPr>
                        <a:t>どんな場合でも暴力にあたると思う割合</a:t>
                      </a:r>
                      <a:endParaRPr kumimoji="1" lang="ja-JP" altLang="en-US" sz="1200" dirty="0">
                        <a:solidFill>
                          <a:schemeClr val="tx1"/>
                        </a:solidFill>
                      </a:endParaRPr>
                    </a:p>
                  </a:txBody>
                  <a:tcPr anchor="ctr"/>
                </a:tc>
                <a:extLst>
                  <a:ext uri="{0D108BD9-81ED-4DB2-BD59-A6C34878D82A}">
                    <a16:rowId xmlns="" xmlns:a16="http://schemas.microsoft.com/office/drawing/2014/main" val="10000"/>
                  </a:ext>
                </a:extLst>
              </a:tr>
              <a:tr h="265277">
                <a:tc>
                  <a:txBody>
                    <a:bodyPr/>
                    <a:lstStyle/>
                    <a:p>
                      <a:pPr algn="l"/>
                      <a:r>
                        <a:rPr kumimoji="1" lang="ja-JP" altLang="en-US" sz="900" dirty="0">
                          <a:solidFill>
                            <a:srgbClr val="FF0000"/>
                          </a:solidFill>
                        </a:rPr>
                        <a:t>長期間の無視</a:t>
                      </a:r>
                    </a:p>
                  </a:txBody>
                  <a:tcPr anchor="ctr"/>
                </a:tc>
                <a:tc>
                  <a:txBody>
                    <a:bodyPr/>
                    <a:lstStyle/>
                    <a:p>
                      <a:pPr algn="l"/>
                      <a:r>
                        <a:rPr kumimoji="1" lang="ja-JP" altLang="en-US" sz="1050" dirty="0">
                          <a:solidFill>
                            <a:srgbClr val="FF0000"/>
                          </a:solidFill>
                        </a:rPr>
                        <a:t>４１．０％  </a:t>
                      </a:r>
                      <a:r>
                        <a:rPr kumimoji="1" lang="ja-JP" altLang="en-US" sz="800" dirty="0">
                          <a:solidFill>
                            <a:schemeClr val="tx1"/>
                          </a:solidFill>
                        </a:rPr>
                        <a:t>（</a:t>
                      </a:r>
                      <a:r>
                        <a:rPr kumimoji="1" lang="en-US" altLang="ja-JP" sz="800" dirty="0">
                          <a:solidFill>
                            <a:schemeClr val="tx1"/>
                          </a:solidFill>
                        </a:rPr>
                        <a:t>32.7</a:t>
                      </a:r>
                      <a:r>
                        <a:rPr kumimoji="1" lang="ja-JP" altLang="en-US" sz="800" dirty="0">
                          <a:solidFill>
                            <a:schemeClr val="tx1"/>
                          </a:solidFill>
                        </a:rPr>
                        <a:t>％）</a:t>
                      </a:r>
                      <a:endParaRPr kumimoji="1" lang="ja-JP" altLang="en-US" sz="1050" dirty="0">
                        <a:solidFill>
                          <a:schemeClr val="tx1"/>
                        </a:solidFill>
                      </a:endParaRPr>
                    </a:p>
                  </a:txBody>
                  <a:tcPr anchor="ctr"/>
                </a:tc>
                <a:extLst>
                  <a:ext uri="{0D108BD9-81ED-4DB2-BD59-A6C34878D82A}">
                    <a16:rowId xmlns="" xmlns:a16="http://schemas.microsoft.com/office/drawing/2014/main" val="10001"/>
                  </a:ext>
                </a:extLst>
              </a:tr>
              <a:tr h="265277">
                <a:tc>
                  <a:txBody>
                    <a:bodyPr/>
                    <a:lstStyle/>
                    <a:p>
                      <a:pPr algn="l"/>
                      <a:r>
                        <a:rPr kumimoji="1" lang="ja-JP" altLang="en-US" sz="900" dirty="0">
                          <a:solidFill>
                            <a:srgbClr val="FF0000"/>
                          </a:solidFill>
                        </a:rPr>
                        <a:t>行動の制限</a:t>
                      </a:r>
                    </a:p>
                  </a:txBody>
                  <a:tcPr anchor="ct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４８．７％  </a:t>
                      </a:r>
                      <a:r>
                        <a:rPr kumimoji="1" lang="ja-JP" altLang="en-US" sz="800" dirty="0">
                          <a:solidFill>
                            <a:schemeClr val="tx1"/>
                          </a:solidFill>
                        </a:rPr>
                        <a:t>（</a:t>
                      </a:r>
                      <a:r>
                        <a:rPr kumimoji="1" lang="en-US" altLang="ja-JP" sz="800" dirty="0">
                          <a:solidFill>
                            <a:schemeClr val="tx1"/>
                          </a:solidFill>
                        </a:rPr>
                        <a:t>48.9</a:t>
                      </a:r>
                      <a:r>
                        <a:rPr kumimoji="1" lang="ja-JP" altLang="en-US" sz="800" dirty="0">
                          <a:solidFill>
                            <a:schemeClr val="tx1"/>
                          </a:solidFill>
                        </a:rPr>
                        <a:t>％）</a:t>
                      </a:r>
                      <a:endParaRPr kumimoji="1" lang="ja-JP" altLang="en-US" sz="1400" dirty="0">
                        <a:solidFill>
                          <a:schemeClr val="tx1"/>
                        </a:solidFill>
                      </a:endParaRPr>
                    </a:p>
                  </a:txBody>
                  <a:tcPr anchor="ctr"/>
                </a:tc>
                <a:extLst>
                  <a:ext uri="{0D108BD9-81ED-4DB2-BD59-A6C34878D82A}">
                    <a16:rowId xmlns="" xmlns:a16="http://schemas.microsoft.com/office/drawing/2014/main" val="10002"/>
                  </a:ext>
                </a:extLst>
              </a:tr>
              <a:tr h="265277">
                <a:tc>
                  <a:txBody>
                    <a:bodyPr/>
                    <a:lstStyle/>
                    <a:p>
                      <a:pPr algn="l"/>
                      <a:r>
                        <a:rPr kumimoji="1" lang="ja-JP" altLang="en-US" sz="850" dirty="0">
                          <a:solidFill>
                            <a:srgbClr val="FF0000"/>
                          </a:solidFill>
                        </a:rPr>
                        <a:t>異性との会話を許さない</a:t>
                      </a:r>
                    </a:p>
                  </a:txBody>
                  <a:tcPr anchor="ctr"/>
                </a:tc>
                <a:tc>
                  <a:txBody>
                    <a:bodyPr/>
                    <a:lstStyle/>
                    <a:p>
                      <a:pPr algn="l"/>
                      <a:r>
                        <a:rPr kumimoji="1" lang="ja-JP" altLang="en-US" sz="1050">
                          <a:solidFill>
                            <a:srgbClr val="FF0000"/>
                          </a:solidFill>
                        </a:rPr>
                        <a:t>５３．６％</a:t>
                      </a:r>
                      <a:r>
                        <a:rPr kumimoji="1" lang="ja-JP" altLang="en-US" sz="1000">
                          <a:solidFill>
                            <a:srgbClr val="FF0000"/>
                          </a:solidFill>
                        </a:rPr>
                        <a:t>　</a:t>
                      </a:r>
                      <a:endParaRPr kumimoji="1" lang="ja-JP" altLang="en-US" sz="1100" dirty="0">
                        <a:solidFill>
                          <a:srgbClr val="FF0000"/>
                        </a:solidFill>
                      </a:endParaRPr>
                    </a:p>
                  </a:txBody>
                  <a:tcPr anchor="ctr"/>
                </a:tc>
                <a:extLst>
                  <a:ext uri="{0D108BD9-81ED-4DB2-BD59-A6C34878D82A}">
                    <a16:rowId xmlns="" xmlns:a16="http://schemas.microsoft.com/office/drawing/2014/main" val="10003"/>
                  </a:ext>
                </a:extLst>
              </a:tr>
              <a:tr h="265277">
                <a:tc>
                  <a:txBody>
                    <a:bodyPr/>
                    <a:lstStyle/>
                    <a:p>
                      <a:pPr algn="l"/>
                      <a:r>
                        <a:rPr kumimoji="1" lang="ja-JP" altLang="en-US" sz="900" dirty="0"/>
                        <a:t>手でぶつ、足でける</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t>９６．５％  </a:t>
                      </a:r>
                      <a:r>
                        <a:rPr kumimoji="1" lang="ja-JP" altLang="en-US" sz="800" dirty="0">
                          <a:solidFill>
                            <a:schemeClr val="tx1"/>
                          </a:solidFill>
                        </a:rPr>
                        <a:t>（</a:t>
                      </a:r>
                      <a:r>
                        <a:rPr kumimoji="1" lang="en-US" altLang="ja-JP" sz="800" dirty="0">
                          <a:solidFill>
                            <a:schemeClr val="tx1"/>
                          </a:solidFill>
                        </a:rPr>
                        <a:t>91.9</a:t>
                      </a:r>
                      <a:r>
                        <a:rPr kumimoji="1" lang="ja-JP" altLang="en-US" sz="800" dirty="0">
                          <a:solidFill>
                            <a:schemeClr val="tx1"/>
                          </a:solidFill>
                        </a:rPr>
                        <a:t>％）</a:t>
                      </a:r>
                      <a:endParaRPr kumimoji="1" lang="ja-JP" altLang="en-US" sz="800" dirty="0">
                        <a:solidFill>
                          <a:srgbClr val="FF0000"/>
                        </a:solidFill>
                      </a:endParaRPr>
                    </a:p>
                  </a:txBody>
                  <a:tcPr anchor="ctr"/>
                </a:tc>
                <a:extLst>
                  <a:ext uri="{0D108BD9-81ED-4DB2-BD59-A6C34878D82A}">
                    <a16:rowId xmlns="" xmlns:a16="http://schemas.microsoft.com/office/drawing/2014/main" val="10004"/>
                  </a:ext>
                </a:extLst>
              </a:tr>
              <a:tr h="265277">
                <a:tc>
                  <a:txBody>
                    <a:bodyPr/>
                    <a:lstStyle/>
                    <a:p>
                      <a:pPr algn="l"/>
                      <a:r>
                        <a:rPr kumimoji="1" lang="ja-JP" altLang="en-US" sz="900" spc="-40" baseline="0" dirty="0"/>
                        <a:t>物でなぐる、投げつける</a:t>
                      </a:r>
                    </a:p>
                  </a:txBody>
                  <a:tcPr anchor="ctr"/>
                </a:tc>
                <a:tc>
                  <a:txBody>
                    <a:bodyPr/>
                    <a:lstStyle/>
                    <a:p>
                      <a:pPr algn="l"/>
                      <a:r>
                        <a:rPr kumimoji="1" lang="ja-JP" altLang="en-US" sz="1050" dirty="0"/>
                        <a:t>９６．８％　</a:t>
                      </a:r>
                      <a:r>
                        <a:rPr kumimoji="1" lang="ja-JP" altLang="en-US" sz="800" dirty="0"/>
                        <a:t>（</a:t>
                      </a:r>
                      <a:r>
                        <a:rPr kumimoji="1" lang="en-US" altLang="ja-JP" sz="800" dirty="0"/>
                        <a:t>91.7</a:t>
                      </a:r>
                      <a:r>
                        <a:rPr kumimoji="1" lang="ja-JP" altLang="en-US" sz="800" dirty="0"/>
                        <a:t>％）</a:t>
                      </a:r>
                      <a:endParaRPr kumimoji="1" lang="ja-JP" altLang="en-US" sz="1100" dirty="0"/>
                    </a:p>
                  </a:txBody>
                  <a:tcPr anchor="ctr"/>
                </a:tc>
                <a:extLst>
                  <a:ext uri="{0D108BD9-81ED-4DB2-BD59-A6C34878D82A}">
                    <a16:rowId xmlns="" xmlns:a16="http://schemas.microsoft.com/office/drawing/2014/main" val="10005"/>
                  </a:ext>
                </a:extLst>
              </a:tr>
            </a:tbl>
          </a:graphicData>
        </a:graphic>
      </p:graphicFrame>
      <p:cxnSp>
        <p:nvCxnSpPr>
          <p:cNvPr id="69" name="直線コネクタ 68"/>
          <p:cNvCxnSpPr/>
          <p:nvPr/>
        </p:nvCxnSpPr>
        <p:spPr>
          <a:xfrm>
            <a:off x="1070479" y="5975839"/>
            <a:ext cx="395305" cy="415166"/>
          </a:xfrm>
          <a:prstGeom prst="line">
            <a:avLst/>
          </a:prstGeom>
          <a:ln w="19050">
            <a:solidFill>
              <a:srgbClr val="FF050B"/>
            </a:solidFill>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1292879" y="7653426"/>
            <a:ext cx="3809811" cy="200957"/>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t"/>
          <a:lstStyle/>
          <a:p>
            <a:r>
              <a:rPr kumimoji="1" lang="ja-JP" altLang="en-US" sz="700" dirty="0">
                <a:solidFill>
                  <a:schemeClr val="tx1"/>
                </a:solidFill>
              </a:rPr>
              <a:t>（資料）「</a:t>
            </a:r>
            <a:r>
              <a:rPr lang="ja-JP" altLang="en-US" sz="700" dirty="0">
                <a:solidFill>
                  <a:schemeClr val="tx1"/>
                </a:solidFill>
              </a:rPr>
              <a:t>令和元</a:t>
            </a:r>
            <a:r>
              <a:rPr kumimoji="1" lang="ja-JP" altLang="en-US" sz="700" dirty="0">
                <a:solidFill>
                  <a:schemeClr val="tx1"/>
                </a:solidFill>
              </a:rPr>
              <a:t>度男女間における暴力に関する調査」　</a:t>
            </a:r>
            <a:r>
              <a:rPr lang="ja-JP" altLang="en-US" sz="700" dirty="0">
                <a:solidFill>
                  <a:schemeClr val="tx1"/>
                </a:solidFill>
              </a:rPr>
              <a:t>（　　）内は前回調査結果（Ｈ</a:t>
            </a:r>
            <a:r>
              <a:rPr lang="en-US" altLang="ja-JP" sz="700" dirty="0">
                <a:solidFill>
                  <a:schemeClr val="tx1"/>
                </a:solidFill>
              </a:rPr>
              <a:t>26</a:t>
            </a:r>
            <a:r>
              <a:rPr lang="ja-JP" altLang="en-US" sz="700" dirty="0">
                <a:solidFill>
                  <a:schemeClr val="tx1"/>
                </a:solidFill>
              </a:rPr>
              <a:t>年実施）</a:t>
            </a:r>
            <a:endParaRPr lang="ja-JP" altLang="en-US" sz="600" dirty="0">
              <a:solidFill>
                <a:schemeClr val="tx1"/>
              </a:solidFill>
            </a:endParaRPr>
          </a:p>
          <a:p>
            <a:endParaRPr kumimoji="1" lang="ja-JP" altLang="en-US" sz="600" dirty="0">
              <a:solidFill>
                <a:schemeClr val="tx1"/>
              </a:solidFill>
            </a:endParaRPr>
          </a:p>
        </p:txBody>
      </p:sp>
      <p:sp>
        <p:nvSpPr>
          <p:cNvPr id="63" name="正方形/長方形 62"/>
          <p:cNvSpPr/>
          <p:nvPr/>
        </p:nvSpPr>
        <p:spPr>
          <a:xfrm>
            <a:off x="135244" y="5612747"/>
            <a:ext cx="2390987" cy="368767"/>
          </a:xfrm>
          <a:prstGeom prst="rect">
            <a:avLst/>
          </a:prstGeom>
          <a:gradFill flip="none" rotWithShape="1">
            <a:gsLst>
              <a:gs pos="0">
                <a:srgbClr val="FC1818">
                  <a:tint val="66000"/>
                  <a:satMod val="160000"/>
                </a:srgbClr>
              </a:gs>
              <a:gs pos="50000">
                <a:srgbClr val="FC1818">
                  <a:tint val="44500"/>
                  <a:satMod val="160000"/>
                </a:srgbClr>
              </a:gs>
              <a:gs pos="100000">
                <a:srgbClr val="FC1818">
                  <a:tint val="23500"/>
                  <a:satMod val="160000"/>
                </a:srgbClr>
              </a:gs>
            </a:gsLst>
            <a:lin ang="108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a:t>身体的暴力は夫婦間であっても暴力であるとする割合が９割を超えているが、精神的暴力は「暴力である」という認識が低い</a:t>
            </a:r>
            <a:endParaRPr kumimoji="1" lang="ja-JP" altLang="en-US" sz="800" dirty="0"/>
          </a:p>
        </p:txBody>
      </p:sp>
      <p:sp>
        <p:nvSpPr>
          <p:cNvPr id="75" name="テキスト ボックス 74"/>
          <p:cNvSpPr txBox="1"/>
          <p:nvPr/>
        </p:nvSpPr>
        <p:spPr>
          <a:xfrm>
            <a:off x="71837" y="7868833"/>
            <a:ext cx="4971647" cy="1675216"/>
          </a:xfrm>
          <a:prstGeom prst="rect">
            <a:avLst/>
          </a:prstGeom>
          <a:solidFill>
            <a:schemeClr val="accent4">
              <a:lumMod val="40000"/>
              <a:lumOff val="60000"/>
            </a:schemeClr>
          </a:solidFill>
          <a:ln w="9525">
            <a:solidFill>
              <a:schemeClr val="tx2">
                <a:alpha val="98000"/>
              </a:schemeClr>
            </a:solidFill>
          </a:ln>
        </p:spPr>
        <p:txBody>
          <a:bodyPr wrap="square" rtlCol="0">
            <a:noAutofit/>
          </a:bodyPr>
          <a:lstStyle/>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0000FF"/>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a:p>
            <a:endParaRPr lang="en-US" altLang="ja-JP" sz="9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76" name="角丸四角形 75"/>
          <p:cNvSpPr/>
          <p:nvPr/>
        </p:nvSpPr>
        <p:spPr>
          <a:xfrm>
            <a:off x="3453" y="7888592"/>
            <a:ext cx="3125510" cy="220193"/>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■暴力を防止するための対策と被害者への支援</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aphicFrame>
        <p:nvGraphicFramePr>
          <p:cNvPr id="81" name="表 80"/>
          <p:cNvGraphicFramePr>
            <a:graphicFrameLocks noGrp="1" noChangeAspect="1"/>
          </p:cNvGraphicFramePr>
          <p:nvPr>
            <p:extLst>
              <p:ext uri="{D42A27DB-BD31-4B8C-83A1-F6EECF244321}">
                <p14:modId xmlns:p14="http://schemas.microsoft.com/office/powerpoint/2010/main" val="416258486"/>
              </p:ext>
            </p:extLst>
          </p:nvPr>
        </p:nvGraphicFramePr>
        <p:xfrm>
          <a:off x="169648" y="8175671"/>
          <a:ext cx="3802278" cy="1143000"/>
        </p:xfrm>
        <a:graphic>
          <a:graphicData uri="http://schemas.openxmlformats.org/drawingml/2006/table">
            <a:tbl>
              <a:tblPr bandRow="1"/>
              <a:tblGrid>
                <a:gridCol w="3235540">
                  <a:extLst>
                    <a:ext uri="{9D8B030D-6E8A-4147-A177-3AD203B41FA5}">
                      <a16:colId xmlns="" xmlns:a16="http://schemas.microsoft.com/office/drawing/2014/main" val="20000"/>
                    </a:ext>
                  </a:extLst>
                </a:gridCol>
                <a:gridCol w="566738">
                  <a:extLst>
                    <a:ext uri="{9D8B030D-6E8A-4147-A177-3AD203B41FA5}">
                      <a16:colId xmlns="" xmlns:a16="http://schemas.microsoft.com/office/drawing/2014/main" val="20001"/>
                    </a:ext>
                  </a:extLst>
                </a:gridCol>
              </a:tblGrid>
              <a:tr h="196955">
                <a:tc>
                  <a:txBody>
                    <a:bodyPr/>
                    <a:lstStyle/>
                    <a:p>
                      <a:pPr>
                        <a:lnSpc>
                          <a:spcPts val="900"/>
                        </a:lnSpc>
                      </a:pPr>
                      <a:r>
                        <a:rPr kumimoji="1" lang="ja-JP" altLang="en-US" sz="900" dirty="0">
                          <a:solidFill>
                            <a:schemeClr val="tx1"/>
                          </a:solidFill>
                        </a:rPr>
                        <a:t>相談しやすい環境を整備する（同性の相談員の配置など）</a:t>
                      </a:r>
                    </a:p>
                  </a:txBody>
                  <a:tcPr anchor="ctr">
                    <a:solidFill>
                      <a:schemeClr val="accent6">
                        <a:lumMod val="20000"/>
                        <a:lumOff val="80000"/>
                      </a:schemeClr>
                    </a:solidFill>
                  </a:tcPr>
                </a:tc>
                <a:tc>
                  <a:txBody>
                    <a:bodyPr/>
                    <a:lstStyle/>
                    <a:p>
                      <a:pPr>
                        <a:lnSpc>
                          <a:spcPct val="100000"/>
                        </a:lnSpc>
                      </a:pPr>
                      <a:r>
                        <a:rPr kumimoji="1" lang="en-US" altLang="ja-JP" sz="900" dirty="0"/>
                        <a:t>56.7%</a:t>
                      </a:r>
                      <a:endParaRPr kumimoji="1" lang="ja-JP" altLang="en-US" sz="900" dirty="0">
                        <a:solidFill>
                          <a:schemeClr val="tx1"/>
                        </a:solidFill>
                      </a:endParaRPr>
                    </a:p>
                  </a:txBody>
                  <a:tcPr anchor="ct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0"/>
                  </a:ext>
                </a:extLst>
              </a:tr>
              <a:tr h="196955">
                <a:tc>
                  <a:txBody>
                    <a:bodyPr/>
                    <a:lstStyle/>
                    <a:p>
                      <a:pPr>
                        <a:lnSpc>
                          <a:spcPts val="900"/>
                        </a:lnSpc>
                      </a:pPr>
                      <a:r>
                        <a:rPr kumimoji="1" lang="ja-JP" altLang="en-US" sz="900" spc="-20" baseline="0" dirty="0">
                          <a:solidFill>
                            <a:schemeClr val="tx1"/>
                          </a:solidFill>
                        </a:rPr>
                        <a:t>家庭や学校等で、暴力を防止するための教育を行う</a:t>
                      </a:r>
                    </a:p>
                  </a:txBody>
                  <a:tcPr anchor="ctr">
                    <a:solidFill>
                      <a:schemeClr val="accent6">
                        <a:lumMod val="20000"/>
                        <a:lumOff val="80000"/>
                      </a:schemeClr>
                    </a:solidFill>
                  </a:tcPr>
                </a:tc>
                <a:tc>
                  <a:txBody>
                    <a:bodyPr/>
                    <a:lstStyle/>
                    <a:p>
                      <a:pPr>
                        <a:lnSpc>
                          <a:spcPct val="100000"/>
                        </a:lnSpc>
                      </a:pPr>
                      <a:r>
                        <a:rPr kumimoji="1" lang="en-US" altLang="ja-JP" sz="900" dirty="0"/>
                        <a:t>55.1</a:t>
                      </a:r>
                      <a:r>
                        <a:rPr kumimoji="1" lang="ja-JP" altLang="en-US" sz="900" dirty="0"/>
                        <a:t>％</a:t>
                      </a:r>
                      <a:endParaRPr kumimoji="1" lang="ja-JP" altLang="en-US" sz="900" dirty="0">
                        <a:solidFill>
                          <a:schemeClr val="tx1"/>
                        </a:solidFill>
                      </a:endParaRPr>
                    </a:p>
                  </a:txBody>
                  <a:tcPr anchor="ct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 xmlns:a16="http://schemas.microsoft.com/office/drawing/2014/main" val="10001"/>
                  </a:ext>
                </a:extLst>
              </a:tr>
              <a:tr h="196955">
                <a:tc>
                  <a:txBody>
                    <a:bodyPr/>
                    <a:lstStyle/>
                    <a:p>
                      <a:pPr>
                        <a:lnSpc>
                          <a:spcPts val="900"/>
                        </a:lnSpc>
                      </a:pPr>
                      <a:r>
                        <a:rPr kumimoji="1" lang="ja-JP" altLang="en-US" sz="900" dirty="0">
                          <a:solidFill>
                            <a:schemeClr val="tx1"/>
                          </a:solidFill>
                        </a:rPr>
                        <a:t>加害者への罰則を強化する</a:t>
                      </a:r>
                    </a:p>
                  </a:txBody>
                  <a:tcPr anchor="ct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nSpc>
                          <a:spcPct val="100000"/>
                        </a:lnSpc>
                      </a:pPr>
                      <a:r>
                        <a:rPr kumimoji="1" lang="en-US" altLang="ja-JP" sz="900" dirty="0"/>
                        <a:t>49.6</a:t>
                      </a:r>
                      <a:r>
                        <a:rPr kumimoji="1" lang="ja-JP" altLang="en-US" sz="900" dirty="0"/>
                        <a:t>％</a:t>
                      </a:r>
                      <a:endParaRPr kumimoji="1" lang="ja-JP" altLang="en-US" sz="900" dirty="0">
                        <a:solidFill>
                          <a:schemeClr val="tx1"/>
                        </a:solidFill>
                      </a:endParaRPr>
                    </a:p>
                  </a:txBody>
                  <a:tcPr anchor="ctr">
                    <a:solidFill>
                      <a:schemeClr val="accent6">
                        <a:lumMod val="20000"/>
                        <a:lumOff val="80000"/>
                      </a:schemeClr>
                    </a:solidFill>
                  </a:tcPr>
                </a:tc>
                <a:extLst>
                  <a:ext uri="{0D108BD9-81ED-4DB2-BD59-A6C34878D82A}">
                    <a16:rowId xmlns="" xmlns:a16="http://schemas.microsoft.com/office/drawing/2014/main" val="10002"/>
                  </a:ext>
                </a:extLst>
              </a:tr>
              <a:tr h="196955">
                <a:tc>
                  <a:txBody>
                    <a:bodyPr/>
                    <a:lstStyle/>
                    <a:p>
                      <a:pPr>
                        <a:lnSpc>
                          <a:spcPts val="900"/>
                        </a:lnSpc>
                      </a:pPr>
                      <a:r>
                        <a:rPr kumimoji="1" lang="ja-JP" altLang="en-US" sz="900" dirty="0"/>
                        <a:t>被害者の体や心のケアを行う体制を整備する</a:t>
                      </a:r>
                      <a:endParaRPr kumimoji="1" lang="ja-JP" altLang="en-US" sz="900" dirty="0">
                        <a:solidFill>
                          <a:schemeClr val="tx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nSpc>
                          <a:spcPct val="100000"/>
                        </a:lnSpc>
                      </a:pPr>
                      <a:r>
                        <a:rPr kumimoji="1" lang="en-US" altLang="ja-JP" sz="900" dirty="0"/>
                        <a:t>40.5</a:t>
                      </a:r>
                      <a:r>
                        <a:rPr kumimoji="1" lang="ja-JP" altLang="en-US" sz="900" dirty="0"/>
                        <a:t>％</a:t>
                      </a:r>
                      <a:endParaRPr kumimoji="1" lang="ja-JP" altLang="en-US" sz="900" dirty="0">
                        <a:solidFill>
                          <a:schemeClr val="tx1"/>
                        </a:solidFill>
                      </a:endParaRPr>
                    </a:p>
                  </a:txBody>
                  <a:tcPr anchor="ctr">
                    <a:solidFill>
                      <a:schemeClr val="accent6">
                        <a:lumMod val="20000"/>
                        <a:lumOff val="80000"/>
                      </a:schemeClr>
                    </a:solidFill>
                  </a:tcPr>
                </a:tc>
                <a:extLst>
                  <a:ext uri="{0D108BD9-81ED-4DB2-BD59-A6C34878D82A}">
                    <a16:rowId xmlns="" xmlns:a16="http://schemas.microsoft.com/office/drawing/2014/main" val="10003"/>
                  </a:ext>
                </a:extLst>
              </a:tr>
              <a:tr h="196955">
                <a:tc>
                  <a:txBody>
                    <a:bodyPr/>
                    <a:lstStyle/>
                    <a:p>
                      <a:pPr>
                        <a:lnSpc>
                          <a:spcPts val="900"/>
                        </a:lnSpc>
                      </a:pPr>
                      <a:r>
                        <a:rPr kumimoji="1" lang="ja-JP" altLang="en-US" sz="900" dirty="0">
                          <a:solidFill>
                            <a:schemeClr val="tx1"/>
                          </a:solidFill>
                        </a:rPr>
                        <a:t>被害者が一時的に避難するための施設を整備する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dirty="0"/>
                        <a:t>40.3</a:t>
                      </a:r>
                      <a:r>
                        <a:rPr kumimoji="1" lang="ja-JP" altLang="en-US" sz="900" dirty="0"/>
                        <a:t>％</a:t>
                      </a:r>
                      <a:endParaRPr kumimoji="1" lang="ja-JP" altLang="en-US" sz="900" dirty="0">
                        <a:solidFill>
                          <a:schemeClr val="tx1"/>
                        </a:solidFill>
                      </a:endParaRPr>
                    </a:p>
                  </a:txBody>
                  <a:tcPr anchor="ct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538526504"/>
                  </a:ext>
                </a:extLst>
              </a:tr>
            </a:tbl>
          </a:graphicData>
        </a:graphic>
      </p:graphicFrame>
      <p:sp>
        <p:nvSpPr>
          <p:cNvPr id="82" name="正方形/長方形 81"/>
          <p:cNvSpPr/>
          <p:nvPr/>
        </p:nvSpPr>
        <p:spPr>
          <a:xfrm>
            <a:off x="2839490" y="9362676"/>
            <a:ext cx="2288012" cy="243689"/>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t"/>
          <a:lstStyle/>
          <a:p>
            <a:r>
              <a:rPr kumimoji="1" lang="ja-JP" altLang="en-US" sz="700" dirty="0">
                <a:solidFill>
                  <a:schemeClr val="tx1"/>
                </a:solidFill>
              </a:rPr>
              <a:t>（資料）「</a:t>
            </a:r>
            <a:r>
              <a:rPr lang="ja-JP" altLang="en-US" sz="700" dirty="0">
                <a:solidFill>
                  <a:schemeClr val="tx1"/>
                </a:solidFill>
              </a:rPr>
              <a:t>令和元</a:t>
            </a:r>
            <a:r>
              <a:rPr kumimoji="1" lang="ja-JP" altLang="en-US" sz="700" dirty="0">
                <a:solidFill>
                  <a:schemeClr val="tx1"/>
                </a:solidFill>
              </a:rPr>
              <a:t>年度男女間における暴力に関する調査」</a:t>
            </a:r>
            <a:endParaRPr kumimoji="1" lang="ja-JP" altLang="en-US" sz="600" dirty="0">
              <a:solidFill>
                <a:schemeClr val="tx1"/>
              </a:solidFill>
            </a:endParaRPr>
          </a:p>
        </p:txBody>
      </p:sp>
      <p:sp>
        <p:nvSpPr>
          <p:cNvPr id="84" name="正方形/長方形 83"/>
          <p:cNvSpPr/>
          <p:nvPr/>
        </p:nvSpPr>
        <p:spPr>
          <a:xfrm>
            <a:off x="4136916" y="8269560"/>
            <a:ext cx="843256" cy="482068"/>
          </a:xfrm>
          <a:prstGeom prst="rect">
            <a:avLst/>
          </a:prstGeom>
          <a:gradFill flip="none" rotWithShape="1">
            <a:gsLst>
              <a:gs pos="0">
                <a:srgbClr val="FC1818">
                  <a:tint val="66000"/>
                  <a:satMod val="160000"/>
                </a:srgbClr>
              </a:gs>
              <a:gs pos="50000">
                <a:srgbClr val="FC1818">
                  <a:tint val="44500"/>
                  <a:satMod val="160000"/>
                </a:srgbClr>
              </a:gs>
              <a:gs pos="100000">
                <a:srgbClr val="FC1818">
                  <a:tint val="23500"/>
                  <a:satMod val="160000"/>
                </a:srgbClr>
              </a:gs>
            </a:gsLst>
            <a:lin ang="108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a:t>環境や体制等の整備が上位となっている</a:t>
            </a:r>
            <a:endParaRPr kumimoji="1" lang="ja-JP" altLang="en-US" sz="800" dirty="0"/>
          </a:p>
        </p:txBody>
      </p:sp>
      <p:sp>
        <p:nvSpPr>
          <p:cNvPr id="77" name="角丸四角形 76"/>
          <p:cNvSpPr/>
          <p:nvPr/>
        </p:nvSpPr>
        <p:spPr>
          <a:xfrm>
            <a:off x="3502693" y="3432134"/>
            <a:ext cx="1280902" cy="121417"/>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■一時保護件数</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79" name="角丸四角形 78"/>
          <p:cNvSpPr/>
          <p:nvPr/>
        </p:nvSpPr>
        <p:spPr>
          <a:xfrm>
            <a:off x="3561760" y="4409734"/>
            <a:ext cx="1463016" cy="121417"/>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■保護命令発令件数</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aphicFrame>
        <p:nvGraphicFramePr>
          <p:cNvPr id="60" name="表 59"/>
          <p:cNvGraphicFramePr>
            <a:graphicFrameLocks noGrp="1" noChangeAspect="1"/>
          </p:cNvGraphicFramePr>
          <p:nvPr>
            <p:extLst>
              <p:ext uri="{D42A27DB-BD31-4B8C-83A1-F6EECF244321}">
                <p14:modId xmlns:p14="http://schemas.microsoft.com/office/powerpoint/2010/main" val="3586854686"/>
              </p:ext>
            </p:extLst>
          </p:nvPr>
        </p:nvGraphicFramePr>
        <p:xfrm>
          <a:off x="3784213" y="3584502"/>
          <a:ext cx="1200722" cy="762000"/>
        </p:xfrm>
        <a:graphic>
          <a:graphicData uri="http://schemas.openxmlformats.org/drawingml/2006/table">
            <a:tbl>
              <a:tblPr firstRow="1" bandRow="1">
                <a:tableStyleId>{21E4AEA4-8DFA-4A89-87EB-49C32662AFE0}</a:tableStyleId>
              </a:tblPr>
              <a:tblGrid>
                <a:gridCol w="600361">
                  <a:extLst>
                    <a:ext uri="{9D8B030D-6E8A-4147-A177-3AD203B41FA5}">
                      <a16:colId xmlns="" xmlns:a16="http://schemas.microsoft.com/office/drawing/2014/main" val="20000"/>
                    </a:ext>
                  </a:extLst>
                </a:gridCol>
                <a:gridCol w="600361">
                  <a:extLst>
                    <a:ext uri="{9D8B030D-6E8A-4147-A177-3AD203B41FA5}">
                      <a16:colId xmlns="" xmlns:a16="http://schemas.microsoft.com/office/drawing/2014/main" val="20001"/>
                    </a:ext>
                  </a:extLst>
                </a:gridCol>
              </a:tblGrid>
              <a:tr h="120723">
                <a:tc>
                  <a:txBody>
                    <a:bodyPr/>
                    <a:lstStyle/>
                    <a:p>
                      <a:pPr algn="ctr"/>
                      <a:r>
                        <a:rPr lang="ja-JP" altLang="en-US" sz="500" dirty="0">
                          <a:latin typeface="+mj-ea"/>
                          <a:ea typeface="+mj-ea"/>
                        </a:rPr>
                        <a:t>年度</a:t>
                      </a:r>
                    </a:p>
                  </a:txBody>
                  <a:tcPr anchor="ctr"/>
                </a:tc>
                <a:tc>
                  <a:txBody>
                    <a:bodyPr/>
                    <a:lstStyle/>
                    <a:p>
                      <a:pPr algn="ctr"/>
                      <a:r>
                        <a:rPr kumimoji="1" lang="ja-JP" altLang="en-US" sz="500" dirty="0">
                          <a:latin typeface="+mj-ea"/>
                          <a:ea typeface="+mj-ea"/>
                        </a:rPr>
                        <a:t>件数</a:t>
                      </a:r>
                    </a:p>
                  </a:txBody>
                  <a:tcPr anchor="ctr"/>
                </a:tc>
                <a:extLst>
                  <a:ext uri="{0D108BD9-81ED-4DB2-BD59-A6C34878D82A}">
                    <a16:rowId xmlns="" xmlns:a16="http://schemas.microsoft.com/office/drawing/2014/main" val="10000"/>
                  </a:ext>
                </a:extLst>
              </a:tr>
              <a:tr h="183249">
                <a:tc>
                  <a:txBody>
                    <a:bodyPr/>
                    <a:lstStyle/>
                    <a:p>
                      <a:pPr algn="ctr"/>
                      <a:r>
                        <a:rPr kumimoji="1" lang="ja-JP" altLang="en-US" sz="700" dirty="0">
                          <a:latin typeface="+mj-ea"/>
                          <a:ea typeface="+mj-ea"/>
                        </a:rPr>
                        <a:t>Ｈ１９</a:t>
                      </a:r>
                    </a:p>
                  </a:txBody>
                  <a:tcPr anchor="ctr"/>
                </a:tc>
                <a:tc>
                  <a:txBody>
                    <a:bodyPr/>
                    <a:lstStyle/>
                    <a:p>
                      <a:pPr algn="ctr"/>
                      <a:r>
                        <a:rPr kumimoji="1" lang="ja-JP" altLang="en-US" sz="700" dirty="0">
                          <a:latin typeface="+mj-ea"/>
                          <a:ea typeface="+mj-ea"/>
                        </a:rPr>
                        <a:t>４５件</a:t>
                      </a:r>
                    </a:p>
                  </a:txBody>
                  <a:tcPr anchor="ctr"/>
                </a:tc>
                <a:extLst>
                  <a:ext uri="{0D108BD9-81ED-4DB2-BD59-A6C34878D82A}">
                    <a16:rowId xmlns="" xmlns:a16="http://schemas.microsoft.com/office/drawing/2014/main" val="10001"/>
                  </a:ext>
                </a:extLst>
              </a:tr>
              <a:tr h="183249">
                <a:tc>
                  <a:txBody>
                    <a:bodyPr/>
                    <a:lstStyle/>
                    <a:p>
                      <a:pPr algn="ctr"/>
                      <a:r>
                        <a:rPr kumimoji="1" lang="ja-JP" altLang="en-US" sz="700" dirty="0">
                          <a:latin typeface="+mj-ea"/>
                          <a:ea typeface="+mj-ea"/>
                        </a:rPr>
                        <a:t>Ｈ２５</a:t>
                      </a:r>
                    </a:p>
                  </a:txBody>
                  <a:tcPr anchor="ctr"/>
                </a:tc>
                <a:tc>
                  <a:txBody>
                    <a:bodyPr/>
                    <a:lstStyle/>
                    <a:p>
                      <a:pPr algn="ctr"/>
                      <a:r>
                        <a:rPr kumimoji="1" lang="ja-JP" altLang="en-US" sz="700" dirty="0">
                          <a:latin typeface="+mj-ea"/>
                          <a:ea typeface="+mj-ea"/>
                        </a:rPr>
                        <a:t>４９件</a:t>
                      </a:r>
                    </a:p>
                  </a:txBody>
                  <a:tcPr anchor="ctr"/>
                </a:tc>
                <a:extLst>
                  <a:ext uri="{0D108BD9-81ED-4DB2-BD59-A6C34878D82A}">
                    <a16:rowId xmlns="" xmlns:a16="http://schemas.microsoft.com/office/drawing/2014/main" val="10002"/>
                  </a:ext>
                </a:extLst>
              </a:tr>
              <a:tr h="183249">
                <a:tc>
                  <a:txBody>
                    <a:bodyPr/>
                    <a:lstStyle/>
                    <a:p>
                      <a:pPr algn="ctr"/>
                      <a:r>
                        <a:rPr kumimoji="1" lang="en-US" altLang="ja-JP" sz="700" dirty="0">
                          <a:latin typeface="+mj-ea"/>
                          <a:ea typeface="+mj-ea"/>
                        </a:rPr>
                        <a:t>R</a:t>
                      </a:r>
                      <a:r>
                        <a:rPr kumimoji="1" lang="ja-JP" altLang="en-US" sz="700" dirty="0">
                          <a:latin typeface="+mj-ea"/>
                          <a:ea typeface="+mj-ea"/>
                        </a:rPr>
                        <a:t>１</a:t>
                      </a:r>
                    </a:p>
                  </a:txBody>
                  <a:tcPr anchor="ctr"/>
                </a:tc>
                <a:tc>
                  <a:txBody>
                    <a:bodyPr/>
                    <a:lstStyle/>
                    <a:p>
                      <a:pPr algn="ctr"/>
                      <a:r>
                        <a:rPr kumimoji="1" lang="ja-JP" altLang="en-US" sz="700" dirty="0">
                          <a:latin typeface="+mj-ea"/>
                          <a:ea typeface="+mj-ea"/>
                        </a:rPr>
                        <a:t>３１件</a:t>
                      </a:r>
                    </a:p>
                  </a:txBody>
                  <a:tcPr anchor="ctr"/>
                </a:tc>
                <a:extLst>
                  <a:ext uri="{0D108BD9-81ED-4DB2-BD59-A6C34878D82A}">
                    <a16:rowId xmlns="" xmlns:a16="http://schemas.microsoft.com/office/drawing/2014/main" val="10003"/>
                  </a:ext>
                </a:extLst>
              </a:tr>
            </a:tbl>
          </a:graphicData>
        </a:graphic>
      </p:graphicFrame>
      <p:graphicFrame>
        <p:nvGraphicFramePr>
          <p:cNvPr id="80" name="表 79"/>
          <p:cNvGraphicFramePr>
            <a:graphicFrameLocks noGrp="1" noChangeAspect="1"/>
          </p:cNvGraphicFramePr>
          <p:nvPr>
            <p:extLst>
              <p:ext uri="{D42A27DB-BD31-4B8C-83A1-F6EECF244321}">
                <p14:modId xmlns:p14="http://schemas.microsoft.com/office/powerpoint/2010/main" val="973711460"/>
              </p:ext>
            </p:extLst>
          </p:nvPr>
        </p:nvGraphicFramePr>
        <p:xfrm>
          <a:off x="3798038" y="4565543"/>
          <a:ext cx="1182134" cy="762000"/>
        </p:xfrm>
        <a:graphic>
          <a:graphicData uri="http://schemas.openxmlformats.org/drawingml/2006/table">
            <a:tbl>
              <a:tblPr firstRow="1" bandRow="1">
                <a:tableStyleId>{21E4AEA4-8DFA-4A89-87EB-49C32662AFE0}</a:tableStyleId>
              </a:tblPr>
              <a:tblGrid>
                <a:gridCol w="591067">
                  <a:extLst>
                    <a:ext uri="{9D8B030D-6E8A-4147-A177-3AD203B41FA5}">
                      <a16:colId xmlns="" xmlns:a16="http://schemas.microsoft.com/office/drawing/2014/main" val="20000"/>
                    </a:ext>
                  </a:extLst>
                </a:gridCol>
                <a:gridCol w="591067">
                  <a:extLst>
                    <a:ext uri="{9D8B030D-6E8A-4147-A177-3AD203B41FA5}">
                      <a16:colId xmlns="" xmlns:a16="http://schemas.microsoft.com/office/drawing/2014/main" val="20001"/>
                    </a:ext>
                  </a:extLst>
                </a:gridCol>
              </a:tblGrid>
              <a:tr h="0">
                <a:tc>
                  <a:txBody>
                    <a:bodyPr/>
                    <a:lstStyle/>
                    <a:p>
                      <a:pPr algn="ctr"/>
                      <a:r>
                        <a:rPr lang="ja-JP" altLang="en-US" sz="500" dirty="0">
                          <a:latin typeface="+mj-ea"/>
                          <a:ea typeface="+mj-ea"/>
                        </a:rPr>
                        <a:t>年度</a:t>
                      </a:r>
                    </a:p>
                  </a:txBody>
                  <a:tcPr anchor="ctr"/>
                </a:tc>
                <a:tc>
                  <a:txBody>
                    <a:bodyPr/>
                    <a:lstStyle/>
                    <a:p>
                      <a:pPr algn="ctr"/>
                      <a:r>
                        <a:rPr kumimoji="1" lang="ja-JP" altLang="en-US" sz="500" dirty="0">
                          <a:latin typeface="+mj-ea"/>
                          <a:ea typeface="+mj-ea"/>
                        </a:rPr>
                        <a:t>件数</a:t>
                      </a:r>
                    </a:p>
                  </a:txBody>
                  <a:tcPr anchor="ctr"/>
                </a:tc>
                <a:extLst>
                  <a:ext uri="{0D108BD9-81ED-4DB2-BD59-A6C34878D82A}">
                    <a16:rowId xmlns="" xmlns:a16="http://schemas.microsoft.com/office/drawing/2014/main" val="10000"/>
                  </a:ext>
                </a:extLst>
              </a:tr>
              <a:tr h="183249">
                <a:tc>
                  <a:txBody>
                    <a:bodyPr/>
                    <a:lstStyle/>
                    <a:p>
                      <a:pPr algn="ctr"/>
                      <a:r>
                        <a:rPr kumimoji="1" lang="ja-JP" altLang="en-US" sz="700" dirty="0">
                          <a:latin typeface="+mj-ea"/>
                          <a:ea typeface="+mj-ea"/>
                        </a:rPr>
                        <a:t>Ｈ１９</a:t>
                      </a:r>
                    </a:p>
                  </a:txBody>
                  <a:tcPr anchor="ctr"/>
                </a:tc>
                <a:tc>
                  <a:txBody>
                    <a:bodyPr/>
                    <a:lstStyle/>
                    <a:p>
                      <a:pPr algn="ctr"/>
                      <a:r>
                        <a:rPr kumimoji="1" lang="ja-JP" altLang="en-US" sz="700" dirty="0">
                          <a:latin typeface="+mj-ea"/>
                          <a:ea typeface="+mj-ea"/>
                        </a:rPr>
                        <a:t>２１件</a:t>
                      </a:r>
                    </a:p>
                  </a:txBody>
                  <a:tcPr anchor="ctr"/>
                </a:tc>
                <a:extLst>
                  <a:ext uri="{0D108BD9-81ED-4DB2-BD59-A6C34878D82A}">
                    <a16:rowId xmlns="" xmlns:a16="http://schemas.microsoft.com/office/drawing/2014/main" val="10001"/>
                  </a:ext>
                </a:extLst>
              </a:tr>
              <a:tr h="183249">
                <a:tc>
                  <a:txBody>
                    <a:bodyPr/>
                    <a:lstStyle/>
                    <a:p>
                      <a:pPr algn="ctr"/>
                      <a:r>
                        <a:rPr kumimoji="1" lang="ja-JP" altLang="en-US" sz="700" dirty="0">
                          <a:latin typeface="+mj-ea"/>
                          <a:ea typeface="+mj-ea"/>
                        </a:rPr>
                        <a:t>Ｈ２５</a:t>
                      </a:r>
                    </a:p>
                  </a:txBody>
                  <a:tcPr anchor="ctr"/>
                </a:tc>
                <a:tc>
                  <a:txBody>
                    <a:bodyPr/>
                    <a:lstStyle/>
                    <a:p>
                      <a:pPr algn="ctr"/>
                      <a:r>
                        <a:rPr kumimoji="1" lang="ja-JP" altLang="en-US" sz="700" dirty="0">
                          <a:latin typeface="+mj-ea"/>
                          <a:ea typeface="+mj-ea"/>
                        </a:rPr>
                        <a:t>　１３件</a:t>
                      </a:r>
                    </a:p>
                  </a:txBody>
                  <a:tcPr anchor="ctr"/>
                </a:tc>
                <a:extLst>
                  <a:ext uri="{0D108BD9-81ED-4DB2-BD59-A6C34878D82A}">
                    <a16:rowId xmlns="" xmlns:a16="http://schemas.microsoft.com/office/drawing/2014/main" val="10002"/>
                  </a:ext>
                </a:extLst>
              </a:tr>
              <a:tr h="183249">
                <a:tc>
                  <a:txBody>
                    <a:bodyPr/>
                    <a:lstStyle/>
                    <a:p>
                      <a:pPr algn="ctr"/>
                      <a:r>
                        <a:rPr kumimoji="1" lang="en-US" altLang="ja-JP" sz="700" dirty="0">
                          <a:latin typeface="+mj-ea"/>
                          <a:ea typeface="+mj-ea"/>
                        </a:rPr>
                        <a:t>R</a:t>
                      </a:r>
                      <a:r>
                        <a:rPr kumimoji="1" lang="ja-JP" altLang="en-US" sz="700" dirty="0">
                          <a:latin typeface="+mj-ea"/>
                          <a:ea typeface="+mj-ea"/>
                        </a:rPr>
                        <a:t>１</a:t>
                      </a:r>
                    </a:p>
                  </a:txBody>
                  <a:tcPr anchor="ctr"/>
                </a:tc>
                <a:tc>
                  <a:txBody>
                    <a:bodyPr/>
                    <a:lstStyle/>
                    <a:p>
                      <a:pPr algn="ctr"/>
                      <a:r>
                        <a:rPr kumimoji="1" lang="ja-JP" altLang="en-US" sz="700" dirty="0">
                          <a:latin typeface="+mj-ea"/>
                          <a:ea typeface="+mj-ea"/>
                        </a:rPr>
                        <a:t>　１６件</a:t>
                      </a:r>
                    </a:p>
                  </a:txBody>
                  <a:tcPr anchor="ctr"/>
                </a:tc>
                <a:extLst>
                  <a:ext uri="{0D108BD9-81ED-4DB2-BD59-A6C34878D82A}">
                    <a16:rowId xmlns="" xmlns:a16="http://schemas.microsoft.com/office/drawing/2014/main" val="10003"/>
                  </a:ext>
                </a:extLst>
              </a:tr>
            </a:tbl>
          </a:graphicData>
        </a:graphic>
      </p:graphicFrame>
      <p:sp>
        <p:nvSpPr>
          <p:cNvPr id="61" name="正方形/長方形 60"/>
          <p:cNvSpPr/>
          <p:nvPr/>
        </p:nvSpPr>
        <p:spPr>
          <a:xfrm>
            <a:off x="3672857" y="2743910"/>
            <a:ext cx="1894072" cy="23297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700" dirty="0">
                <a:solidFill>
                  <a:schemeClr val="tx1"/>
                </a:solidFill>
              </a:rPr>
              <a:t>※</a:t>
            </a:r>
            <a:r>
              <a:rPr kumimoji="1" lang="ja-JP" altLang="en-US" sz="700" dirty="0">
                <a:solidFill>
                  <a:schemeClr val="tx1"/>
                </a:solidFill>
              </a:rPr>
              <a:t>国の基本方針の見直しや新たに盛り込むべき事項が生じた場合は必要に応じて見直し</a:t>
            </a:r>
          </a:p>
        </p:txBody>
      </p:sp>
      <p:sp>
        <p:nvSpPr>
          <p:cNvPr id="68" name="大かっこ 67"/>
          <p:cNvSpPr/>
          <p:nvPr/>
        </p:nvSpPr>
        <p:spPr>
          <a:xfrm>
            <a:off x="3738494" y="2744977"/>
            <a:ext cx="1776482" cy="228304"/>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7" name="正方形/長方形 86"/>
          <p:cNvSpPr/>
          <p:nvPr/>
        </p:nvSpPr>
        <p:spPr>
          <a:xfrm>
            <a:off x="1775592" y="757974"/>
            <a:ext cx="3820147" cy="279719"/>
          </a:xfrm>
          <a:prstGeom prst="rect">
            <a:avLst/>
          </a:prstGeom>
          <a:solidFill>
            <a:schemeClr val="accent6">
              <a:lumMod val="20000"/>
              <a:lumOff val="80000"/>
            </a:scheme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0" rIns="36000" bIns="0" rtlCol="0" anchor="ctr">
            <a:noAutofit/>
          </a:bodyPr>
          <a:lstStyle/>
          <a:p>
            <a:r>
              <a:rPr lang="en-US" altLang="ja-JP" sz="800" dirty="0">
                <a:solidFill>
                  <a:prstClr val="black"/>
                </a:solidFill>
              </a:rPr>
              <a:t>※</a:t>
            </a:r>
            <a:r>
              <a:rPr lang="ja-JP" altLang="en-US" sz="800" dirty="0">
                <a:solidFill>
                  <a:prstClr val="black"/>
                </a:solidFill>
              </a:rPr>
              <a:t>ＤＶ防止法の改正（</a:t>
            </a:r>
            <a:r>
              <a:rPr lang="en-US" altLang="ja-JP" sz="800" dirty="0">
                <a:solidFill>
                  <a:prstClr val="black"/>
                </a:solidFill>
              </a:rPr>
              <a:t>R1.6</a:t>
            </a:r>
            <a:r>
              <a:rPr lang="ja-JP" altLang="en-US" sz="800" dirty="0">
                <a:solidFill>
                  <a:prstClr val="black"/>
                </a:solidFill>
              </a:rPr>
              <a:t>施行</a:t>
            </a:r>
            <a:r>
              <a:rPr lang="ja-JP" altLang="en-US" sz="800" dirty="0" smtClean="0">
                <a:solidFill>
                  <a:prstClr val="black"/>
                </a:solidFill>
              </a:rPr>
              <a:t>）：</a:t>
            </a:r>
            <a:r>
              <a:rPr lang="ja-JP" altLang="en-US" sz="800" dirty="0">
                <a:solidFill>
                  <a:prstClr val="black"/>
                </a:solidFill>
              </a:rPr>
              <a:t>　</a:t>
            </a:r>
            <a:r>
              <a:rPr lang="ja-JP" altLang="en-US" sz="800" dirty="0" smtClean="0">
                <a:solidFill>
                  <a:prstClr val="black"/>
                </a:solidFill>
              </a:rPr>
              <a:t>配偶者暴力相談支援センターと児童相談所の</a:t>
            </a:r>
            <a:r>
              <a:rPr lang="ja-JP" altLang="en-US" sz="800" dirty="0">
                <a:solidFill>
                  <a:prstClr val="black"/>
                </a:solidFill>
              </a:rPr>
              <a:t>連携を明文化、被害者の同伴家族も保護の対象に</a:t>
            </a:r>
            <a:endParaRPr lang="en-US" altLang="ja-JP" sz="800" dirty="0">
              <a:solidFill>
                <a:prstClr val="black"/>
              </a:solidFill>
            </a:endParaRPr>
          </a:p>
        </p:txBody>
      </p:sp>
      <p:cxnSp>
        <p:nvCxnSpPr>
          <p:cNvPr id="71" name="直線コネクタ 70"/>
          <p:cNvCxnSpPr/>
          <p:nvPr/>
        </p:nvCxnSpPr>
        <p:spPr>
          <a:xfrm flipV="1">
            <a:off x="1292879" y="1022590"/>
            <a:ext cx="482714" cy="1832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1434700" y="6345922"/>
            <a:ext cx="552688" cy="760558"/>
          </a:xfrm>
          <a:prstGeom prst="roundRect">
            <a:avLst/>
          </a:prstGeom>
          <a:no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3" name="テキスト ボックス 72"/>
          <p:cNvSpPr txBox="1"/>
          <p:nvPr/>
        </p:nvSpPr>
        <p:spPr>
          <a:xfrm>
            <a:off x="11734800" y="57988"/>
            <a:ext cx="871619" cy="323165"/>
          </a:xfrm>
          <a:prstGeom prst="rect">
            <a:avLst/>
          </a:prstGeom>
          <a:solidFill>
            <a:schemeClr val="bg1"/>
          </a:solidFill>
          <a:ln w="12700">
            <a:solidFill>
              <a:schemeClr val="tx1"/>
            </a:solidFill>
          </a:ln>
        </p:spPr>
        <p:txBody>
          <a:bodyPr wrap="square" rtlCol="0">
            <a:spAutoFit/>
          </a:bodyPr>
          <a:lstStyle/>
          <a:p>
            <a:pPr algn="ctr"/>
            <a:r>
              <a:rPr kumimoji="1" lang="ja-JP" altLang="en-US" sz="1500" dirty="0" smtClean="0"/>
              <a:t>資料１</a:t>
            </a:r>
            <a:endParaRPr kumimoji="1" lang="ja-JP" altLang="en-US" sz="1500" dirty="0"/>
          </a:p>
        </p:txBody>
      </p:sp>
      <p:pic>
        <p:nvPicPr>
          <p:cNvPr id="7" name="図 6"/>
          <p:cNvPicPr>
            <a:picLocks noChangeAspect="1"/>
          </p:cNvPicPr>
          <p:nvPr/>
        </p:nvPicPr>
        <p:blipFill>
          <a:blip r:embed="rId2"/>
          <a:stretch>
            <a:fillRect/>
          </a:stretch>
        </p:blipFill>
        <p:spPr>
          <a:xfrm>
            <a:off x="11230726" y="1213674"/>
            <a:ext cx="1008148" cy="692944"/>
          </a:xfrm>
          <a:prstGeom prst="rect">
            <a:avLst/>
          </a:prstGeom>
        </p:spPr>
      </p:pic>
      <p:sp>
        <p:nvSpPr>
          <p:cNvPr id="44" name="角丸四角形 43"/>
          <p:cNvSpPr/>
          <p:nvPr/>
        </p:nvSpPr>
        <p:spPr>
          <a:xfrm>
            <a:off x="-129843" y="3402176"/>
            <a:ext cx="1783360" cy="121417"/>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■ＤＶ相談件数の状況</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a:stretch>
            <a:fillRect/>
          </a:stretch>
        </p:blipFill>
        <p:spPr>
          <a:xfrm>
            <a:off x="104865" y="3578961"/>
            <a:ext cx="3552337" cy="1517015"/>
          </a:xfrm>
          <a:prstGeom prst="rect">
            <a:avLst/>
          </a:prstGeom>
        </p:spPr>
      </p:pic>
      <p:grpSp>
        <p:nvGrpSpPr>
          <p:cNvPr id="58" name="グループ化 57"/>
          <p:cNvGrpSpPr/>
          <p:nvPr/>
        </p:nvGrpSpPr>
        <p:grpSpPr>
          <a:xfrm>
            <a:off x="529585" y="3554421"/>
            <a:ext cx="2361366" cy="759850"/>
            <a:chOff x="529585" y="3554421"/>
            <a:chExt cx="2361366" cy="759850"/>
          </a:xfrm>
        </p:grpSpPr>
        <p:grpSp>
          <p:nvGrpSpPr>
            <p:cNvPr id="38" name="グループ化 37"/>
            <p:cNvGrpSpPr/>
            <p:nvPr/>
          </p:nvGrpSpPr>
          <p:grpSpPr>
            <a:xfrm>
              <a:off x="2411517" y="3808950"/>
              <a:ext cx="479434" cy="314730"/>
              <a:chOff x="2411517" y="3808950"/>
              <a:chExt cx="479434" cy="314730"/>
            </a:xfrm>
          </p:grpSpPr>
          <p:sp>
            <p:nvSpPr>
              <p:cNvPr id="56" name="円/楕円 55"/>
              <p:cNvSpPr/>
              <p:nvPr/>
            </p:nvSpPr>
            <p:spPr>
              <a:xfrm>
                <a:off x="2719501" y="3966400"/>
                <a:ext cx="171450" cy="157280"/>
              </a:xfrm>
              <a:prstGeom prst="ellipse">
                <a:avLst/>
              </a:prstGeom>
              <a:no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57" name="直線コネクタ 56"/>
              <p:cNvCxnSpPr/>
              <p:nvPr/>
            </p:nvCxnSpPr>
            <p:spPr>
              <a:xfrm>
                <a:off x="2411517" y="3808950"/>
                <a:ext cx="333092" cy="187398"/>
              </a:xfrm>
              <a:prstGeom prst="line">
                <a:avLst/>
              </a:prstGeom>
              <a:ln w="19050">
                <a:solidFill>
                  <a:srgbClr val="FF050B"/>
                </a:solidFill>
              </a:ln>
            </p:spPr>
            <p:style>
              <a:lnRef idx="1">
                <a:schemeClr val="accent1"/>
              </a:lnRef>
              <a:fillRef idx="0">
                <a:schemeClr val="accent1"/>
              </a:fillRef>
              <a:effectRef idx="0">
                <a:schemeClr val="accent1"/>
              </a:effectRef>
              <a:fontRef idx="minor">
                <a:schemeClr val="tx1"/>
              </a:fontRef>
            </p:style>
          </p:cxnSp>
        </p:grpSp>
        <p:grpSp>
          <p:nvGrpSpPr>
            <p:cNvPr id="55" name="グループ化 54"/>
            <p:cNvGrpSpPr/>
            <p:nvPr/>
          </p:nvGrpSpPr>
          <p:grpSpPr>
            <a:xfrm>
              <a:off x="529585" y="3808950"/>
              <a:ext cx="205712" cy="505321"/>
              <a:chOff x="529585" y="3808950"/>
              <a:chExt cx="205712" cy="505321"/>
            </a:xfrm>
          </p:grpSpPr>
          <p:cxnSp>
            <p:nvCxnSpPr>
              <p:cNvPr id="54" name="直線コネクタ 53"/>
              <p:cNvCxnSpPr>
                <a:endCxn id="48" idx="0"/>
              </p:cNvCxnSpPr>
              <p:nvPr/>
            </p:nvCxnSpPr>
            <p:spPr>
              <a:xfrm flipH="1">
                <a:off x="632441" y="3808950"/>
                <a:ext cx="102856" cy="332950"/>
              </a:xfrm>
              <a:prstGeom prst="line">
                <a:avLst/>
              </a:prstGeom>
              <a:ln w="19050">
                <a:solidFill>
                  <a:srgbClr val="FF050B"/>
                </a:solidFill>
              </a:ln>
            </p:spPr>
            <p:style>
              <a:lnRef idx="1">
                <a:schemeClr val="accent1"/>
              </a:lnRef>
              <a:fillRef idx="0">
                <a:schemeClr val="accent1"/>
              </a:fillRef>
              <a:effectRef idx="0">
                <a:schemeClr val="accent1"/>
              </a:effectRef>
              <a:fontRef idx="minor">
                <a:schemeClr val="tx1"/>
              </a:fontRef>
            </p:style>
          </p:cxnSp>
          <p:sp>
            <p:nvSpPr>
              <p:cNvPr id="48" name="円/楕円 47"/>
              <p:cNvSpPr/>
              <p:nvPr/>
            </p:nvSpPr>
            <p:spPr>
              <a:xfrm>
                <a:off x="529585" y="4141900"/>
                <a:ext cx="205712" cy="172371"/>
              </a:xfrm>
              <a:prstGeom prst="ellipse">
                <a:avLst/>
              </a:prstGeom>
              <a:no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52" name="正方形/長方形 51"/>
            <p:cNvSpPr/>
            <p:nvPr/>
          </p:nvSpPr>
          <p:spPr>
            <a:xfrm>
              <a:off x="649392" y="3554421"/>
              <a:ext cx="1762125" cy="255631"/>
            </a:xfrm>
            <a:prstGeom prst="rect">
              <a:avLst/>
            </a:prstGeom>
            <a:gradFill flip="none" rotWithShape="1">
              <a:gsLst>
                <a:gs pos="0">
                  <a:srgbClr val="FC1818">
                    <a:tint val="66000"/>
                    <a:satMod val="160000"/>
                  </a:srgbClr>
                </a:gs>
                <a:gs pos="50000">
                  <a:srgbClr val="FC1818">
                    <a:tint val="44500"/>
                    <a:satMod val="160000"/>
                  </a:srgbClr>
                </a:gs>
                <a:gs pos="100000">
                  <a:srgbClr val="FC1818">
                    <a:tint val="23500"/>
                    <a:satMod val="160000"/>
                  </a:srgbClr>
                </a:gs>
              </a:gsLst>
              <a:lin ang="10800000" scaled="1"/>
              <a:tileRect/>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00" dirty="0"/>
                <a:t>Ｈ</a:t>
              </a:r>
              <a:r>
                <a:rPr lang="en-US" altLang="ja-JP" sz="800" dirty="0"/>
                <a:t>19</a:t>
              </a:r>
              <a:r>
                <a:rPr kumimoji="1" lang="ja-JP" altLang="en-US" sz="800" dirty="0"/>
                <a:t>年度の</a:t>
              </a:r>
              <a:r>
                <a:rPr lang="en-US" altLang="ja-JP" sz="800" dirty="0"/>
                <a:t>2</a:t>
              </a:r>
              <a:r>
                <a:rPr kumimoji="1" lang="en-US" altLang="ja-JP" sz="800" dirty="0"/>
                <a:t>,517</a:t>
              </a:r>
              <a:r>
                <a:rPr kumimoji="1" lang="ja-JP" altLang="en-US" sz="800" dirty="0"/>
                <a:t>件に比べ、</a:t>
              </a:r>
              <a:r>
                <a:rPr lang="ja-JP" altLang="en-US" sz="800" dirty="0"/>
                <a:t>Ｒ元</a:t>
              </a:r>
              <a:r>
                <a:rPr kumimoji="1" lang="ja-JP" altLang="en-US" sz="800" dirty="0"/>
                <a:t>年度は</a:t>
              </a:r>
              <a:r>
                <a:rPr lang="en-US" altLang="ja-JP" sz="800" dirty="0"/>
                <a:t>3</a:t>
              </a:r>
              <a:r>
                <a:rPr kumimoji="1" lang="en-US" altLang="ja-JP" sz="800" dirty="0"/>
                <a:t>,370</a:t>
              </a:r>
              <a:r>
                <a:rPr kumimoji="1" lang="ja-JP" altLang="en-US" sz="800" dirty="0"/>
                <a:t>件と増加</a:t>
              </a:r>
              <a:r>
                <a:rPr lang="ja-JP" altLang="en-US" sz="800" dirty="0"/>
                <a:t>。高水準で推移。</a:t>
              </a:r>
              <a:endParaRPr kumimoji="1" lang="en-US" altLang="ja-JP" sz="800" dirty="0"/>
            </a:p>
          </p:txBody>
        </p:sp>
      </p:grpSp>
      <p:sp>
        <p:nvSpPr>
          <p:cNvPr id="89" name="角丸四角形 88"/>
          <p:cNvSpPr/>
          <p:nvPr/>
        </p:nvSpPr>
        <p:spPr>
          <a:xfrm>
            <a:off x="3380858" y="8611910"/>
            <a:ext cx="552688" cy="760558"/>
          </a:xfrm>
          <a:prstGeom prst="roundRect">
            <a:avLst/>
          </a:prstGeom>
          <a:no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0" name="角丸四角形 89"/>
          <p:cNvSpPr/>
          <p:nvPr/>
        </p:nvSpPr>
        <p:spPr>
          <a:xfrm>
            <a:off x="3382224" y="8192386"/>
            <a:ext cx="552688" cy="215767"/>
          </a:xfrm>
          <a:prstGeom prst="roundRect">
            <a:avLst/>
          </a:prstGeom>
          <a:noFill/>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91" name="直線コネクタ 90"/>
          <p:cNvCxnSpPr>
            <a:endCxn id="84" idx="1"/>
          </p:cNvCxnSpPr>
          <p:nvPr/>
        </p:nvCxnSpPr>
        <p:spPr>
          <a:xfrm>
            <a:off x="3940271" y="8309257"/>
            <a:ext cx="196645" cy="201337"/>
          </a:xfrm>
          <a:prstGeom prst="line">
            <a:avLst/>
          </a:prstGeom>
          <a:ln w="19050">
            <a:solidFill>
              <a:srgbClr val="FF050B"/>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V="1">
            <a:off x="3937856" y="8644180"/>
            <a:ext cx="199060" cy="299325"/>
          </a:xfrm>
          <a:prstGeom prst="line">
            <a:avLst/>
          </a:prstGeom>
          <a:ln w="19050">
            <a:solidFill>
              <a:srgbClr val="FF050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7493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1034</TotalTime>
  <Words>503</Words>
  <Application>Microsoft Office PowerPoint</Application>
  <PresentationFormat>A3 297x420 mm</PresentationFormat>
  <Paragraphs>222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広志</dc:creator>
  <cp:lastModifiedBy>山崎　砂織</cp:lastModifiedBy>
  <cp:revision>104</cp:revision>
  <cp:lastPrinted>2021-02-05T01:52:30Z</cp:lastPrinted>
  <dcterms:created xsi:type="dcterms:W3CDTF">2015-12-13T02:26:02Z</dcterms:created>
  <dcterms:modified xsi:type="dcterms:W3CDTF">2021-02-07T11:06:00Z</dcterms:modified>
</cp:coreProperties>
</file>