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6735763" cy="986948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FFFF66"/>
    <a:srgbClr val="CCFF99"/>
    <a:srgbClr val="BEF082"/>
    <a:srgbClr val="66FF66"/>
    <a:srgbClr val="FFCCFF"/>
    <a:srgbClr val="CCECFF"/>
    <a:srgbClr val="FF99C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399" autoAdjust="0"/>
    <p:restoredTop sz="94660"/>
  </p:normalViewPr>
  <p:slideViewPr>
    <p:cSldViewPr>
      <p:cViewPr>
        <p:scale>
          <a:sx n="90" d="100"/>
          <a:sy n="90" d="100"/>
        </p:scale>
        <p:origin x="-270" y="1104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994" y="-114"/>
      </p:cViewPr>
      <p:guideLst>
        <p:guide orient="horz" pos="3109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1" y="2"/>
            <a:ext cx="2919413" cy="493873"/>
          </a:xfrm>
          <a:prstGeom prst="rect">
            <a:avLst/>
          </a:prstGeom>
        </p:spPr>
        <p:txBody>
          <a:bodyPr vert="horz" lIns="91357" tIns="45677" rIns="91357" bIns="4567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2"/>
            <a:ext cx="2919412" cy="493873"/>
          </a:xfrm>
          <a:prstGeom prst="rect">
            <a:avLst/>
          </a:prstGeom>
        </p:spPr>
        <p:txBody>
          <a:bodyPr vert="horz" lIns="91357" tIns="45677" rIns="91357" bIns="45677" rtlCol="0"/>
          <a:lstStyle>
            <a:lvl1pPr algn="r">
              <a:defRPr sz="1200"/>
            </a:lvl1pPr>
          </a:lstStyle>
          <a:p>
            <a:fld id="{9FEFBB7A-905A-4A5F-9D6A-C415DFD72189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7" tIns="45677" rIns="91357" bIns="45677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5" y="4687813"/>
            <a:ext cx="5389563" cy="4441667"/>
          </a:xfrm>
          <a:prstGeom prst="rect">
            <a:avLst/>
          </a:prstGeom>
        </p:spPr>
        <p:txBody>
          <a:bodyPr vert="horz" lIns="91357" tIns="45677" rIns="91357" bIns="4567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1" y="9374035"/>
            <a:ext cx="2919413" cy="493872"/>
          </a:xfrm>
          <a:prstGeom prst="rect">
            <a:avLst/>
          </a:prstGeom>
        </p:spPr>
        <p:txBody>
          <a:bodyPr vert="horz" lIns="91357" tIns="45677" rIns="91357" bIns="4567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4035"/>
            <a:ext cx="2919412" cy="493872"/>
          </a:xfrm>
          <a:prstGeom prst="rect">
            <a:avLst/>
          </a:prstGeom>
        </p:spPr>
        <p:txBody>
          <a:bodyPr vert="horz" lIns="91357" tIns="45677" rIns="91357" bIns="45677" rtlCol="0" anchor="b"/>
          <a:lstStyle>
            <a:lvl1pPr algn="r">
              <a:defRPr sz="1200"/>
            </a:lvl1pPr>
          </a:lstStyle>
          <a:p>
            <a:fld id="{D4C653C7-D48A-46B0-88D3-459DCF67782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831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653C7-D48A-46B0-88D3-459DCF677823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898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A212-8CA4-4BCF-B3E8-D9835DE4F25C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71F9-6FE7-494D-B868-3302D9337D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A212-8CA4-4BCF-B3E8-D9835DE4F25C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71F9-6FE7-494D-B868-3302D9337D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A212-8CA4-4BCF-B3E8-D9835DE4F25C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71F9-6FE7-494D-B868-3302D9337D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A212-8CA4-4BCF-B3E8-D9835DE4F25C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71F9-6FE7-494D-B868-3302D9337D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A212-8CA4-4BCF-B3E8-D9835DE4F25C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71F9-6FE7-494D-B868-3302D9337D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A212-8CA4-4BCF-B3E8-D9835DE4F25C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71F9-6FE7-494D-B868-3302D9337D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A212-8CA4-4BCF-B3E8-D9835DE4F25C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71F9-6FE7-494D-B868-3302D9337D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A212-8CA4-4BCF-B3E8-D9835DE4F25C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71F9-6FE7-494D-B868-3302D9337D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A212-8CA4-4BCF-B3E8-D9835DE4F25C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71F9-6FE7-494D-B868-3302D9337D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A212-8CA4-4BCF-B3E8-D9835DE4F25C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71F9-6FE7-494D-B868-3302D9337D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A212-8CA4-4BCF-B3E8-D9835DE4F25C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71F9-6FE7-494D-B868-3302D9337D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0A212-8CA4-4BCF-B3E8-D9835DE4F25C}" type="datetimeFigureOut">
              <a:rPr kumimoji="1" lang="ja-JP" altLang="en-US" smtClean="0"/>
              <a:pPr/>
              <a:t>2018/12/19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B71F9-6FE7-494D-B868-3302D9337DE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正方形/長方形 56"/>
          <p:cNvSpPr/>
          <p:nvPr/>
        </p:nvSpPr>
        <p:spPr>
          <a:xfrm>
            <a:off x="136103" y="741165"/>
            <a:ext cx="6264696" cy="8833843"/>
          </a:xfrm>
          <a:prstGeom prst="rect">
            <a:avLst/>
          </a:prstGeom>
          <a:solidFill>
            <a:srgbClr val="FF99CC">
              <a:alpha val="50000"/>
            </a:srgbClr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40160" y="0"/>
            <a:ext cx="11521440" cy="383659"/>
          </a:xfrm>
        </p:spPr>
        <p:txBody>
          <a:bodyPr>
            <a:noAutofit/>
          </a:bodyPr>
          <a:lstStyle/>
          <a:p>
            <a:r>
              <a:rPr lang="ja-JP" altLang="en-US" sz="2400" dirty="0" smtClean="0"/>
              <a:t>新総合</a:t>
            </a:r>
            <a:r>
              <a:rPr lang="ja-JP" altLang="en-US" sz="2400" dirty="0"/>
              <a:t>計画の</a:t>
            </a:r>
            <a:r>
              <a:rPr lang="ja-JP" altLang="en-US" sz="2400" dirty="0" smtClean="0"/>
              <a:t>構成案</a:t>
            </a:r>
            <a:endParaRPr lang="ja-JP" altLang="en-US" sz="2400" dirty="0"/>
          </a:p>
        </p:txBody>
      </p:sp>
      <p:grpSp>
        <p:nvGrpSpPr>
          <p:cNvPr id="63" name="グループ化 62"/>
          <p:cNvGrpSpPr/>
          <p:nvPr/>
        </p:nvGrpSpPr>
        <p:grpSpPr>
          <a:xfrm>
            <a:off x="1936304" y="264096"/>
            <a:ext cx="2448272" cy="424725"/>
            <a:chOff x="208112" y="480120"/>
            <a:chExt cx="2448272" cy="424725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568152" y="480120"/>
              <a:ext cx="1728192" cy="378957"/>
            </a:xfrm>
            <a:prstGeom prst="rect">
              <a:avLst/>
            </a:prstGeom>
            <a:noFill/>
          </p:spPr>
          <p:txBody>
            <a:bodyPr wrap="square" lIns="128016" tIns="64008" rIns="128016" bIns="64008" rtlCol="0">
              <a:spAutoFit/>
            </a:bodyPr>
            <a:lstStyle/>
            <a:p>
              <a:r>
                <a:rPr kumimoji="1" lang="ja-JP" altLang="en-US" sz="2000" dirty="0" smtClean="0"/>
                <a:t>第１編　総論</a:t>
              </a:r>
              <a:endParaRPr kumimoji="1" lang="ja-JP" altLang="en-US" sz="2000" dirty="0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208112" y="480120"/>
              <a:ext cx="2448272" cy="424725"/>
            </a:xfrm>
            <a:prstGeom prst="roundRect">
              <a:avLst/>
            </a:prstGeom>
            <a:solidFill>
              <a:srgbClr val="FF99CC">
                <a:alpha val="49804"/>
              </a:srgbClr>
            </a:solidFill>
            <a:ln>
              <a:solidFill>
                <a:srgbClr val="FF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200241" y="789285"/>
            <a:ext cx="6058426" cy="1092897"/>
            <a:chOff x="286715" y="1722600"/>
            <a:chExt cx="5481433" cy="948753"/>
          </a:xfrm>
        </p:grpSpPr>
        <p:grpSp>
          <p:nvGrpSpPr>
            <p:cNvPr id="19" name="グループ化 18"/>
            <p:cNvGrpSpPr/>
            <p:nvPr/>
          </p:nvGrpSpPr>
          <p:grpSpPr>
            <a:xfrm>
              <a:off x="286715" y="1722600"/>
              <a:ext cx="5481433" cy="948753"/>
              <a:chOff x="284907" y="1578584"/>
              <a:chExt cx="5553557" cy="948753"/>
            </a:xfrm>
          </p:grpSpPr>
          <p:sp>
            <p:nvSpPr>
              <p:cNvPr id="11" name="正方形/長方形 10"/>
              <p:cNvSpPr/>
              <p:nvPr/>
            </p:nvSpPr>
            <p:spPr>
              <a:xfrm>
                <a:off x="284907" y="1578584"/>
                <a:ext cx="5544617" cy="9216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ts val="1000"/>
                  </a:lnSpc>
                </a:pPr>
                <a:endParaRPr kumimoji="1" lang="ja-JP" altLang="en-US" dirty="0"/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293325" y="1779224"/>
                <a:ext cx="5545139" cy="7481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076325" indent="-1076325">
                  <a:lnSpc>
                    <a:spcPts val="1000"/>
                  </a:lnSpc>
                </a:pPr>
                <a:r>
                  <a:rPr lang="ja-JP" altLang="en-US" sz="1050" dirty="0" smtClean="0"/>
                  <a:t>１　計画策定の趣旨　北陸新幹線の開業と地方創生戦略の二つを追い風</a:t>
                </a:r>
                <a:r>
                  <a:rPr lang="ja-JP" altLang="en-US" sz="1050" dirty="0"/>
                  <a:t>と</a:t>
                </a:r>
                <a:r>
                  <a:rPr lang="ja-JP" altLang="en-US" sz="1050" dirty="0" smtClean="0"/>
                  <a:t>して最大限に活かしながら、社会経済情勢が変化する中、「とやま新時代」にふさわしい県づくりの取組みを具体的に提示するもの</a:t>
                </a:r>
                <a:endParaRPr lang="en-US" altLang="ja-JP" sz="1050" dirty="0" smtClean="0"/>
              </a:p>
              <a:p>
                <a:pPr marL="1076325" indent="-1076325">
                  <a:lnSpc>
                    <a:spcPts val="1000"/>
                  </a:lnSpc>
                </a:pPr>
                <a:r>
                  <a:rPr kumimoji="1" lang="ja-JP" altLang="en-US" sz="1050" dirty="0" smtClean="0"/>
                  <a:t>２　計画の性格、特色</a:t>
                </a:r>
                <a:r>
                  <a:rPr lang="ja-JP" altLang="en-US" sz="1050" dirty="0"/>
                  <a:t>　</a:t>
                </a:r>
                <a:r>
                  <a:rPr lang="ja-JP" altLang="en-US" sz="1050" dirty="0" smtClean="0"/>
                  <a:t>　</a:t>
                </a:r>
                <a:r>
                  <a:rPr lang="ja-JP" altLang="en-US" sz="1050" dirty="0" smtClean="0">
                    <a:latin typeface="ＭＳ Ｐゴシック"/>
                    <a:ea typeface="ＭＳ Ｐゴシック"/>
                  </a:rPr>
                  <a:t>⑴</a:t>
                </a:r>
                <a:r>
                  <a:rPr lang="ja-JP" altLang="en-US" sz="1050" dirty="0" smtClean="0"/>
                  <a:t>県民と県が将来像を共有する計画　</a:t>
                </a:r>
                <a:r>
                  <a:rPr lang="ja-JP" altLang="en-US" sz="1050" dirty="0" smtClean="0">
                    <a:latin typeface="ＭＳ Ｐゴシック"/>
                    <a:ea typeface="ＭＳ Ｐゴシック"/>
                  </a:rPr>
                  <a:t>⑵</a:t>
                </a:r>
                <a:r>
                  <a:rPr lang="ja-JP" altLang="en-US" sz="1050" dirty="0" smtClean="0"/>
                  <a:t>県民の視点に立った成果重視の</a:t>
                </a:r>
                <a:r>
                  <a:rPr lang="ja-JP" altLang="en-US" sz="1050" dirty="0"/>
                  <a:t>計画</a:t>
                </a:r>
                <a:r>
                  <a:rPr lang="ja-JP" altLang="en-US" sz="1050" dirty="0" smtClean="0"/>
                  <a:t>　　　　　　　　</a:t>
                </a:r>
                <a:r>
                  <a:rPr lang="ja-JP" altLang="en-US" sz="1050" dirty="0"/>
                  <a:t>　</a:t>
                </a:r>
                <a:r>
                  <a:rPr lang="ja-JP" altLang="en-US" sz="1050" dirty="0" smtClean="0"/>
                  <a:t>　</a:t>
                </a:r>
                <a:endParaRPr lang="en-US" altLang="ja-JP" sz="1050" dirty="0"/>
              </a:p>
              <a:p>
                <a:pPr marL="1076325" indent="-1076325">
                  <a:lnSpc>
                    <a:spcPts val="1000"/>
                  </a:lnSpc>
                </a:pPr>
                <a:r>
                  <a:rPr kumimoji="1" lang="ja-JP" altLang="en-US" sz="1050" dirty="0" smtClean="0">
                    <a:latin typeface="ＭＳ Ｐゴシック"/>
                    <a:ea typeface="ＭＳ Ｐゴシック"/>
                  </a:rPr>
                  <a:t>　　　　　　　　　　　　　　　 ⑶</a:t>
                </a:r>
                <a:r>
                  <a:rPr kumimoji="1" lang="ja-JP" altLang="en-US" sz="1050" dirty="0" smtClean="0"/>
                  <a:t>富山県の</a:t>
                </a:r>
                <a:r>
                  <a:rPr lang="ja-JP" altLang="en-US" sz="1050" dirty="0" smtClean="0"/>
                  <a:t>強みを最大限発揮する</a:t>
                </a:r>
                <a:r>
                  <a:rPr kumimoji="1" lang="ja-JP" altLang="en-US" sz="1050" dirty="0" smtClean="0"/>
                  <a:t>計画　</a:t>
                </a:r>
                <a:endParaRPr kumimoji="1" lang="en-US" altLang="ja-JP" sz="1050" dirty="0" smtClean="0"/>
              </a:p>
              <a:p>
                <a:pPr>
                  <a:lnSpc>
                    <a:spcPts val="1000"/>
                  </a:lnSpc>
                </a:pPr>
                <a:r>
                  <a:rPr kumimoji="1" lang="ja-JP" altLang="en-US" sz="1050" dirty="0" smtClean="0"/>
                  <a:t>３　計画の構成と目標年次　　総論、基本計画、</a:t>
                </a:r>
                <a:r>
                  <a:rPr lang="ja-JP" altLang="en-US" sz="1050" dirty="0" smtClean="0"/>
                  <a:t>長期</a:t>
                </a:r>
                <a:r>
                  <a:rPr lang="ja-JP" altLang="en-US" sz="1050" dirty="0"/>
                  <a:t>構想</a:t>
                </a:r>
                <a:r>
                  <a:rPr kumimoji="1" lang="ja-JP" altLang="en-US" sz="1050" dirty="0" smtClean="0"/>
                  <a:t>で構成、</a:t>
                </a:r>
                <a:r>
                  <a:rPr kumimoji="1" lang="en-US" altLang="ja-JP" sz="1050" dirty="0" smtClean="0"/>
                  <a:t>2026</a:t>
                </a:r>
                <a:r>
                  <a:rPr kumimoji="1" lang="ja-JP" altLang="en-US" sz="1050" dirty="0" smtClean="0"/>
                  <a:t>（平成</a:t>
                </a:r>
                <a:r>
                  <a:rPr kumimoji="1" lang="en-US" altLang="ja-JP" sz="1050" dirty="0" smtClean="0"/>
                  <a:t>38</a:t>
                </a:r>
                <a:r>
                  <a:rPr kumimoji="1" lang="ja-JP" altLang="en-US" sz="1050" dirty="0" smtClean="0"/>
                  <a:t>）年度を目標年次とする。</a:t>
                </a:r>
                <a:endParaRPr kumimoji="1" lang="ja-JP" altLang="en-US" sz="1050" dirty="0"/>
              </a:p>
            </p:txBody>
          </p:sp>
        </p:grpSp>
        <p:sp>
          <p:nvSpPr>
            <p:cNvPr id="21" name="正方形/長方形 20"/>
            <p:cNvSpPr/>
            <p:nvPr/>
          </p:nvSpPr>
          <p:spPr>
            <a:xfrm>
              <a:off x="312251" y="1733523"/>
              <a:ext cx="2149953" cy="196325"/>
            </a:xfrm>
            <a:prstGeom prst="rect">
              <a:avLst/>
            </a:prstGeom>
            <a:solidFill>
              <a:srgbClr val="FF99CC">
                <a:alpha val="70000"/>
              </a:srgbClr>
            </a:solidFill>
          </p:spPr>
          <p:txBody>
            <a:bodyPr wrap="square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ja-JP" altLang="en-US" sz="1200" dirty="0"/>
                <a:t>第１章　</a:t>
              </a:r>
              <a:r>
                <a:rPr lang="ja-JP" altLang="en-US" sz="1200" dirty="0" smtClean="0"/>
                <a:t>計画策定</a:t>
              </a:r>
              <a:r>
                <a:rPr lang="ja-JP" altLang="en-US" sz="1200" dirty="0"/>
                <a:t>にあたって</a:t>
              </a:r>
              <a:endParaRPr lang="en-US" altLang="ja-JP" sz="1200" dirty="0"/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208112" y="1879557"/>
            <a:ext cx="2628627" cy="2932919"/>
            <a:chOff x="507097" y="2432189"/>
            <a:chExt cx="2699671" cy="3403967"/>
          </a:xfrm>
        </p:grpSpPr>
        <p:sp>
          <p:nvSpPr>
            <p:cNvPr id="18" name="正方形/長方形 17"/>
            <p:cNvSpPr/>
            <p:nvPr/>
          </p:nvSpPr>
          <p:spPr>
            <a:xfrm>
              <a:off x="507097" y="2432189"/>
              <a:ext cx="2663823" cy="340396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900"/>
                </a:lnSpc>
              </a:pPr>
              <a:endParaRPr kumimoji="1" lang="ja-JP" altLang="en-US" dirty="0"/>
            </a:p>
          </p:txBody>
        </p:sp>
        <p:grpSp>
          <p:nvGrpSpPr>
            <p:cNvPr id="26" name="グループ化 25"/>
            <p:cNvGrpSpPr/>
            <p:nvPr/>
          </p:nvGrpSpPr>
          <p:grpSpPr>
            <a:xfrm>
              <a:off x="515148" y="2467928"/>
              <a:ext cx="2691620" cy="2994489"/>
              <a:chOff x="515148" y="2467928"/>
              <a:chExt cx="2691620" cy="2994489"/>
            </a:xfrm>
          </p:grpSpPr>
          <p:sp>
            <p:nvSpPr>
              <p:cNvPr id="20" name="テキスト ボックス 19"/>
              <p:cNvSpPr txBox="1"/>
              <p:nvPr/>
            </p:nvSpPr>
            <p:spPr>
              <a:xfrm>
                <a:off x="536541" y="2467928"/>
                <a:ext cx="2292579" cy="339123"/>
              </a:xfrm>
              <a:prstGeom prst="rect">
                <a:avLst/>
              </a:prstGeom>
              <a:solidFill>
                <a:srgbClr val="FFCCFF">
                  <a:alpha val="70000"/>
                </a:srgb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000"/>
                  </a:lnSpc>
                </a:pPr>
                <a:r>
                  <a:rPr kumimoji="1" lang="ja-JP" altLang="en-US" sz="1200" dirty="0" smtClean="0"/>
                  <a:t>第２章　時代の潮流と富山県に</a:t>
                </a:r>
                <a:endParaRPr kumimoji="1" lang="en-US" altLang="ja-JP" sz="1200" dirty="0" smtClean="0"/>
              </a:p>
              <a:p>
                <a:pPr>
                  <a:lnSpc>
                    <a:spcPts val="1000"/>
                  </a:lnSpc>
                </a:pPr>
                <a:r>
                  <a:rPr lang="ja-JP" altLang="en-US" sz="1200" dirty="0"/>
                  <a:t>　</a:t>
                </a:r>
                <a:r>
                  <a:rPr lang="ja-JP" altLang="en-US" sz="1200" dirty="0" smtClean="0"/>
                  <a:t>　　　　</a:t>
                </a:r>
                <a:r>
                  <a:rPr kumimoji="1" lang="ja-JP" altLang="en-US" sz="1200" dirty="0" smtClean="0"/>
                  <a:t>おける状況変化</a:t>
                </a:r>
                <a:endParaRPr kumimoji="1" lang="ja-JP" altLang="en-US" sz="1200" dirty="0"/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>
                <a:off x="515148" y="2795266"/>
                <a:ext cx="2691620" cy="26671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000"/>
                  </a:lnSpc>
                  <a:spcAft>
                    <a:spcPts val="600"/>
                  </a:spcAft>
                </a:pPr>
                <a:r>
                  <a:rPr kumimoji="1" lang="ja-JP" altLang="en-US" sz="1050" dirty="0" smtClean="0"/>
                  <a:t>１　時代潮流</a:t>
                </a:r>
                <a:endParaRPr kumimoji="1" lang="en-US" altLang="ja-JP" sz="1050" dirty="0" smtClean="0"/>
              </a:p>
              <a:p>
                <a:pPr marL="85725">
                  <a:lnSpc>
                    <a:spcPts val="1000"/>
                  </a:lnSpc>
                </a:pPr>
                <a:r>
                  <a:rPr lang="ja-JP" altLang="en-US" sz="1000" dirty="0" smtClean="0">
                    <a:latin typeface="ＭＳ Ｐゴシック"/>
                    <a:ea typeface="ＭＳ Ｐゴシック"/>
                  </a:rPr>
                  <a:t>⑴</a:t>
                </a:r>
                <a:r>
                  <a:rPr lang="ja-JP" altLang="en-US" sz="1000" dirty="0" smtClean="0"/>
                  <a:t>　経済・社会のグローバル化の進展</a:t>
                </a:r>
                <a:endParaRPr lang="en-US" altLang="ja-JP" sz="1000" dirty="0" smtClean="0"/>
              </a:p>
              <a:p>
                <a:pPr marL="85725">
                  <a:lnSpc>
                    <a:spcPts val="1000"/>
                  </a:lnSpc>
                </a:pPr>
                <a:r>
                  <a:rPr lang="ja-JP" altLang="en-US" sz="1000" dirty="0" smtClean="0">
                    <a:latin typeface="ＭＳ Ｐゴシック"/>
                    <a:ea typeface="ＭＳ Ｐゴシック"/>
                  </a:rPr>
                  <a:t>⑵　</a:t>
                </a:r>
                <a:r>
                  <a:rPr lang="ja-JP" altLang="en-US" sz="1000" dirty="0" smtClean="0"/>
                  <a:t>少子高齢化の進行と人口減少社会の</a:t>
                </a:r>
                <a:endParaRPr lang="en-US" altLang="ja-JP" sz="1000" dirty="0" smtClean="0"/>
              </a:p>
              <a:p>
                <a:pPr marL="85725">
                  <a:lnSpc>
                    <a:spcPts val="1000"/>
                  </a:lnSpc>
                </a:pPr>
                <a:r>
                  <a:rPr lang="ja-JP" altLang="en-US" sz="1000" dirty="0"/>
                  <a:t>　</a:t>
                </a:r>
                <a:r>
                  <a:rPr lang="ja-JP" altLang="en-US" sz="1000" dirty="0" smtClean="0"/>
                  <a:t>到来</a:t>
                </a:r>
                <a:endParaRPr lang="en-US" altLang="ja-JP" sz="1000" dirty="0" smtClean="0"/>
              </a:p>
              <a:p>
                <a:pPr>
                  <a:lnSpc>
                    <a:spcPts val="1000"/>
                  </a:lnSpc>
                </a:pPr>
                <a:r>
                  <a:rPr lang="ja-JP" altLang="en-US" sz="1000" dirty="0" smtClean="0"/>
                  <a:t>　</a:t>
                </a:r>
                <a:r>
                  <a:rPr lang="en-US" altLang="ja-JP" sz="1000" dirty="0" smtClean="0">
                    <a:latin typeface="ＭＳ Ｐゴシック"/>
                    <a:ea typeface="ＭＳ Ｐゴシック"/>
                  </a:rPr>
                  <a:t>⑶</a:t>
                </a:r>
                <a:r>
                  <a:rPr lang="ja-JP" altLang="en-US" sz="1000" dirty="0" smtClean="0">
                    <a:latin typeface="ＭＳ Ｐゴシック"/>
                    <a:ea typeface="ＭＳ Ｐゴシック"/>
                  </a:rPr>
                  <a:t>　安全・安心な社会の構築等に向けて</a:t>
                </a:r>
                <a:endParaRPr lang="en-US" altLang="ja-JP" sz="1000" dirty="0" smtClean="0"/>
              </a:p>
              <a:p>
                <a:pPr>
                  <a:lnSpc>
                    <a:spcPts val="1000"/>
                  </a:lnSpc>
                </a:pPr>
                <a:endParaRPr lang="en-US" altLang="ja-JP" sz="1050" dirty="0" smtClean="0"/>
              </a:p>
              <a:p>
                <a:pPr>
                  <a:lnSpc>
                    <a:spcPts val="1000"/>
                  </a:lnSpc>
                  <a:spcAft>
                    <a:spcPts val="600"/>
                  </a:spcAft>
                </a:pPr>
                <a:r>
                  <a:rPr lang="ja-JP" altLang="en-US" sz="1050" dirty="0" smtClean="0"/>
                  <a:t>２　富山県における状況変化</a:t>
                </a:r>
                <a:endParaRPr lang="en-US" altLang="ja-JP" sz="1050" dirty="0" smtClean="0"/>
              </a:p>
              <a:p>
                <a:pPr>
                  <a:lnSpc>
                    <a:spcPts val="1000"/>
                  </a:lnSpc>
                </a:pPr>
                <a:r>
                  <a:rPr lang="ja-JP" altLang="en-US" sz="1200" dirty="0" smtClean="0"/>
                  <a:t>  </a:t>
                </a:r>
                <a:r>
                  <a:rPr lang="en-US" altLang="ja-JP" sz="1000" dirty="0" smtClean="0">
                    <a:latin typeface="ＭＳ Ｐゴシック"/>
                    <a:ea typeface="ＭＳ Ｐゴシック"/>
                  </a:rPr>
                  <a:t>⑴</a:t>
                </a:r>
                <a:r>
                  <a:rPr lang="ja-JP" altLang="en-US" sz="1000" dirty="0" smtClean="0">
                    <a:latin typeface="ＭＳ Ｐゴシック"/>
                    <a:ea typeface="ＭＳ Ｐゴシック"/>
                  </a:rPr>
                  <a:t>　</a:t>
                </a:r>
                <a:r>
                  <a:rPr lang="ja-JP" altLang="en-US" sz="1000" dirty="0" smtClean="0"/>
                  <a:t>北陸新幹線開業と陸・海・空の交通基盤</a:t>
                </a:r>
                <a:endParaRPr lang="en-US" altLang="ja-JP" sz="1000" dirty="0" smtClean="0"/>
              </a:p>
              <a:p>
                <a:pPr>
                  <a:lnSpc>
                    <a:spcPts val="1000"/>
                  </a:lnSpc>
                </a:pPr>
                <a:r>
                  <a:rPr lang="ja-JP" altLang="en-US" sz="1000" dirty="0"/>
                  <a:t>　</a:t>
                </a:r>
                <a:r>
                  <a:rPr lang="ja-JP" altLang="en-US" sz="1000" dirty="0" smtClean="0"/>
                  <a:t>　 の整備・活用</a:t>
                </a:r>
                <a:endParaRPr kumimoji="1" lang="en-US" altLang="ja-JP" sz="1000" dirty="0" smtClean="0"/>
              </a:p>
              <a:p>
                <a:pPr marL="180975" indent="-180975">
                  <a:lnSpc>
                    <a:spcPts val="1000"/>
                  </a:lnSpc>
                </a:pPr>
                <a:r>
                  <a:rPr lang="ja-JP" altLang="en-US" sz="1000" dirty="0" smtClean="0"/>
                  <a:t>　</a:t>
                </a:r>
                <a:r>
                  <a:rPr lang="en-US" altLang="ja-JP" sz="1000" dirty="0" smtClean="0">
                    <a:latin typeface="ＭＳ Ｐゴシック"/>
                    <a:ea typeface="ＭＳ Ｐゴシック"/>
                  </a:rPr>
                  <a:t>⑵</a:t>
                </a:r>
                <a:r>
                  <a:rPr lang="ja-JP" altLang="en-US" sz="1000" dirty="0" smtClean="0">
                    <a:latin typeface="ＭＳ Ｐゴシック"/>
                    <a:ea typeface="ＭＳ Ｐゴシック"/>
                  </a:rPr>
                  <a:t>　</a:t>
                </a:r>
                <a:r>
                  <a:rPr lang="ja-JP" altLang="en-US" sz="1000" dirty="0" smtClean="0"/>
                  <a:t>県内産業の新たな動き</a:t>
                </a:r>
                <a:endParaRPr kumimoji="1" lang="en-US" altLang="ja-JP" sz="1000" dirty="0" smtClean="0"/>
              </a:p>
              <a:p>
                <a:pPr marL="180975" indent="-180975">
                  <a:lnSpc>
                    <a:spcPts val="1000"/>
                  </a:lnSpc>
                </a:pPr>
                <a:r>
                  <a:rPr lang="ja-JP" altLang="en-US" sz="1000" dirty="0"/>
                  <a:t>　</a:t>
                </a:r>
                <a:r>
                  <a:rPr lang="en-US" altLang="ja-JP" sz="1000" dirty="0" smtClean="0">
                    <a:latin typeface="ＭＳ Ｐゴシック"/>
                    <a:ea typeface="ＭＳ Ｐゴシック"/>
                  </a:rPr>
                  <a:t>⑶</a:t>
                </a:r>
                <a:r>
                  <a:rPr lang="ja-JP" altLang="en-US" sz="1000" dirty="0" smtClean="0">
                    <a:latin typeface="ＭＳ Ｐゴシック"/>
                    <a:ea typeface="ＭＳ Ｐゴシック"/>
                  </a:rPr>
                  <a:t>　</a:t>
                </a:r>
                <a:r>
                  <a:rPr lang="ja-JP" altLang="en-US" sz="1000" dirty="0" smtClean="0"/>
                  <a:t>地域の活力強化への動き</a:t>
                </a:r>
                <a:endParaRPr lang="en-US" altLang="ja-JP" sz="1000" dirty="0" smtClean="0"/>
              </a:p>
              <a:p>
                <a:pPr>
                  <a:lnSpc>
                    <a:spcPts val="1000"/>
                  </a:lnSpc>
                </a:pPr>
                <a:endParaRPr kumimoji="1" lang="en-US" altLang="ja-JP" sz="1050" dirty="0" smtClean="0"/>
              </a:p>
              <a:p>
                <a:pPr>
                  <a:lnSpc>
                    <a:spcPts val="1000"/>
                  </a:lnSpc>
                </a:pPr>
                <a:r>
                  <a:rPr kumimoji="1" lang="ja-JP" altLang="en-US" sz="1050" dirty="0" smtClean="0"/>
                  <a:t>３　県民意識とニーズ</a:t>
                </a:r>
                <a:endParaRPr kumimoji="1" lang="en-US" altLang="ja-JP" sz="1050" dirty="0" smtClean="0"/>
              </a:p>
              <a:p>
                <a:pPr lvl="0">
                  <a:lnSpc>
                    <a:spcPts val="1000"/>
                  </a:lnSpc>
                </a:pPr>
                <a:r>
                  <a:rPr lang="ja-JP" altLang="en-US" sz="1050" dirty="0"/>
                  <a:t>　</a:t>
                </a:r>
                <a:r>
                  <a:rPr lang="en-US" altLang="ja-JP" sz="1000" dirty="0" smtClean="0">
                    <a:latin typeface="ＭＳ Ｐゴシック"/>
                    <a:ea typeface="ＭＳ Ｐゴシック"/>
                  </a:rPr>
                  <a:t>⑴</a:t>
                </a:r>
                <a:r>
                  <a:rPr lang="ja-JP" altLang="en-US" sz="1000" dirty="0" smtClean="0">
                    <a:latin typeface="ＭＳ Ｐゴシック"/>
                    <a:ea typeface="ＭＳ Ｐゴシック"/>
                  </a:rPr>
                  <a:t>　</a:t>
                </a:r>
                <a:r>
                  <a:rPr lang="ja-JP" altLang="en-US" sz="1000" dirty="0" smtClean="0"/>
                  <a:t>県民意識調査</a:t>
                </a:r>
                <a:endParaRPr lang="en-US" altLang="ja-JP" sz="1000" dirty="0"/>
              </a:p>
              <a:p>
                <a:pPr marL="180975" lvl="0" indent="-180975">
                  <a:lnSpc>
                    <a:spcPts val="1000"/>
                  </a:lnSpc>
                </a:pPr>
                <a:r>
                  <a:rPr lang="ja-JP" altLang="en-US" sz="1000" dirty="0"/>
                  <a:t>　</a:t>
                </a:r>
                <a:r>
                  <a:rPr lang="en-US" altLang="ja-JP" sz="1000" dirty="0" smtClean="0">
                    <a:latin typeface="ＭＳ Ｐゴシック"/>
                    <a:ea typeface="ＭＳ Ｐゴシック"/>
                  </a:rPr>
                  <a:t>⑵</a:t>
                </a:r>
                <a:r>
                  <a:rPr lang="ja-JP" altLang="en-US" sz="1000" dirty="0" smtClean="0">
                    <a:latin typeface="ＭＳ Ｐゴシック"/>
                    <a:ea typeface="ＭＳ Ｐゴシック"/>
                  </a:rPr>
                  <a:t>　</a:t>
                </a:r>
                <a:r>
                  <a:rPr lang="ja-JP" altLang="en-US" sz="1000" dirty="0" smtClean="0"/>
                  <a:t>有識者アンケート</a:t>
                </a:r>
                <a:endParaRPr lang="en-US" altLang="ja-JP" sz="1000" dirty="0"/>
              </a:p>
              <a:p>
                <a:pPr marL="180975" lvl="0" indent="-180975">
                  <a:lnSpc>
                    <a:spcPts val="1000"/>
                  </a:lnSpc>
                </a:pPr>
                <a:r>
                  <a:rPr lang="ja-JP" altLang="en-US" sz="1000" dirty="0"/>
                  <a:t>　</a:t>
                </a:r>
                <a:r>
                  <a:rPr lang="en-US" altLang="ja-JP" sz="1000" dirty="0" smtClean="0">
                    <a:latin typeface="ＭＳ Ｐゴシック"/>
                    <a:ea typeface="ＭＳ Ｐゴシック"/>
                  </a:rPr>
                  <a:t>⑶</a:t>
                </a:r>
                <a:r>
                  <a:rPr lang="ja-JP" altLang="en-US" sz="1000" dirty="0" smtClean="0">
                    <a:latin typeface="ＭＳ Ｐゴシック"/>
                    <a:ea typeface="ＭＳ Ｐゴシック"/>
                  </a:rPr>
                  <a:t>　</a:t>
                </a:r>
                <a:r>
                  <a:rPr lang="ja-JP" altLang="en-US" sz="1000" dirty="0" smtClean="0"/>
                  <a:t>若者アンケート</a:t>
                </a:r>
                <a:endParaRPr lang="en-US" altLang="ja-JP" sz="1000" dirty="0"/>
              </a:p>
            </p:txBody>
          </p:sp>
        </p:grpSp>
      </p:grpSp>
      <p:grpSp>
        <p:nvGrpSpPr>
          <p:cNvPr id="29" name="グループ化 28"/>
          <p:cNvGrpSpPr/>
          <p:nvPr/>
        </p:nvGrpSpPr>
        <p:grpSpPr>
          <a:xfrm>
            <a:off x="163188" y="4855479"/>
            <a:ext cx="2638646" cy="3641879"/>
            <a:chOff x="449786" y="5565606"/>
            <a:chExt cx="2638646" cy="3258855"/>
          </a:xfrm>
        </p:grpSpPr>
        <p:sp>
          <p:nvSpPr>
            <p:cNvPr id="23" name="正方形/長方形 22"/>
            <p:cNvSpPr/>
            <p:nvPr/>
          </p:nvSpPr>
          <p:spPr>
            <a:xfrm>
              <a:off x="496144" y="5565606"/>
              <a:ext cx="2592288" cy="31195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000"/>
                </a:lnSpc>
              </a:pPr>
              <a:endParaRPr kumimoji="1" lang="ja-JP" altLang="en-US" dirty="0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515461" y="5591159"/>
              <a:ext cx="2080092" cy="247866"/>
            </a:xfrm>
            <a:prstGeom prst="rect">
              <a:avLst/>
            </a:prstGeom>
            <a:solidFill>
              <a:srgbClr val="FFCCFF">
                <a:alpha val="70000"/>
              </a:srgbClr>
            </a:solidFill>
          </p:spPr>
          <p:txBody>
            <a:bodyPr wrap="square">
              <a:spAutoFit/>
            </a:bodyPr>
            <a:lstStyle/>
            <a:p>
              <a:r>
                <a:rPr lang="ja-JP" altLang="en-US" sz="1200" dirty="0" smtClean="0"/>
                <a:t>第３章</a:t>
              </a:r>
              <a:r>
                <a:rPr lang="ja-JP" altLang="en-US" sz="1200" dirty="0"/>
                <a:t>　</a:t>
              </a:r>
              <a:r>
                <a:rPr lang="ja-JP" altLang="en-US" sz="1200" dirty="0" smtClean="0"/>
                <a:t>富山県の現状と課題</a:t>
              </a:r>
              <a:endParaRPr lang="en-US" altLang="ja-JP" sz="1200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449786" y="5716951"/>
              <a:ext cx="2549350" cy="31075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800"/>
                </a:lnSpc>
              </a:pPr>
              <a:endParaRPr kumimoji="1" lang="en-US" altLang="ja-JP" sz="800" dirty="0" smtClean="0"/>
            </a:p>
            <a:p>
              <a:pPr>
                <a:lnSpc>
                  <a:spcPts val="800"/>
                </a:lnSpc>
              </a:pPr>
              <a:r>
                <a:rPr lang="en-US" altLang="ja-JP" sz="900" b="1" dirty="0" smtClean="0">
                  <a:latin typeface="+mj-ea"/>
                  <a:ea typeface="+mj-ea"/>
                </a:rPr>
                <a:t>Ⅰ</a:t>
              </a:r>
              <a:r>
                <a:rPr lang="ja-JP" altLang="en-US" sz="900" b="1" dirty="0" smtClean="0">
                  <a:latin typeface="+mj-ea"/>
                  <a:ea typeface="+mj-ea"/>
                </a:rPr>
                <a:t>　基本政策分野</a:t>
              </a:r>
              <a:endParaRPr lang="en-US" altLang="ja-JP" sz="900" b="1" dirty="0" smtClean="0">
                <a:latin typeface="+mj-ea"/>
                <a:ea typeface="+mj-ea"/>
              </a:endParaRPr>
            </a:p>
            <a:p>
              <a:pPr>
                <a:lnSpc>
                  <a:spcPts val="800"/>
                </a:lnSpc>
              </a:pPr>
              <a:r>
                <a:rPr lang="ja-JP" altLang="en-US" sz="900" b="1" dirty="0" smtClean="0">
                  <a:latin typeface="+mj-ea"/>
                  <a:ea typeface="+mj-ea"/>
                </a:rPr>
                <a:t>＜活力とやま＞</a:t>
              </a:r>
              <a:endParaRPr kumimoji="1" lang="en-US" altLang="ja-JP" sz="900" b="1" dirty="0" smtClean="0">
                <a:latin typeface="+mj-ea"/>
                <a:ea typeface="+mj-ea"/>
              </a:endParaRPr>
            </a:p>
            <a:p>
              <a:r>
                <a:rPr lang="ja-JP" altLang="en-US" sz="900" dirty="0" smtClean="0">
                  <a:latin typeface="+mj-ea"/>
                  <a:ea typeface="+mj-ea"/>
                </a:rPr>
                <a:t>１</a:t>
              </a:r>
              <a:r>
                <a:rPr lang="ja-JP" altLang="en-US" sz="900" dirty="0">
                  <a:latin typeface="+mj-ea"/>
                  <a:ea typeface="+mj-ea"/>
                </a:rPr>
                <a:t>　</a:t>
              </a:r>
              <a:r>
                <a:rPr kumimoji="1" lang="ja-JP" altLang="en-US" sz="900" dirty="0" smtClean="0">
                  <a:latin typeface="+mj-ea"/>
                  <a:ea typeface="+mj-ea"/>
                </a:rPr>
                <a:t>産業・雇用</a:t>
              </a:r>
              <a:endParaRPr kumimoji="1" lang="en-US" altLang="ja-JP" sz="900" dirty="0" smtClean="0">
                <a:latin typeface="+mj-ea"/>
                <a:ea typeface="+mj-ea"/>
              </a:endParaRPr>
            </a:p>
            <a:p>
              <a:r>
                <a:rPr lang="ja-JP" altLang="en-US" sz="900" dirty="0" smtClean="0">
                  <a:latin typeface="+mj-ea"/>
                  <a:ea typeface="+mj-ea"/>
                </a:rPr>
                <a:t>２　農林</a:t>
              </a:r>
              <a:r>
                <a:rPr lang="ja-JP" altLang="en-US" sz="900" dirty="0">
                  <a:latin typeface="+mj-ea"/>
                  <a:ea typeface="+mj-ea"/>
                </a:rPr>
                <a:t>水産業</a:t>
              </a:r>
              <a:endParaRPr lang="en-US" altLang="ja-JP" sz="900" dirty="0" smtClean="0">
                <a:latin typeface="+mj-ea"/>
                <a:ea typeface="+mj-ea"/>
              </a:endParaRPr>
            </a:p>
            <a:p>
              <a:r>
                <a:rPr lang="ja-JP" altLang="en-US" sz="900" dirty="0" smtClean="0">
                  <a:latin typeface="+mj-ea"/>
                  <a:ea typeface="+mj-ea"/>
                </a:rPr>
                <a:t>３　交通・物流基盤</a:t>
              </a:r>
              <a:endParaRPr lang="en-US" altLang="ja-JP" sz="900" dirty="0" smtClean="0">
                <a:latin typeface="+mj-ea"/>
                <a:ea typeface="+mj-ea"/>
              </a:endParaRPr>
            </a:p>
            <a:p>
              <a:r>
                <a:rPr lang="ja-JP" altLang="en-US" sz="900" dirty="0" smtClean="0">
                  <a:latin typeface="+mj-ea"/>
                  <a:ea typeface="+mj-ea"/>
                </a:rPr>
                <a:t>４　観光・まちづくり</a:t>
              </a:r>
              <a:endParaRPr lang="en-US" altLang="ja-JP" sz="900" dirty="0" smtClean="0">
                <a:latin typeface="+mj-ea"/>
                <a:ea typeface="+mj-ea"/>
              </a:endParaRPr>
            </a:p>
            <a:p>
              <a:r>
                <a:rPr lang="ja-JP" altLang="en-US" sz="900" b="1" dirty="0" smtClean="0">
                  <a:latin typeface="+mj-ea"/>
                  <a:ea typeface="+mj-ea"/>
                </a:rPr>
                <a:t>＜未来とやま＞</a:t>
              </a:r>
              <a:endParaRPr lang="en-US" altLang="ja-JP" sz="900" b="1" dirty="0" smtClean="0">
                <a:latin typeface="+mj-ea"/>
                <a:ea typeface="+mj-ea"/>
              </a:endParaRPr>
            </a:p>
            <a:p>
              <a:r>
                <a:rPr lang="ja-JP" altLang="en-US" sz="900" dirty="0" smtClean="0">
                  <a:latin typeface="+mj-ea"/>
                  <a:ea typeface="+mj-ea"/>
                </a:rPr>
                <a:t>５　結婚・出産・子育て</a:t>
              </a:r>
              <a:endParaRPr lang="en-US" altLang="ja-JP" sz="900" dirty="0" smtClean="0">
                <a:latin typeface="+mj-ea"/>
                <a:ea typeface="+mj-ea"/>
              </a:endParaRPr>
            </a:p>
            <a:p>
              <a:r>
                <a:rPr lang="ja-JP" altLang="en-US" sz="900" dirty="0" smtClean="0">
                  <a:latin typeface="+mj-ea"/>
                  <a:ea typeface="+mj-ea"/>
                </a:rPr>
                <a:t>６　教育</a:t>
              </a:r>
              <a:endParaRPr lang="en-US" altLang="ja-JP" sz="900" dirty="0" smtClean="0">
                <a:latin typeface="+mj-ea"/>
                <a:ea typeface="+mj-ea"/>
              </a:endParaRPr>
            </a:p>
            <a:p>
              <a:r>
                <a:rPr lang="ja-JP" altLang="en-US" sz="900" dirty="0" smtClean="0">
                  <a:latin typeface="+mj-ea"/>
                  <a:ea typeface="+mj-ea"/>
                </a:rPr>
                <a:t>７　文化・スポーツ、県民活動　</a:t>
              </a:r>
              <a:endParaRPr lang="en-US" altLang="ja-JP" sz="900" dirty="0" smtClean="0">
                <a:latin typeface="+mj-ea"/>
                <a:ea typeface="+mj-ea"/>
              </a:endParaRPr>
            </a:p>
            <a:p>
              <a:r>
                <a:rPr lang="ja-JP" altLang="en-US" sz="900" dirty="0" smtClean="0">
                  <a:latin typeface="+mj-ea"/>
                  <a:ea typeface="+mj-ea"/>
                </a:rPr>
                <a:t>８　</a:t>
              </a:r>
              <a:r>
                <a:rPr kumimoji="1" lang="ja-JP" altLang="en-US" sz="900" dirty="0" smtClean="0">
                  <a:latin typeface="+mj-ea"/>
                  <a:ea typeface="+mj-ea"/>
                </a:rPr>
                <a:t>魅力</a:t>
              </a:r>
              <a:r>
                <a:rPr lang="ja-JP" altLang="en-US" sz="900" dirty="0" smtClean="0">
                  <a:latin typeface="+mj-ea"/>
                  <a:ea typeface="+mj-ea"/>
                </a:rPr>
                <a:t>あ</a:t>
              </a:r>
              <a:r>
                <a:rPr lang="ja-JP" altLang="en-US" sz="900" dirty="0">
                  <a:latin typeface="+mj-ea"/>
                  <a:ea typeface="+mj-ea"/>
                </a:rPr>
                <a:t>る</a:t>
              </a:r>
              <a:r>
                <a:rPr kumimoji="1" lang="ja-JP" altLang="en-US" sz="900" dirty="0" smtClean="0">
                  <a:latin typeface="+mj-ea"/>
                  <a:ea typeface="+mj-ea"/>
                </a:rPr>
                <a:t>地域づくり</a:t>
              </a:r>
              <a:endParaRPr kumimoji="1" lang="en-US" altLang="ja-JP" sz="900" dirty="0" smtClean="0">
                <a:latin typeface="+mj-ea"/>
                <a:ea typeface="+mj-ea"/>
              </a:endParaRPr>
            </a:p>
            <a:p>
              <a:r>
                <a:rPr lang="ja-JP" altLang="en-US" sz="900" b="1" dirty="0" smtClean="0">
                  <a:latin typeface="+mj-ea"/>
                  <a:ea typeface="+mj-ea"/>
                </a:rPr>
                <a:t>＜安心とやま＞</a:t>
              </a:r>
              <a:endParaRPr lang="en-US" altLang="ja-JP" sz="900" b="1" dirty="0" smtClean="0">
                <a:latin typeface="+mj-ea"/>
                <a:ea typeface="+mj-ea"/>
              </a:endParaRPr>
            </a:p>
            <a:p>
              <a:r>
                <a:rPr lang="ja-JP" altLang="en-US" sz="900" dirty="0" smtClean="0">
                  <a:latin typeface="+mj-ea"/>
                  <a:ea typeface="+mj-ea"/>
                </a:rPr>
                <a:t>９　医療・健康</a:t>
              </a:r>
              <a:endParaRPr lang="en-US" altLang="ja-JP" sz="900" dirty="0" smtClean="0">
                <a:latin typeface="+mj-ea"/>
                <a:ea typeface="+mj-ea"/>
              </a:endParaRPr>
            </a:p>
            <a:p>
              <a:r>
                <a:rPr lang="en-US" altLang="ja-JP" sz="900" dirty="0" smtClean="0">
                  <a:latin typeface="+mj-ea"/>
                  <a:ea typeface="+mj-ea"/>
                </a:rPr>
                <a:t>10</a:t>
              </a:r>
              <a:r>
                <a:rPr lang="ja-JP" altLang="en-US" sz="900" dirty="0" smtClean="0">
                  <a:latin typeface="+mj-ea"/>
                  <a:ea typeface="+mj-ea"/>
                </a:rPr>
                <a:t>　地域</a:t>
              </a:r>
              <a:r>
                <a:rPr lang="ja-JP" altLang="en-US" sz="900" dirty="0">
                  <a:latin typeface="+mj-ea"/>
                  <a:ea typeface="+mj-ea"/>
                </a:rPr>
                <a:t>福祉</a:t>
              </a:r>
              <a:endParaRPr lang="en-US" altLang="ja-JP" sz="900" dirty="0" smtClean="0">
                <a:latin typeface="+mj-ea"/>
                <a:ea typeface="+mj-ea"/>
              </a:endParaRPr>
            </a:p>
            <a:p>
              <a:r>
                <a:rPr lang="en-US" altLang="ja-JP" sz="900" dirty="0" smtClean="0">
                  <a:latin typeface="+mj-ea"/>
                  <a:ea typeface="+mj-ea"/>
                </a:rPr>
                <a:t>11</a:t>
              </a:r>
              <a:r>
                <a:rPr lang="ja-JP" altLang="en-US" sz="900" dirty="0" smtClean="0">
                  <a:latin typeface="+mj-ea"/>
                  <a:ea typeface="+mj-ea"/>
                </a:rPr>
                <a:t>　環境・エネルギー</a:t>
              </a:r>
              <a:endParaRPr lang="en-US" altLang="ja-JP" sz="900" dirty="0" smtClean="0">
                <a:latin typeface="+mj-ea"/>
                <a:ea typeface="+mj-ea"/>
              </a:endParaRPr>
            </a:p>
            <a:p>
              <a:r>
                <a:rPr lang="en-US" altLang="ja-JP" sz="900" dirty="0" smtClean="0">
                  <a:latin typeface="+mj-ea"/>
                  <a:ea typeface="+mj-ea"/>
                </a:rPr>
                <a:t>12</a:t>
              </a:r>
              <a:r>
                <a:rPr lang="ja-JP" altLang="en-US" sz="900" dirty="0" smtClean="0">
                  <a:latin typeface="+mj-ea"/>
                  <a:ea typeface="+mj-ea"/>
                </a:rPr>
                <a:t>　安全・安心な</a:t>
              </a:r>
              <a:r>
                <a:rPr lang="ja-JP" altLang="en-US" sz="900" dirty="0">
                  <a:latin typeface="+mj-ea"/>
                  <a:ea typeface="+mj-ea"/>
                </a:rPr>
                <a:t>暮</a:t>
              </a:r>
              <a:r>
                <a:rPr lang="ja-JP" altLang="en-US" sz="900" dirty="0" smtClean="0">
                  <a:latin typeface="+mj-ea"/>
                  <a:ea typeface="+mj-ea"/>
                </a:rPr>
                <a:t>らし</a:t>
              </a:r>
              <a:endParaRPr lang="en-US" altLang="ja-JP" sz="900" dirty="0" smtClean="0">
                <a:latin typeface="+mj-ea"/>
                <a:ea typeface="+mj-ea"/>
              </a:endParaRPr>
            </a:p>
            <a:p>
              <a:pPr>
                <a:spcBef>
                  <a:spcPts val="600"/>
                </a:spcBef>
              </a:pPr>
              <a:r>
                <a:rPr lang="en-US" altLang="ja-JP" sz="900" b="1" dirty="0" smtClean="0">
                  <a:latin typeface="+mj-ea"/>
                  <a:ea typeface="+mj-ea"/>
                </a:rPr>
                <a:t>Ⅱ</a:t>
              </a:r>
              <a:r>
                <a:rPr lang="ja-JP" altLang="en-US" sz="900" b="1" dirty="0" smtClean="0">
                  <a:latin typeface="+mj-ea"/>
                  <a:ea typeface="+mj-ea"/>
                </a:rPr>
                <a:t>　重要政策分野</a:t>
              </a:r>
              <a:endParaRPr lang="en-US" altLang="ja-JP" sz="900" b="1" dirty="0" smtClean="0">
                <a:latin typeface="+mj-ea"/>
                <a:ea typeface="+mj-ea"/>
              </a:endParaRPr>
            </a:p>
            <a:p>
              <a:pPr>
                <a:lnSpc>
                  <a:spcPts val="800"/>
                </a:lnSpc>
              </a:pPr>
              <a:r>
                <a:rPr lang="ja-JP" altLang="en-US" sz="900" b="1" dirty="0" smtClean="0">
                  <a:latin typeface="+mj-ea"/>
                </a:rPr>
                <a:t>＜人づくり＞</a:t>
              </a:r>
              <a:endParaRPr lang="en-US" altLang="ja-JP" sz="900" b="1" dirty="0">
                <a:latin typeface="+mj-ea"/>
              </a:endParaRPr>
            </a:p>
            <a:p>
              <a:r>
                <a:rPr lang="ja-JP" altLang="en-US" sz="900" dirty="0" smtClean="0">
                  <a:latin typeface="+mj-ea"/>
                  <a:ea typeface="+mj-ea"/>
                </a:rPr>
                <a:t>１　子どもの健全育成</a:t>
              </a:r>
              <a:endParaRPr lang="en-US" altLang="ja-JP" sz="900" dirty="0" smtClean="0">
                <a:latin typeface="+mj-ea"/>
                <a:ea typeface="+mj-ea"/>
              </a:endParaRPr>
            </a:p>
            <a:p>
              <a:r>
                <a:rPr lang="ja-JP" altLang="en-US" sz="900" dirty="0">
                  <a:latin typeface="+mj-ea"/>
                  <a:ea typeface="+mj-ea"/>
                </a:rPr>
                <a:t>２</a:t>
              </a:r>
              <a:r>
                <a:rPr lang="ja-JP" altLang="en-US" sz="900" dirty="0" smtClean="0">
                  <a:latin typeface="+mj-ea"/>
                  <a:ea typeface="+mj-ea"/>
                </a:rPr>
                <a:t>　若者の成長と自立、社会参加</a:t>
              </a:r>
              <a:endParaRPr lang="en-US" altLang="ja-JP" sz="900" dirty="0" smtClean="0">
                <a:latin typeface="+mj-ea"/>
                <a:ea typeface="+mj-ea"/>
              </a:endParaRPr>
            </a:p>
            <a:p>
              <a:r>
                <a:rPr lang="ja-JP" altLang="en-US" sz="900" dirty="0">
                  <a:latin typeface="+mj-ea"/>
                  <a:ea typeface="+mj-ea"/>
                </a:rPr>
                <a:t>３</a:t>
              </a:r>
              <a:r>
                <a:rPr lang="ja-JP" altLang="en-US" sz="900" dirty="0" smtClean="0">
                  <a:latin typeface="+mj-ea"/>
                  <a:ea typeface="+mj-ea"/>
                </a:rPr>
                <a:t>　女性の活躍</a:t>
              </a:r>
              <a:endParaRPr lang="en-US" altLang="ja-JP" sz="900" dirty="0" smtClean="0">
                <a:latin typeface="+mj-ea"/>
                <a:ea typeface="+mj-ea"/>
              </a:endParaRPr>
            </a:p>
            <a:p>
              <a:r>
                <a:rPr lang="ja-JP" altLang="en-US" sz="900" dirty="0">
                  <a:latin typeface="+mj-ea"/>
                  <a:ea typeface="+mj-ea"/>
                </a:rPr>
                <a:t>４</a:t>
              </a:r>
              <a:r>
                <a:rPr lang="ja-JP" altLang="en-US" sz="900" i="1" dirty="0" smtClean="0">
                  <a:latin typeface="+mj-ea"/>
                  <a:ea typeface="+mj-ea"/>
                </a:rPr>
                <a:t>　</a:t>
              </a:r>
              <a:r>
                <a:rPr lang="ja-JP" altLang="en-US" sz="900" dirty="0" smtClean="0">
                  <a:latin typeface="+mj-ea"/>
                  <a:ea typeface="+mj-ea"/>
                </a:rPr>
                <a:t>働き盛りの能力発揮</a:t>
              </a:r>
              <a:endParaRPr lang="en-US" altLang="ja-JP" sz="900" dirty="0">
                <a:latin typeface="+mj-ea"/>
                <a:ea typeface="+mj-ea"/>
              </a:endParaRPr>
            </a:p>
            <a:p>
              <a:r>
                <a:rPr lang="ja-JP" altLang="en-US" sz="900" dirty="0">
                  <a:latin typeface="+mj-ea"/>
                  <a:ea typeface="+mj-ea"/>
                </a:rPr>
                <a:t>５</a:t>
              </a:r>
              <a:r>
                <a:rPr lang="ja-JP" altLang="en-US" sz="900" dirty="0" smtClean="0">
                  <a:latin typeface="+mj-ea"/>
                  <a:ea typeface="+mj-ea"/>
                </a:rPr>
                <a:t>　高齢者の生きがいと社会貢献</a:t>
              </a:r>
              <a:endParaRPr lang="en-US" altLang="ja-JP" sz="900" dirty="0" smtClean="0">
                <a:latin typeface="+mj-ea"/>
                <a:ea typeface="+mj-ea"/>
              </a:endParaRPr>
            </a:p>
            <a:p>
              <a:endParaRPr lang="en-US" altLang="ja-JP" sz="800" dirty="0" smtClean="0"/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2828435" y="1883146"/>
            <a:ext cx="3433525" cy="7279358"/>
            <a:chOff x="2994912" y="2194067"/>
            <a:chExt cx="3060763" cy="8842577"/>
          </a:xfrm>
        </p:grpSpPr>
        <p:grpSp>
          <p:nvGrpSpPr>
            <p:cNvPr id="30" name="グループ化 29"/>
            <p:cNvGrpSpPr/>
            <p:nvPr/>
          </p:nvGrpSpPr>
          <p:grpSpPr>
            <a:xfrm>
              <a:off x="2994912" y="2194067"/>
              <a:ext cx="3060763" cy="8842577"/>
              <a:chOff x="404625" y="2993096"/>
              <a:chExt cx="2776040" cy="5810837"/>
            </a:xfrm>
          </p:grpSpPr>
          <p:sp>
            <p:nvSpPr>
              <p:cNvPr id="31" name="正方形/長方形 30"/>
              <p:cNvSpPr/>
              <p:nvPr/>
            </p:nvSpPr>
            <p:spPr>
              <a:xfrm>
                <a:off x="444361" y="2993096"/>
                <a:ext cx="2736304" cy="514126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2" name="グループ化 25"/>
              <p:cNvGrpSpPr/>
              <p:nvPr/>
            </p:nvGrpSpPr>
            <p:grpSpPr>
              <a:xfrm>
                <a:off x="404625" y="3019756"/>
                <a:ext cx="2736304" cy="5784177"/>
                <a:chOff x="404625" y="3019756"/>
                <a:chExt cx="2736304" cy="5784177"/>
              </a:xfrm>
            </p:grpSpPr>
            <p:sp>
              <p:nvSpPr>
                <p:cNvPr id="33" name="テキスト ボックス 32"/>
                <p:cNvSpPr txBox="1"/>
                <p:nvPr/>
              </p:nvSpPr>
              <p:spPr>
                <a:xfrm>
                  <a:off x="466668" y="3019756"/>
                  <a:ext cx="2095892" cy="202315"/>
                </a:xfrm>
                <a:prstGeom prst="rect">
                  <a:avLst/>
                </a:prstGeom>
                <a:solidFill>
                  <a:srgbClr val="FFCCFF">
                    <a:alpha val="70000"/>
                  </a:srgbClr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200" dirty="0" smtClean="0"/>
                    <a:t>第４章　富山県の目指すべき将来像</a:t>
                  </a:r>
                  <a:endParaRPr kumimoji="1" lang="ja-JP" altLang="en-US" sz="1200" dirty="0"/>
                </a:p>
              </p:txBody>
            </p:sp>
            <p:sp>
              <p:nvSpPr>
                <p:cNvPr id="34" name="テキスト ボックス 33"/>
                <p:cNvSpPr txBox="1"/>
                <p:nvPr/>
              </p:nvSpPr>
              <p:spPr>
                <a:xfrm>
                  <a:off x="404625" y="3110150"/>
                  <a:ext cx="2736304" cy="569378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100"/>
                    </a:lnSpc>
                  </a:pPr>
                  <a:endParaRPr kumimoji="1" lang="en-US" altLang="ja-JP" sz="1050" dirty="0" smtClean="0"/>
                </a:p>
                <a:p>
                  <a:pPr>
                    <a:lnSpc>
                      <a:spcPts val="1100"/>
                    </a:lnSpc>
                  </a:pPr>
                  <a:r>
                    <a:rPr kumimoji="1" lang="ja-JP" altLang="en-US" sz="1050" dirty="0" smtClean="0"/>
                    <a:t>１　県づくりの視点</a:t>
                  </a:r>
                  <a:endParaRPr kumimoji="1" lang="en-US" altLang="ja-JP" sz="1050" dirty="0" smtClean="0"/>
                </a:p>
                <a:p>
                  <a:pPr marL="85725" indent="-85725">
                    <a:lnSpc>
                      <a:spcPts val="1100"/>
                    </a:lnSpc>
                  </a:pPr>
                  <a:r>
                    <a:rPr lang="ja-JP" altLang="en-US" sz="1050" dirty="0" smtClean="0"/>
                    <a:t>　　</a:t>
                  </a:r>
                  <a:r>
                    <a:rPr lang="ja-JP" altLang="en-US" sz="900" dirty="0" smtClean="0"/>
                    <a:t>今後</a:t>
                  </a:r>
                  <a:r>
                    <a:rPr lang="en-US" altLang="ja-JP" sz="900" dirty="0" smtClean="0"/>
                    <a:t>10</a:t>
                  </a:r>
                  <a:r>
                    <a:rPr lang="ja-JP" altLang="en-US" sz="900" dirty="0" smtClean="0"/>
                    <a:t>年を見据え、富山県が一層の発展を遂げるために重要となる視点を提示</a:t>
                  </a:r>
                  <a:endParaRPr lang="en-US" altLang="ja-JP" sz="900" dirty="0"/>
                </a:p>
                <a:p>
                  <a:pPr marL="85725" indent="-85725">
                    <a:lnSpc>
                      <a:spcPts val="1100"/>
                    </a:lnSpc>
                  </a:pPr>
                  <a:r>
                    <a:rPr lang="ja-JP" altLang="en-US" sz="1050" dirty="0" smtClean="0">
                      <a:latin typeface="+mn-ea"/>
                    </a:rPr>
                    <a:t>　　　○　新たな価値創出　　</a:t>
                  </a:r>
                  <a:endParaRPr lang="en-US" altLang="ja-JP" sz="1050" dirty="0" smtClean="0">
                    <a:latin typeface="+mn-ea"/>
                  </a:endParaRPr>
                </a:p>
                <a:p>
                  <a:pPr marL="85725" indent="-85725">
                    <a:lnSpc>
                      <a:spcPts val="1100"/>
                    </a:lnSpc>
                  </a:pPr>
                  <a:r>
                    <a:rPr lang="ja-JP" altLang="en-US" sz="1050" dirty="0" smtClean="0">
                      <a:latin typeface="+mn-ea"/>
                    </a:rPr>
                    <a:t>　　　○　グローバル新時代</a:t>
                  </a:r>
                  <a:endParaRPr lang="en-US" altLang="ja-JP" sz="1050" dirty="0" smtClean="0">
                    <a:latin typeface="+mn-ea"/>
                  </a:endParaRPr>
                </a:p>
                <a:p>
                  <a:pPr marL="85725" indent="-85725">
                    <a:lnSpc>
                      <a:spcPts val="1100"/>
                    </a:lnSpc>
                  </a:pPr>
                  <a:r>
                    <a:rPr lang="ja-JP" altLang="en-US" sz="1050" dirty="0">
                      <a:latin typeface="+mn-ea"/>
                    </a:rPr>
                    <a:t>　</a:t>
                  </a:r>
                  <a:r>
                    <a:rPr lang="ja-JP" altLang="en-US" sz="1050" dirty="0" smtClean="0">
                      <a:latin typeface="+mn-ea"/>
                    </a:rPr>
                    <a:t>　　○　ふるさと</a:t>
                  </a:r>
                  <a:endParaRPr lang="en-US" altLang="ja-JP" sz="1050" dirty="0" smtClean="0">
                    <a:latin typeface="+mn-ea"/>
                  </a:endParaRPr>
                </a:p>
                <a:p>
                  <a:pPr marL="85725" indent="-85725">
                    <a:lnSpc>
                      <a:spcPts val="1100"/>
                    </a:lnSpc>
                  </a:pPr>
                  <a:r>
                    <a:rPr lang="ja-JP" altLang="en-US" sz="1050" dirty="0">
                      <a:latin typeface="+mn-ea"/>
                    </a:rPr>
                    <a:t>　</a:t>
                  </a:r>
                  <a:r>
                    <a:rPr lang="ja-JP" altLang="en-US" sz="1050" dirty="0" smtClean="0">
                      <a:latin typeface="+mn-ea"/>
                    </a:rPr>
                    <a:t>　　○　人づくり</a:t>
                  </a:r>
                  <a:endParaRPr lang="en-US" altLang="ja-JP" sz="1050" dirty="0" smtClean="0">
                    <a:latin typeface="+mn-ea"/>
                  </a:endParaRPr>
                </a:p>
                <a:p>
                  <a:pPr marL="85725" indent="-85725">
                    <a:lnSpc>
                      <a:spcPts val="1100"/>
                    </a:lnSpc>
                  </a:pPr>
                  <a:endParaRPr lang="en-US" altLang="ja-JP" sz="1050" dirty="0" smtClean="0">
                    <a:latin typeface="+mn-ea"/>
                  </a:endParaRPr>
                </a:p>
                <a:p>
                  <a:pPr>
                    <a:lnSpc>
                      <a:spcPts val="1100"/>
                    </a:lnSpc>
                  </a:pPr>
                  <a:r>
                    <a:rPr lang="ja-JP" altLang="en-US" sz="1050" dirty="0" smtClean="0"/>
                    <a:t>２　目指すべき将来像と計画の基本理念（目標）</a:t>
                  </a:r>
                  <a:endParaRPr lang="en-US" altLang="ja-JP" sz="1050" dirty="0" smtClean="0"/>
                </a:p>
                <a:p>
                  <a:pPr>
                    <a:lnSpc>
                      <a:spcPts val="1100"/>
                    </a:lnSpc>
                  </a:pPr>
                  <a:r>
                    <a:rPr kumimoji="1" lang="ja-JP" altLang="en-US" sz="900" dirty="0" smtClean="0"/>
                    <a:t>　</a:t>
                  </a:r>
                  <a:r>
                    <a:rPr kumimoji="1" lang="en-US" altLang="ja-JP" sz="900" dirty="0" smtClean="0"/>
                    <a:t>[</a:t>
                  </a:r>
                  <a:r>
                    <a:rPr kumimoji="1" lang="ja-JP" altLang="en-US" sz="900" dirty="0" smtClean="0"/>
                    <a:t>将来像</a:t>
                  </a:r>
                  <a:r>
                    <a:rPr kumimoji="1" lang="en-US" altLang="ja-JP" sz="1050" dirty="0" smtClean="0"/>
                    <a:t>]</a:t>
                  </a:r>
                </a:p>
                <a:p>
                  <a:pPr>
                    <a:lnSpc>
                      <a:spcPts val="1100"/>
                    </a:lnSpc>
                  </a:pPr>
                  <a:endParaRPr kumimoji="1" lang="en-US" altLang="ja-JP" sz="1050" dirty="0" smtClean="0"/>
                </a:p>
                <a:p>
                  <a:pPr>
                    <a:lnSpc>
                      <a:spcPts val="1100"/>
                    </a:lnSpc>
                  </a:pPr>
                  <a:r>
                    <a:rPr kumimoji="1" lang="ja-JP" altLang="en-US" sz="1050" dirty="0" smtClean="0"/>
                    <a:t>　　　</a:t>
                  </a:r>
                  <a:endParaRPr kumimoji="1" lang="en-US" altLang="ja-JP" sz="1050" dirty="0" smtClean="0"/>
                </a:p>
                <a:p>
                  <a:pPr>
                    <a:lnSpc>
                      <a:spcPts val="1100"/>
                    </a:lnSpc>
                  </a:pPr>
                  <a:r>
                    <a:rPr kumimoji="1" lang="ja-JP" altLang="en-US" sz="1200" dirty="0" smtClean="0"/>
                    <a:t>　</a:t>
                  </a:r>
                  <a:endParaRPr kumimoji="1" lang="en-US" altLang="ja-JP" sz="1200" dirty="0" smtClean="0"/>
                </a:p>
                <a:p>
                  <a:pPr>
                    <a:lnSpc>
                      <a:spcPts val="1100"/>
                    </a:lnSpc>
                  </a:pPr>
                  <a:r>
                    <a:rPr kumimoji="1" lang="ja-JP" altLang="en-US" sz="1200" dirty="0" smtClean="0"/>
                    <a:t>　</a:t>
                  </a:r>
                  <a:endParaRPr kumimoji="1" lang="en-US" altLang="ja-JP" sz="1200" dirty="0" smtClean="0"/>
                </a:p>
                <a:p>
                  <a:pPr>
                    <a:lnSpc>
                      <a:spcPts val="1100"/>
                    </a:lnSpc>
                  </a:pPr>
                  <a:endParaRPr lang="en-US" altLang="ja-JP" sz="1200" dirty="0" smtClean="0"/>
                </a:p>
                <a:p>
                  <a:pPr>
                    <a:lnSpc>
                      <a:spcPts val="1100"/>
                    </a:lnSpc>
                  </a:pPr>
                  <a:endParaRPr lang="en-US" altLang="ja-JP" sz="1200" dirty="0"/>
                </a:p>
                <a:p>
                  <a:pPr>
                    <a:lnSpc>
                      <a:spcPts val="1100"/>
                    </a:lnSpc>
                  </a:pPr>
                  <a:r>
                    <a:rPr lang="en-US" altLang="ja-JP" sz="900" dirty="0" smtClean="0"/>
                    <a:t> </a:t>
                  </a:r>
                  <a:r>
                    <a:rPr lang="ja-JP" altLang="en-US" sz="900" dirty="0" smtClean="0"/>
                    <a:t>　</a:t>
                  </a:r>
                  <a:endParaRPr lang="en-US" altLang="ja-JP" sz="900" dirty="0" smtClean="0"/>
                </a:p>
                <a:p>
                  <a:pPr>
                    <a:lnSpc>
                      <a:spcPts val="1000"/>
                    </a:lnSpc>
                  </a:pPr>
                  <a:endParaRPr lang="en-US" altLang="ja-JP" sz="900" dirty="0" smtClean="0"/>
                </a:p>
                <a:p>
                  <a:pPr>
                    <a:lnSpc>
                      <a:spcPts val="1000"/>
                    </a:lnSpc>
                  </a:pPr>
                  <a:endParaRPr lang="en-US" altLang="ja-JP" sz="900" dirty="0" smtClean="0"/>
                </a:p>
                <a:p>
                  <a:pPr>
                    <a:lnSpc>
                      <a:spcPts val="1000"/>
                    </a:lnSpc>
                  </a:pPr>
                  <a:endParaRPr lang="en-US" altLang="ja-JP" sz="900" dirty="0"/>
                </a:p>
                <a:p>
                  <a:pPr>
                    <a:lnSpc>
                      <a:spcPts val="1000"/>
                    </a:lnSpc>
                  </a:pPr>
                  <a:r>
                    <a:rPr lang="en-US" altLang="ja-JP" sz="900" dirty="0" smtClean="0"/>
                    <a:t>[</a:t>
                  </a:r>
                  <a:r>
                    <a:rPr lang="ja-JP" altLang="en-US" sz="900" dirty="0" smtClean="0"/>
                    <a:t>基本理念（目標）</a:t>
                  </a:r>
                  <a:r>
                    <a:rPr lang="en-US" altLang="ja-JP" sz="900" dirty="0" smtClean="0"/>
                    <a:t>]</a:t>
                  </a:r>
                  <a:r>
                    <a:rPr lang="ja-JP" altLang="en-US" sz="1200" dirty="0" smtClean="0"/>
                    <a:t>　　</a:t>
                  </a:r>
                  <a:endParaRPr lang="en-US" altLang="ja-JP" sz="1400" b="1" dirty="0" smtClean="0">
                    <a:solidFill>
                      <a:srgbClr val="FF0000"/>
                    </a:solidFill>
                  </a:endParaRPr>
                </a:p>
                <a:p>
                  <a:pPr>
                    <a:lnSpc>
                      <a:spcPts val="1000"/>
                    </a:lnSpc>
                  </a:pPr>
                  <a:endParaRPr lang="en-US" altLang="ja-JP" sz="1050" dirty="0" smtClean="0"/>
                </a:p>
                <a:p>
                  <a:pPr>
                    <a:lnSpc>
                      <a:spcPts val="1000"/>
                    </a:lnSpc>
                  </a:pPr>
                  <a:endParaRPr lang="en-US" altLang="ja-JP" sz="1050" dirty="0"/>
                </a:p>
                <a:p>
                  <a:pPr>
                    <a:lnSpc>
                      <a:spcPts val="1000"/>
                    </a:lnSpc>
                  </a:pPr>
                  <a:r>
                    <a:rPr lang="ja-JP" altLang="en-US" sz="1050" dirty="0" smtClean="0"/>
                    <a:t>　　　</a:t>
                  </a:r>
                  <a:r>
                    <a:rPr lang="ja-JP" altLang="en-US" sz="1000" dirty="0" smtClean="0"/>
                    <a:t>（現行：みんなで創ろう！人が輝く高志の国</a:t>
                  </a:r>
                  <a:endParaRPr lang="en-US" altLang="ja-JP" sz="1000" dirty="0" smtClean="0"/>
                </a:p>
                <a:p>
                  <a:pPr>
                    <a:lnSpc>
                      <a:spcPts val="1000"/>
                    </a:lnSpc>
                  </a:pPr>
                  <a:r>
                    <a:rPr lang="ja-JP" altLang="en-US" sz="1000" dirty="0"/>
                    <a:t>　</a:t>
                  </a:r>
                  <a:r>
                    <a:rPr lang="ja-JP" altLang="en-US" sz="1000" dirty="0" smtClean="0"/>
                    <a:t>　　　　　　　－活力、未来、安心のふるさと－　　　）</a:t>
                  </a:r>
                  <a:endParaRPr lang="en-US" altLang="ja-JP" sz="1000" dirty="0" smtClean="0"/>
                </a:p>
                <a:p>
                  <a:pPr>
                    <a:lnSpc>
                      <a:spcPts val="1000"/>
                    </a:lnSpc>
                  </a:pPr>
                  <a:endParaRPr lang="en-US" altLang="ja-JP" sz="1050" dirty="0" smtClean="0"/>
                </a:p>
                <a:p>
                  <a:pPr>
                    <a:lnSpc>
                      <a:spcPts val="1000"/>
                    </a:lnSpc>
                  </a:pPr>
                  <a:r>
                    <a:rPr lang="ja-JP" altLang="en-US" sz="1050" dirty="0" smtClean="0"/>
                    <a:t>３　目指すべき将来像の実現に向けた政策</a:t>
                  </a:r>
                  <a:endParaRPr lang="en-US" altLang="ja-JP" sz="1050" dirty="0" smtClean="0"/>
                </a:p>
                <a:p>
                  <a:pPr>
                    <a:lnSpc>
                      <a:spcPts val="1000"/>
                    </a:lnSpc>
                  </a:pPr>
                  <a:r>
                    <a:rPr lang="ja-JP" altLang="en-US" sz="1050" dirty="0"/>
                    <a:t>　</a:t>
                  </a:r>
                  <a:r>
                    <a:rPr lang="ja-JP" altLang="en-US" sz="1050" dirty="0" smtClean="0">
                      <a:latin typeface="ＭＳ Ｐゴシック"/>
                      <a:ea typeface="ＭＳ Ｐゴシック"/>
                    </a:rPr>
                    <a:t>⑴　</a:t>
                  </a:r>
                  <a:r>
                    <a:rPr lang="ja-JP" altLang="en-US" sz="1050" dirty="0" smtClean="0"/>
                    <a:t>政策体系</a:t>
                  </a:r>
                  <a:endParaRPr lang="en-US" altLang="ja-JP" sz="1050" dirty="0" smtClean="0"/>
                </a:p>
                <a:p>
                  <a:pPr lvl="0">
                    <a:lnSpc>
                      <a:spcPts val="1000"/>
                    </a:lnSpc>
                  </a:pPr>
                  <a:r>
                    <a:rPr lang="ja-JP" altLang="en-US" sz="1050" dirty="0">
                      <a:solidFill>
                        <a:prstClr val="black"/>
                      </a:solidFill>
                    </a:rPr>
                    <a:t>　</a:t>
                  </a:r>
                  <a:r>
                    <a:rPr lang="ja-JP" altLang="en-US" sz="1050" dirty="0" smtClean="0">
                      <a:solidFill>
                        <a:prstClr val="black"/>
                      </a:solidFill>
                    </a:rPr>
                    <a:t>　　</a:t>
                  </a:r>
                  <a:r>
                    <a:rPr lang="ja-JP" altLang="en-US" sz="1000" dirty="0" smtClean="0">
                      <a:solidFill>
                        <a:prstClr val="black"/>
                      </a:solidFill>
                      <a:latin typeface="+mj-ea"/>
                      <a:ea typeface="+mj-ea"/>
                    </a:rPr>
                    <a:t>「活力」、「未来」、「安心」の</a:t>
                  </a:r>
                  <a:r>
                    <a:rPr lang="en-US" altLang="ja-JP" sz="1000" dirty="0" smtClean="0">
                      <a:solidFill>
                        <a:prstClr val="black"/>
                      </a:solidFill>
                      <a:latin typeface="+mj-ea"/>
                      <a:ea typeface="+mj-ea"/>
                    </a:rPr>
                    <a:t>3</a:t>
                  </a:r>
                  <a:r>
                    <a:rPr lang="ja-JP" altLang="en-US" sz="1000" dirty="0" err="1" smtClean="0">
                      <a:solidFill>
                        <a:prstClr val="black"/>
                      </a:solidFill>
                      <a:latin typeface="+mj-ea"/>
                      <a:ea typeface="+mj-ea"/>
                    </a:rPr>
                    <a:t>つを</a:t>
                  </a:r>
                  <a:r>
                    <a:rPr lang="ja-JP" altLang="en-US" sz="1000" dirty="0" smtClean="0">
                      <a:solidFill>
                        <a:prstClr val="black"/>
                      </a:solidFill>
                      <a:latin typeface="+mj-ea"/>
                      <a:ea typeface="+mj-ea"/>
                    </a:rPr>
                    <a:t>柱とする基本政策</a:t>
                  </a:r>
                  <a:endParaRPr lang="en-US" altLang="ja-JP" sz="1000" dirty="0" smtClean="0">
                    <a:solidFill>
                      <a:prstClr val="black"/>
                    </a:solidFill>
                    <a:latin typeface="+mj-ea"/>
                    <a:ea typeface="+mj-ea"/>
                  </a:endParaRPr>
                </a:p>
                <a:p>
                  <a:pPr lvl="0">
                    <a:lnSpc>
                      <a:spcPts val="1000"/>
                    </a:lnSpc>
                  </a:pPr>
                  <a:r>
                    <a:rPr lang="ja-JP" altLang="en-US" sz="1000" dirty="0">
                      <a:solidFill>
                        <a:prstClr val="black"/>
                      </a:solidFill>
                      <a:latin typeface="+mj-ea"/>
                      <a:ea typeface="+mj-ea"/>
                    </a:rPr>
                    <a:t>　</a:t>
                  </a:r>
                  <a:r>
                    <a:rPr lang="ja-JP" altLang="en-US" sz="1000" dirty="0" smtClean="0">
                      <a:solidFill>
                        <a:prstClr val="black"/>
                      </a:solidFill>
                      <a:latin typeface="+mj-ea"/>
                      <a:ea typeface="+mj-ea"/>
                    </a:rPr>
                    <a:t>　　（</a:t>
                  </a:r>
                  <a:r>
                    <a:rPr lang="en-US" altLang="ja-JP" sz="1000" dirty="0" smtClean="0">
                      <a:solidFill>
                        <a:prstClr val="black"/>
                      </a:solidFill>
                      <a:latin typeface="+mj-ea"/>
                      <a:ea typeface="+mj-ea"/>
                    </a:rPr>
                    <a:t>85</a:t>
                  </a:r>
                  <a:r>
                    <a:rPr lang="ja-JP" altLang="en-US" sz="1000" dirty="0" smtClean="0">
                      <a:solidFill>
                        <a:prstClr val="black"/>
                      </a:solidFill>
                      <a:latin typeface="+mj-ea"/>
                      <a:ea typeface="+mj-ea"/>
                    </a:rPr>
                    <a:t>政策）＋重要政策「人づくり」（</a:t>
                  </a:r>
                  <a:r>
                    <a:rPr lang="en-US" altLang="ja-JP" sz="1000" dirty="0" smtClean="0">
                      <a:solidFill>
                        <a:prstClr val="black"/>
                      </a:solidFill>
                      <a:latin typeface="+mj-ea"/>
                      <a:ea typeface="+mj-ea"/>
                    </a:rPr>
                    <a:t>15</a:t>
                  </a:r>
                  <a:r>
                    <a:rPr lang="ja-JP" altLang="en-US" sz="1000" dirty="0" smtClean="0">
                      <a:solidFill>
                        <a:prstClr val="black"/>
                      </a:solidFill>
                      <a:latin typeface="+mj-ea"/>
                      <a:ea typeface="+mj-ea"/>
                    </a:rPr>
                    <a:t>政策）：計</a:t>
                  </a:r>
                  <a:r>
                    <a:rPr lang="en-US" altLang="ja-JP" sz="1000" dirty="0" smtClean="0">
                      <a:solidFill>
                        <a:prstClr val="black"/>
                      </a:solidFill>
                      <a:latin typeface="+mj-ea"/>
                      <a:ea typeface="+mj-ea"/>
                    </a:rPr>
                    <a:t>100</a:t>
                  </a:r>
                  <a:r>
                    <a:rPr lang="ja-JP" altLang="en-US" sz="1000" dirty="0" smtClean="0">
                      <a:solidFill>
                        <a:prstClr val="black"/>
                      </a:solidFill>
                      <a:latin typeface="+mj-ea"/>
                      <a:ea typeface="+mj-ea"/>
                    </a:rPr>
                    <a:t>の</a:t>
                  </a:r>
                  <a:endParaRPr lang="en-US" altLang="ja-JP" sz="1000" dirty="0" smtClean="0">
                    <a:solidFill>
                      <a:prstClr val="black"/>
                    </a:solidFill>
                    <a:latin typeface="+mj-ea"/>
                    <a:ea typeface="+mj-ea"/>
                  </a:endParaRPr>
                </a:p>
                <a:p>
                  <a:pPr lvl="0">
                    <a:lnSpc>
                      <a:spcPts val="1000"/>
                    </a:lnSpc>
                  </a:pPr>
                  <a:r>
                    <a:rPr lang="ja-JP" altLang="en-US" sz="1000">
                      <a:solidFill>
                        <a:prstClr val="black"/>
                      </a:solidFill>
                      <a:latin typeface="+mj-ea"/>
                      <a:ea typeface="+mj-ea"/>
                    </a:rPr>
                    <a:t>　</a:t>
                  </a:r>
                  <a:r>
                    <a:rPr lang="ja-JP" altLang="en-US" sz="1000" smtClean="0">
                      <a:solidFill>
                        <a:prstClr val="black"/>
                      </a:solidFill>
                      <a:latin typeface="+mj-ea"/>
                      <a:ea typeface="+mj-ea"/>
                    </a:rPr>
                    <a:t>　　政策</a:t>
                  </a:r>
                  <a:r>
                    <a:rPr lang="ja-JP" altLang="en-US" sz="1000" dirty="0">
                      <a:solidFill>
                        <a:prstClr val="black"/>
                      </a:solidFill>
                      <a:latin typeface="+mj-ea"/>
                      <a:ea typeface="+mj-ea"/>
                    </a:rPr>
                    <a:t>と</a:t>
                  </a:r>
                  <a:r>
                    <a:rPr lang="ja-JP" altLang="en-US" sz="1000" dirty="0" smtClean="0">
                      <a:solidFill>
                        <a:prstClr val="black"/>
                      </a:solidFill>
                      <a:latin typeface="+mj-ea"/>
                      <a:ea typeface="+mj-ea"/>
                    </a:rPr>
                    <a:t>政策</a:t>
                  </a:r>
                  <a:r>
                    <a:rPr lang="ja-JP" altLang="en-US" sz="1000" dirty="0">
                      <a:solidFill>
                        <a:prstClr val="black"/>
                      </a:solidFill>
                      <a:latin typeface="+mj-ea"/>
                      <a:ea typeface="+mj-ea"/>
                    </a:rPr>
                    <a:t>目標を</a:t>
                  </a:r>
                  <a:r>
                    <a:rPr lang="ja-JP" altLang="en-US" sz="1000" dirty="0" smtClean="0">
                      <a:solidFill>
                        <a:prstClr val="black"/>
                      </a:solidFill>
                      <a:latin typeface="+mj-ea"/>
                      <a:ea typeface="+mj-ea"/>
                    </a:rPr>
                    <a:t>設定</a:t>
                  </a:r>
                  <a:endParaRPr lang="en-US" altLang="ja-JP" sz="1000" dirty="0" smtClean="0">
                    <a:solidFill>
                      <a:prstClr val="black"/>
                    </a:solidFill>
                    <a:latin typeface="+mj-ea"/>
                    <a:ea typeface="+mj-ea"/>
                  </a:endParaRPr>
                </a:p>
                <a:p>
                  <a:pPr lvl="0">
                    <a:lnSpc>
                      <a:spcPts val="1100"/>
                    </a:lnSpc>
                  </a:pPr>
                  <a:endParaRPr lang="en-US" altLang="ja-JP" sz="900" dirty="0" smtClean="0">
                    <a:solidFill>
                      <a:prstClr val="black"/>
                    </a:solidFill>
                  </a:endParaRPr>
                </a:p>
                <a:p>
                  <a:pPr lvl="0">
                    <a:lnSpc>
                      <a:spcPts val="1100"/>
                    </a:lnSpc>
                  </a:pPr>
                  <a:endParaRPr lang="en-US" altLang="ja-JP" sz="900" dirty="0">
                    <a:solidFill>
                      <a:prstClr val="black"/>
                    </a:solidFill>
                  </a:endParaRPr>
                </a:p>
                <a:p>
                  <a:pPr lvl="0">
                    <a:lnSpc>
                      <a:spcPts val="1100"/>
                    </a:lnSpc>
                  </a:pPr>
                  <a:endParaRPr lang="en-US" altLang="ja-JP" sz="900" dirty="0" smtClean="0">
                    <a:solidFill>
                      <a:prstClr val="black"/>
                    </a:solidFill>
                  </a:endParaRPr>
                </a:p>
                <a:p>
                  <a:pPr lvl="0">
                    <a:lnSpc>
                      <a:spcPts val="1100"/>
                    </a:lnSpc>
                  </a:pPr>
                  <a:endParaRPr lang="en-US" altLang="ja-JP" sz="900" dirty="0" smtClean="0">
                    <a:solidFill>
                      <a:prstClr val="black"/>
                    </a:solidFill>
                  </a:endParaRPr>
                </a:p>
                <a:p>
                  <a:pPr lvl="0">
                    <a:lnSpc>
                      <a:spcPts val="1100"/>
                    </a:lnSpc>
                  </a:pPr>
                  <a:endParaRPr lang="en-US" altLang="ja-JP" sz="900" dirty="0">
                    <a:solidFill>
                      <a:prstClr val="black"/>
                    </a:solidFill>
                  </a:endParaRPr>
                </a:p>
                <a:p>
                  <a:pPr lvl="0">
                    <a:lnSpc>
                      <a:spcPts val="1100"/>
                    </a:lnSpc>
                  </a:pPr>
                  <a:endParaRPr lang="en-US" altLang="ja-JP" sz="900" dirty="0">
                    <a:solidFill>
                      <a:prstClr val="black"/>
                    </a:solidFill>
                  </a:endParaRPr>
                </a:p>
                <a:p>
                  <a:pPr lvl="0">
                    <a:lnSpc>
                      <a:spcPts val="1100"/>
                    </a:lnSpc>
                  </a:pPr>
                  <a:endParaRPr lang="en-US" altLang="ja-JP" sz="900" dirty="0" smtClean="0">
                    <a:solidFill>
                      <a:prstClr val="black"/>
                    </a:solidFill>
                  </a:endParaRPr>
                </a:p>
                <a:p>
                  <a:pPr>
                    <a:lnSpc>
                      <a:spcPts val="1000"/>
                    </a:lnSpc>
                  </a:pPr>
                  <a:endParaRPr lang="en-US" altLang="ja-JP" sz="1050" dirty="0" smtClean="0"/>
                </a:p>
                <a:p>
                  <a:pPr>
                    <a:lnSpc>
                      <a:spcPts val="1000"/>
                    </a:lnSpc>
                  </a:pPr>
                  <a:endParaRPr lang="en-US" altLang="ja-JP" sz="1050" dirty="0" smtClean="0"/>
                </a:p>
                <a:p>
                  <a:pPr>
                    <a:lnSpc>
                      <a:spcPts val="1000"/>
                    </a:lnSpc>
                  </a:pPr>
                  <a:r>
                    <a:rPr lang="ja-JP" altLang="en-US" sz="1050" dirty="0"/>
                    <a:t>　</a:t>
                  </a:r>
                  <a:r>
                    <a:rPr lang="ja-JP" altLang="en-US" sz="1050" dirty="0" smtClean="0">
                      <a:latin typeface="ＭＳ Ｐゴシック"/>
                      <a:ea typeface="ＭＳ Ｐゴシック"/>
                    </a:rPr>
                    <a:t>⑵　</a:t>
                  </a:r>
                  <a:r>
                    <a:rPr lang="ja-JP" altLang="en-US" sz="1050" dirty="0" smtClean="0"/>
                    <a:t>重点戦略</a:t>
                  </a:r>
                  <a:endParaRPr lang="en-US" altLang="ja-JP" sz="1050" dirty="0"/>
                </a:p>
                <a:p>
                  <a:pPr>
                    <a:lnSpc>
                      <a:spcPts val="1000"/>
                    </a:lnSpc>
                  </a:pPr>
                  <a:r>
                    <a:rPr lang="ja-JP" altLang="en-US" sz="1000" dirty="0" smtClean="0">
                      <a:latin typeface="+mn-ea"/>
                    </a:rPr>
                    <a:t>　　　各政策体系を横断的、有機的に捉えた取組みを重点的</a:t>
                  </a:r>
                  <a:endParaRPr lang="en-US" altLang="ja-JP" sz="1000" dirty="0" smtClean="0">
                    <a:latin typeface="+mn-ea"/>
                  </a:endParaRPr>
                </a:p>
                <a:p>
                  <a:pPr>
                    <a:lnSpc>
                      <a:spcPts val="1000"/>
                    </a:lnSpc>
                  </a:pPr>
                  <a:r>
                    <a:rPr lang="ja-JP" altLang="en-US" sz="1000" dirty="0">
                      <a:latin typeface="+mn-ea"/>
                    </a:rPr>
                    <a:t>　</a:t>
                  </a:r>
                  <a:r>
                    <a:rPr lang="ja-JP" altLang="en-US" sz="1000" dirty="0" smtClean="0">
                      <a:latin typeface="+mn-ea"/>
                    </a:rPr>
                    <a:t>　かつ戦略的に展開</a:t>
                  </a:r>
                  <a:endParaRPr lang="en-US" altLang="ja-JP" sz="1000" dirty="0" smtClean="0"/>
                </a:p>
                <a:p>
                  <a:pPr>
                    <a:lnSpc>
                      <a:spcPts val="1000"/>
                    </a:lnSpc>
                  </a:pPr>
                  <a:endParaRPr lang="en-US" altLang="ja-JP" sz="1000" dirty="0"/>
                </a:p>
                <a:p>
                  <a:pPr>
                    <a:lnSpc>
                      <a:spcPts val="1000"/>
                    </a:lnSpc>
                  </a:pPr>
                  <a:r>
                    <a:rPr kumimoji="1" lang="ja-JP" altLang="en-US" sz="1050" dirty="0" smtClean="0"/>
                    <a:t>４　</a:t>
                  </a:r>
                  <a:r>
                    <a:rPr kumimoji="1" lang="en-US" altLang="ja-JP" sz="1050" dirty="0" smtClean="0"/>
                    <a:t>2020</a:t>
                  </a:r>
                  <a:r>
                    <a:rPr kumimoji="1" lang="ja-JP" altLang="en-US" sz="1050" dirty="0" smtClean="0"/>
                    <a:t>年代半ばに期待される富山県の姿</a:t>
                  </a:r>
                  <a:endParaRPr kumimoji="1" lang="en-US" altLang="ja-JP" sz="1050" dirty="0" smtClean="0"/>
                </a:p>
                <a:p>
                  <a:pPr>
                    <a:lnSpc>
                      <a:spcPts val="1000"/>
                    </a:lnSpc>
                  </a:pPr>
                  <a:endParaRPr kumimoji="1" lang="en-US" altLang="ja-JP" sz="1050" dirty="0" smtClean="0"/>
                </a:p>
                <a:p>
                  <a:pPr>
                    <a:lnSpc>
                      <a:spcPts val="1100"/>
                    </a:lnSpc>
                  </a:pPr>
                  <a:endParaRPr lang="en-US" altLang="ja-JP" sz="1050" dirty="0"/>
                </a:p>
                <a:p>
                  <a:pPr>
                    <a:lnSpc>
                      <a:spcPts val="1100"/>
                    </a:lnSpc>
                  </a:pPr>
                  <a:endParaRPr kumimoji="1" lang="en-US" altLang="ja-JP" sz="1050" dirty="0" smtClean="0"/>
                </a:p>
                <a:p>
                  <a:pPr>
                    <a:lnSpc>
                      <a:spcPts val="1100"/>
                    </a:lnSpc>
                  </a:pPr>
                  <a:endParaRPr kumimoji="1" lang="ja-JP" altLang="en-US" sz="1200" dirty="0"/>
                </a:p>
              </p:txBody>
            </p:sp>
          </p:grpSp>
        </p:grpSp>
        <p:grpSp>
          <p:nvGrpSpPr>
            <p:cNvPr id="37" name="グループ化 36"/>
            <p:cNvGrpSpPr/>
            <p:nvPr/>
          </p:nvGrpSpPr>
          <p:grpSpPr>
            <a:xfrm>
              <a:off x="3114736" y="4285178"/>
              <a:ext cx="597987" cy="360038"/>
              <a:chOff x="3345488" y="4501202"/>
              <a:chExt cx="523241" cy="360038"/>
            </a:xfrm>
          </p:grpSpPr>
          <p:sp>
            <p:nvSpPr>
              <p:cNvPr id="35" name="円/楕円 34"/>
              <p:cNvSpPr/>
              <p:nvPr/>
            </p:nvSpPr>
            <p:spPr>
              <a:xfrm>
                <a:off x="3345488" y="4501202"/>
                <a:ext cx="360040" cy="360038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rgbClr val="E86E0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テキスト ボックス 35"/>
              <p:cNvSpPr txBox="1"/>
              <p:nvPr/>
            </p:nvSpPr>
            <p:spPr>
              <a:xfrm>
                <a:off x="3364674" y="4517832"/>
                <a:ext cx="504055" cy="299098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spAutoFit/>
              </a:bodyPr>
              <a:lstStyle/>
              <a:p>
                <a:r>
                  <a:rPr kumimoji="1" lang="ja-JP" altLang="en-US" sz="1000" dirty="0" smtClean="0"/>
                  <a:t>活力</a:t>
                </a:r>
                <a:endParaRPr kumimoji="1" lang="ja-JP" altLang="en-US" sz="1000" dirty="0"/>
              </a:p>
            </p:txBody>
          </p:sp>
        </p:grpSp>
        <p:grpSp>
          <p:nvGrpSpPr>
            <p:cNvPr id="38" name="グループ化 37"/>
            <p:cNvGrpSpPr/>
            <p:nvPr/>
          </p:nvGrpSpPr>
          <p:grpSpPr>
            <a:xfrm>
              <a:off x="3134066" y="4840249"/>
              <a:ext cx="576443" cy="360040"/>
              <a:chOff x="3362385" y="4624225"/>
              <a:chExt cx="504387" cy="360040"/>
            </a:xfrm>
          </p:grpSpPr>
          <p:sp>
            <p:nvSpPr>
              <p:cNvPr id="39" name="円/楕円 38"/>
              <p:cNvSpPr/>
              <p:nvPr/>
            </p:nvSpPr>
            <p:spPr>
              <a:xfrm>
                <a:off x="3362385" y="4624225"/>
                <a:ext cx="360040" cy="36004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rgbClr val="31568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テキスト ボックス 39"/>
              <p:cNvSpPr txBox="1"/>
              <p:nvPr/>
            </p:nvSpPr>
            <p:spPr>
              <a:xfrm>
                <a:off x="3362717" y="4673129"/>
                <a:ext cx="504055" cy="2990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00" dirty="0" smtClean="0"/>
                  <a:t>未来</a:t>
                </a:r>
                <a:endParaRPr kumimoji="1" lang="ja-JP" altLang="en-US" sz="1000" dirty="0"/>
              </a:p>
            </p:txBody>
          </p:sp>
        </p:grpSp>
        <p:grpSp>
          <p:nvGrpSpPr>
            <p:cNvPr id="41" name="グループ化 40"/>
            <p:cNvGrpSpPr/>
            <p:nvPr/>
          </p:nvGrpSpPr>
          <p:grpSpPr>
            <a:xfrm>
              <a:off x="3136165" y="5388150"/>
              <a:ext cx="591921" cy="360040"/>
              <a:chOff x="3364212" y="4668070"/>
              <a:chExt cx="517929" cy="360040"/>
            </a:xfrm>
          </p:grpSpPr>
          <p:sp>
            <p:nvSpPr>
              <p:cNvPr id="42" name="円/楕円 41"/>
              <p:cNvSpPr/>
              <p:nvPr/>
            </p:nvSpPr>
            <p:spPr>
              <a:xfrm>
                <a:off x="3364212" y="4668070"/>
                <a:ext cx="360037" cy="360040"/>
              </a:xfrm>
              <a:prstGeom prst="ellipse">
                <a:avLst/>
              </a:prstGeom>
              <a:solidFill>
                <a:srgbClr val="BEF082"/>
              </a:solidFill>
              <a:ln>
                <a:solidFill>
                  <a:srgbClr val="5C8E2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テキスト ボックス 42"/>
              <p:cNvSpPr txBox="1"/>
              <p:nvPr/>
            </p:nvSpPr>
            <p:spPr>
              <a:xfrm>
                <a:off x="3378086" y="4693902"/>
                <a:ext cx="504055" cy="2990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00" dirty="0" smtClean="0"/>
                  <a:t>安心</a:t>
                </a:r>
                <a:endParaRPr kumimoji="1" lang="ja-JP" altLang="en-US" sz="1000" dirty="0"/>
              </a:p>
            </p:txBody>
          </p:sp>
        </p:grpSp>
        <p:sp>
          <p:nvSpPr>
            <p:cNvPr id="44" name="テキスト ボックス 43"/>
            <p:cNvSpPr txBox="1"/>
            <p:nvPr/>
          </p:nvSpPr>
          <p:spPr>
            <a:xfrm>
              <a:off x="3513084" y="4128714"/>
              <a:ext cx="2483611" cy="672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kumimoji="1" lang="ja-JP" altLang="en-US" sz="900" dirty="0" smtClean="0"/>
                <a:t>勤勉で進取の気性に富む人材、恵まれた自然、歴史・文化、交通・情報通信基盤、産業集積などを活かし、創意工夫、意欲ある取組みが展開されている「活力」あふれる県</a:t>
              </a:r>
              <a:endParaRPr kumimoji="1" lang="ja-JP" altLang="en-US" sz="900" dirty="0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3523765" y="4737102"/>
              <a:ext cx="2419928" cy="7352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kumimoji="1" lang="ja-JP" altLang="en-US" sz="900" dirty="0" smtClean="0"/>
                <a:t>明日を担う人材が健やかに育まれ、文化・スポーツの振興など多彩な県民活動、ふるさとの魅力を活かした</a:t>
              </a:r>
              <a:r>
                <a:rPr lang="ja-JP" altLang="en-US" sz="900" dirty="0" smtClean="0"/>
                <a:t>地域</a:t>
              </a:r>
              <a:r>
                <a:rPr kumimoji="1" lang="ja-JP" altLang="en-US" sz="900" dirty="0" smtClean="0"/>
                <a:t>づくりが進められている「未来」への希望に満ちた県</a:t>
              </a:r>
              <a:endParaRPr kumimoji="1" lang="ja-JP" altLang="en-US" sz="900" dirty="0"/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3533991" y="5395588"/>
              <a:ext cx="2419928" cy="342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kumimoji="1" lang="ja-JP" altLang="en-US" sz="900" dirty="0" smtClean="0"/>
                <a:t>豊かな自然や生活環境を活かし、住み慣れた地域の中で、健康で快適に、安全で「安心」して暮らせる県</a:t>
              </a:r>
              <a:endParaRPr kumimoji="1" lang="ja-JP" altLang="en-US" sz="900" dirty="0"/>
            </a:p>
          </p:txBody>
        </p:sp>
      </p:grpSp>
      <p:grpSp>
        <p:nvGrpSpPr>
          <p:cNvPr id="56" name="グループ化 55"/>
          <p:cNvGrpSpPr/>
          <p:nvPr/>
        </p:nvGrpSpPr>
        <p:grpSpPr>
          <a:xfrm>
            <a:off x="208112" y="8382925"/>
            <a:ext cx="6048672" cy="530164"/>
            <a:chOff x="208112" y="8356974"/>
            <a:chExt cx="5904656" cy="511994"/>
          </a:xfrm>
        </p:grpSpPr>
        <p:sp>
          <p:nvSpPr>
            <p:cNvPr id="52" name="正方形/長方形 51"/>
            <p:cNvSpPr/>
            <p:nvPr/>
          </p:nvSpPr>
          <p:spPr>
            <a:xfrm>
              <a:off x="208112" y="8356974"/>
              <a:ext cx="5904656" cy="5011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222299" y="8386128"/>
              <a:ext cx="2108806" cy="205184"/>
            </a:xfrm>
            <a:prstGeom prst="rect">
              <a:avLst/>
            </a:prstGeom>
            <a:solidFill>
              <a:srgbClr val="FFCCFF">
                <a:alpha val="70000"/>
              </a:srgbClr>
            </a:solidFill>
          </p:spPr>
          <p:txBody>
            <a:bodyPr wrap="square" tIns="0" bIns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ja-JP" altLang="en-US" sz="1200" dirty="0" smtClean="0"/>
                <a:t>第５章</a:t>
              </a:r>
              <a:r>
                <a:rPr lang="ja-JP" altLang="en-US" sz="1200" dirty="0"/>
                <a:t>　</a:t>
              </a:r>
              <a:r>
                <a:rPr lang="ja-JP" altLang="en-US" sz="1200" dirty="0" smtClean="0"/>
                <a:t>県政運営の基本姿勢</a:t>
              </a:r>
              <a:endParaRPr lang="en-US" altLang="ja-JP" sz="1200" dirty="0"/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292593" y="8532110"/>
              <a:ext cx="5760640" cy="3368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ja-JP" altLang="en-US" sz="800" dirty="0"/>
                <a:t>１</a:t>
              </a:r>
              <a:r>
                <a:rPr kumimoji="1" lang="ja-JP" altLang="en-US" sz="800" dirty="0" smtClean="0"/>
                <a:t>　オープンでわかりやすい県政　</a:t>
              </a:r>
              <a:r>
                <a:rPr lang="ja-JP" altLang="en-US" sz="800" dirty="0" smtClean="0"/>
                <a:t> ２　県民の自立と幸せを重視する県政　３</a:t>
              </a:r>
              <a:r>
                <a:rPr lang="ja-JP" altLang="en-US" sz="800" dirty="0"/>
                <a:t>　スピード重視の</a:t>
              </a:r>
              <a:r>
                <a:rPr lang="ja-JP" altLang="en-US" sz="800" dirty="0" smtClean="0"/>
                <a:t>県政</a:t>
              </a:r>
              <a:endParaRPr lang="en-US" altLang="ja-JP" sz="800" dirty="0" smtClean="0"/>
            </a:p>
            <a:p>
              <a:pPr>
                <a:lnSpc>
                  <a:spcPts val="1000"/>
                </a:lnSpc>
              </a:pPr>
              <a:r>
                <a:rPr kumimoji="1" lang="ja-JP" altLang="en-US" sz="800" dirty="0" smtClean="0"/>
                <a:t>４　現場重視で効率的な県政　</a:t>
              </a:r>
              <a:r>
                <a:rPr lang="ja-JP" altLang="en-US" sz="800" dirty="0" smtClean="0"/>
                <a:t> 　　５　市町村、地域との連携と支援、県土の均衡ある発展　</a:t>
              </a:r>
              <a:r>
                <a:rPr kumimoji="1" lang="ja-JP" altLang="en-US" sz="800" dirty="0" smtClean="0"/>
                <a:t>６　「とやまから日本を変える」改革と創造</a:t>
              </a:r>
              <a:endParaRPr kumimoji="1" lang="ja-JP" altLang="en-US" sz="800" dirty="0"/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200241" y="8946856"/>
            <a:ext cx="6305941" cy="960400"/>
            <a:chOff x="148080" y="8345377"/>
            <a:chExt cx="6083379" cy="637736"/>
          </a:xfrm>
        </p:grpSpPr>
        <p:sp>
          <p:nvSpPr>
            <p:cNvPr id="59" name="正方形/長方形 58"/>
            <p:cNvSpPr/>
            <p:nvPr/>
          </p:nvSpPr>
          <p:spPr>
            <a:xfrm>
              <a:off x="148080" y="8345377"/>
              <a:ext cx="5835189" cy="3777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000"/>
                </a:lnSpc>
              </a:pPr>
              <a:endParaRPr kumimoji="1" lang="ja-JP" altLang="en-US" dirty="0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169693" y="8357116"/>
              <a:ext cx="2431329" cy="136249"/>
            </a:xfrm>
            <a:prstGeom prst="rect">
              <a:avLst/>
            </a:prstGeom>
            <a:solidFill>
              <a:srgbClr val="FFCCFF">
                <a:alpha val="70000"/>
              </a:srgbClr>
            </a:solidFill>
          </p:spPr>
          <p:txBody>
            <a:bodyPr wrap="square" tIns="0" bIns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ja-JP" altLang="en-US" sz="1200" dirty="0" smtClean="0"/>
                <a:t>第６章</a:t>
              </a:r>
              <a:r>
                <a:rPr lang="ja-JP" altLang="en-US" sz="1200" dirty="0"/>
                <a:t>　</a:t>
              </a:r>
              <a:r>
                <a:rPr lang="ja-JP" altLang="en-US" sz="1200" dirty="0" smtClean="0"/>
                <a:t>計画の実効性の確保と推進</a:t>
              </a:r>
              <a:endParaRPr lang="en-US" altLang="ja-JP" sz="1200" dirty="0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327354" y="8496023"/>
              <a:ext cx="5904105" cy="4870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kumimoji="1" lang="ja-JP" altLang="en-US" sz="1050" dirty="0" smtClean="0"/>
                <a:t>１　計画の実効性の確保　　</a:t>
              </a:r>
              <a:r>
                <a:rPr lang="ja-JP" altLang="en-US" sz="900" dirty="0" smtClean="0">
                  <a:latin typeface="ＭＳ Ｐゴシック"/>
                  <a:ea typeface="ＭＳ Ｐゴシック"/>
                </a:rPr>
                <a:t>⑴　</a:t>
              </a:r>
              <a:r>
                <a:rPr lang="ja-JP" altLang="en-US" sz="900" dirty="0" smtClean="0"/>
                <a:t>マネジメントシステム活用による実効性確保　　</a:t>
              </a:r>
              <a:r>
                <a:rPr lang="ja-JP" altLang="en-US" sz="900" dirty="0" smtClean="0">
                  <a:latin typeface="ＭＳ Ｐゴシック"/>
                  <a:ea typeface="ＭＳ Ｐゴシック"/>
                </a:rPr>
                <a:t>⑵　</a:t>
              </a:r>
              <a:r>
                <a:rPr kumimoji="1" lang="ja-JP" altLang="en-US" sz="900" dirty="0" smtClean="0"/>
                <a:t>計画の弾力的な推進、見直し</a:t>
              </a:r>
              <a:endParaRPr kumimoji="1" lang="en-US" altLang="ja-JP" sz="900" dirty="0" smtClean="0"/>
            </a:p>
            <a:p>
              <a:pPr>
                <a:lnSpc>
                  <a:spcPts val="1000"/>
                </a:lnSpc>
              </a:pPr>
              <a:r>
                <a:rPr lang="ja-JP" altLang="en-US" sz="1050" dirty="0" smtClean="0"/>
                <a:t>２　計画の推進　　</a:t>
              </a:r>
              <a:r>
                <a:rPr lang="ja-JP" altLang="en-US" sz="900" dirty="0" smtClean="0"/>
                <a:t>　　</a:t>
              </a:r>
              <a:r>
                <a:rPr lang="ja-JP" altLang="en-US" sz="900" dirty="0" smtClean="0">
                  <a:latin typeface="ＭＳ Ｐゴシック"/>
                  <a:ea typeface="ＭＳ Ｐゴシック"/>
                </a:rPr>
                <a:t>⑴　</a:t>
              </a:r>
              <a:r>
                <a:rPr lang="ja-JP" altLang="en-US" sz="900" dirty="0" smtClean="0"/>
                <a:t>県民の参画と協働</a:t>
              </a:r>
              <a:r>
                <a:rPr lang="ja-JP" altLang="en-US" sz="900" dirty="0"/>
                <a:t>　</a:t>
              </a:r>
              <a:r>
                <a:rPr lang="ja-JP" altLang="en-US" sz="900" dirty="0" smtClean="0"/>
                <a:t>　　</a:t>
              </a:r>
              <a:r>
                <a:rPr lang="ja-JP" altLang="en-US" sz="900" dirty="0" smtClean="0">
                  <a:latin typeface="ＭＳ Ｐゴシック"/>
                  <a:ea typeface="ＭＳ Ｐゴシック"/>
                </a:rPr>
                <a:t>⑵　</a:t>
              </a:r>
              <a:r>
                <a:rPr lang="ja-JP" altLang="en-US" sz="900" dirty="0" smtClean="0"/>
                <a:t>市町村との連携等</a:t>
              </a:r>
              <a:r>
                <a:rPr lang="ja-JP" altLang="en-US" sz="900" dirty="0"/>
                <a:t>　</a:t>
              </a:r>
              <a:r>
                <a:rPr lang="ja-JP" altLang="en-US" sz="900" dirty="0" smtClean="0"/>
                <a:t>　　</a:t>
              </a:r>
              <a:r>
                <a:rPr lang="ja-JP" altLang="en-US" sz="900" dirty="0" smtClean="0">
                  <a:latin typeface="ＭＳ Ｐゴシック"/>
                  <a:ea typeface="ＭＳ Ｐゴシック"/>
                </a:rPr>
                <a:t>⑶　</a:t>
              </a:r>
              <a:r>
                <a:rPr lang="ja-JP" altLang="en-US" sz="900" dirty="0" smtClean="0"/>
                <a:t>県境を越えた広域的連携</a:t>
              </a:r>
              <a:endParaRPr lang="en-US" altLang="ja-JP" sz="900" dirty="0" smtClean="0"/>
            </a:p>
            <a:p>
              <a:pPr>
                <a:lnSpc>
                  <a:spcPts val="1000"/>
                </a:lnSpc>
              </a:pPr>
              <a:endParaRPr kumimoji="1" lang="en-US" altLang="ja-JP" sz="900" dirty="0" smtClean="0"/>
            </a:p>
            <a:p>
              <a:pPr>
                <a:lnSpc>
                  <a:spcPts val="1000"/>
                </a:lnSpc>
              </a:pPr>
              <a:endParaRPr kumimoji="1" lang="en-US" altLang="ja-JP" sz="900" dirty="0" smtClean="0"/>
            </a:p>
            <a:p>
              <a:pPr>
                <a:lnSpc>
                  <a:spcPts val="1000"/>
                </a:lnSpc>
              </a:pPr>
              <a:endParaRPr kumimoji="1" lang="ja-JP" altLang="en-US" sz="900" dirty="0"/>
            </a:p>
          </p:txBody>
        </p:sp>
      </p:grpSp>
      <p:grpSp>
        <p:nvGrpSpPr>
          <p:cNvPr id="68" name="グループ化 67"/>
          <p:cNvGrpSpPr/>
          <p:nvPr/>
        </p:nvGrpSpPr>
        <p:grpSpPr>
          <a:xfrm>
            <a:off x="8417024" y="264096"/>
            <a:ext cx="2448272" cy="437043"/>
            <a:chOff x="6544816" y="480120"/>
            <a:chExt cx="2448272" cy="437043"/>
          </a:xfrm>
        </p:grpSpPr>
        <p:sp>
          <p:nvSpPr>
            <p:cNvPr id="65" name="テキスト ボックス 64"/>
            <p:cNvSpPr txBox="1"/>
            <p:nvPr/>
          </p:nvSpPr>
          <p:spPr>
            <a:xfrm>
              <a:off x="6616824" y="480120"/>
              <a:ext cx="2304256" cy="437043"/>
            </a:xfrm>
            <a:prstGeom prst="rect">
              <a:avLst/>
            </a:prstGeom>
            <a:noFill/>
          </p:spPr>
          <p:txBody>
            <a:bodyPr wrap="square" lIns="128016" tIns="64008" rIns="128016" bIns="64008" rtlCol="0">
              <a:spAutoFit/>
            </a:bodyPr>
            <a:lstStyle/>
            <a:p>
              <a:r>
                <a:rPr kumimoji="1" lang="ja-JP" altLang="en-US" sz="2000" dirty="0" smtClean="0"/>
                <a:t>第２編　基本計画</a:t>
              </a:r>
              <a:endParaRPr kumimoji="1" lang="ja-JP" altLang="en-US" sz="2000" dirty="0"/>
            </a:p>
          </p:txBody>
        </p:sp>
        <p:sp>
          <p:nvSpPr>
            <p:cNvPr id="66" name="角丸四角形 65"/>
            <p:cNvSpPr/>
            <p:nvPr/>
          </p:nvSpPr>
          <p:spPr>
            <a:xfrm>
              <a:off x="6544816" y="480120"/>
              <a:ext cx="2448272" cy="424725"/>
            </a:xfrm>
            <a:prstGeom prst="roundRect">
              <a:avLst/>
            </a:prstGeom>
            <a:solidFill>
              <a:srgbClr val="CCECFF">
                <a:alpha val="49804"/>
              </a:srgbClr>
            </a:solidFill>
            <a:ln>
              <a:solidFill>
                <a:srgbClr val="CCE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69" name="正方形/長方形 68"/>
          <p:cNvSpPr/>
          <p:nvPr/>
        </p:nvSpPr>
        <p:spPr>
          <a:xfrm>
            <a:off x="6472808" y="768151"/>
            <a:ext cx="6192688" cy="7173004"/>
          </a:xfrm>
          <a:prstGeom prst="rect">
            <a:avLst/>
          </a:prstGeom>
          <a:solidFill>
            <a:srgbClr val="CCECFF">
              <a:alpha val="50000"/>
            </a:srgbClr>
          </a:solidFill>
          <a:ln>
            <a:solidFill>
              <a:srgbClr val="CCE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正方形/長方形 69"/>
          <p:cNvSpPr/>
          <p:nvPr/>
        </p:nvSpPr>
        <p:spPr>
          <a:xfrm>
            <a:off x="6515340" y="1807535"/>
            <a:ext cx="6102721" cy="34971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6688832" y="2147337"/>
            <a:ext cx="518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第１節　政策の体系</a:t>
            </a:r>
            <a:endParaRPr lang="en-US" altLang="ja-JP" sz="1200" dirty="0" smtClean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688832" y="2424336"/>
            <a:ext cx="5697906" cy="946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solidFill>
                  <a:srgbClr val="E86E0A"/>
                </a:solidFill>
              </a:rPr>
              <a:t>第２節　活力とやま　</a:t>
            </a:r>
            <a:endParaRPr lang="en-US" altLang="ja-JP" sz="1200" dirty="0" smtClean="0">
              <a:solidFill>
                <a:srgbClr val="E86E0A"/>
              </a:solidFill>
            </a:endParaRPr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１</a:t>
            </a:r>
            <a:r>
              <a:rPr kumimoji="1" lang="ja-JP" altLang="en-US" sz="1050" dirty="0" smtClean="0"/>
              <a:t>　</a:t>
            </a:r>
            <a:r>
              <a:rPr lang="ja-JP" altLang="en-US" sz="1050" dirty="0" smtClean="0"/>
              <a:t>グローバル競争を勝ち抜く力強い産業の育成と雇用の確保                   　　　  （現行計画）</a:t>
            </a:r>
            <a:endParaRPr kumimoji="1" lang="en-US" altLang="ja-JP" sz="1050" dirty="0" smtClean="0"/>
          </a:p>
          <a:p>
            <a:r>
              <a:rPr lang="ja-JP" altLang="en-US" sz="1050" dirty="0" smtClean="0"/>
              <a:t>　　２　生産性・付加価値の高い農林水産業の振興</a:t>
            </a:r>
            <a:endParaRPr lang="en-US" altLang="ja-JP" sz="1050" dirty="0" smtClean="0"/>
          </a:p>
          <a:p>
            <a:r>
              <a:rPr lang="ja-JP" altLang="en-US" sz="1050" dirty="0" smtClean="0"/>
              <a:t>　　３　環日本海・アジア新時代に向けた陸・海・空の交通基盤等の強化</a:t>
            </a:r>
            <a:endParaRPr lang="en-US" altLang="ja-JP" sz="1050" dirty="0" smtClean="0"/>
          </a:p>
          <a:p>
            <a:r>
              <a:rPr lang="ja-JP" altLang="en-US" sz="1050" dirty="0" smtClean="0"/>
              <a:t>　　４</a:t>
            </a:r>
            <a:r>
              <a:rPr kumimoji="1" lang="ja-JP" altLang="en-US" sz="1050" dirty="0" smtClean="0"/>
              <a:t>　観光振興と魅力あるまちづくり　　　　　　　　　　　　　　　　　　 計３０政策</a:t>
            </a:r>
            <a:r>
              <a:rPr kumimoji="1" lang="ja-JP" altLang="en-US" sz="1200" dirty="0" smtClean="0"/>
              <a:t>　←　</a:t>
            </a:r>
            <a:r>
              <a:rPr kumimoji="1" lang="ja-JP" altLang="en-US" sz="1050" dirty="0" smtClean="0"/>
              <a:t>（２１政策）</a:t>
            </a:r>
            <a:endParaRPr kumimoji="1" lang="ja-JP" altLang="en-US" sz="1050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6688832" y="3360440"/>
            <a:ext cx="5729014" cy="946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solidFill>
                  <a:srgbClr val="0070C0"/>
                </a:solidFill>
              </a:rPr>
              <a:t>第３節　未来とやま　</a:t>
            </a:r>
            <a:endParaRPr lang="en-US" altLang="ja-JP" sz="1200" dirty="0" smtClean="0">
              <a:solidFill>
                <a:srgbClr val="0070C0"/>
              </a:solidFill>
            </a:endParaRPr>
          </a:p>
          <a:p>
            <a:r>
              <a:rPr lang="ja-JP" altLang="en-US" sz="1050" dirty="0" smtClean="0"/>
              <a:t>　　１　結婚・出産・子育ての願いがかなう環境づくり－県民希望出生率</a:t>
            </a:r>
            <a:r>
              <a:rPr lang="en-US" altLang="ja-JP" sz="1050" dirty="0" smtClean="0"/>
              <a:t>1.9</a:t>
            </a:r>
            <a:r>
              <a:rPr lang="ja-JP" altLang="en-US" sz="1050" dirty="0" smtClean="0"/>
              <a:t>へ－</a:t>
            </a:r>
            <a:endParaRPr kumimoji="1" lang="en-US" altLang="ja-JP" sz="1050" dirty="0" smtClean="0"/>
          </a:p>
          <a:p>
            <a:r>
              <a:rPr lang="ja-JP" altLang="en-US" sz="1050" dirty="0" smtClean="0"/>
              <a:t>　　２　真の人間力を育む学校教育の振興と家庭・地域の教育力の向上　</a:t>
            </a:r>
            <a:endParaRPr lang="en-US" altLang="ja-JP" sz="1050" dirty="0" smtClean="0"/>
          </a:p>
          <a:p>
            <a:r>
              <a:rPr lang="ja-JP" altLang="en-US" sz="1050" dirty="0" smtClean="0"/>
              <a:t>　　３　文化・スポーツの振興と多彩な県民活動の推進</a:t>
            </a:r>
            <a:r>
              <a:rPr kumimoji="1" lang="ja-JP" altLang="en-US" sz="1050" dirty="0" smtClean="0"/>
              <a:t>　　　　　　</a:t>
            </a:r>
            <a:endParaRPr lang="en-US" altLang="ja-JP" sz="1050" dirty="0"/>
          </a:p>
          <a:p>
            <a:r>
              <a:rPr lang="ja-JP" altLang="en-US" sz="1050" dirty="0" smtClean="0"/>
              <a:t>　　４　ふるさとの魅力を活かした地域づくり　　　　　　　　　　　　　　 計</a:t>
            </a:r>
            <a:r>
              <a:rPr kumimoji="1" lang="ja-JP" altLang="en-US" sz="1050" dirty="0" smtClean="0"/>
              <a:t>２８政策</a:t>
            </a:r>
            <a:r>
              <a:rPr lang="ja-JP" altLang="en-US" sz="1200" dirty="0"/>
              <a:t>　</a:t>
            </a:r>
            <a:r>
              <a:rPr kumimoji="1" lang="ja-JP" altLang="en-US" sz="1200" dirty="0" smtClean="0"/>
              <a:t>←　</a:t>
            </a:r>
            <a:r>
              <a:rPr kumimoji="1" lang="ja-JP" altLang="en-US" sz="1050" dirty="0" smtClean="0"/>
              <a:t>（１９政策）</a:t>
            </a:r>
            <a:endParaRPr kumimoji="1" lang="ja-JP" altLang="en-US" sz="1050" dirty="0"/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6688832" y="4296544"/>
            <a:ext cx="567996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solidFill>
                  <a:srgbClr val="5C8E26"/>
                </a:solidFill>
              </a:rPr>
              <a:t>第４節　</a:t>
            </a:r>
            <a:r>
              <a:rPr lang="ja-JP" altLang="en-US" sz="1200" u="sng" dirty="0" smtClean="0">
                <a:solidFill>
                  <a:srgbClr val="5C8E26"/>
                </a:solidFill>
              </a:rPr>
              <a:t>安心とやま</a:t>
            </a:r>
            <a:r>
              <a:rPr lang="ja-JP" altLang="en-US" sz="1200" dirty="0" smtClean="0">
                <a:solidFill>
                  <a:srgbClr val="5C8E26"/>
                </a:solidFill>
              </a:rPr>
              <a:t>　</a:t>
            </a:r>
            <a:endParaRPr lang="en-US" altLang="ja-JP" sz="1200" dirty="0" smtClean="0">
              <a:solidFill>
                <a:srgbClr val="5C8E26"/>
              </a:solidFill>
            </a:endParaRPr>
          </a:p>
          <a:p>
            <a:r>
              <a:rPr lang="ja-JP" altLang="en-US" sz="1050" dirty="0" smtClean="0"/>
              <a:t>　　</a:t>
            </a:r>
            <a:r>
              <a:rPr lang="ja-JP" altLang="en-US" sz="1050" u="sng" dirty="0" smtClean="0"/>
              <a:t>１</a:t>
            </a:r>
            <a:r>
              <a:rPr kumimoji="1" lang="ja-JP" altLang="en-US" sz="1050" u="sng" dirty="0" smtClean="0"/>
              <a:t>　いのちを守る</a:t>
            </a:r>
            <a:r>
              <a:rPr lang="ja-JP" altLang="en-US" sz="1050" u="sng" dirty="0"/>
              <a:t>医療</a:t>
            </a:r>
            <a:r>
              <a:rPr lang="ja-JP" altLang="en-US" sz="1050" u="sng" dirty="0" smtClean="0"/>
              <a:t>の充実と健康寿命日本一</a:t>
            </a:r>
            <a:endParaRPr kumimoji="1" lang="en-US" altLang="ja-JP" sz="1050" u="sng" dirty="0" smtClean="0"/>
          </a:p>
          <a:p>
            <a:r>
              <a:rPr lang="ja-JP" altLang="en-US" sz="1050" dirty="0" smtClean="0"/>
              <a:t>　　</a:t>
            </a:r>
            <a:r>
              <a:rPr lang="ja-JP" altLang="en-US" sz="1050" u="sng" dirty="0" smtClean="0"/>
              <a:t>２　住み慣れた地域で安心して暮らせる福祉の推進</a:t>
            </a:r>
            <a:endParaRPr lang="en-US" altLang="ja-JP" sz="1050" u="sng" dirty="0" smtClean="0"/>
          </a:p>
          <a:p>
            <a:r>
              <a:rPr lang="ja-JP" altLang="en-US" sz="1050" dirty="0" smtClean="0"/>
              <a:t>　　３　環日本海地域をリードする「環境・エネルギー先端県」</a:t>
            </a:r>
            <a:r>
              <a:rPr lang="ja-JP" altLang="en-US" sz="1050" dirty="0" err="1" smtClean="0"/>
              <a:t>づ</a:t>
            </a:r>
            <a:r>
              <a:rPr lang="ja-JP" altLang="en-US" sz="1050" dirty="0" smtClean="0"/>
              <a:t>くり</a:t>
            </a:r>
            <a:endParaRPr lang="en-US" altLang="ja-JP" sz="1050" dirty="0" smtClean="0"/>
          </a:p>
          <a:p>
            <a:r>
              <a:rPr lang="ja-JP" altLang="en-US" sz="1050" dirty="0" smtClean="0"/>
              <a:t>　　４</a:t>
            </a:r>
            <a:r>
              <a:rPr kumimoji="1" lang="ja-JP" altLang="en-US" sz="1050" dirty="0" smtClean="0"/>
              <a:t>　</a:t>
            </a:r>
            <a:r>
              <a:rPr lang="ja-JP" altLang="en-US" sz="1050" dirty="0"/>
              <a:t>災害</a:t>
            </a:r>
            <a:r>
              <a:rPr lang="ja-JP" altLang="en-US" sz="1050" dirty="0" smtClean="0"/>
              <a:t>に強く、「日本一安全・安心な県づくり」</a:t>
            </a:r>
            <a:r>
              <a:rPr kumimoji="1" lang="ja-JP" altLang="en-US" sz="1050" dirty="0" smtClean="0"/>
              <a:t>　　　　　　　　 　　計２７政策</a:t>
            </a:r>
            <a:r>
              <a:rPr lang="ja-JP" altLang="en-US" sz="1050" dirty="0"/>
              <a:t>　</a:t>
            </a:r>
            <a:r>
              <a:rPr kumimoji="1" lang="ja-JP" altLang="en-US" sz="1050" dirty="0" smtClean="0"/>
              <a:t>←　（</a:t>
            </a:r>
            <a:r>
              <a:rPr lang="ja-JP" altLang="en-US" sz="1050" dirty="0" smtClean="0"/>
              <a:t>２</a:t>
            </a:r>
            <a:r>
              <a:rPr lang="ja-JP" altLang="en-US" sz="1050" dirty="0"/>
              <a:t>０</a:t>
            </a:r>
            <a:r>
              <a:rPr kumimoji="1" lang="ja-JP" altLang="en-US" sz="1050" dirty="0" smtClean="0"/>
              <a:t>政策）</a:t>
            </a:r>
            <a:endParaRPr lang="en-US" altLang="ja-JP" sz="1050" dirty="0" smtClean="0"/>
          </a:p>
          <a:p>
            <a:r>
              <a:rPr lang="ja-JP" altLang="en-US" sz="1050" dirty="0" smtClean="0"/>
              <a:t>　　　　　　　　　　　　　　　　　　　　　　　　　　　　　　　　　　　　　　　　　　 </a:t>
            </a:r>
            <a:endParaRPr kumimoji="1" lang="ja-JP" altLang="en-US" sz="1050" dirty="0"/>
          </a:p>
        </p:txBody>
      </p:sp>
      <p:sp>
        <p:nvSpPr>
          <p:cNvPr id="117" name="正方形/長方形 116"/>
          <p:cNvSpPr/>
          <p:nvPr/>
        </p:nvSpPr>
        <p:spPr>
          <a:xfrm>
            <a:off x="6504705" y="7073302"/>
            <a:ext cx="6120680" cy="82836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6552000" y="7104856"/>
            <a:ext cx="2304256" cy="276999"/>
          </a:xfrm>
          <a:prstGeom prst="rect">
            <a:avLst/>
          </a:prstGeom>
          <a:solidFill>
            <a:srgbClr val="CCECFF">
              <a:alpha val="70000"/>
            </a:srgb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第４章　地域別の特性と取組み</a:t>
            </a:r>
            <a:endParaRPr kumimoji="1" lang="ja-JP" altLang="en-US" sz="1200" dirty="0"/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6634661" y="7351703"/>
            <a:ext cx="581481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 smtClean="0"/>
              <a:t>Ⅰ</a:t>
            </a:r>
            <a:r>
              <a:rPr lang="ja-JP" altLang="en-US" sz="1050" dirty="0" smtClean="0"/>
              <a:t>　各地域の概要</a:t>
            </a:r>
            <a:endParaRPr lang="en-US" altLang="ja-JP" sz="1050" dirty="0" smtClean="0"/>
          </a:p>
          <a:p>
            <a:r>
              <a:rPr kumimoji="1" lang="en-US" altLang="ja-JP" sz="1050" dirty="0" smtClean="0"/>
              <a:t>Ⅱ</a:t>
            </a:r>
            <a:r>
              <a:rPr kumimoji="1" lang="ja-JP" altLang="en-US" sz="1050" dirty="0" smtClean="0"/>
              <a:t>　地域別の方向（「地域の特性と課題」　「取組みの方向」等）</a:t>
            </a:r>
            <a:endParaRPr kumimoji="1"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１　新川地域　　　２　富山地域　　　３　高岡・射水地域　　　４　砺波地域</a:t>
            </a:r>
            <a:endParaRPr kumimoji="1" lang="ja-JP" altLang="en-US" sz="1050" dirty="0"/>
          </a:p>
        </p:txBody>
      </p:sp>
      <p:sp>
        <p:nvSpPr>
          <p:cNvPr id="120" name="正方形/長方形 119"/>
          <p:cNvSpPr/>
          <p:nvPr/>
        </p:nvSpPr>
        <p:spPr>
          <a:xfrm>
            <a:off x="6472808" y="8501532"/>
            <a:ext cx="6192688" cy="1042517"/>
          </a:xfrm>
          <a:prstGeom prst="rect">
            <a:avLst/>
          </a:prstGeom>
          <a:solidFill>
            <a:srgbClr val="CCFF99">
              <a:alpha val="50000"/>
            </a:srgbClr>
          </a:solidFill>
          <a:ln>
            <a:solidFill>
              <a:srgbClr val="CC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7676049" y="8014511"/>
            <a:ext cx="3793128" cy="437043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kumimoji="1" lang="ja-JP" altLang="en-US" sz="2000" dirty="0" smtClean="0"/>
              <a:t>　　　　第３編　</a:t>
            </a:r>
            <a:r>
              <a:rPr lang="ja-JP" altLang="en-US" sz="2000" dirty="0" smtClean="0"/>
              <a:t>長期</a:t>
            </a:r>
            <a:r>
              <a:rPr lang="ja-JP" altLang="en-US" sz="2000" dirty="0"/>
              <a:t>構想</a:t>
            </a:r>
            <a:endParaRPr kumimoji="1" lang="ja-JP" altLang="en-US" sz="2000" dirty="0"/>
          </a:p>
        </p:txBody>
      </p:sp>
      <p:sp>
        <p:nvSpPr>
          <p:cNvPr id="124" name="角丸四角形 123"/>
          <p:cNvSpPr/>
          <p:nvPr/>
        </p:nvSpPr>
        <p:spPr>
          <a:xfrm>
            <a:off x="7747918" y="8003451"/>
            <a:ext cx="3456384" cy="424725"/>
          </a:xfrm>
          <a:prstGeom prst="roundRect">
            <a:avLst/>
          </a:prstGeom>
          <a:solidFill>
            <a:srgbClr val="CCFF99">
              <a:alpha val="49804"/>
            </a:srgbClr>
          </a:solidFill>
          <a:ln>
            <a:solidFill>
              <a:srgbClr val="CC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5" name="正方形/長方形 124"/>
          <p:cNvSpPr/>
          <p:nvPr/>
        </p:nvSpPr>
        <p:spPr>
          <a:xfrm>
            <a:off x="6698106" y="8561953"/>
            <a:ext cx="5760640" cy="9314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0" name="円柱 139"/>
          <p:cNvSpPr/>
          <p:nvPr/>
        </p:nvSpPr>
        <p:spPr>
          <a:xfrm>
            <a:off x="3091339" y="7035698"/>
            <a:ext cx="2786082" cy="357190"/>
          </a:xfrm>
          <a:prstGeom prst="can">
            <a:avLst>
              <a:gd name="adj" fmla="val 45000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  <a:scene3d>
            <a:camera prst="orthographicFront"/>
            <a:lightRig rig="threePt" dir="t"/>
          </a:scene3d>
          <a:sp3d>
            <a:bevelT h="6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i="1" dirty="0" smtClean="0"/>
              <a:t>人づくり</a:t>
            </a:r>
            <a:r>
              <a:rPr lang="ja-JP" altLang="en-US" sz="1600" dirty="0" smtClean="0"/>
              <a:t>　</a:t>
            </a:r>
            <a:r>
              <a:rPr lang="en-US" altLang="ja-JP" sz="1000" dirty="0" smtClean="0"/>
              <a:t>[</a:t>
            </a:r>
            <a:r>
              <a:rPr lang="ja-JP" altLang="en-US" sz="1000" dirty="0" smtClean="0"/>
              <a:t>基本政策を支える重要政策</a:t>
            </a:r>
            <a:r>
              <a:rPr lang="en-US" altLang="ja-JP" sz="1000" dirty="0" smtClean="0"/>
              <a:t>]</a:t>
            </a:r>
            <a:endParaRPr kumimoji="1" lang="ja-JP" altLang="en-US" sz="1000" i="1" dirty="0"/>
          </a:p>
        </p:txBody>
      </p:sp>
      <p:sp>
        <p:nvSpPr>
          <p:cNvPr id="108" name="直方体 107"/>
          <p:cNvSpPr/>
          <p:nvPr/>
        </p:nvSpPr>
        <p:spPr>
          <a:xfrm>
            <a:off x="3292426" y="6461899"/>
            <a:ext cx="871558" cy="642957"/>
          </a:xfrm>
          <a:prstGeom prst="cube">
            <a:avLst>
              <a:gd name="adj" fmla="val 10455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5" name="フローチャート : 磁気ディスク 114"/>
          <p:cNvSpPr/>
          <p:nvPr/>
        </p:nvSpPr>
        <p:spPr>
          <a:xfrm>
            <a:off x="3490790" y="6673378"/>
            <a:ext cx="142876" cy="215454"/>
          </a:xfrm>
          <a:prstGeom prst="flowChartMagneticDisk">
            <a:avLst/>
          </a:prstGeom>
          <a:solidFill>
            <a:srgbClr val="E46D0A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3543200" y="6617350"/>
            <a:ext cx="5715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 smtClean="0"/>
              <a:t> 活力</a:t>
            </a:r>
            <a:endParaRPr lang="en-US" altLang="ja-JP" sz="1050" dirty="0" smtClean="0"/>
          </a:p>
          <a:p>
            <a:pPr algn="ctr"/>
            <a:r>
              <a:rPr lang="ja-JP" altLang="en-US" sz="1050" dirty="0" smtClean="0"/>
              <a:t>とやま</a:t>
            </a:r>
            <a:endParaRPr kumimoji="1" lang="ja-JP" altLang="en-US" sz="1050" dirty="0"/>
          </a:p>
        </p:txBody>
      </p:sp>
      <p:sp>
        <p:nvSpPr>
          <p:cNvPr id="121" name="直方体 120"/>
          <p:cNvSpPr/>
          <p:nvPr/>
        </p:nvSpPr>
        <p:spPr>
          <a:xfrm>
            <a:off x="4106241" y="6461898"/>
            <a:ext cx="809624" cy="642958"/>
          </a:xfrm>
          <a:prstGeom prst="cube">
            <a:avLst>
              <a:gd name="adj" fmla="val 10455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050" dirty="0" smtClean="0">
              <a:solidFill>
                <a:schemeClr val="tx1"/>
              </a:solidFill>
            </a:endParaRPr>
          </a:p>
        </p:txBody>
      </p:sp>
      <p:sp>
        <p:nvSpPr>
          <p:cNvPr id="122" name="フローチャート : 磁気ディスク 121"/>
          <p:cNvSpPr/>
          <p:nvPr/>
        </p:nvSpPr>
        <p:spPr>
          <a:xfrm>
            <a:off x="4210702" y="6673378"/>
            <a:ext cx="142876" cy="215454"/>
          </a:xfrm>
          <a:prstGeom prst="flowChartMagneticDisk">
            <a:avLst/>
          </a:prstGeom>
          <a:solidFill>
            <a:srgbClr val="2D4E7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4283705" y="6617350"/>
            <a:ext cx="5715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 smtClean="0"/>
              <a:t> 未来</a:t>
            </a:r>
            <a:endParaRPr lang="en-US" altLang="ja-JP" sz="1050" dirty="0" smtClean="0"/>
          </a:p>
          <a:p>
            <a:pPr algn="ctr"/>
            <a:r>
              <a:rPr lang="ja-JP" altLang="en-US" sz="1050" dirty="0" smtClean="0"/>
              <a:t>とやま</a:t>
            </a:r>
            <a:endParaRPr kumimoji="1" lang="ja-JP" altLang="en-US" sz="1050" dirty="0"/>
          </a:p>
        </p:txBody>
      </p:sp>
      <p:sp>
        <p:nvSpPr>
          <p:cNvPr id="128" name="直方体 127"/>
          <p:cNvSpPr/>
          <p:nvPr/>
        </p:nvSpPr>
        <p:spPr>
          <a:xfrm>
            <a:off x="4856033" y="6461914"/>
            <a:ext cx="785818" cy="642942"/>
          </a:xfrm>
          <a:prstGeom prst="cube">
            <a:avLst>
              <a:gd name="adj" fmla="val 10455"/>
            </a:avLst>
          </a:prstGeom>
          <a:solidFill>
            <a:srgbClr val="BEF082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050" dirty="0" smtClean="0">
              <a:solidFill>
                <a:schemeClr val="tx1"/>
              </a:solidFill>
            </a:endParaRPr>
          </a:p>
        </p:txBody>
      </p:sp>
      <p:sp>
        <p:nvSpPr>
          <p:cNvPr id="129" name="フローチャート : 磁気ディスク 128"/>
          <p:cNvSpPr/>
          <p:nvPr/>
        </p:nvSpPr>
        <p:spPr>
          <a:xfrm>
            <a:off x="4955716" y="6665012"/>
            <a:ext cx="133350" cy="223820"/>
          </a:xfrm>
          <a:prstGeom prst="flowChartMagneticDisk">
            <a:avLst/>
          </a:prstGeom>
          <a:solidFill>
            <a:srgbClr val="008A3E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4981986" y="6617350"/>
            <a:ext cx="5715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 smtClean="0"/>
              <a:t> 安心</a:t>
            </a:r>
            <a:endParaRPr lang="en-US" altLang="ja-JP" sz="1050" dirty="0" smtClean="0"/>
          </a:p>
          <a:p>
            <a:pPr algn="ctr"/>
            <a:r>
              <a:rPr lang="ja-JP" altLang="en-US" sz="1050" dirty="0" smtClean="0"/>
              <a:t>とやま</a:t>
            </a:r>
            <a:endParaRPr kumimoji="1" lang="ja-JP" altLang="en-US" sz="1050" dirty="0"/>
          </a:p>
        </p:txBody>
      </p:sp>
      <p:sp>
        <p:nvSpPr>
          <p:cNvPr id="133" name="正方形/長方形 132"/>
          <p:cNvSpPr/>
          <p:nvPr/>
        </p:nvSpPr>
        <p:spPr>
          <a:xfrm>
            <a:off x="6501695" y="5369443"/>
            <a:ext cx="6120680" cy="16428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6616824" y="5665420"/>
            <a:ext cx="5814811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 smtClean="0"/>
              <a:t>Ⅰ</a:t>
            </a:r>
            <a:r>
              <a:rPr kumimoji="1" lang="ja-JP" altLang="en-US" sz="1050" dirty="0" smtClean="0"/>
              <a:t>　政策体系</a:t>
            </a:r>
            <a:endParaRPr kumimoji="1" lang="en-US" altLang="ja-JP" sz="1050" dirty="0" smtClean="0"/>
          </a:p>
          <a:p>
            <a:r>
              <a:rPr lang="en-US" altLang="ja-JP" sz="1050" dirty="0"/>
              <a:t>Ⅱ</a:t>
            </a:r>
            <a:r>
              <a:rPr lang="ja-JP" altLang="en-US" sz="1050" dirty="0" smtClean="0"/>
              <a:t>　ライフステージに着目した人づくり政策</a:t>
            </a:r>
            <a:endParaRPr lang="en-US" altLang="ja-JP" sz="1050" dirty="0" smtClean="0"/>
          </a:p>
          <a:p>
            <a:r>
              <a:rPr kumimoji="1" lang="ja-JP" altLang="en-US" sz="1050" dirty="0" smtClean="0"/>
              <a:t>　 </a:t>
            </a:r>
            <a:r>
              <a:rPr lang="ja-JP" altLang="en-US" sz="1050" dirty="0" smtClean="0">
                <a:latin typeface="ＭＳ Ｐゴシック"/>
                <a:ea typeface="ＭＳ Ｐゴシック"/>
              </a:rPr>
              <a:t>⑴　</a:t>
            </a:r>
            <a:r>
              <a:rPr lang="ja-JP" altLang="en-US" sz="1050" dirty="0" smtClean="0"/>
              <a:t>富山県や日本を担う子どもの育成　　</a:t>
            </a:r>
            <a:r>
              <a:rPr lang="ja-JP" altLang="en-US" sz="1050" dirty="0" smtClean="0">
                <a:latin typeface="ＭＳ Ｐゴシック"/>
                <a:ea typeface="ＭＳ Ｐゴシック"/>
              </a:rPr>
              <a:t>⑵　</a:t>
            </a:r>
            <a:r>
              <a:rPr lang="ja-JP" altLang="en-US" sz="1050" dirty="0" smtClean="0"/>
              <a:t>若者の成長と自立、起業の支援、社会参加の促進</a:t>
            </a:r>
            <a:endParaRPr lang="en-US" altLang="ja-JP" sz="1050" dirty="0" smtClean="0"/>
          </a:p>
          <a:p>
            <a:r>
              <a:rPr kumimoji="1" lang="ja-JP" altLang="en-US" sz="1050" dirty="0" smtClean="0"/>
              <a:t>　</a:t>
            </a:r>
            <a:r>
              <a:rPr lang="ja-JP" altLang="en-US" sz="1050" dirty="0" smtClean="0"/>
              <a:t> </a:t>
            </a:r>
            <a:r>
              <a:rPr lang="ja-JP" altLang="en-US" sz="1050" dirty="0" smtClean="0">
                <a:latin typeface="ＭＳ Ｐゴシック"/>
                <a:ea typeface="ＭＳ Ｐゴシック"/>
              </a:rPr>
              <a:t>⑶　</a:t>
            </a:r>
            <a:r>
              <a:rPr kumimoji="1" lang="ja-JP" altLang="en-US" sz="1050" dirty="0" smtClean="0"/>
              <a:t>女性の活躍とチャレンジへの支援　</a:t>
            </a:r>
            <a:r>
              <a:rPr lang="ja-JP" altLang="en-US" sz="1050" dirty="0" smtClean="0"/>
              <a:t>　 </a:t>
            </a:r>
            <a:r>
              <a:rPr lang="ja-JP" altLang="en-US" sz="1050" dirty="0" smtClean="0">
                <a:latin typeface="ＭＳ Ｐゴシック"/>
                <a:ea typeface="ＭＳ Ｐゴシック"/>
              </a:rPr>
              <a:t>⑷　</a:t>
            </a:r>
            <a:r>
              <a:rPr kumimoji="1" lang="ja-JP" altLang="en-US" sz="1050" dirty="0" smtClean="0"/>
              <a:t>すべての人が活躍できる環境づくり</a:t>
            </a:r>
            <a:endParaRPr kumimoji="1" lang="en-US" altLang="ja-JP" sz="1050" dirty="0" smtClean="0"/>
          </a:p>
          <a:p>
            <a:r>
              <a:rPr lang="ja-JP" altLang="en-US" sz="1050" dirty="0"/>
              <a:t>　 </a:t>
            </a:r>
            <a:r>
              <a:rPr lang="ja-JP" altLang="en-US" sz="1050" dirty="0" smtClean="0">
                <a:latin typeface="ＭＳ Ｐゴシック"/>
                <a:ea typeface="ＭＳ Ｐゴシック"/>
              </a:rPr>
              <a:t>⑸　</a:t>
            </a:r>
            <a:r>
              <a:rPr lang="ja-JP" altLang="en-US" sz="1050" dirty="0" smtClean="0"/>
              <a:t>エイジレス社会実現と「かがやき現役率」の向上</a:t>
            </a:r>
            <a:endParaRPr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　　　　　　　　　　　　　　　　　　　　　　　　　　　　　　　　　　　　　　　　計１５政策</a:t>
            </a:r>
            <a:endParaRPr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　　　　　　　　　　　　　　　　　　　　　　　　　　　　　　　　　　　　 　合計１００政策　←　（６０政策）</a:t>
            </a:r>
            <a:endParaRPr kumimoji="1" lang="en-US" altLang="ja-JP" sz="1050" dirty="0" smtClean="0"/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6534000" y="5400000"/>
            <a:ext cx="2304256" cy="276999"/>
          </a:xfrm>
          <a:prstGeom prst="rect">
            <a:avLst/>
          </a:prstGeom>
          <a:solidFill>
            <a:srgbClr val="CCECFF">
              <a:alpha val="70000"/>
            </a:srgb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第３章　重要政策「人づくり」</a:t>
            </a:r>
            <a:endParaRPr kumimoji="1" lang="ja-JP" altLang="en-US" sz="1200" dirty="0"/>
          </a:p>
        </p:txBody>
      </p:sp>
      <p:sp>
        <p:nvSpPr>
          <p:cNvPr id="137" name="正方形/長方形 136"/>
          <p:cNvSpPr/>
          <p:nvPr/>
        </p:nvSpPr>
        <p:spPr>
          <a:xfrm>
            <a:off x="6518799" y="806816"/>
            <a:ext cx="6120680" cy="9335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Ｄ</a:t>
            </a:r>
            <a:endParaRPr kumimoji="1" lang="ja-JP" altLang="en-US" dirty="0"/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6533469" y="827072"/>
            <a:ext cx="1368152" cy="276999"/>
          </a:xfrm>
          <a:prstGeom prst="rect">
            <a:avLst/>
          </a:prstGeom>
          <a:solidFill>
            <a:srgbClr val="CCECFF">
              <a:alpha val="70000"/>
            </a:srgb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第１章　重点戦略</a:t>
            </a:r>
            <a:endParaRPr kumimoji="1" lang="ja-JP" altLang="en-US" sz="1200" dirty="0"/>
          </a:p>
        </p:txBody>
      </p:sp>
      <p:cxnSp>
        <p:nvCxnSpPr>
          <p:cNvPr id="88" name="直線コネクタ 87"/>
          <p:cNvCxnSpPr/>
          <p:nvPr/>
        </p:nvCxnSpPr>
        <p:spPr>
          <a:xfrm>
            <a:off x="10166481" y="6651542"/>
            <a:ext cx="1800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/>
          <p:cNvSpPr txBox="1"/>
          <p:nvPr/>
        </p:nvSpPr>
        <p:spPr>
          <a:xfrm>
            <a:off x="7847722" y="840462"/>
            <a:ext cx="4746466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○</a:t>
            </a:r>
            <a:r>
              <a:rPr kumimoji="1" lang="ja-JP" altLang="en-US" sz="1050" dirty="0" smtClean="0"/>
              <a:t>　とやまの価値創造戦略～「大ゴールデン回廊」の拠点を目指して～</a:t>
            </a:r>
            <a:endParaRPr kumimoji="1" lang="en-US" altLang="ja-JP" sz="1050" dirty="0" smtClean="0"/>
          </a:p>
          <a:p>
            <a:r>
              <a:rPr lang="ja-JP" altLang="en-US" sz="1050" dirty="0"/>
              <a:t>○</a:t>
            </a:r>
            <a:r>
              <a:rPr lang="ja-JP" altLang="en-US" sz="1050" dirty="0" smtClean="0"/>
              <a:t>　</a:t>
            </a:r>
            <a:r>
              <a:rPr lang="ja-JP" altLang="en-US" sz="1050" dirty="0"/>
              <a:t>とやまの</a:t>
            </a:r>
            <a:r>
              <a:rPr lang="ja-JP" altLang="en-US" sz="1050" dirty="0" smtClean="0"/>
              <a:t>グローバルブランド推進戦略～世界に選ばれる富山県を目指して～</a:t>
            </a:r>
            <a:endParaRPr lang="en-US" altLang="ja-JP" sz="1050" dirty="0" smtClean="0"/>
          </a:p>
          <a:p>
            <a:r>
              <a:rPr lang="ja-JP" altLang="en-US" sz="1050" dirty="0"/>
              <a:t>○</a:t>
            </a:r>
            <a:r>
              <a:rPr lang="ja-JP" altLang="en-US" sz="1050" dirty="0" smtClean="0"/>
              <a:t>　人口減少社会に立ち向かう人と地域の活性化戦略</a:t>
            </a:r>
            <a:endParaRPr lang="en-US" altLang="ja-JP" sz="1050" dirty="0" smtClean="0"/>
          </a:p>
          <a:p>
            <a:r>
              <a:rPr lang="ja-JP" altLang="en-US" sz="1050" dirty="0" smtClean="0"/>
              <a:t>○　災害に強く、環境にやさしい持続可能な県づくり戦略</a:t>
            </a:r>
            <a:endParaRPr lang="en-US" altLang="ja-JP" sz="1050" dirty="0" smtClean="0"/>
          </a:p>
          <a:p>
            <a:r>
              <a:rPr kumimoji="1" lang="ja-JP" altLang="en-US" sz="1050" u="sng" dirty="0" smtClean="0"/>
              <a:t>○　</a:t>
            </a:r>
            <a:r>
              <a:rPr lang="ja-JP" altLang="en-US" sz="1050" u="sng" dirty="0" smtClean="0"/>
              <a:t>健康</a:t>
            </a:r>
            <a:r>
              <a:rPr lang="ja-JP" altLang="en-US" sz="1050" u="sng" dirty="0"/>
              <a:t>・</a:t>
            </a:r>
            <a:r>
              <a:rPr lang="ja-JP" altLang="en-US" sz="1050" u="sng" dirty="0" smtClean="0"/>
              <a:t>元気で安心な</a:t>
            </a:r>
            <a:r>
              <a:rPr kumimoji="1" lang="ja-JP" altLang="en-US" sz="1050" u="sng" dirty="0" smtClean="0"/>
              <a:t>共生社会</a:t>
            </a:r>
            <a:r>
              <a:rPr lang="ja-JP" altLang="en-US" sz="1050" u="sng" dirty="0"/>
              <a:t>づくり</a:t>
            </a:r>
            <a:r>
              <a:rPr kumimoji="1" lang="ja-JP" altLang="en-US" sz="1050" u="sng" dirty="0" smtClean="0"/>
              <a:t>戦略</a:t>
            </a:r>
            <a:endParaRPr kumimoji="1" lang="ja-JP" altLang="en-US" sz="1050" u="sng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534000" y="1836000"/>
            <a:ext cx="1368152" cy="276999"/>
          </a:xfrm>
          <a:prstGeom prst="rect">
            <a:avLst/>
          </a:prstGeom>
          <a:solidFill>
            <a:srgbClr val="CCECFF">
              <a:alpha val="70000"/>
            </a:srgbClr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第２章　基本政策</a:t>
            </a:r>
            <a:endParaRPr kumimoji="1" lang="ja-JP" altLang="en-US" sz="1200" dirty="0"/>
          </a:p>
        </p:txBody>
      </p:sp>
      <p:sp>
        <p:nvSpPr>
          <p:cNvPr id="85" name="角丸四角形 84"/>
          <p:cNvSpPr>
            <a:spLocks noChangeArrowheads="1"/>
          </p:cNvSpPr>
          <p:nvPr/>
        </p:nvSpPr>
        <p:spPr bwMode="auto">
          <a:xfrm>
            <a:off x="11369351" y="120080"/>
            <a:ext cx="1259991" cy="360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kern="100" dirty="0" smtClean="0"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参考資料１</a:t>
            </a:r>
            <a:endParaRPr lang="ja-JP" sz="14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7162280" y="9049112"/>
            <a:ext cx="4932548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50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長期構想とは、上記の</a:t>
            </a:r>
            <a:r>
              <a:rPr kumimoji="1" lang="en-US" altLang="ja-JP" sz="1050" dirty="0" smtClean="0">
                <a:solidFill>
                  <a:schemeClr val="tx1"/>
                </a:solidFill>
              </a:rPr>
              <a:t>10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年の計画期間よりも</a:t>
            </a:r>
            <a:r>
              <a:rPr lang="ja-JP" altLang="en-US" sz="1050" dirty="0" smtClean="0">
                <a:solidFill>
                  <a:schemeClr val="tx1"/>
                </a:solidFill>
              </a:rPr>
              <a:t>さらに</a:t>
            </a:r>
            <a:r>
              <a:rPr lang="ja-JP" altLang="en-US" sz="1050" dirty="0">
                <a:solidFill>
                  <a:schemeClr val="tx1"/>
                </a:solidFill>
              </a:rPr>
              <a:t>長期的な展望に立ち、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20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～</a:t>
            </a:r>
            <a:r>
              <a:rPr lang="en-US" altLang="ja-JP" sz="1050" dirty="0" smtClean="0">
                <a:solidFill>
                  <a:schemeClr val="tx1"/>
                </a:solidFill>
                <a:latin typeface="+mn-ea"/>
              </a:rPr>
              <a:t>30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年</a:t>
            </a:r>
            <a:r>
              <a:rPr lang="ja-JP" altLang="en-US" sz="1050" dirty="0" smtClean="0">
                <a:solidFill>
                  <a:schemeClr val="tx1"/>
                </a:solidFill>
              </a:rPr>
              <a:t>後</a:t>
            </a:r>
            <a:r>
              <a:rPr lang="ja-JP" altLang="en-US" sz="1050" dirty="0">
                <a:solidFill>
                  <a:schemeClr val="tx1"/>
                </a:solidFill>
              </a:rPr>
              <a:t>の将来へ希望を持てるようなビジョンを県民に提示する</a:t>
            </a:r>
            <a:r>
              <a:rPr lang="ja-JP" altLang="en-US" sz="1050" dirty="0" smtClean="0">
                <a:solidFill>
                  <a:schemeClr val="tx1"/>
                </a:solidFill>
              </a:rPr>
              <a:t>もの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3105</TotalTime>
  <Words>200</Words>
  <Application>Microsoft Office PowerPoint</Application>
  <PresentationFormat>A3 297x420 mm</PresentationFormat>
  <Paragraphs>160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新総合計画の構成案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新たな総合計画の構成</dc:title>
  <dc:creator>政策評価担当</dc:creator>
  <cp:lastModifiedBy>Administrator</cp:lastModifiedBy>
  <cp:revision>309</cp:revision>
  <cp:lastPrinted>2018-01-30T06:22:36Z</cp:lastPrinted>
  <dcterms:created xsi:type="dcterms:W3CDTF">2011-02-15T02:00:31Z</dcterms:created>
  <dcterms:modified xsi:type="dcterms:W3CDTF">2018-12-19T02:48:10Z</dcterms:modified>
</cp:coreProperties>
</file>