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735763" cy="9867900"/>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66"/>
    <a:srgbClr val="FF66FF"/>
    <a:srgbClr val="FF9999"/>
    <a:srgbClr val="CCFFFF"/>
    <a:srgbClr val="CCFF99"/>
    <a:srgbClr val="FF66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9" autoAdjust="0"/>
    <p:restoredTop sz="94523" autoAdjust="0"/>
  </p:normalViewPr>
  <p:slideViewPr>
    <p:cSldViewPr>
      <p:cViewPr>
        <p:scale>
          <a:sx n="110" d="100"/>
          <a:sy n="110" d="100"/>
        </p:scale>
        <p:origin x="-84"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19565" cy="493947"/>
          </a:xfrm>
          <a:prstGeom prst="rect">
            <a:avLst/>
          </a:prstGeom>
        </p:spPr>
        <p:txBody>
          <a:bodyPr vert="horz" lIns="90713" tIns="45357" rIns="90713" bIns="4535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30" y="4"/>
            <a:ext cx="2919565" cy="493947"/>
          </a:xfrm>
          <a:prstGeom prst="rect">
            <a:avLst/>
          </a:prstGeom>
        </p:spPr>
        <p:txBody>
          <a:bodyPr vert="horz" lIns="90713" tIns="45357" rIns="90713" bIns="45357" rtlCol="0"/>
          <a:lstStyle>
            <a:lvl1pPr algn="r">
              <a:defRPr sz="1200"/>
            </a:lvl1pPr>
          </a:lstStyle>
          <a:p>
            <a:fld id="{567DBDAD-D4BB-45B5-8D4A-786E663EB0B6}" type="datetimeFigureOut">
              <a:rPr kumimoji="1" lang="ja-JP" altLang="en-US" smtClean="0"/>
              <a:t>2017/2/16</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0713" tIns="45357" rIns="90713" bIns="45357" rtlCol="0" anchor="ctr"/>
          <a:lstStyle/>
          <a:p>
            <a:endParaRPr lang="ja-JP" altLang="en-US"/>
          </a:p>
        </p:txBody>
      </p:sp>
      <p:sp>
        <p:nvSpPr>
          <p:cNvPr id="5" name="ノート プレースホルダー 4"/>
          <p:cNvSpPr>
            <a:spLocks noGrp="1"/>
          </p:cNvSpPr>
          <p:nvPr>
            <p:ph type="body" sz="quarter" idx="3"/>
          </p:nvPr>
        </p:nvSpPr>
        <p:spPr>
          <a:xfrm>
            <a:off x="673264" y="4686980"/>
            <a:ext cx="5389240" cy="4440791"/>
          </a:xfrm>
          <a:prstGeom prst="rect">
            <a:avLst/>
          </a:prstGeom>
        </p:spPr>
        <p:txBody>
          <a:bodyPr vert="horz" lIns="90713" tIns="45357" rIns="90713" bIns="4535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2378"/>
            <a:ext cx="2919565" cy="493947"/>
          </a:xfrm>
          <a:prstGeom prst="rect">
            <a:avLst/>
          </a:prstGeom>
        </p:spPr>
        <p:txBody>
          <a:bodyPr vert="horz" lIns="90713" tIns="45357" rIns="90713" bIns="453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30" y="9372378"/>
            <a:ext cx="2919565" cy="493947"/>
          </a:xfrm>
          <a:prstGeom prst="rect">
            <a:avLst/>
          </a:prstGeom>
        </p:spPr>
        <p:txBody>
          <a:bodyPr vert="horz" lIns="90713" tIns="45357" rIns="90713" bIns="45357" rtlCol="0" anchor="b"/>
          <a:lstStyle>
            <a:lvl1pPr algn="r">
              <a:defRPr sz="1200"/>
            </a:lvl1pPr>
          </a:lstStyle>
          <a:p>
            <a:fld id="{4D703117-BB59-4F58-9E81-AFAE42BA95A1}" type="slidenum">
              <a:rPr kumimoji="1" lang="ja-JP" altLang="en-US" smtClean="0"/>
              <a:t>‹#›</a:t>
            </a:fld>
            <a:endParaRPr kumimoji="1" lang="ja-JP" altLang="en-US"/>
          </a:p>
        </p:txBody>
      </p:sp>
    </p:spTree>
    <p:extLst>
      <p:ext uri="{BB962C8B-B14F-4D97-AF65-F5344CB8AC3E}">
        <p14:creationId xmlns:p14="http://schemas.microsoft.com/office/powerpoint/2010/main" val="3431475159"/>
      </p:ext>
    </p:extLst>
  </p:cSld>
  <p:clrMap bg1="lt1" tx1="dk1" bg2="lt2" tx2="dk2" accent1="accent1" accent2="accent2" accent3="accent3" accent4="accent4" accent5="accent5" accent6="accent6" hlink="hlink" folHlink="folHlink"/>
  <p:notesStyle>
    <a:lvl1pPr marL="0" algn="l" defTabSz="684154" rtl="0" eaLnBrk="1" latinLnBrk="0" hangingPunct="1">
      <a:defRPr kumimoji="1" sz="900" kern="1200">
        <a:solidFill>
          <a:schemeClr val="tx1"/>
        </a:solidFill>
        <a:latin typeface="+mn-lt"/>
        <a:ea typeface="+mn-ea"/>
        <a:cs typeface="+mn-cs"/>
      </a:defRPr>
    </a:lvl1pPr>
    <a:lvl2pPr marL="342077" algn="l" defTabSz="684154" rtl="0" eaLnBrk="1" latinLnBrk="0" hangingPunct="1">
      <a:defRPr kumimoji="1" sz="900" kern="1200">
        <a:solidFill>
          <a:schemeClr val="tx1"/>
        </a:solidFill>
        <a:latin typeface="+mn-lt"/>
        <a:ea typeface="+mn-ea"/>
        <a:cs typeface="+mn-cs"/>
      </a:defRPr>
    </a:lvl2pPr>
    <a:lvl3pPr marL="684154" algn="l" defTabSz="684154" rtl="0" eaLnBrk="1" latinLnBrk="0" hangingPunct="1">
      <a:defRPr kumimoji="1" sz="900" kern="1200">
        <a:solidFill>
          <a:schemeClr val="tx1"/>
        </a:solidFill>
        <a:latin typeface="+mn-lt"/>
        <a:ea typeface="+mn-ea"/>
        <a:cs typeface="+mn-cs"/>
      </a:defRPr>
    </a:lvl3pPr>
    <a:lvl4pPr marL="1026231" algn="l" defTabSz="684154" rtl="0" eaLnBrk="1" latinLnBrk="0" hangingPunct="1">
      <a:defRPr kumimoji="1" sz="900" kern="1200">
        <a:solidFill>
          <a:schemeClr val="tx1"/>
        </a:solidFill>
        <a:latin typeface="+mn-lt"/>
        <a:ea typeface="+mn-ea"/>
        <a:cs typeface="+mn-cs"/>
      </a:defRPr>
    </a:lvl4pPr>
    <a:lvl5pPr marL="1368308" algn="l" defTabSz="684154" rtl="0" eaLnBrk="1" latinLnBrk="0" hangingPunct="1">
      <a:defRPr kumimoji="1" sz="900" kern="1200">
        <a:solidFill>
          <a:schemeClr val="tx1"/>
        </a:solidFill>
        <a:latin typeface="+mn-lt"/>
        <a:ea typeface="+mn-ea"/>
        <a:cs typeface="+mn-cs"/>
      </a:defRPr>
    </a:lvl5pPr>
    <a:lvl6pPr marL="1710385" algn="l" defTabSz="684154" rtl="0" eaLnBrk="1" latinLnBrk="0" hangingPunct="1">
      <a:defRPr kumimoji="1" sz="900" kern="1200">
        <a:solidFill>
          <a:schemeClr val="tx1"/>
        </a:solidFill>
        <a:latin typeface="+mn-lt"/>
        <a:ea typeface="+mn-ea"/>
        <a:cs typeface="+mn-cs"/>
      </a:defRPr>
    </a:lvl6pPr>
    <a:lvl7pPr marL="2052462" algn="l" defTabSz="684154" rtl="0" eaLnBrk="1" latinLnBrk="0" hangingPunct="1">
      <a:defRPr kumimoji="1" sz="900" kern="1200">
        <a:solidFill>
          <a:schemeClr val="tx1"/>
        </a:solidFill>
        <a:latin typeface="+mn-lt"/>
        <a:ea typeface="+mn-ea"/>
        <a:cs typeface="+mn-cs"/>
      </a:defRPr>
    </a:lvl7pPr>
    <a:lvl8pPr marL="2394539" algn="l" defTabSz="684154" rtl="0" eaLnBrk="1" latinLnBrk="0" hangingPunct="1">
      <a:defRPr kumimoji="1" sz="900" kern="1200">
        <a:solidFill>
          <a:schemeClr val="tx1"/>
        </a:solidFill>
        <a:latin typeface="+mn-lt"/>
        <a:ea typeface="+mn-ea"/>
        <a:cs typeface="+mn-cs"/>
      </a:defRPr>
    </a:lvl8pPr>
    <a:lvl9pPr marL="2736616" algn="l" defTabSz="684154"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D703117-BB59-4F58-9E81-AFAE42BA95A1}" type="slidenum">
              <a:rPr kumimoji="1" lang="ja-JP" altLang="en-US" smtClean="0"/>
              <a:t>1</a:t>
            </a:fld>
            <a:endParaRPr kumimoji="1" lang="ja-JP" altLang="en-US"/>
          </a:p>
        </p:txBody>
      </p:sp>
    </p:spTree>
    <p:extLst>
      <p:ext uri="{BB962C8B-B14F-4D97-AF65-F5344CB8AC3E}">
        <p14:creationId xmlns:p14="http://schemas.microsoft.com/office/powerpoint/2010/main" val="248049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416906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1719811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378352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389508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2521405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93077"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164856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508330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2975065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415405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111142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AA7A64-D398-4EF3-8325-242DB9519460}" type="datetimeFigureOut">
              <a:rPr kumimoji="1" lang="ja-JP" altLang="en-US" smtClean="0"/>
              <a:t>2017/2/16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411797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09AA7A64-D398-4EF3-8325-242DB9519460}" type="datetimeFigureOut">
              <a:rPr kumimoji="1" lang="ja-JP" altLang="en-US" smtClean="0"/>
              <a:t>2017/2/16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F7CEA6FD-CDFA-4013-B84B-A8CBABF86E26}" type="slidenum">
              <a:rPr kumimoji="1" lang="ja-JP" altLang="en-US" smtClean="0"/>
              <a:t>‹#›</a:t>
            </a:fld>
            <a:endParaRPr kumimoji="1" lang="ja-JP" altLang="en-US"/>
          </a:p>
        </p:txBody>
      </p:sp>
    </p:spTree>
    <p:extLst>
      <p:ext uri="{BB962C8B-B14F-4D97-AF65-F5344CB8AC3E}">
        <p14:creationId xmlns:p14="http://schemas.microsoft.com/office/powerpoint/2010/main" val="1304041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右大かっこ 50"/>
          <p:cNvSpPr/>
          <p:nvPr/>
        </p:nvSpPr>
        <p:spPr>
          <a:xfrm>
            <a:off x="2672346" y="2636912"/>
            <a:ext cx="72075" cy="1789784"/>
          </a:xfrm>
          <a:prstGeom prst="rightBracket">
            <a:avLst/>
          </a:prstGeom>
          <a:solidFill>
            <a:schemeClr val="tx2">
              <a:lumMod val="40000"/>
              <a:lumOff val="60000"/>
            </a:schemeClr>
          </a:solid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正方形/長方形 4"/>
          <p:cNvSpPr/>
          <p:nvPr/>
        </p:nvSpPr>
        <p:spPr>
          <a:xfrm>
            <a:off x="2906" y="0"/>
            <a:ext cx="9889999" cy="37787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rgbClr val="C00000"/>
                </a:solidFill>
                <a:latin typeface="ＭＳ ゴシック" panose="020B0609070205080204" pitchFamily="49" charset="-128"/>
                <a:ea typeface="ＭＳ ゴシック" panose="020B0609070205080204" pitchFamily="49" charset="-128"/>
              </a:rPr>
              <a:t>すべての子どもの安心と希望の実現に向けた取組み</a:t>
            </a:r>
            <a:r>
              <a:rPr kumimoji="1" lang="ja-JP" altLang="en-US" sz="1300" b="1" dirty="0" smtClean="0">
                <a:solidFill>
                  <a:srgbClr val="C00000"/>
                </a:solidFill>
                <a:latin typeface="ＭＳ ゴシック" panose="020B0609070205080204" pitchFamily="49" charset="-128"/>
                <a:ea typeface="ＭＳ ゴシック" panose="020B0609070205080204" pitchFamily="49" charset="-128"/>
              </a:rPr>
              <a:t>　</a:t>
            </a:r>
            <a:r>
              <a:rPr kumimoji="1" lang="ja-JP" altLang="en-US" sz="1050" b="1" dirty="0" smtClean="0">
                <a:solidFill>
                  <a:srgbClr val="C00000"/>
                </a:solidFill>
                <a:latin typeface="ＭＳ ゴシック" panose="020B0609070205080204" pitchFamily="49" charset="-128"/>
                <a:ea typeface="ＭＳ ゴシック" panose="020B0609070205080204" pitchFamily="49" charset="-128"/>
              </a:rPr>
              <a:t>～ 特別な支援を要する子ども・家庭への支援（子供の貧困対策等）～</a:t>
            </a:r>
            <a:endParaRPr kumimoji="1" lang="ja-JP" altLang="en-US" sz="1050" b="1" dirty="0">
              <a:solidFill>
                <a:srgbClr val="C00000"/>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6095045" y="433766"/>
            <a:ext cx="3733659" cy="235752"/>
          </a:xfrm>
          <a:prstGeom prst="rect">
            <a:avLst/>
          </a:prstGeom>
          <a:solidFill>
            <a:srgbClr val="FF0000"/>
          </a:solidFill>
          <a:ln w="19050" cmpd="dbl">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latin typeface="ＭＳ ゴシック" panose="020B0609070205080204" pitchFamily="49" charset="-128"/>
                <a:ea typeface="ＭＳ ゴシック" panose="020B0609070205080204" pitchFamily="49" charset="-128"/>
              </a:rPr>
              <a:t>２９年度における取組み等</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p:txBody>
      </p:sp>
      <p:grpSp>
        <p:nvGrpSpPr>
          <p:cNvPr id="34" name="グループ化 33"/>
          <p:cNvGrpSpPr/>
          <p:nvPr/>
        </p:nvGrpSpPr>
        <p:grpSpPr>
          <a:xfrm>
            <a:off x="3440831" y="4447035"/>
            <a:ext cx="6408713" cy="2366341"/>
            <a:chOff x="3440831" y="692695"/>
            <a:chExt cx="6408713" cy="2366341"/>
          </a:xfrm>
        </p:grpSpPr>
        <p:grpSp>
          <p:nvGrpSpPr>
            <p:cNvPr id="33" name="グループ化 32"/>
            <p:cNvGrpSpPr/>
            <p:nvPr/>
          </p:nvGrpSpPr>
          <p:grpSpPr>
            <a:xfrm>
              <a:off x="3440831" y="692695"/>
              <a:ext cx="6408713" cy="2366341"/>
              <a:chOff x="3440831" y="692695"/>
              <a:chExt cx="6408713" cy="2366341"/>
            </a:xfrm>
          </p:grpSpPr>
          <p:sp>
            <p:nvSpPr>
              <p:cNvPr id="2" name="1 つの角を切り取った四角形 1"/>
              <p:cNvSpPr/>
              <p:nvPr/>
            </p:nvSpPr>
            <p:spPr>
              <a:xfrm>
                <a:off x="6108725" y="692695"/>
                <a:ext cx="3727581" cy="1571652"/>
              </a:xfrm>
              <a:prstGeom prst="snip1Rect">
                <a:avLst>
                  <a:gd name="adj" fmla="val 7379"/>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sz="800" dirty="0" smtClean="0">
                    <a:solidFill>
                      <a:schemeClr val="tx1"/>
                    </a:solidFill>
                    <a:latin typeface="+mn-ea"/>
                  </a:rPr>
                  <a:t>（児童相談への対応・社会的養護の推進等）</a:t>
                </a:r>
                <a:endParaRPr lang="en-US" altLang="ja-JP" sz="800" dirty="0" smtClean="0">
                  <a:solidFill>
                    <a:schemeClr val="tx1"/>
                  </a:solidFill>
                  <a:latin typeface="+mn-ea"/>
                </a:endParaRPr>
              </a:p>
              <a:p>
                <a:r>
                  <a:rPr lang="ja-JP" altLang="en-US" sz="800" b="1" u="sng" dirty="0">
                    <a:solidFill>
                      <a:schemeClr val="tx1"/>
                    </a:solidFill>
                    <a:latin typeface="+mn-ea"/>
                  </a:rPr>
                  <a:t>拡）児童相談機能の強化（児童相談所の職員体制の充実）</a:t>
                </a:r>
                <a:endParaRPr lang="en-US" altLang="ja-JP" sz="800" b="1" u="sng" dirty="0">
                  <a:solidFill>
                    <a:schemeClr val="tx1"/>
                  </a:solidFill>
                  <a:latin typeface="+mn-ea"/>
                </a:endParaRPr>
              </a:p>
              <a:p>
                <a:r>
                  <a:rPr lang="ja-JP" altLang="en-US" sz="800" b="1" dirty="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児童</a:t>
                </a:r>
                <a:r>
                  <a:rPr lang="ja-JP" altLang="en-US" sz="800" dirty="0">
                    <a:solidFill>
                      <a:schemeClr val="tx1"/>
                    </a:solidFill>
                    <a:latin typeface="ＭＳ Ｐ明朝" panose="02020600040205080304" pitchFamily="18" charset="-128"/>
                    <a:ea typeface="ＭＳ Ｐ明朝" panose="02020600040205080304" pitchFamily="18" charset="-128"/>
                  </a:rPr>
                  <a:t>福祉法の一部改正による児童福祉司の配置標準の見直しに伴う、児童相談所職員の増員等</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b="1" u="sng" dirty="0" smtClean="0">
                    <a:solidFill>
                      <a:schemeClr val="tx1"/>
                    </a:solidFill>
                    <a:latin typeface="+mn-ea"/>
                  </a:rPr>
                  <a:t>拡</a:t>
                </a:r>
                <a:r>
                  <a:rPr lang="ja-JP" altLang="en-US" sz="800" b="1" u="sng" dirty="0">
                    <a:solidFill>
                      <a:schemeClr val="tx1"/>
                    </a:solidFill>
                    <a:latin typeface="+mn-ea"/>
                  </a:rPr>
                  <a:t>）児童相談所法的対応機能強化事業</a:t>
                </a:r>
                <a:r>
                  <a:rPr lang="ja-JP" altLang="en-US" sz="800" u="sng" dirty="0">
                    <a:solidFill>
                      <a:schemeClr val="tx1"/>
                    </a:solidFill>
                    <a:latin typeface="+mn-ea"/>
                  </a:rPr>
                  <a:t>（ ㉙ </a:t>
                </a:r>
                <a:r>
                  <a:rPr lang="en-US" altLang="ja-JP" sz="800" u="sng" dirty="0" smtClean="0">
                    <a:solidFill>
                      <a:schemeClr val="tx1"/>
                    </a:solidFill>
                    <a:latin typeface="+mn-ea"/>
                  </a:rPr>
                  <a:t>2,200</a:t>
                </a:r>
                <a:r>
                  <a:rPr lang="ja-JP" altLang="en-US" sz="800" u="sng" dirty="0">
                    <a:solidFill>
                      <a:schemeClr val="tx1"/>
                    </a:solidFill>
                    <a:latin typeface="+mn-ea"/>
                  </a:rPr>
                  <a:t>千円）</a:t>
                </a:r>
                <a:endParaRPr lang="en-US" altLang="ja-JP" sz="800" u="sng" dirty="0">
                  <a:solidFill>
                    <a:schemeClr val="tx1"/>
                  </a:solidFill>
                  <a:latin typeface="+mn-ea"/>
                </a:endParaRPr>
              </a:p>
              <a:p>
                <a:r>
                  <a:rPr lang="ja-JP" altLang="en-US" sz="800" dirty="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被</a:t>
                </a:r>
                <a:r>
                  <a:rPr lang="ja-JP" altLang="en-US" sz="800" dirty="0">
                    <a:solidFill>
                      <a:schemeClr val="tx1"/>
                    </a:solidFill>
                    <a:latin typeface="ＭＳ Ｐ明朝" panose="02020600040205080304" pitchFamily="18" charset="-128"/>
                    <a:ea typeface="ＭＳ Ｐ明朝" panose="02020600040205080304" pitchFamily="18" charset="-128"/>
                  </a:rPr>
                  <a:t>虐待児童等の入所措置</a:t>
                </a:r>
                <a:r>
                  <a:rPr lang="en-US" altLang="ja-JP" sz="800" dirty="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親の同意が得られない場合</a:t>
                </a:r>
                <a:r>
                  <a:rPr lang="en-US" altLang="ja-JP" sz="800" dirty="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に関する法的手続（家庭裁判所への申立）を弁護士に依頼することにより、要保護児童の安全</a:t>
                </a:r>
                <a:r>
                  <a:rPr lang="ja-JP" altLang="en-US" sz="800">
                    <a:solidFill>
                      <a:schemeClr val="tx1"/>
                    </a:solidFill>
                    <a:latin typeface="ＭＳ Ｐ明朝" panose="02020600040205080304" pitchFamily="18" charset="-128"/>
                    <a:ea typeface="ＭＳ Ｐ明朝" panose="02020600040205080304" pitchFamily="18" charset="-128"/>
                  </a:rPr>
                  <a:t>を</a:t>
                </a:r>
                <a:r>
                  <a:rPr lang="ja-JP" altLang="en-US" sz="800" smtClean="0">
                    <a:solidFill>
                      <a:schemeClr val="tx1"/>
                    </a:solidFill>
                    <a:latin typeface="ＭＳ Ｐ明朝" panose="02020600040205080304" pitchFamily="18" charset="-128"/>
                    <a:ea typeface="ＭＳ Ｐ明朝" panose="02020600040205080304" pitchFamily="18" charset="-128"/>
                  </a:rPr>
                  <a:t>確保</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mn-ea"/>
                  </a:rPr>
                  <a:t>（困難を有する子供・若者等への対応）</a:t>
                </a:r>
                <a:endParaRPr lang="en-US" altLang="ja-JP" sz="800" dirty="0" smtClean="0">
                  <a:solidFill>
                    <a:schemeClr val="tx1"/>
                  </a:solidFill>
                  <a:latin typeface="+mn-ea"/>
                </a:endParaRPr>
              </a:p>
              <a:p>
                <a:r>
                  <a:rPr lang="ja-JP" altLang="en-US" sz="800" b="1" u="sng" dirty="0" smtClean="0">
                    <a:solidFill>
                      <a:schemeClr val="tx1"/>
                    </a:solidFill>
                    <a:latin typeface="+mn-ea"/>
                  </a:rPr>
                  <a:t>子供・若者育成支援事業</a:t>
                </a:r>
                <a:r>
                  <a:rPr lang="ja-JP" altLang="en-US" sz="800" u="sng" dirty="0" smtClean="0">
                    <a:solidFill>
                      <a:schemeClr val="tx1"/>
                    </a:solidFill>
                    <a:latin typeface="+mn-ea"/>
                  </a:rPr>
                  <a:t>（㉙</a:t>
                </a:r>
                <a:r>
                  <a:rPr lang="en-US" altLang="ja-JP" sz="800" u="sng" dirty="0" smtClean="0">
                    <a:solidFill>
                      <a:schemeClr val="tx1"/>
                    </a:solidFill>
                    <a:latin typeface="+mn-ea"/>
                  </a:rPr>
                  <a:t>1,000</a:t>
                </a:r>
                <a:r>
                  <a:rPr lang="ja-JP" altLang="en-US" sz="800" u="sng" dirty="0" smtClean="0">
                    <a:solidFill>
                      <a:schemeClr val="tx1"/>
                    </a:solidFill>
                    <a:latin typeface="+mn-ea"/>
                  </a:rPr>
                  <a:t>千円）</a:t>
                </a:r>
                <a:endParaRPr lang="en-US" altLang="ja-JP" sz="800" u="sng" dirty="0" smtClean="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・社会生活を営む上での困難を有する子供・若者に係る支援機関の相互連携体制を強化</a:t>
                </a:r>
                <a:endParaRPr lang="en-US" altLang="ja-JP" sz="800" dirty="0">
                  <a:solidFill>
                    <a:schemeClr val="tx1"/>
                  </a:solidFill>
                  <a:latin typeface="ＭＳ Ｐ明朝" panose="02020600040205080304" pitchFamily="18" charset="-128"/>
                  <a:ea typeface="ＭＳ Ｐ明朝" panose="02020600040205080304" pitchFamily="18" charset="-128"/>
                </a:endParaRPr>
              </a:p>
            </p:txBody>
          </p:sp>
          <p:sp>
            <p:nvSpPr>
              <p:cNvPr id="4" name="1 つの角を切り取った四角形 3"/>
              <p:cNvSpPr/>
              <p:nvPr/>
            </p:nvSpPr>
            <p:spPr>
              <a:xfrm>
                <a:off x="6118502" y="2266948"/>
                <a:ext cx="3731042" cy="792088"/>
              </a:xfrm>
              <a:prstGeom prst="snip1Rect">
                <a:avLst>
                  <a:gd name="adj" fmla="val 5286"/>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t"/>
              <a:lstStyle/>
              <a:p>
                <a:r>
                  <a:rPr lang="ja-JP" altLang="en-US" sz="800" dirty="0" smtClean="0">
                    <a:solidFill>
                      <a:schemeClr val="tx1"/>
                    </a:solidFill>
                    <a:latin typeface="+mn-ea"/>
                  </a:rPr>
                  <a:t>（教育相談への対応等）</a:t>
                </a:r>
                <a:r>
                  <a:rPr lang="en-US" altLang="ja-JP" sz="800" dirty="0" smtClean="0">
                    <a:solidFill>
                      <a:schemeClr val="tx1"/>
                    </a:solidFill>
                    <a:latin typeface="+mn-ea"/>
                  </a:rPr>
                  <a:t>【</a:t>
                </a:r>
                <a:r>
                  <a:rPr lang="ja-JP" altLang="en-US" sz="800" dirty="0" smtClean="0">
                    <a:solidFill>
                      <a:schemeClr val="tx1"/>
                    </a:solidFill>
                    <a:latin typeface="+mn-ea"/>
                  </a:rPr>
                  <a:t>教委</a:t>
                </a:r>
                <a:r>
                  <a:rPr lang="en-US" altLang="ja-JP" sz="800" dirty="0" smtClean="0">
                    <a:solidFill>
                      <a:schemeClr val="tx1"/>
                    </a:solidFill>
                    <a:latin typeface="+mn-ea"/>
                  </a:rPr>
                  <a:t>】</a:t>
                </a:r>
              </a:p>
              <a:p>
                <a:r>
                  <a:rPr lang="ja-JP" altLang="en-US" sz="800" b="1" u="sng" dirty="0" smtClean="0">
                    <a:solidFill>
                      <a:schemeClr val="tx1"/>
                    </a:solidFill>
                    <a:latin typeface="+mn-ea"/>
                  </a:rPr>
                  <a:t>スクールソーシャルワーカーの派遣</a:t>
                </a:r>
                <a:r>
                  <a:rPr lang="ja-JP" altLang="en-US" sz="800" u="sng" dirty="0" smtClean="0">
                    <a:solidFill>
                      <a:schemeClr val="tx1"/>
                    </a:solidFill>
                    <a:latin typeface="+mn-ea"/>
                  </a:rPr>
                  <a:t>（㉙</a:t>
                </a:r>
                <a:r>
                  <a:rPr lang="en-US" altLang="ja-JP" sz="800" u="sng" dirty="0" smtClean="0">
                    <a:solidFill>
                      <a:schemeClr val="tx1"/>
                    </a:solidFill>
                    <a:latin typeface="+mn-ea"/>
                  </a:rPr>
                  <a:t>22,095</a:t>
                </a:r>
                <a:r>
                  <a:rPr lang="ja-JP" altLang="en-US" sz="800" u="sng" dirty="0" smtClean="0">
                    <a:solidFill>
                      <a:schemeClr val="tx1"/>
                    </a:solidFill>
                    <a:latin typeface="+mn-ea"/>
                  </a:rPr>
                  <a:t>千円）</a:t>
                </a:r>
                <a:endParaRPr lang="ja-JP" altLang="en-US" sz="800" u="sng" dirty="0">
                  <a:solidFill>
                    <a:schemeClr val="tx1"/>
                  </a:solidFill>
                  <a:latin typeface="+mn-ea"/>
                </a:endParaRPr>
              </a:p>
            </p:txBody>
          </p:sp>
          <p:sp>
            <p:nvSpPr>
              <p:cNvPr id="12" name="1 つの角を切り取った四角形 11"/>
              <p:cNvSpPr/>
              <p:nvPr/>
            </p:nvSpPr>
            <p:spPr>
              <a:xfrm>
                <a:off x="3440831" y="692696"/>
                <a:ext cx="2667893" cy="1571651"/>
              </a:xfrm>
              <a:prstGeom prst="snip1Rect">
                <a:avLst>
                  <a:gd name="adj" fmla="val 7379"/>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sz="800" dirty="0" smtClean="0">
                    <a:solidFill>
                      <a:schemeClr val="tx1"/>
                    </a:solidFill>
                    <a:latin typeface="+mn-ea"/>
                  </a:rPr>
                  <a:t>（児童相談への対応・社会的養護の推進等）</a:t>
                </a:r>
                <a:endParaRPr lang="en-US" altLang="ja-JP" sz="800" dirty="0" smtClean="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児童</a:t>
                </a:r>
                <a:r>
                  <a:rPr lang="ja-JP" altLang="en-US" sz="800" dirty="0" smtClean="0">
                    <a:solidFill>
                      <a:schemeClr val="tx1"/>
                    </a:solidFill>
                    <a:latin typeface="ＭＳ Ｐ明朝" panose="02020600040205080304" pitchFamily="18" charset="-128"/>
                    <a:ea typeface="ＭＳ Ｐ明朝" panose="02020600040205080304" pitchFamily="18" charset="-128"/>
                  </a:rPr>
                  <a:t>相談所相談</a:t>
                </a:r>
                <a:r>
                  <a:rPr lang="ja-JP" altLang="en-US" sz="800" dirty="0">
                    <a:solidFill>
                      <a:schemeClr val="tx1"/>
                    </a:solidFill>
                    <a:latin typeface="ＭＳ Ｐ明朝" panose="02020600040205080304" pitchFamily="18" charset="-128"/>
                    <a:ea typeface="ＭＳ Ｐ明朝" panose="02020600040205080304" pitchFamily="18" charset="-128"/>
                  </a:rPr>
                  <a:t>体制の</a:t>
                </a:r>
                <a:r>
                  <a:rPr lang="ja-JP" altLang="en-US" sz="800" dirty="0" smtClean="0">
                    <a:solidFill>
                      <a:schemeClr val="tx1"/>
                    </a:solidFill>
                    <a:latin typeface="ＭＳ Ｐ明朝" panose="02020600040205080304" pitchFamily="18" charset="-128"/>
                    <a:ea typeface="ＭＳ Ｐ明朝" panose="02020600040205080304" pitchFamily="18" charset="-128"/>
                  </a:rPr>
                  <a:t>充実（</a:t>
                </a:r>
                <a:r>
                  <a:rPr lang="en-US" altLang="ja-JP" sz="800" dirty="0">
                    <a:solidFill>
                      <a:schemeClr val="tx1"/>
                    </a:solidFill>
                    <a:latin typeface="ＭＳ Ｐ明朝" panose="02020600040205080304" pitchFamily="18" charset="-128"/>
                    <a:ea typeface="ＭＳ Ｐ明朝" panose="02020600040205080304" pitchFamily="18" charset="-128"/>
                  </a:rPr>
                  <a:t>24</a:t>
                </a:r>
                <a:r>
                  <a:rPr lang="ja-JP" altLang="en-US" sz="800" dirty="0">
                    <a:solidFill>
                      <a:schemeClr val="tx1"/>
                    </a:solidFill>
                    <a:latin typeface="ＭＳ Ｐ明朝" panose="02020600040205080304" pitchFamily="18" charset="-128"/>
                    <a:ea typeface="ＭＳ Ｐ明朝" panose="02020600040205080304" pitchFamily="18" charset="-128"/>
                  </a:rPr>
                  <a:t>時間</a:t>
                </a:r>
                <a:r>
                  <a:rPr lang="en-US" altLang="ja-JP" sz="800" dirty="0">
                    <a:solidFill>
                      <a:schemeClr val="tx1"/>
                    </a:solidFill>
                    <a:latin typeface="ＭＳ Ｐ明朝" panose="02020600040205080304" pitchFamily="18" charset="-128"/>
                    <a:ea typeface="ＭＳ Ｐ明朝" panose="02020600040205080304" pitchFamily="18" charset="-128"/>
                  </a:rPr>
                  <a:t>365</a:t>
                </a:r>
                <a:r>
                  <a:rPr lang="ja-JP" altLang="en-US" sz="800" dirty="0">
                    <a:solidFill>
                      <a:schemeClr val="tx1"/>
                    </a:solidFill>
                    <a:latin typeface="ＭＳ Ｐ明朝" panose="02020600040205080304" pitchFamily="18" charset="-128"/>
                    <a:ea typeface="ＭＳ Ｐ明朝" panose="02020600040205080304" pitchFamily="18" charset="-128"/>
                  </a:rPr>
                  <a:t>日・全国共通</a:t>
                </a:r>
                <a:r>
                  <a:rPr lang="ja-JP" altLang="en-US" sz="800" dirty="0" smtClean="0">
                    <a:solidFill>
                      <a:schemeClr val="tx1"/>
                    </a:solidFill>
                    <a:latin typeface="ＭＳ Ｐ明朝" panose="02020600040205080304" pitchFamily="18" charset="-128"/>
                    <a:ea typeface="ＭＳ Ｐ明朝" panose="02020600040205080304" pitchFamily="18" charset="-128"/>
                  </a:rPr>
                  <a:t>ダイヤル「</a:t>
                </a:r>
                <a:r>
                  <a:rPr lang="en-US" altLang="ja-JP" sz="800" dirty="0" smtClean="0">
                    <a:solidFill>
                      <a:schemeClr val="tx1"/>
                    </a:solidFill>
                    <a:latin typeface="ＭＳ Ｐ明朝" panose="02020600040205080304" pitchFamily="18" charset="-128"/>
                    <a:ea typeface="ＭＳ Ｐ明朝" panose="02020600040205080304" pitchFamily="18" charset="-128"/>
                  </a:rPr>
                  <a:t>189</a:t>
                </a:r>
                <a:r>
                  <a:rPr lang="ja-JP" altLang="en-US" sz="800" dirty="0" smtClean="0">
                    <a:solidFill>
                      <a:schemeClr val="tx1"/>
                    </a:solidFill>
                    <a:latin typeface="ＭＳ Ｐ明朝" panose="02020600040205080304" pitchFamily="18" charset="-128"/>
                    <a:ea typeface="ＭＳ Ｐ明朝" panose="02020600040205080304" pitchFamily="18" charset="-128"/>
                  </a:rPr>
                  <a:t>」導入）</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・要保護児童対策地域協議会による関係機関の連携と関係者の専門性向上研修</a:t>
                </a:r>
              </a:p>
              <a:p>
                <a:endParaRPr lang="ja-JP" altLang="en-US"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mn-ea"/>
                  </a:rPr>
                  <a:t>（ひとり親家庭や困難を有する子ども・若者等への対応）</a:t>
                </a:r>
              </a:p>
              <a:p>
                <a:r>
                  <a:rPr lang="ja-JP" altLang="en-US" sz="800" dirty="0">
                    <a:solidFill>
                      <a:schemeClr val="tx1"/>
                    </a:solidFill>
                    <a:latin typeface="ＭＳ Ｐ明朝" panose="02020600040205080304" pitchFamily="18" charset="-128"/>
                    <a:ea typeface="ＭＳ Ｐ明朝" panose="02020600040205080304" pitchFamily="18" charset="-128"/>
                  </a:rPr>
                  <a:t>・母子父子自立支援員（各市及び厚生センター計</a:t>
                </a:r>
                <a:r>
                  <a:rPr lang="en-US" altLang="ja-JP" sz="800" dirty="0">
                    <a:solidFill>
                      <a:schemeClr val="tx1"/>
                    </a:solidFill>
                    <a:latin typeface="ＭＳ Ｐ明朝" panose="02020600040205080304" pitchFamily="18" charset="-128"/>
                    <a:ea typeface="ＭＳ Ｐ明朝" panose="02020600040205080304" pitchFamily="18" charset="-128"/>
                  </a:rPr>
                  <a:t>13</a:t>
                </a:r>
                <a:r>
                  <a:rPr lang="ja-JP" altLang="en-US" sz="800" dirty="0">
                    <a:solidFill>
                      <a:schemeClr val="tx1"/>
                    </a:solidFill>
                    <a:latin typeface="ＭＳ Ｐ明朝" panose="02020600040205080304" pitchFamily="18" charset="-128"/>
                    <a:ea typeface="ＭＳ Ｐ明朝" panose="02020600040205080304" pitchFamily="18" charset="-128"/>
                  </a:rPr>
                  <a:t>名）を窓口とした相談支援</a:t>
                </a:r>
              </a:p>
              <a:p>
                <a:r>
                  <a:rPr lang="ja-JP" altLang="en-US" sz="800" dirty="0">
                    <a:solidFill>
                      <a:schemeClr val="tx1"/>
                    </a:solidFill>
                    <a:latin typeface="ＭＳ Ｐ明朝" panose="02020600040205080304" pitchFamily="18" charset="-128"/>
                    <a:ea typeface="ＭＳ Ｐ明朝" panose="02020600040205080304" pitchFamily="18" charset="-128"/>
                  </a:rPr>
                  <a:t>・生活困窮者自立支援窓口（県及び各市）における就労等の相談・支援</a:t>
                </a:r>
              </a:p>
              <a:p>
                <a:r>
                  <a:rPr lang="ja-JP" altLang="en-US" sz="800" dirty="0" smtClean="0">
                    <a:solidFill>
                      <a:schemeClr val="tx1"/>
                    </a:solidFill>
                    <a:latin typeface="ＭＳ Ｐ明朝" panose="02020600040205080304" pitchFamily="18" charset="-128"/>
                    <a:ea typeface="ＭＳ Ｐ明朝" panose="02020600040205080304" pitchFamily="18" charset="-128"/>
                  </a:rPr>
                  <a:t>・富山県子供・若者支援地域協議会の設置（</a:t>
                </a:r>
                <a:r>
                  <a:rPr lang="en-US" altLang="ja-JP" sz="800" dirty="0" smtClean="0">
                    <a:solidFill>
                      <a:schemeClr val="tx1"/>
                    </a:solidFill>
                    <a:latin typeface="ＭＳ Ｐ明朝" panose="02020600040205080304" pitchFamily="18" charset="-128"/>
                    <a:ea typeface="ＭＳ Ｐ明朝" panose="02020600040205080304" pitchFamily="18" charset="-128"/>
                  </a:rPr>
                  <a:t>H28.8</a:t>
                </a:r>
                <a:r>
                  <a:rPr lang="en-US" altLang="ja-JP" sz="800" dirty="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など</a:t>
                </a:r>
                <a:endParaRPr lang="ja-JP" altLang="en-US" sz="800" dirty="0">
                  <a:solidFill>
                    <a:schemeClr val="tx1"/>
                  </a:solidFill>
                  <a:latin typeface="ＭＳ Ｐ明朝" panose="02020600040205080304" pitchFamily="18" charset="-128"/>
                  <a:ea typeface="ＭＳ Ｐ明朝" panose="02020600040205080304" pitchFamily="18" charset="-128"/>
                </a:endParaRPr>
              </a:p>
            </p:txBody>
          </p:sp>
        </p:grpSp>
        <p:sp>
          <p:nvSpPr>
            <p:cNvPr id="15" name="1 つの角を切り取った四角形 14"/>
            <p:cNvSpPr/>
            <p:nvPr/>
          </p:nvSpPr>
          <p:spPr>
            <a:xfrm>
              <a:off x="3440831" y="2264347"/>
              <a:ext cx="2674219" cy="794689"/>
            </a:xfrm>
            <a:prstGeom prst="snip1Rect">
              <a:avLst>
                <a:gd name="adj" fmla="val 10080"/>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ctr"/>
            <a:lstStyle/>
            <a:p>
              <a:r>
                <a:rPr lang="ja-JP" altLang="en-US" sz="800" dirty="0">
                  <a:solidFill>
                    <a:schemeClr val="tx1"/>
                  </a:solidFill>
                  <a:latin typeface="+mn-ea"/>
                </a:rPr>
                <a:t>（教育相談への対応等</a:t>
              </a:r>
              <a:r>
                <a:rPr lang="ja-JP" altLang="en-US" sz="800" dirty="0" smtClean="0">
                  <a:solidFill>
                    <a:schemeClr val="tx1"/>
                  </a:solidFill>
                  <a:latin typeface="+mn-ea"/>
                </a:rPr>
                <a:t>）</a:t>
              </a:r>
              <a:r>
                <a:rPr lang="en-US" altLang="ja-JP" sz="800" dirty="0" smtClean="0">
                  <a:solidFill>
                    <a:schemeClr val="tx1"/>
                  </a:solidFill>
                  <a:latin typeface="+mn-ea"/>
                </a:rPr>
                <a:t>【</a:t>
              </a:r>
              <a:r>
                <a:rPr lang="ja-JP" altLang="en-US" sz="800" dirty="0" smtClean="0">
                  <a:solidFill>
                    <a:schemeClr val="tx1"/>
                  </a:solidFill>
                  <a:latin typeface="+mn-ea"/>
                </a:rPr>
                <a:t>教委</a:t>
              </a:r>
              <a:r>
                <a:rPr lang="en-US" altLang="ja-JP" sz="800" dirty="0" smtClean="0">
                  <a:solidFill>
                    <a:schemeClr val="tx1"/>
                  </a:solidFill>
                  <a:latin typeface="+mn-ea"/>
                </a:rPr>
                <a:t>】</a:t>
              </a:r>
              <a:endParaRPr lang="ja-JP" altLang="en-US" sz="800" dirty="0">
                <a:solidFill>
                  <a:schemeClr val="tx1"/>
                </a:solidFill>
                <a:latin typeface="+mn-ea"/>
              </a:endParaRPr>
            </a:p>
            <a:p>
              <a:r>
                <a:rPr lang="ja-JP" altLang="en-US" sz="800" dirty="0">
                  <a:solidFill>
                    <a:schemeClr val="tx1"/>
                  </a:solidFill>
                  <a:latin typeface="ＭＳ Ｐ明朝" panose="02020600040205080304" pitchFamily="18" charset="-128"/>
                  <a:ea typeface="ＭＳ Ｐ明朝" panose="02020600040205080304" pitchFamily="18" charset="-128"/>
                </a:rPr>
                <a:t>・総合教育センターによる相談対応（いじめ・不登校等）</a:t>
              </a:r>
            </a:p>
            <a:p>
              <a:r>
                <a:rPr lang="ja-JP" altLang="en-US" sz="800" dirty="0">
                  <a:solidFill>
                    <a:schemeClr val="tx1"/>
                  </a:solidFill>
                  <a:latin typeface="ＭＳ Ｐ明朝" panose="02020600040205080304" pitchFamily="18" charset="-128"/>
                  <a:ea typeface="ＭＳ Ｐ明朝" panose="02020600040205080304" pitchFamily="18" charset="-128"/>
                </a:rPr>
                <a:t>・電話やカウンセリング等による家庭</a:t>
              </a:r>
              <a:r>
                <a:rPr lang="ja-JP" altLang="en-US" sz="800" dirty="0" smtClean="0">
                  <a:solidFill>
                    <a:schemeClr val="tx1"/>
                  </a:solidFill>
                  <a:latin typeface="ＭＳ Ｐ明朝" panose="02020600040205080304" pitchFamily="18" charset="-128"/>
                  <a:ea typeface="ＭＳ Ｐ明朝" panose="02020600040205080304" pitchFamily="18" charset="-128"/>
                </a:rPr>
                <a:t>教育・子育て</a:t>
              </a:r>
              <a:r>
                <a:rPr lang="ja-JP" altLang="en-US" sz="800" dirty="0">
                  <a:solidFill>
                    <a:schemeClr val="tx1"/>
                  </a:solidFill>
                  <a:latin typeface="ＭＳ Ｐ明朝" panose="02020600040205080304" pitchFamily="18" charset="-128"/>
                  <a:ea typeface="ＭＳ Ｐ明朝" panose="02020600040205080304" pitchFamily="18" charset="-128"/>
                </a:rPr>
                <a:t>支援に関する相談対応</a:t>
              </a:r>
            </a:p>
            <a:p>
              <a:r>
                <a:rPr lang="ja-JP" altLang="en-US" sz="800" dirty="0">
                  <a:solidFill>
                    <a:schemeClr val="tx1"/>
                  </a:solidFill>
                  <a:latin typeface="ＭＳ Ｐ明朝" panose="02020600040205080304" pitchFamily="18" charset="-128"/>
                  <a:ea typeface="ＭＳ Ｐ明朝" panose="02020600040205080304" pitchFamily="18" charset="-128"/>
                </a:rPr>
                <a:t>・スクールソーシャルワーカー等</a:t>
              </a:r>
              <a:r>
                <a:rPr lang="ja-JP" altLang="en-US" sz="800" dirty="0" smtClean="0">
                  <a:solidFill>
                    <a:schemeClr val="tx1"/>
                  </a:solidFill>
                  <a:latin typeface="ＭＳ Ｐ明朝" panose="02020600040205080304" pitchFamily="18" charset="-128"/>
                  <a:ea typeface="ＭＳ Ｐ明朝" panose="02020600040205080304" pitchFamily="18" charset="-128"/>
                </a:rPr>
                <a:t>を派遣し</a:t>
              </a:r>
              <a:r>
                <a:rPr lang="ja-JP" altLang="en-US" sz="800" dirty="0">
                  <a:solidFill>
                    <a:schemeClr val="tx1"/>
                  </a:solidFill>
                  <a:latin typeface="ＭＳ Ｐ明朝" panose="02020600040205080304" pitchFamily="18" charset="-128"/>
                  <a:ea typeface="ＭＳ Ｐ明朝" panose="02020600040205080304" pitchFamily="18" charset="-128"/>
                </a:rPr>
                <a:t>経済的制約を受けている児童生徒を支援</a:t>
              </a:r>
            </a:p>
          </p:txBody>
        </p:sp>
      </p:grpSp>
      <p:sp>
        <p:nvSpPr>
          <p:cNvPr id="31" name="正方形/長方形 30"/>
          <p:cNvSpPr/>
          <p:nvPr/>
        </p:nvSpPr>
        <p:spPr>
          <a:xfrm>
            <a:off x="43116" y="3301245"/>
            <a:ext cx="2645619" cy="158474"/>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latin typeface="ＭＳ Ｐ明朝" panose="02020600040205080304" pitchFamily="18" charset="-128"/>
                <a:ea typeface="ＭＳ Ｐ明朝" panose="02020600040205080304" pitchFamily="18" charset="-128"/>
              </a:rPr>
              <a:t>■ひきこもり状態にある人</a:t>
            </a:r>
            <a:r>
              <a:rPr lang="en-US" altLang="ja-JP" sz="700" u="sng" dirty="0" smtClean="0">
                <a:solidFill>
                  <a:schemeClr val="tx1"/>
                </a:solidFill>
                <a:latin typeface="ＭＳ Ｐ明朝" panose="02020600040205080304" pitchFamily="18" charset="-128"/>
                <a:ea typeface="ＭＳ Ｐ明朝" panose="02020600040205080304" pitchFamily="18" charset="-128"/>
              </a:rPr>
              <a:t>(</a:t>
            </a:r>
            <a:r>
              <a:rPr lang="ja-JP" altLang="en-US" sz="700" u="sng" dirty="0" smtClean="0">
                <a:solidFill>
                  <a:schemeClr val="tx1"/>
                </a:solidFill>
                <a:latin typeface="ＭＳ Ｐ明朝" panose="02020600040205080304" pitchFamily="18" charset="-128"/>
                <a:ea typeface="ＭＳ Ｐ明朝" panose="02020600040205080304" pitchFamily="18" charset="-128"/>
              </a:rPr>
              <a:t>内閣府推計</a:t>
            </a:r>
            <a:r>
              <a:rPr lang="en-US" altLang="ja-JP" sz="700" u="sng" dirty="0" smtClean="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県内</a:t>
            </a:r>
            <a:r>
              <a:rPr lang="en-US" altLang="ja-JP" sz="800" dirty="0" smtClean="0">
                <a:solidFill>
                  <a:schemeClr val="tx1"/>
                </a:solidFill>
                <a:latin typeface="ＭＳ Ｐ明朝" panose="02020600040205080304" pitchFamily="18" charset="-128"/>
                <a:ea typeface="ＭＳ Ｐ明朝" panose="02020600040205080304" pitchFamily="18" charset="-128"/>
              </a:rPr>
              <a:t>H27:</a:t>
            </a:r>
            <a:r>
              <a:rPr lang="ja-JP" altLang="en-US" sz="800" dirty="0" smtClean="0">
                <a:solidFill>
                  <a:schemeClr val="tx1"/>
                </a:solidFill>
                <a:latin typeface="ＭＳ Ｐ明朝" panose="02020600040205080304" pitchFamily="18" charset="-128"/>
                <a:ea typeface="ＭＳ Ｐ明朝" panose="02020600040205080304" pitchFamily="18" charset="-128"/>
              </a:rPr>
              <a:t>約</a:t>
            </a:r>
            <a:r>
              <a:rPr lang="en-US" altLang="ja-JP" sz="800" dirty="0" smtClean="0">
                <a:solidFill>
                  <a:schemeClr val="tx1"/>
                </a:solidFill>
                <a:latin typeface="ＭＳ Ｐ明朝" panose="02020600040205080304" pitchFamily="18" charset="-128"/>
                <a:ea typeface="ＭＳ Ｐ明朝" panose="02020600040205080304" pitchFamily="18" charset="-128"/>
              </a:rPr>
              <a:t>4,000</a:t>
            </a:r>
            <a:r>
              <a:rPr lang="ja-JP" altLang="en-US" sz="800" dirty="0" smtClean="0">
                <a:solidFill>
                  <a:schemeClr val="tx1"/>
                </a:solidFill>
                <a:latin typeface="ＭＳ Ｐ明朝" panose="02020600040205080304" pitchFamily="18" charset="-128"/>
                <a:ea typeface="ＭＳ Ｐ明朝" panose="02020600040205080304" pitchFamily="18" charset="-128"/>
              </a:rPr>
              <a:t>人</a:t>
            </a:r>
            <a:endParaRPr lang="ja-JP" altLang="en-US" sz="800" dirty="0">
              <a:solidFill>
                <a:schemeClr val="tx1"/>
              </a:solidFill>
              <a:latin typeface="ＭＳ Ｐ明朝" panose="02020600040205080304" pitchFamily="18" charset="-128"/>
              <a:ea typeface="ＭＳ Ｐ明朝" panose="02020600040205080304" pitchFamily="18" charset="-128"/>
            </a:endParaRPr>
          </a:p>
        </p:txBody>
      </p:sp>
      <p:sp>
        <p:nvSpPr>
          <p:cNvPr id="35" name="額縁 34"/>
          <p:cNvSpPr/>
          <p:nvPr/>
        </p:nvSpPr>
        <p:spPr>
          <a:xfrm>
            <a:off x="416748" y="400729"/>
            <a:ext cx="1872208" cy="266964"/>
          </a:xfrm>
          <a:prstGeom prst="bevel">
            <a:avLst>
              <a:gd name="adj" fmla="val 9044"/>
            </a:avLst>
          </a:prstGeom>
          <a:solidFill>
            <a:srgbClr val="0070C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現状と課題</a:t>
            </a:r>
            <a:endParaRPr kumimoji="1" lang="ja-JP" altLang="en-US" sz="1100" b="1" dirty="0">
              <a:solidFill>
                <a:schemeClr val="bg1"/>
              </a:solidFill>
            </a:endParaRPr>
          </a:p>
        </p:txBody>
      </p:sp>
      <p:sp>
        <p:nvSpPr>
          <p:cNvPr id="36" name="額縁 35"/>
          <p:cNvSpPr/>
          <p:nvPr/>
        </p:nvSpPr>
        <p:spPr>
          <a:xfrm>
            <a:off x="3800871" y="418141"/>
            <a:ext cx="1944217" cy="266964"/>
          </a:xfrm>
          <a:prstGeom prst="bevel">
            <a:avLst>
              <a:gd name="adj" fmla="val 9044"/>
            </a:avLst>
          </a:prstGeom>
          <a:solidFill>
            <a:srgbClr val="0070C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これまでの取組み</a:t>
            </a:r>
            <a:endParaRPr kumimoji="1" lang="ja-JP" altLang="en-US" sz="1100" b="1" dirty="0">
              <a:solidFill>
                <a:schemeClr val="bg1"/>
              </a:solidFill>
            </a:endParaRPr>
          </a:p>
        </p:txBody>
      </p:sp>
      <p:grpSp>
        <p:nvGrpSpPr>
          <p:cNvPr id="37" name="グループ化 36"/>
          <p:cNvGrpSpPr/>
          <p:nvPr/>
        </p:nvGrpSpPr>
        <p:grpSpPr>
          <a:xfrm>
            <a:off x="37389" y="4489342"/>
            <a:ext cx="3097624" cy="2324034"/>
            <a:chOff x="13616" y="689082"/>
            <a:chExt cx="3097624" cy="2324034"/>
          </a:xfrm>
        </p:grpSpPr>
        <p:sp>
          <p:nvSpPr>
            <p:cNvPr id="11" name="右大かっこ 10"/>
            <p:cNvSpPr/>
            <p:nvPr/>
          </p:nvSpPr>
          <p:spPr>
            <a:xfrm>
              <a:off x="2665318" y="692694"/>
              <a:ext cx="51441" cy="2320422"/>
            </a:xfrm>
            <a:prstGeom prst="rightBracket">
              <a:avLst/>
            </a:prstGeom>
            <a:solidFill>
              <a:schemeClr val="tx2">
                <a:lumMod val="40000"/>
                <a:lumOff val="60000"/>
              </a:schemeClr>
            </a:solid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正方形/長方形 27"/>
            <p:cNvSpPr/>
            <p:nvPr/>
          </p:nvSpPr>
          <p:spPr>
            <a:xfrm>
              <a:off x="16644" y="2492896"/>
              <a:ext cx="2640701" cy="520220"/>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latin typeface="ＭＳ Ｐ明朝" panose="02020600040205080304" pitchFamily="18" charset="-128"/>
                  <a:ea typeface="ＭＳ Ｐ明朝" panose="02020600040205080304" pitchFamily="18" charset="-128"/>
                </a:rPr>
                <a:t>■いじめ認知件数の推移（</a:t>
              </a:r>
              <a:r>
                <a:rPr lang="ja-JP" altLang="en-US" sz="800" u="sng" dirty="0">
                  <a:solidFill>
                    <a:schemeClr val="tx1"/>
                  </a:solidFill>
                  <a:latin typeface="ＭＳ Ｐ明朝" panose="02020600040205080304" pitchFamily="18" charset="-128"/>
                  <a:ea typeface="ＭＳ Ｐ明朝" panose="02020600040205080304" pitchFamily="18" charset="-128"/>
                </a:rPr>
                <a:t>文科省調査</a:t>
              </a:r>
              <a:r>
                <a:rPr lang="ja-JP" altLang="en-US" sz="800" u="sng" dirty="0" smtClean="0">
                  <a:solidFill>
                    <a:schemeClr val="tx1"/>
                  </a:solidFill>
                  <a:latin typeface="ＭＳ Ｐ明朝" panose="02020600040205080304" pitchFamily="18" charset="-128"/>
                  <a:ea typeface="ＭＳ Ｐ明朝" panose="02020600040205080304" pitchFamily="18" charset="-128"/>
                </a:rPr>
                <a:t>）</a:t>
              </a: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県内　</a:t>
              </a:r>
              <a:r>
                <a:rPr lang="en-US" altLang="ja-JP" sz="800" dirty="0" smtClean="0">
                  <a:solidFill>
                    <a:schemeClr val="tx1"/>
                  </a:solidFill>
                  <a:latin typeface="ＭＳ Ｐ明朝" panose="02020600040205080304" pitchFamily="18" charset="-128"/>
                  <a:ea typeface="ＭＳ Ｐ明朝" panose="02020600040205080304" pitchFamily="18" charset="-128"/>
                </a:rPr>
                <a:t>H22 </a:t>
              </a:r>
              <a:r>
                <a:rPr lang="en-US" altLang="ja-JP" sz="800" dirty="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687</a:t>
              </a:r>
              <a:r>
                <a:rPr lang="ja-JP" altLang="en-US" sz="800" dirty="0">
                  <a:solidFill>
                    <a:schemeClr val="tx1"/>
                  </a:solidFill>
                  <a:latin typeface="ＭＳ Ｐ明朝" panose="02020600040205080304" pitchFamily="18" charset="-128"/>
                  <a:ea typeface="ＭＳ Ｐ明朝" panose="02020600040205080304" pitchFamily="18" charset="-128"/>
                </a:rPr>
                <a:t>件</a:t>
              </a:r>
              <a:r>
                <a:rPr lang="ja-JP" altLang="en-US" sz="800" dirty="0" smtClean="0">
                  <a:solidFill>
                    <a:schemeClr val="tx1"/>
                  </a:solidFill>
                  <a:latin typeface="ＭＳ Ｐ明朝" panose="02020600040205080304" pitchFamily="18" charset="-128"/>
                  <a:ea typeface="ＭＳ Ｐ明朝" panose="02020600040205080304" pitchFamily="18" charset="-128"/>
                </a:rPr>
                <a:t>（小</a:t>
              </a:r>
              <a:r>
                <a:rPr lang="en-US" altLang="ja-JP" sz="800" dirty="0" smtClean="0">
                  <a:solidFill>
                    <a:schemeClr val="tx1"/>
                  </a:solidFill>
                  <a:latin typeface="ＭＳ Ｐ明朝" panose="02020600040205080304" pitchFamily="18" charset="-128"/>
                  <a:ea typeface="ＭＳ Ｐ明朝" panose="02020600040205080304" pitchFamily="18" charset="-128"/>
                </a:rPr>
                <a:t>346</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中</a:t>
              </a:r>
              <a:r>
                <a:rPr lang="en-US" altLang="ja-JP" sz="800" dirty="0" smtClean="0">
                  <a:solidFill>
                    <a:schemeClr val="tx1"/>
                  </a:solidFill>
                  <a:latin typeface="ＭＳ Ｐ明朝" panose="02020600040205080304" pitchFamily="18" charset="-128"/>
                  <a:ea typeface="ＭＳ Ｐ明朝" panose="02020600040205080304" pitchFamily="18" charset="-128"/>
                </a:rPr>
                <a:t>272</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高</a:t>
              </a:r>
              <a:r>
                <a:rPr lang="en-US" altLang="ja-JP" sz="800" dirty="0" smtClean="0">
                  <a:solidFill>
                    <a:schemeClr val="tx1"/>
                  </a:solidFill>
                  <a:latin typeface="ＭＳ Ｐ明朝" panose="02020600040205080304" pitchFamily="18" charset="-128"/>
                  <a:ea typeface="ＭＳ Ｐ明朝" panose="02020600040205080304" pitchFamily="18" charset="-128"/>
                </a:rPr>
                <a:t>67</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特</a:t>
              </a:r>
              <a:r>
                <a:rPr lang="en-US" altLang="ja-JP" sz="800" dirty="0" smtClean="0">
                  <a:solidFill>
                    <a:schemeClr val="tx1"/>
                  </a:solidFill>
                  <a:latin typeface="ＭＳ Ｐ明朝" panose="02020600040205080304" pitchFamily="18" charset="-128"/>
                  <a:ea typeface="ＭＳ Ｐ明朝" panose="02020600040205080304" pitchFamily="18" charset="-128"/>
                </a:rPr>
                <a:t>2</a:t>
              </a:r>
              <a:r>
                <a:rPr lang="ja-JP" altLang="en-US" sz="800" dirty="0" smtClean="0">
                  <a:solidFill>
                    <a:schemeClr val="tx1"/>
                  </a:solidFill>
                  <a:latin typeface="ＭＳ Ｐ明朝" panose="02020600040205080304" pitchFamily="18" charset="-128"/>
                  <a:ea typeface="ＭＳ Ｐ明朝" panose="02020600040205080304" pitchFamily="18" charset="-128"/>
                </a:rPr>
                <a:t>）</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（公立）</a:t>
              </a:r>
              <a:r>
                <a:rPr lang="en-US" altLang="ja-JP" sz="800" dirty="0" smtClean="0">
                  <a:solidFill>
                    <a:schemeClr val="tx1"/>
                  </a:solidFill>
                  <a:latin typeface="ＭＳ Ｐ明朝" panose="02020600040205080304" pitchFamily="18" charset="-128"/>
                  <a:ea typeface="ＭＳ Ｐ明朝" panose="02020600040205080304" pitchFamily="18" charset="-128"/>
                </a:rPr>
                <a:t>H27 </a:t>
              </a:r>
              <a:r>
                <a:rPr lang="en-US" altLang="ja-JP" sz="800">
                  <a:solidFill>
                    <a:schemeClr val="tx1"/>
                  </a:solidFill>
                  <a:latin typeface="ＭＳ Ｐ明朝" panose="02020600040205080304" pitchFamily="18" charset="-128"/>
                  <a:ea typeface="ＭＳ Ｐ明朝" panose="02020600040205080304" pitchFamily="18" charset="-128"/>
                </a:rPr>
                <a:t>: </a:t>
              </a:r>
              <a:r>
                <a:rPr lang="en-US" altLang="ja-JP" sz="800" smtClean="0">
                  <a:solidFill>
                    <a:schemeClr val="tx1"/>
                  </a:solidFill>
                  <a:latin typeface="ＭＳ Ｐ明朝" panose="02020600040205080304" pitchFamily="18" charset="-128"/>
                  <a:ea typeface="ＭＳ Ｐ明朝" panose="02020600040205080304" pitchFamily="18" charset="-128"/>
                </a:rPr>
                <a:t>980</a:t>
              </a:r>
              <a:r>
                <a:rPr lang="ja-JP" altLang="en-US" sz="800" smtClean="0">
                  <a:solidFill>
                    <a:schemeClr val="tx1"/>
                  </a:solidFill>
                  <a:latin typeface="ＭＳ Ｐ明朝" panose="02020600040205080304" pitchFamily="18" charset="-128"/>
                  <a:ea typeface="ＭＳ Ｐ明朝" panose="02020600040205080304" pitchFamily="18" charset="-128"/>
                </a:rPr>
                <a:t>件</a:t>
              </a:r>
              <a:r>
                <a:rPr lang="ja-JP" altLang="en-US" sz="800" dirty="0" smtClean="0">
                  <a:solidFill>
                    <a:schemeClr val="tx1"/>
                  </a:solidFill>
                  <a:latin typeface="ＭＳ Ｐ明朝" panose="02020600040205080304" pitchFamily="18" charset="-128"/>
                  <a:ea typeface="ＭＳ Ｐ明朝" panose="02020600040205080304" pitchFamily="18" charset="-128"/>
                </a:rPr>
                <a:t>（小</a:t>
              </a:r>
              <a:r>
                <a:rPr lang="en-US" altLang="ja-JP" sz="800" dirty="0" smtClean="0">
                  <a:solidFill>
                    <a:schemeClr val="tx1"/>
                  </a:solidFill>
                  <a:latin typeface="ＭＳ Ｐ明朝" panose="02020600040205080304" pitchFamily="18" charset="-128"/>
                  <a:ea typeface="ＭＳ Ｐ明朝" panose="02020600040205080304" pitchFamily="18" charset="-128"/>
                </a:rPr>
                <a:t>502</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中</a:t>
              </a:r>
              <a:r>
                <a:rPr lang="en-US" altLang="ja-JP" sz="800" dirty="0" smtClean="0">
                  <a:solidFill>
                    <a:schemeClr val="tx1"/>
                  </a:solidFill>
                  <a:latin typeface="ＭＳ Ｐ明朝" panose="02020600040205080304" pitchFamily="18" charset="-128"/>
                  <a:ea typeface="ＭＳ Ｐ明朝" panose="02020600040205080304" pitchFamily="18" charset="-128"/>
                </a:rPr>
                <a:t>413</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高</a:t>
              </a:r>
              <a:r>
                <a:rPr lang="en-US" altLang="ja-JP" sz="800" dirty="0" smtClean="0">
                  <a:solidFill>
                    <a:schemeClr val="tx1"/>
                  </a:solidFill>
                  <a:latin typeface="ＭＳ Ｐ明朝" panose="02020600040205080304" pitchFamily="18" charset="-128"/>
                  <a:ea typeface="ＭＳ Ｐ明朝" panose="02020600040205080304" pitchFamily="18" charset="-128"/>
                </a:rPr>
                <a:t>58</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特</a:t>
              </a:r>
              <a:r>
                <a:rPr lang="en-US" altLang="ja-JP" sz="800" dirty="0" smtClean="0">
                  <a:solidFill>
                    <a:schemeClr val="tx1"/>
                  </a:solidFill>
                  <a:latin typeface="ＭＳ Ｐ明朝" panose="02020600040205080304" pitchFamily="18" charset="-128"/>
                  <a:ea typeface="ＭＳ Ｐ明朝" panose="02020600040205080304" pitchFamily="18" charset="-128"/>
                </a:rPr>
                <a:t>7</a:t>
              </a:r>
              <a:r>
                <a:rPr lang="ja-JP" altLang="en-US" sz="800" dirty="0" smtClean="0">
                  <a:solidFill>
                    <a:schemeClr val="tx1"/>
                  </a:solidFill>
                  <a:latin typeface="ＭＳ Ｐ明朝" panose="02020600040205080304" pitchFamily="18" charset="-128"/>
                  <a:ea typeface="ＭＳ Ｐ明朝" panose="02020600040205080304" pitchFamily="18" charset="-128"/>
                </a:rPr>
                <a:t>）</a:t>
              </a:r>
            </a:p>
            <a:p>
              <a:r>
                <a:rPr lang="en-US" altLang="ja-JP" sz="800" u="sng" dirty="0" smtClean="0">
                  <a:solidFill>
                    <a:schemeClr val="tx1"/>
                  </a:solidFill>
                  <a:latin typeface="ＭＳ Ｐ明朝" panose="02020600040205080304" pitchFamily="18" charset="-128"/>
                  <a:ea typeface="ＭＳ Ｐ明朝" panose="02020600040205080304" pitchFamily="18" charset="-128"/>
                </a:rPr>
                <a:t>※</a:t>
              </a:r>
              <a:r>
                <a:rPr lang="ja-JP" altLang="en-US" sz="800" u="sng" dirty="0" smtClean="0">
                  <a:solidFill>
                    <a:schemeClr val="tx1"/>
                  </a:solidFill>
                  <a:latin typeface="ＭＳ Ｐ明朝" panose="02020600040205080304" pitchFamily="18" charset="-128"/>
                  <a:ea typeface="ＭＳ Ｐ明朝" panose="02020600040205080304" pitchFamily="18" charset="-128"/>
                </a:rPr>
                <a:t>認知件数及び千人当たり件数共に増加の傾向</a:t>
              </a:r>
              <a:endParaRPr lang="en-US" altLang="ja-JP" sz="800" u="sng" dirty="0">
                <a:solidFill>
                  <a:schemeClr val="tx1"/>
                </a:solidFill>
                <a:latin typeface="ＭＳ Ｐ明朝" panose="02020600040205080304" pitchFamily="18" charset="-128"/>
                <a:ea typeface="ＭＳ Ｐ明朝" panose="02020600040205080304" pitchFamily="18" charset="-128"/>
              </a:endParaRPr>
            </a:p>
          </p:txBody>
        </p:sp>
        <p:sp>
          <p:nvSpPr>
            <p:cNvPr id="21" name="正方形/長方形 20"/>
            <p:cNvSpPr/>
            <p:nvPr/>
          </p:nvSpPr>
          <p:spPr>
            <a:xfrm>
              <a:off x="13616" y="1225724"/>
              <a:ext cx="2651346" cy="1267172"/>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latin typeface="ＭＳ Ｐ明朝" panose="02020600040205080304" pitchFamily="18" charset="-128"/>
                  <a:ea typeface="ＭＳ Ｐ明朝" panose="02020600040205080304" pitchFamily="18" charset="-128"/>
                </a:rPr>
                <a:t>■児童虐待相談対応件数</a:t>
              </a:r>
              <a:endParaRPr lang="en-US" altLang="ja-JP" sz="800" u="sng"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本県　</a:t>
              </a:r>
              <a:r>
                <a:rPr lang="en-US" altLang="ja-JP" sz="800" dirty="0" smtClean="0">
                  <a:solidFill>
                    <a:schemeClr val="tx1"/>
                  </a:solidFill>
                  <a:latin typeface="ＭＳ Ｐ明朝" panose="02020600040205080304" pitchFamily="18" charset="-128"/>
                  <a:ea typeface="ＭＳ Ｐ明朝" panose="02020600040205080304" pitchFamily="18" charset="-128"/>
                </a:rPr>
                <a:t>H17:  </a:t>
              </a:r>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251</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H27: </a:t>
              </a:r>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358</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43</a:t>
              </a:r>
              <a:r>
                <a:rPr lang="ja-JP" altLang="en-US" sz="800" dirty="0" smtClean="0">
                  <a:solidFill>
                    <a:schemeClr val="tx1"/>
                  </a:solidFill>
                  <a:latin typeface="ＭＳ Ｐ明朝" panose="02020600040205080304" pitchFamily="18" charset="-128"/>
                  <a:ea typeface="ＭＳ Ｐ明朝" panose="02020600040205080304" pitchFamily="18" charset="-128"/>
                </a:rPr>
                <a:t>％増）</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全国　</a:t>
              </a:r>
              <a:r>
                <a:rPr lang="en-US" altLang="ja-JP" sz="800" dirty="0" smtClean="0">
                  <a:solidFill>
                    <a:schemeClr val="tx1"/>
                  </a:solidFill>
                  <a:latin typeface="ＭＳ Ｐ明朝" panose="02020600040205080304" pitchFamily="18" charset="-128"/>
                  <a:ea typeface="ＭＳ Ｐ明朝" panose="02020600040205080304" pitchFamily="18" charset="-128"/>
                </a:rPr>
                <a:t>H17: 40,639</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H27: 103,286</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(2.54</a:t>
              </a:r>
              <a:r>
                <a:rPr lang="ja-JP" altLang="en-US" sz="800" dirty="0" smtClean="0">
                  <a:solidFill>
                    <a:schemeClr val="tx1"/>
                  </a:solidFill>
                  <a:latin typeface="ＭＳ Ｐ明朝" panose="02020600040205080304" pitchFamily="18" charset="-128"/>
                  <a:ea typeface="ＭＳ Ｐ明朝" panose="02020600040205080304" pitchFamily="18" charset="-128"/>
                </a:rPr>
                <a:t>倍</a:t>
              </a:r>
              <a:r>
                <a:rPr lang="en-US" altLang="ja-JP" sz="800" dirty="0" smtClean="0">
                  <a:solidFill>
                    <a:schemeClr val="tx1"/>
                  </a:solidFill>
                  <a:latin typeface="ＭＳ Ｐ明朝" panose="02020600040205080304" pitchFamily="18" charset="-128"/>
                  <a:ea typeface="ＭＳ Ｐ明朝" panose="02020600040205080304" pitchFamily="18" charset="-128"/>
                </a:rPr>
                <a:t>)</a:t>
              </a:r>
            </a:p>
            <a:p>
              <a:r>
                <a:rPr lang="ja-JP" altLang="en-US" sz="800" u="sng" dirty="0" smtClean="0">
                  <a:solidFill>
                    <a:schemeClr val="tx1"/>
                  </a:solidFill>
                  <a:latin typeface="ＭＳ Ｐ明朝" panose="02020600040205080304" pitchFamily="18" charset="-128"/>
                  <a:ea typeface="ＭＳ Ｐ明朝" panose="02020600040205080304" pitchFamily="18" charset="-128"/>
                </a:rPr>
                <a:t>■児童</a:t>
              </a:r>
              <a:r>
                <a:rPr lang="en-US" altLang="ja-JP" sz="800" u="sng" dirty="0" smtClean="0">
                  <a:solidFill>
                    <a:schemeClr val="tx1"/>
                  </a:solidFill>
                  <a:latin typeface="ＭＳ Ｐ明朝" panose="02020600040205080304" pitchFamily="18" charset="-128"/>
                  <a:ea typeface="ＭＳ Ｐ明朝" panose="02020600040205080304" pitchFamily="18" charset="-128"/>
                </a:rPr>
                <a:t>1</a:t>
              </a:r>
              <a:r>
                <a:rPr lang="ja-JP" altLang="en-US" sz="800" u="sng" dirty="0" smtClean="0">
                  <a:solidFill>
                    <a:schemeClr val="tx1"/>
                  </a:solidFill>
                  <a:latin typeface="ＭＳ Ｐ明朝" panose="02020600040205080304" pitchFamily="18" charset="-128"/>
                  <a:ea typeface="ＭＳ Ｐ明朝" panose="02020600040205080304" pitchFamily="18" charset="-128"/>
                </a:rPr>
                <a:t>万人当たりの相談対応件数</a:t>
              </a:r>
              <a:endParaRPr lang="en-US" altLang="ja-JP" sz="800" u="sng"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本県</a:t>
              </a:r>
              <a:r>
                <a:rPr lang="ja-JP" altLang="en-US" sz="800" dirty="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H17: 139</a:t>
              </a:r>
              <a:r>
                <a:rPr lang="ja-JP" altLang="en-US" sz="800" dirty="0" smtClean="0">
                  <a:solidFill>
                    <a:schemeClr val="tx1"/>
                  </a:solidFill>
                  <a:latin typeface="ＭＳ Ｐ明朝" panose="02020600040205080304" pitchFamily="18" charset="-128"/>
                  <a:ea typeface="ＭＳ Ｐ明朝" panose="02020600040205080304" pitchFamily="18" charset="-128"/>
                </a:rPr>
                <a:t>件 → </a:t>
              </a:r>
              <a:r>
                <a:rPr lang="en-US" altLang="ja-JP" sz="800" dirty="0" smtClean="0">
                  <a:solidFill>
                    <a:schemeClr val="tx1"/>
                  </a:solidFill>
                  <a:latin typeface="ＭＳ Ｐ明朝" panose="02020600040205080304" pitchFamily="18" charset="-128"/>
                  <a:ea typeface="ＭＳ Ｐ明朝" panose="02020600040205080304" pitchFamily="18" charset="-128"/>
                </a:rPr>
                <a:t>H27: 179</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29</a:t>
              </a:r>
              <a:r>
                <a:rPr lang="ja-JP" altLang="en-US" sz="800" dirty="0" smtClean="0">
                  <a:solidFill>
                    <a:schemeClr val="tx1"/>
                  </a:solidFill>
                  <a:latin typeface="ＭＳ Ｐ明朝" panose="02020600040205080304" pitchFamily="18" charset="-128"/>
                  <a:ea typeface="ＭＳ Ｐ明朝" panose="02020600040205080304" pitchFamily="18" charset="-128"/>
                </a:rPr>
                <a:t>％増</a:t>
              </a:r>
              <a:r>
                <a:rPr lang="ja-JP" altLang="en-US" sz="800" dirty="0">
                  <a:solidFill>
                    <a:schemeClr val="tx1"/>
                  </a:solidFill>
                  <a:latin typeface="ＭＳ Ｐ明朝" panose="02020600040205080304" pitchFamily="18" charset="-128"/>
                  <a:ea typeface="ＭＳ Ｐ明朝" panose="02020600040205080304" pitchFamily="18" charset="-128"/>
                </a:rPr>
                <a:t>）</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全国　</a:t>
              </a:r>
              <a:r>
                <a:rPr lang="en-US" altLang="ja-JP" sz="800" dirty="0" smtClean="0">
                  <a:solidFill>
                    <a:schemeClr val="tx1"/>
                  </a:solidFill>
                  <a:latin typeface="ＭＳ Ｐ明朝" panose="02020600040205080304" pitchFamily="18" charset="-128"/>
                  <a:ea typeface="ＭＳ Ｐ明朝" panose="02020600040205080304" pitchFamily="18" charset="-128"/>
                </a:rPr>
                <a:t>H17: 164</a:t>
              </a:r>
              <a:r>
                <a:rPr lang="ja-JP" altLang="en-US" sz="800" dirty="0" smtClean="0">
                  <a:solidFill>
                    <a:schemeClr val="tx1"/>
                  </a:solidFill>
                  <a:latin typeface="ＭＳ Ｐ明朝" panose="02020600040205080304" pitchFamily="18" charset="-128"/>
                  <a:ea typeface="ＭＳ Ｐ明朝" panose="02020600040205080304" pitchFamily="18" charset="-128"/>
                </a:rPr>
                <a:t>件 → </a:t>
              </a:r>
              <a:r>
                <a:rPr lang="en-US" altLang="ja-JP" sz="800" dirty="0" smtClean="0">
                  <a:solidFill>
                    <a:schemeClr val="tx1"/>
                  </a:solidFill>
                  <a:latin typeface="ＭＳ Ｐ明朝" panose="02020600040205080304" pitchFamily="18" charset="-128"/>
                  <a:ea typeface="ＭＳ Ｐ明朝" panose="02020600040205080304" pitchFamily="18" charset="-128"/>
                </a:rPr>
                <a:t>H27: 225</a:t>
              </a:r>
              <a:r>
                <a:rPr lang="ja-JP" altLang="en-US" sz="800" dirty="0" smtClean="0">
                  <a:solidFill>
                    <a:schemeClr val="tx1"/>
                  </a:solidFill>
                  <a:latin typeface="ＭＳ Ｐ明朝" panose="02020600040205080304" pitchFamily="18" charset="-128"/>
                  <a:ea typeface="ＭＳ Ｐ明朝" panose="02020600040205080304" pitchFamily="18" charset="-128"/>
                </a:rPr>
                <a:t>件</a:t>
              </a:r>
              <a:r>
                <a:rPr lang="en-US" altLang="ja-JP" sz="800" dirty="0" smtClean="0">
                  <a:solidFill>
                    <a:schemeClr val="tx1"/>
                  </a:solidFill>
                  <a:latin typeface="ＭＳ Ｐ明朝" panose="02020600040205080304" pitchFamily="18" charset="-128"/>
                  <a:ea typeface="ＭＳ Ｐ明朝" panose="02020600040205080304" pitchFamily="18" charset="-128"/>
                </a:rPr>
                <a:t>(37</a:t>
              </a:r>
              <a:r>
                <a:rPr lang="ja-JP" altLang="en-US" sz="800" dirty="0" smtClean="0">
                  <a:solidFill>
                    <a:schemeClr val="tx1"/>
                  </a:solidFill>
                  <a:latin typeface="ＭＳ Ｐ明朝" panose="02020600040205080304" pitchFamily="18" charset="-128"/>
                  <a:ea typeface="ＭＳ Ｐ明朝" panose="02020600040205080304" pitchFamily="18" charset="-128"/>
                </a:rPr>
                <a:t>％増</a:t>
              </a:r>
              <a:r>
                <a:rPr lang="en-US" altLang="ja-JP" sz="800" dirty="0" smtClean="0">
                  <a:solidFill>
                    <a:schemeClr val="tx1"/>
                  </a:solidFill>
                  <a:latin typeface="ＭＳ Ｐ明朝" panose="02020600040205080304" pitchFamily="18" charset="-128"/>
                  <a:ea typeface="ＭＳ Ｐ明朝" panose="02020600040205080304" pitchFamily="18" charset="-128"/>
                </a:rPr>
                <a:t>)</a:t>
              </a:r>
            </a:p>
            <a:p>
              <a:r>
                <a:rPr lang="ja-JP" altLang="en-US" sz="800" u="sng" dirty="0" smtClean="0">
                  <a:solidFill>
                    <a:schemeClr val="tx1"/>
                  </a:solidFill>
                  <a:latin typeface="ＭＳ Ｐ明朝" panose="02020600040205080304" pitchFamily="18" charset="-128"/>
                  <a:ea typeface="ＭＳ Ｐ明朝" panose="02020600040205080304" pitchFamily="18" charset="-128"/>
                </a:rPr>
                <a:t>■児童相談所職員１人当たりの人口（</a:t>
              </a:r>
              <a:r>
                <a:rPr lang="en-US" altLang="ja-JP" sz="800" u="sng" dirty="0" smtClean="0">
                  <a:solidFill>
                    <a:schemeClr val="tx1"/>
                  </a:solidFill>
                  <a:latin typeface="ＭＳ Ｐ明朝" panose="02020600040205080304" pitchFamily="18" charset="-128"/>
                  <a:ea typeface="ＭＳ Ｐ明朝" panose="02020600040205080304" pitchFamily="18" charset="-128"/>
                </a:rPr>
                <a:t>H</a:t>
              </a:r>
              <a:r>
                <a:rPr lang="ja-JP" altLang="en-US" sz="800" u="sng" dirty="0" smtClean="0">
                  <a:solidFill>
                    <a:schemeClr val="tx1"/>
                  </a:solidFill>
                  <a:latin typeface="ＭＳ Ｐ明朝" panose="02020600040205080304" pitchFamily="18" charset="-128"/>
                  <a:ea typeface="ＭＳ Ｐ明朝" panose="02020600040205080304" pitchFamily="18" charset="-128"/>
                </a:rPr>
                <a:t>２７）</a:t>
              </a:r>
              <a:endParaRPr lang="en-US" altLang="ja-JP" sz="800" u="sng" dirty="0">
                <a:solidFill>
                  <a:schemeClr val="tx1"/>
                </a:solidFill>
                <a:latin typeface="ＭＳ Ｐ明朝" panose="02020600040205080304" pitchFamily="18" charset="-128"/>
                <a:ea typeface="ＭＳ Ｐ明朝" panose="02020600040205080304" pitchFamily="18" charset="-128"/>
              </a:endParaRPr>
            </a:p>
            <a:p>
              <a:r>
                <a:rPr lang="en-US" altLang="ja-JP" sz="800" dirty="0" smtClean="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本県　児童福祉司 　</a:t>
              </a:r>
              <a:r>
                <a:rPr lang="en-US" altLang="ja-JP" sz="800" dirty="0" smtClean="0">
                  <a:solidFill>
                    <a:schemeClr val="tx1"/>
                  </a:solidFill>
                  <a:latin typeface="ＭＳ Ｐ明朝" panose="02020600040205080304" pitchFamily="18" charset="-128"/>
                  <a:ea typeface="ＭＳ Ｐ明朝" panose="02020600040205080304" pitchFamily="18" charset="-128"/>
                </a:rPr>
                <a:t>57,539</a:t>
              </a:r>
              <a:r>
                <a:rPr lang="ja-JP" altLang="en-US" sz="800" dirty="0" smtClean="0">
                  <a:solidFill>
                    <a:schemeClr val="tx1"/>
                  </a:solidFill>
                  <a:latin typeface="ＭＳ Ｐ明朝" panose="02020600040205080304" pitchFamily="18" charset="-128"/>
                  <a:ea typeface="ＭＳ Ｐ明朝" panose="02020600040205080304" pitchFamily="18" charset="-128"/>
                </a:rPr>
                <a:t>人（全国</a:t>
              </a:r>
              <a:r>
                <a:rPr lang="en-US" altLang="ja-JP" sz="800" dirty="0" smtClean="0">
                  <a:solidFill>
                    <a:schemeClr val="tx1"/>
                  </a:solidFill>
                  <a:latin typeface="ＭＳ Ｐ明朝" panose="02020600040205080304" pitchFamily="18" charset="-128"/>
                  <a:ea typeface="ＭＳ Ｐ明朝" panose="02020600040205080304" pitchFamily="18" charset="-128"/>
                </a:rPr>
                <a:t>6</a:t>
              </a:r>
              <a:r>
                <a:rPr lang="ja-JP" altLang="en-US" sz="800" dirty="0" smtClean="0">
                  <a:solidFill>
                    <a:schemeClr val="tx1"/>
                  </a:solidFill>
                  <a:latin typeface="ＭＳ Ｐ明朝" panose="02020600040205080304" pitchFamily="18" charset="-128"/>
                  <a:ea typeface="ＭＳ Ｐ明朝" panose="02020600040205080304" pitchFamily="18" charset="-128"/>
                </a:rPr>
                <a:t>位）</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児童心理司 </a:t>
              </a:r>
              <a:r>
                <a:rPr lang="en-US" altLang="ja-JP" sz="800" dirty="0" smtClean="0">
                  <a:solidFill>
                    <a:schemeClr val="tx1"/>
                  </a:solidFill>
                  <a:latin typeface="ＭＳ Ｐ明朝" panose="02020600040205080304" pitchFamily="18" charset="-128"/>
                  <a:ea typeface="ＭＳ Ｐ明朝" panose="02020600040205080304" pitchFamily="18" charset="-128"/>
                </a:rPr>
                <a:t>118,481</a:t>
              </a:r>
              <a:r>
                <a:rPr lang="ja-JP" altLang="en-US" sz="800" dirty="0" smtClean="0">
                  <a:solidFill>
                    <a:schemeClr val="tx1"/>
                  </a:solidFill>
                  <a:latin typeface="ＭＳ Ｐ明朝" panose="02020600040205080304" pitchFamily="18" charset="-128"/>
                  <a:ea typeface="ＭＳ Ｐ明朝" panose="02020600040205080304" pitchFamily="18" charset="-128"/>
                </a:rPr>
                <a:t>人（全国</a:t>
              </a:r>
              <a:r>
                <a:rPr lang="en-US" altLang="ja-JP" sz="800" dirty="0" smtClean="0">
                  <a:solidFill>
                    <a:schemeClr val="tx1"/>
                  </a:solidFill>
                  <a:latin typeface="ＭＳ Ｐ明朝" panose="02020600040205080304" pitchFamily="18" charset="-128"/>
                  <a:ea typeface="ＭＳ Ｐ明朝" panose="02020600040205080304" pitchFamily="18" charset="-128"/>
                </a:rPr>
                <a:t>12</a:t>
              </a:r>
              <a:r>
                <a:rPr lang="ja-JP" altLang="en-US" sz="800" dirty="0" smtClean="0">
                  <a:solidFill>
                    <a:schemeClr val="tx1"/>
                  </a:solidFill>
                  <a:latin typeface="ＭＳ Ｐ明朝" panose="02020600040205080304" pitchFamily="18" charset="-128"/>
                  <a:ea typeface="ＭＳ Ｐ明朝" panose="02020600040205080304" pitchFamily="18" charset="-128"/>
                </a:rPr>
                <a:t>位</a:t>
              </a:r>
              <a:r>
                <a:rPr lang="ja-JP" altLang="en-US" sz="800" dirty="0" smtClean="0">
                  <a:solidFill>
                    <a:schemeClr val="tx1"/>
                  </a:solidFill>
                  <a:latin typeface="+mj-ea"/>
                  <a:ea typeface="+mj-ea"/>
                </a:rPr>
                <a:t>）</a:t>
              </a:r>
              <a:endParaRPr lang="en-US" altLang="ja-JP" sz="800" dirty="0" smtClean="0">
                <a:solidFill>
                  <a:schemeClr val="tx1"/>
                </a:solidFill>
                <a:latin typeface="+mj-ea"/>
                <a:ea typeface="+mj-ea"/>
              </a:endParaRPr>
            </a:p>
            <a:p>
              <a:r>
                <a:rPr lang="en-US" altLang="ja-JP" sz="800" u="sng" dirty="0" smtClean="0">
                  <a:solidFill>
                    <a:schemeClr val="tx1"/>
                  </a:solidFill>
                  <a:latin typeface="ＭＳ Ｐ明朝" panose="02020600040205080304" pitchFamily="18" charset="-128"/>
                  <a:ea typeface="ＭＳ Ｐ明朝" panose="02020600040205080304" pitchFamily="18" charset="-128"/>
                </a:rPr>
                <a:t>※</a:t>
              </a:r>
              <a:r>
                <a:rPr lang="ja-JP" altLang="en-US" sz="800" u="sng" dirty="0" smtClean="0">
                  <a:solidFill>
                    <a:schemeClr val="tx1"/>
                  </a:solidFill>
                  <a:latin typeface="ＭＳ Ｐ明朝" panose="02020600040205080304" pitchFamily="18" charset="-128"/>
                  <a:ea typeface="ＭＳ Ｐ明朝" panose="02020600040205080304" pitchFamily="18" charset="-128"/>
                </a:rPr>
                <a:t>今後も児童相談所への相談件数の増加が見込まれる</a:t>
              </a:r>
              <a:r>
                <a:rPr lang="ja-JP" altLang="en-US" sz="800" u="sng" dirty="0">
                  <a:solidFill>
                    <a:schemeClr val="tx1"/>
                  </a:solidFill>
                  <a:latin typeface="+mj-ea"/>
                  <a:ea typeface="+mj-ea"/>
                </a:rPr>
                <a:t>　</a:t>
              </a:r>
              <a:r>
                <a:rPr lang="ja-JP" altLang="en-US" sz="800" dirty="0" smtClean="0">
                  <a:solidFill>
                    <a:schemeClr val="tx1"/>
                  </a:solidFill>
                  <a:latin typeface="+mj-ea"/>
                  <a:ea typeface="+mj-ea"/>
                </a:rPr>
                <a:t>　　　　</a:t>
              </a:r>
              <a:endParaRPr lang="ja-JP" altLang="en-US" sz="800" dirty="0">
                <a:solidFill>
                  <a:schemeClr val="tx1"/>
                </a:solidFill>
                <a:latin typeface="+mn-ea"/>
              </a:endParaRPr>
            </a:p>
          </p:txBody>
        </p:sp>
        <p:sp>
          <p:nvSpPr>
            <p:cNvPr id="24" name="正方形/長方形 23"/>
            <p:cNvSpPr/>
            <p:nvPr/>
          </p:nvSpPr>
          <p:spPr>
            <a:xfrm>
              <a:off x="19049" y="689082"/>
              <a:ext cx="2636195" cy="556415"/>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effectLst>
                    <a:outerShdw blurRad="38100" dist="38100" dir="2700000" algn="tl">
                      <a:srgbClr val="000000">
                        <a:alpha val="43137"/>
                      </a:srgbClr>
                    </a:outerShdw>
                  </a:effectLst>
                  <a:latin typeface="+mn-ea"/>
                </a:rPr>
                <a:t>（相談支援等に関する課題）</a:t>
              </a:r>
              <a:endParaRPr lang="ja-JP" altLang="en-US" sz="800" u="sng" dirty="0">
                <a:solidFill>
                  <a:schemeClr val="tx1"/>
                </a:solidFill>
                <a:effectLst>
                  <a:outerShdw blurRad="38100" dist="38100" dir="2700000" algn="tl">
                    <a:srgbClr val="000000">
                      <a:alpha val="43137"/>
                    </a:srgbClr>
                  </a:outerShdw>
                </a:effectLst>
                <a:latin typeface="+mn-ea"/>
              </a:endParaRPr>
            </a:p>
            <a:p>
              <a:r>
                <a:rPr lang="ja-JP" altLang="en-US" sz="800" dirty="0" smtClean="0">
                  <a:solidFill>
                    <a:schemeClr val="tx1"/>
                  </a:solidFill>
                  <a:latin typeface="+mn-ea"/>
                </a:rPr>
                <a:t>○児童相談所における相談支援体制充実と専門的対応</a:t>
              </a:r>
            </a:p>
            <a:p>
              <a:r>
                <a:rPr lang="ja-JP" altLang="en-US" sz="800" dirty="0">
                  <a:solidFill>
                    <a:schemeClr val="tx1"/>
                  </a:solidFill>
                  <a:latin typeface="+mn-ea"/>
                </a:rPr>
                <a:t>〇家庭での虐待が、不登校やいじめ（加害者）等の問題の</a:t>
              </a:r>
              <a:r>
                <a:rPr lang="ja-JP" altLang="en-US" sz="800" dirty="0" smtClean="0">
                  <a:solidFill>
                    <a:schemeClr val="tx1"/>
                  </a:solidFill>
                  <a:latin typeface="+mn-ea"/>
                </a:rPr>
                <a:t>一因である可能性</a:t>
              </a:r>
              <a:endParaRPr lang="ja-JP" altLang="en-US" sz="800" dirty="0">
                <a:solidFill>
                  <a:schemeClr val="tx1"/>
                </a:solidFill>
                <a:latin typeface="+mn-ea"/>
              </a:endParaRPr>
            </a:p>
          </p:txBody>
        </p:sp>
        <p:sp>
          <p:nvSpPr>
            <p:cNvPr id="38" name="右矢印 37"/>
            <p:cNvSpPr/>
            <p:nvPr/>
          </p:nvSpPr>
          <p:spPr>
            <a:xfrm>
              <a:off x="2779362" y="1467559"/>
              <a:ext cx="331878" cy="672498"/>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1" name="図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41596" y="5457616"/>
            <a:ext cx="557680" cy="336569"/>
          </a:xfrm>
          <a:prstGeom prst="rect">
            <a:avLst/>
          </a:prstGeom>
        </p:spPr>
      </p:pic>
      <p:pic>
        <p:nvPicPr>
          <p:cNvPr id="42" name="Picture 19" descr="C:\Users\Owner\AppData\Local\Microsoft\Windows\Temporary Internet Files\Content.IE5\FEC4W66A\cc-library010010879-thum[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41973" y="3956776"/>
            <a:ext cx="462717" cy="462717"/>
          </a:xfrm>
          <a:prstGeom prst="rect">
            <a:avLst/>
          </a:prstGeom>
          <a:noFill/>
          <a:extLst>
            <a:ext uri="{909E8E84-426E-40DD-AFC4-6F175D3DCCD1}">
              <a14:hiddenFill xmlns:a14="http://schemas.microsoft.com/office/drawing/2010/main">
                <a:solidFill>
                  <a:srgbClr val="FFFFFF"/>
                </a:solidFill>
              </a14:hiddenFill>
            </a:ext>
          </a:extLst>
        </p:spPr>
      </p:pic>
      <p:pic>
        <p:nvPicPr>
          <p:cNvPr id="44" name="図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1277" y="6119612"/>
            <a:ext cx="634251" cy="634251"/>
          </a:xfrm>
          <a:prstGeom prst="rect">
            <a:avLst/>
          </a:prstGeom>
        </p:spPr>
      </p:pic>
      <p:sp>
        <p:nvSpPr>
          <p:cNvPr id="27" name="額縁 26"/>
          <p:cNvSpPr/>
          <p:nvPr/>
        </p:nvSpPr>
        <p:spPr>
          <a:xfrm>
            <a:off x="3148250" y="4438426"/>
            <a:ext cx="304101" cy="2374950"/>
          </a:xfrm>
          <a:prstGeom prst="bevel">
            <a:avLst/>
          </a:prstGeom>
          <a:solidFill>
            <a:schemeClr val="accent5">
              <a:lumMod val="40000"/>
              <a:lumOff val="60000"/>
            </a:schemeClr>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FF0000"/>
                </a:solidFill>
                <a:latin typeface="ＭＳ ゴシック" panose="020B0609070205080204" pitchFamily="49" charset="-128"/>
                <a:ea typeface="ＭＳ ゴシック" panose="020B0609070205080204" pitchFamily="49" charset="-128"/>
              </a:rPr>
              <a:t>相談支援体制の充実</a:t>
            </a:r>
          </a:p>
        </p:txBody>
      </p:sp>
      <p:grpSp>
        <p:nvGrpSpPr>
          <p:cNvPr id="55" name="グループ化 54"/>
          <p:cNvGrpSpPr/>
          <p:nvPr/>
        </p:nvGrpSpPr>
        <p:grpSpPr>
          <a:xfrm>
            <a:off x="3159518" y="692697"/>
            <a:ext cx="6669187" cy="2390429"/>
            <a:chOff x="3159518" y="4666615"/>
            <a:chExt cx="6669187" cy="2390429"/>
          </a:xfrm>
        </p:grpSpPr>
        <p:sp>
          <p:nvSpPr>
            <p:cNvPr id="8" name="1 つの角を切り取った四角形 7"/>
            <p:cNvSpPr/>
            <p:nvPr/>
          </p:nvSpPr>
          <p:spPr>
            <a:xfrm>
              <a:off x="6115563" y="4675401"/>
              <a:ext cx="3713142" cy="1646885"/>
            </a:xfrm>
            <a:prstGeom prst="snip1Rect">
              <a:avLst>
                <a:gd name="adj" fmla="val 528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0" rIns="36000" rtlCol="0" anchor="t"/>
            <a:lstStyle/>
            <a:p>
              <a:r>
                <a:rPr lang="ja-JP" altLang="en-US" sz="800" dirty="0" smtClean="0">
                  <a:solidFill>
                    <a:schemeClr val="tx1"/>
                  </a:solidFill>
                  <a:latin typeface="+mn-ea"/>
                </a:rPr>
                <a:t>（ひとり親家庭への経済的支援）</a:t>
              </a:r>
              <a:endParaRPr lang="en-US" altLang="ja-JP" sz="800" dirty="0" smtClean="0">
                <a:solidFill>
                  <a:schemeClr val="tx1"/>
                </a:solidFill>
                <a:latin typeface="+mn-ea"/>
              </a:endParaRPr>
            </a:p>
            <a:p>
              <a:r>
                <a:rPr lang="ja-JP" altLang="en-US" sz="800" b="1" u="sng" dirty="0" smtClean="0">
                  <a:solidFill>
                    <a:schemeClr val="tx1"/>
                  </a:solidFill>
                  <a:latin typeface="+mn-ea"/>
                </a:rPr>
                <a:t>新）ひとり親家庭子育てサポート事業</a:t>
              </a:r>
              <a:r>
                <a:rPr lang="ja-JP" altLang="en-US" sz="800" u="sng" dirty="0" smtClean="0">
                  <a:solidFill>
                    <a:schemeClr val="tx1"/>
                  </a:solidFill>
                  <a:latin typeface="+mn-ea"/>
                </a:rPr>
                <a:t>（㉙ </a:t>
              </a:r>
              <a:r>
                <a:rPr lang="en-US" altLang="ja-JP" sz="800" u="sng" smtClean="0">
                  <a:solidFill>
                    <a:schemeClr val="tx1"/>
                  </a:solidFill>
                  <a:latin typeface="+mn-ea"/>
                </a:rPr>
                <a:t>8,557</a:t>
              </a:r>
              <a:r>
                <a:rPr lang="ja-JP" altLang="en-US" sz="800" u="sng" smtClean="0">
                  <a:solidFill>
                    <a:schemeClr val="tx1"/>
                  </a:solidFill>
                  <a:latin typeface="+mn-ea"/>
                </a:rPr>
                <a:t>千円</a:t>
              </a:r>
              <a:r>
                <a:rPr lang="ja-JP" altLang="en-US" sz="800" u="sng" dirty="0">
                  <a:solidFill>
                    <a:schemeClr val="tx1"/>
                  </a:solidFill>
                  <a:latin typeface="+mn-ea"/>
                </a:rPr>
                <a:t>）</a:t>
              </a:r>
            </a:p>
            <a:p>
              <a:r>
                <a:rPr lang="ja-JP" altLang="en-US" sz="800" dirty="0" smtClean="0">
                  <a:solidFill>
                    <a:schemeClr val="tx1"/>
                  </a:solidFill>
                  <a:latin typeface="ＭＳ Ｐ明朝" panose="02020600040205080304" pitchFamily="18" charset="-128"/>
                  <a:ea typeface="ＭＳ Ｐ明朝" panose="02020600040205080304" pitchFamily="18" charset="-128"/>
                </a:rPr>
                <a:t>・ひとり親家庭に対する放課後児童クラブやファミリー・サポート・センターの利用料助成</a:t>
              </a:r>
            </a:p>
            <a:p>
              <a:endParaRPr lang="en-US" altLang="ja-JP" sz="800" dirty="0" smtClean="0">
                <a:solidFill>
                  <a:schemeClr val="tx1"/>
                </a:solidFill>
                <a:latin typeface="ＭＳ Ｐ明朝" panose="02020600040205080304" pitchFamily="18" charset="-128"/>
                <a:ea typeface="ＭＳ Ｐ明朝" panose="02020600040205080304" pitchFamily="18" charset="-128"/>
              </a:endParaRPr>
            </a:p>
          </p:txBody>
        </p:sp>
        <p:sp>
          <p:nvSpPr>
            <p:cNvPr id="10" name="1 つの角を切り取った四角形 9"/>
            <p:cNvSpPr/>
            <p:nvPr/>
          </p:nvSpPr>
          <p:spPr>
            <a:xfrm>
              <a:off x="6112238" y="5221044"/>
              <a:ext cx="3716467" cy="1836000"/>
            </a:xfrm>
            <a:prstGeom prst="snip1Rect">
              <a:avLst>
                <a:gd name="adj" fmla="val 5286"/>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t"/>
            <a:lstStyle/>
            <a:p>
              <a:r>
                <a:rPr lang="ja-JP" altLang="en-US" sz="800" dirty="0" smtClean="0">
                  <a:solidFill>
                    <a:schemeClr val="tx1"/>
                  </a:solidFill>
                  <a:latin typeface="+mn-ea"/>
                </a:rPr>
                <a:t>（子育て家庭の教育費負担の軽減）</a:t>
              </a:r>
              <a:endParaRPr lang="en-US" altLang="ja-JP" sz="800" dirty="0" smtClean="0">
                <a:solidFill>
                  <a:schemeClr val="tx1"/>
                </a:solidFill>
                <a:latin typeface="+mn-ea"/>
              </a:endParaRPr>
            </a:p>
            <a:p>
              <a:r>
                <a:rPr lang="ja-JP" altLang="en-US" sz="800" b="1" u="sng" dirty="0" smtClean="0">
                  <a:solidFill>
                    <a:schemeClr val="tx1"/>
                  </a:solidFill>
                  <a:latin typeface="+mn-ea"/>
                </a:rPr>
                <a:t>拡</a:t>
              </a:r>
              <a:r>
                <a:rPr lang="ja-JP" altLang="en-US" sz="800" b="1" u="sng" dirty="0">
                  <a:solidFill>
                    <a:schemeClr val="tx1"/>
                  </a:solidFill>
                  <a:latin typeface="+mn-ea"/>
                </a:rPr>
                <a:t>）高等学校等就学支援金等　</a:t>
              </a:r>
              <a:r>
                <a:rPr lang="ja-JP" altLang="en-US" sz="800" u="sng" dirty="0">
                  <a:solidFill>
                    <a:schemeClr val="tx1"/>
                  </a:solidFill>
                  <a:latin typeface="+mn-ea"/>
                </a:rPr>
                <a:t>（</a:t>
              </a:r>
              <a:r>
                <a:rPr lang="ja-JP" altLang="en-US" sz="800" u="sng" dirty="0" smtClean="0">
                  <a:solidFill>
                    <a:schemeClr val="tx1"/>
                  </a:solidFill>
                  <a:latin typeface="+mn-ea"/>
                </a:rPr>
                <a:t>㉙</a:t>
              </a:r>
              <a:r>
                <a:rPr lang="en-US" altLang="ja-JP" sz="800" u="sng" dirty="0" smtClean="0">
                  <a:solidFill>
                    <a:schemeClr val="tx1"/>
                  </a:solidFill>
                  <a:latin typeface="+mn-ea"/>
                </a:rPr>
                <a:t>2,998,150</a:t>
              </a:r>
              <a:r>
                <a:rPr lang="ja-JP" altLang="en-US" sz="800" u="sng" dirty="0">
                  <a:solidFill>
                    <a:schemeClr val="tx1"/>
                  </a:solidFill>
                  <a:latin typeface="+mn-ea"/>
                </a:rPr>
                <a:t>千円）</a:t>
              </a:r>
              <a:r>
                <a:rPr lang="en-US" altLang="ja-JP" sz="800" u="sng" dirty="0">
                  <a:solidFill>
                    <a:schemeClr val="tx1"/>
                  </a:solidFill>
                  <a:latin typeface="+mn-ea"/>
                </a:rPr>
                <a:t>【</a:t>
              </a:r>
              <a:r>
                <a:rPr lang="ja-JP" altLang="en-US" sz="800" u="sng" dirty="0">
                  <a:solidFill>
                    <a:schemeClr val="tx1"/>
                  </a:solidFill>
                  <a:latin typeface="+mn-ea"/>
                </a:rPr>
                <a:t>教委・知政</a:t>
              </a:r>
              <a:r>
                <a:rPr lang="en-US" altLang="ja-JP" sz="800" u="sng" dirty="0">
                  <a:solidFill>
                    <a:schemeClr val="tx1"/>
                  </a:solidFill>
                  <a:latin typeface="+mn-ea"/>
                </a:rPr>
                <a:t>】</a:t>
              </a:r>
            </a:p>
            <a:p>
              <a:r>
                <a:rPr lang="ja-JP" altLang="en-US" sz="800" dirty="0">
                  <a:solidFill>
                    <a:schemeClr val="tx1"/>
                  </a:solidFill>
                  <a:latin typeface="ＭＳ Ｐ明朝" panose="02020600040205080304" pitchFamily="18" charset="-128"/>
                  <a:ea typeface="ＭＳ Ｐ明朝" panose="02020600040205080304" pitchFamily="18" charset="-128"/>
                </a:rPr>
                <a:t>・公私立高校の授業料無償化制度の見直しに伴う支援として、一定の収入額（年収</a:t>
              </a:r>
              <a:r>
                <a:rPr lang="en-US" altLang="ja-JP" sz="800" dirty="0">
                  <a:solidFill>
                    <a:schemeClr val="tx1"/>
                  </a:solidFill>
                  <a:latin typeface="ＭＳ Ｐ明朝" panose="02020600040205080304" pitchFamily="18" charset="-128"/>
                  <a:ea typeface="ＭＳ Ｐ明朝" panose="02020600040205080304" pitchFamily="18" charset="-128"/>
                </a:rPr>
                <a:t>910</a:t>
              </a:r>
              <a:r>
                <a:rPr lang="ja-JP" altLang="en-US" sz="800" dirty="0">
                  <a:solidFill>
                    <a:schemeClr val="tx1"/>
                  </a:solidFill>
                  <a:latin typeface="ＭＳ Ｐ明朝" panose="02020600040205080304" pitchFamily="18" charset="-128"/>
                  <a:ea typeface="ＭＳ Ｐ明朝" panose="02020600040205080304" pitchFamily="18" charset="-128"/>
                </a:rPr>
                <a:t>万円程度）未満の世帯に「就学支援金等」を支給。（国</a:t>
              </a:r>
              <a:r>
                <a:rPr lang="en-US" altLang="ja-JP" sz="800" dirty="0">
                  <a:solidFill>
                    <a:schemeClr val="tx1"/>
                  </a:solidFill>
                  <a:latin typeface="ＭＳ Ｐ明朝" panose="02020600040205080304" pitchFamily="18" charset="-128"/>
                  <a:ea typeface="ＭＳ Ｐ明朝" panose="02020600040205080304" pitchFamily="18" charset="-128"/>
                </a:rPr>
                <a:t>10/10</a:t>
              </a:r>
              <a:r>
                <a:rPr lang="ja-JP" altLang="en-US" sz="800" dirty="0">
                  <a:solidFill>
                    <a:schemeClr val="tx1"/>
                  </a:solidFill>
                  <a:latin typeface="ＭＳ Ｐ明朝" panose="02020600040205080304" pitchFamily="18" charset="-128"/>
                  <a:ea typeface="ＭＳ Ｐ明朝" panose="02020600040205080304" pitchFamily="18" charset="-128"/>
                </a:rPr>
                <a:t>）</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b="1" u="sng" dirty="0">
                  <a:solidFill>
                    <a:schemeClr val="tx1"/>
                  </a:solidFill>
                  <a:latin typeface="+mn-ea"/>
                </a:rPr>
                <a:t>私立高校生徒奨学支援事業</a:t>
              </a:r>
              <a:r>
                <a:rPr lang="ja-JP" altLang="en-US" sz="800" u="sng" dirty="0">
                  <a:solidFill>
                    <a:schemeClr val="tx1"/>
                  </a:solidFill>
                  <a:latin typeface="+mn-ea"/>
                </a:rPr>
                <a:t>（㉙</a:t>
              </a:r>
              <a:r>
                <a:rPr lang="en-US" altLang="ja-JP" sz="800" u="sng" dirty="0">
                  <a:solidFill>
                    <a:schemeClr val="tx1"/>
                  </a:solidFill>
                  <a:latin typeface="+mn-ea"/>
                </a:rPr>
                <a:t>105,606</a:t>
              </a:r>
              <a:r>
                <a:rPr lang="ja-JP" altLang="en-US" sz="800" u="sng" dirty="0">
                  <a:solidFill>
                    <a:schemeClr val="tx1"/>
                  </a:solidFill>
                  <a:latin typeface="+mn-ea"/>
                </a:rPr>
                <a:t>千円）</a:t>
              </a:r>
              <a:r>
                <a:rPr lang="en-US" altLang="ja-JP" sz="800" u="sng" dirty="0">
                  <a:solidFill>
                    <a:schemeClr val="tx1"/>
                  </a:solidFill>
                  <a:latin typeface="+mn-ea"/>
                </a:rPr>
                <a:t>【</a:t>
              </a:r>
              <a:r>
                <a:rPr lang="ja-JP" altLang="en-US" sz="800" u="sng" dirty="0">
                  <a:solidFill>
                    <a:schemeClr val="tx1"/>
                  </a:solidFill>
                  <a:latin typeface="+mn-ea"/>
                </a:rPr>
                <a:t>知政</a:t>
              </a:r>
              <a:r>
                <a:rPr lang="en-US" altLang="ja-JP" sz="800" u="sng" dirty="0">
                  <a:solidFill>
                    <a:schemeClr val="tx1"/>
                  </a:solidFill>
                  <a:latin typeface="+mn-ea"/>
                </a:rPr>
                <a:t>】</a:t>
              </a:r>
            </a:p>
            <a:p>
              <a:r>
                <a:rPr lang="ja-JP" altLang="en-US" sz="800" dirty="0">
                  <a:solidFill>
                    <a:schemeClr val="tx1"/>
                  </a:solidFill>
                  <a:latin typeface="ＭＳ Ｐ明朝" panose="02020600040205080304" pitchFamily="18" charset="-128"/>
                  <a:ea typeface="ＭＳ Ｐ明朝" panose="02020600040205080304" pitchFamily="18" charset="-128"/>
                </a:rPr>
                <a:t>・就学支援金の支給に加え、授業料・入学料減免事業への県単補助上乗せ</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b="1" u="sng" dirty="0">
                  <a:solidFill>
                    <a:schemeClr val="tx1"/>
                  </a:solidFill>
                  <a:latin typeface="+mn-ea"/>
                </a:rPr>
                <a:t>拡</a:t>
              </a:r>
              <a:r>
                <a:rPr lang="en-US" altLang="ja-JP" sz="800" b="1" u="sng" dirty="0">
                  <a:solidFill>
                    <a:schemeClr val="tx1"/>
                  </a:solidFill>
                  <a:latin typeface="+mn-ea"/>
                </a:rPr>
                <a:t>)</a:t>
              </a:r>
              <a:r>
                <a:rPr lang="ja-JP" altLang="en-US" sz="800" b="1" u="sng" dirty="0">
                  <a:solidFill>
                    <a:schemeClr val="tx1"/>
                  </a:solidFill>
                  <a:latin typeface="+mn-ea"/>
                </a:rPr>
                <a:t>奨学のための給付金</a:t>
              </a:r>
              <a:r>
                <a:rPr lang="ja-JP" altLang="en-US" sz="800" u="sng" dirty="0">
                  <a:solidFill>
                    <a:schemeClr val="tx1"/>
                  </a:solidFill>
                  <a:latin typeface="+mn-ea"/>
                </a:rPr>
                <a:t>（㉙</a:t>
              </a:r>
              <a:r>
                <a:rPr lang="en-US" altLang="ja-JP" sz="800" u="sng" dirty="0" smtClean="0">
                  <a:solidFill>
                    <a:schemeClr val="tx1"/>
                  </a:solidFill>
                  <a:latin typeface="+mn-ea"/>
                </a:rPr>
                <a:t>251,459</a:t>
              </a:r>
              <a:r>
                <a:rPr lang="ja-JP" altLang="en-US" sz="800" u="sng" dirty="0" smtClean="0">
                  <a:solidFill>
                    <a:schemeClr val="tx1"/>
                  </a:solidFill>
                  <a:latin typeface="+mn-ea"/>
                </a:rPr>
                <a:t>千円</a:t>
              </a:r>
              <a:r>
                <a:rPr lang="ja-JP" altLang="en-US" sz="800" u="sng" dirty="0">
                  <a:solidFill>
                    <a:schemeClr val="tx1"/>
                  </a:solidFill>
                  <a:latin typeface="+mn-ea"/>
                </a:rPr>
                <a:t>）</a:t>
              </a:r>
              <a:r>
                <a:rPr lang="en-US" altLang="ja-JP" sz="800" u="sng" dirty="0">
                  <a:solidFill>
                    <a:schemeClr val="tx1"/>
                  </a:solidFill>
                  <a:latin typeface="+mn-ea"/>
                </a:rPr>
                <a:t>【</a:t>
              </a:r>
              <a:r>
                <a:rPr lang="ja-JP" altLang="en-US" sz="800" u="sng" dirty="0">
                  <a:solidFill>
                    <a:schemeClr val="tx1"/>
                  </a:solidFill>
                  <a:latin typeface="+mn-ea"/>
                </a:rPr>
                <a:t>教委・知政</a:t>
              </a:r>
              <a:r>
                <a:rPr lang="en-US" altLang="ja-JP" sz="800" u="sng" dirty="0">
                  <a:solidFill>
                    <a:schemeClr val="tx1"/>
                  </a:solidFill>
                  <a:latin typeface="+mn-ea"/>
                </a:rPr>
                <a:t>】</a:t>
              </a:r>
            </a:p>
            <a:p>
              <a:r>
                <a:rPr lang="ja-JP" altLang="en-US" sz="800" dirty="0">
                  <a:solidFill>
                    <a:schemeClr val="tx1"/>
                  </a:solidFill>
                  <a:latin typeface="ＭＳ Ｐ明朝" panose="02020600040205080304" pitchFamily="18" charset="-128"/>
                  <a:ea typeface="ＭＳ Ｐ明朝" panose="02020600040205080304" pitchFamily="18" charset="-128"/>
                </a:rPr>
                <a:t>・低所得世帯の高校生等に給付金を支給（生活保護世帯：</a:t>
              </a:r>
              <a:r>
                <a:rPr lang="en-US" altLang="ja-JP" sz="800" dirty="0">
                  <a:solidFill>
                    <a:schemeClr val="tx1"/>
                  </a:solidFill>
                  <a:latin typeface="ＭＳ Ｐ明朝" panose="02020600040205080304" pitchFamily="18" charset="-128"/>
                  <a:ea typeface="ＭＳ Ｐ明朝" panose="02020600040205080304" pitchFamily="18" charset="-128"/>
                </a:rPr>
                <a:t>32,300</a:t>
              </a:r>
              <a:r>
                <a:rPr lang="ja-JP" altLang="en-US" sz="800" dirty="0">
                  <a:solidFill>
                    <a:schemeClr val="tx1"/>
                  </a:solidFill>
                  <a:latin typeface="ＭＳ Ｐ明朝" panose="02020600040205080304" pitchFamily="18" charset="-128"/>
                  <a:ea typeface="ＭＳ Ｐ明朝" panose="02020600040205080304" pitchFamily="18" charset="-128"/>
                </a:rPr>
                <a:t>円～</a:t>
              </a:r>
              <a:r>
                <a:rPr lang="en-US" altLang="ja-JP" sz="800" dirty="0">
                  <a:solidFill>
                    <a:schemeClr val="tx1"/>
                  </a:solidFill>
                  <a:latin typeface="ＭＳ Ｐ明朝" panose="02020600040205080304" pitchFamily="18" charset="-128"/>
                  <a:ea typeface="ＭＳ Ｐ明朝" panose="02020600040205080304" pitchFamily="18" charset="-128"/>
                </a:rPr>
                <a:t>52,600</a:t>
              </a:r>
              <a:r>
                <a:rPr lang="ja-JP" altLang="en-US" sz="800" dirty="0">
                  <a:solidFill>
                    <a:schemeClr val="tx1"/>
                  </a:solidFill>
                  <a:latin typeface="ＭＳ Ｐ明朝" panose="02020600040205080304" pitchFamily="18" charset="-128"/>
                  <a:ea typeface="ＭＳ Ｐ明朝" panose="02020600040205080304" pitchFamily="18" charset="-128"/>
                </a:rPr>
                <a:t>円その他の低所得世帯の第</a:t>
              </a:r>
              <a:r>
                <a:rPr lang="en-US" altLang="ja-JP" sz="800" dirty="0">
                  <a:solidFill>
                    <a:schemeClr val="tx1"/>
                  </a:solidFill>
                  <a:latin typeface="ＭＳ Ｐ明朝" panose="02020600040205080304" pitchFamily="18" charset="-128"/>
                  <a:ea typeface="ＭＳ Ｐ明朝" panose="02020600040205080304" pitchFamily="18" charset="-128"/>
                </a:rPr>
                <a:t>1</a:t>
              </a:r>
              <a:r>
                <a:rPr lang="ja-JP" altLang="en-US" sz="800" dirty="0" smtClean="0">
                  <a:solidFill>
                    <a:schemeClr val="tx1"/>
                  </a:solidFill>
                  <a:latin typeface="ＭＳ Ｐ明朝" panose="02020600040205080304" pitchFamily="18" charset="-128"/>
                  <a:ea typeface="ＭＳ Ｐ明朝" panose="02020600040205080304" pitchFamily="18" charset="-128"/>
                </a:rPr>
                <a:t>子</a:t>
              </a:r>
              <a:r>
                <a:rPr lang="en-US" altLang="ja-JP" sz="800" dirty="0" smtClean="0">
                  <a:solidFill>
                    <a:schemeClr val="tx1"/>
                  </a:solidFill>
                  <a:latin typeface="ＭＳ Ｐ明朝" panose="02020600040205080304" pitchFamily="18" charset="-128"/>
                  <a:ea typeface="ＭＳ Ｐ明朝" panose="02020600040205080304" pitchFamily="18" charset="-128"/>
                </a:rPr>
                <a:t>75,800</a:t>
              </a:r>
              <a:r>
                <a:rPr lang="ja-JP" altLang="en-US" sz="800" dirty="0" smtClean="0">
                  <a:solidFill>
                    <a:schemeClr val="tx1"/>
                  </a:solidFill>
                  <a:latin typeface="ＭＳ Ｐ明朝" panose="02020600040205080304" pitchFamily="18" charset="-128"/>
                  <a:ea typeface="ＭＳ Ｐ明朝" panose="02020600040205080304" pitchFamily="18" charset="-128"/>
                </a:rPr>
                <a:t>円～</a:t>
              </a:r>
              <a:r>
                <a:rPr lang="en-US" altLang="ja-JP" sz="800" dirty="0" smtClean="0">
                  <a:solidFill>
                    <a:schemeClr val="tx1"/>
                  </a:solidFill>
                  <a:latin typeface="ＭＳ Ｐ明朝" panose="02020600040205080304" pitchFamily="18" charset="-128"/>
                  <a:ea typeface="ＭＳ Ｐ明朝" panose="02020600040205080304" pitchFamily="18" charset="-128"/>
                </a:rPr>
                <a:t>84,000</a:t>
              </a:r>
              <a:r>
                <a:rPr lang="ja-JP" altLang="en-US" sz="800" dirty="0" smtClean="0">
                  <a:solidFill>
                    <a:schemeClr val="tx1"/>
                  </a:solidFill>
                  <a:latin typeface="ＭＳ Ｐ明朝" panose="02020600040205080304" pitchFamily="18" charset="-128"/>
                  <a:ea typeface="ＭＳ Ｐ明朝" panose="02020600040205080304" pitchFamily="18" charset="-128"/>
                </a:rPr>
                <a:t>円</a:t>
              </a:r>
              <a:r>
                <a:rPr lang="ja-JP" altLang="en-US" sz="800" dirty="0">
                  <a:solidFill>
                    <a:schemeClr val="tx1"/>
                  </a:solidFill>
                  <a:latin typeface="ＭＳ Ｐ明朝" panose="02020600040205080304" pitchFamily="18" charset="-128"/>
                  <a:ea typeface="ＭＳ Ｐ明朝" panose="02020600040205080304" pitchFamily="18" charset="-128"/>
                </a:rPr>
                <a:t>、第</a:t>
              </a:r>
              <a:r>
                <a:rPr lang="en-US" altLang="ja-JP" sz="800" dirty="0">
                  <a:solidFill>
                    <a:schemeClr val="tx1"/>
                  </a:solidFill>
                  <a:latin typeface="ＭＳ Ｐ明朝" panose="02020600040205080304" pitchFamily="18" charset="-128"/>
                  <a:ea typeface="ＭＳ Ｐ明朝" panose="02020600040205080304" pitchFamily="18" charset="-128"/>
                </a:rPr>
                <a:t>2</a:t>
              </a:r>
              <a:r>
                <a:rPr lang="ja-JP" altLang="en-US" sz="800" dirty="0">
                  <a:solidFill>
                    <a:schemeClr val="tx1"/>
                  </a:solidFill>
                  <a:latin typeface="ＭＳ Ｐ明朝" panose="02020600040205080304" pitchFamily="18" charset="-128"/>
                  <a:ea typeface="ＭＳ Ｐ明朝" panose="02020600040205080304" pitchFamily="18" charset="-128"/>
                </a:rPr>
                <a:t>子以降：</a:t>
              </a:r>
              <a:r>
                <a:rPr lang="en-US" altLang="ja-JP" sz="800" dirty="0">
                  <a:solidFill>
                    <a:schemeClr val="tx1"/>
                  </a:solidFill>
                  <a:latin typeface="ＭＳ Ｐ明朝" panose="02020600040205080304" pitchFamily="18" charset="-128"/>
                  <a:ea typeface="ＭＳ Ｐ明朝" panose="02020600040205080304" pitchFamily="18" charset="-128"/>
                </a:rPr>
                <a:t>129,700</a:t>
              </a:r>
              <a:r>
                <a:rPr lang="ja-JP" altLang="en-US" sz="800" dirty="0">
                  <a:solidFill>
                    <a:schemeClr val="tx1"/>
                  </a:solidFill>
                  <a:latin typeface="ＭＳ Ｐ明朝" panose="02020600040205080304" pitchFamily="18" charset="-128"/>
                  <a:ea typeface="ＭＳ Ｐ明朝" panose="02020600040205080304" pitchFamily="18" charset="-128"/>
                </a:rPr>
                <a:t>円～</a:t>
              </a:r>
              <a:r>
                <a:rPr lang="en-US" altLang="ja-JP" sz="800" dirty="0">
                  <a:solidFill>
                    <a:schemeClr val="tx1"/>
                  </a:solidFill>
                  <a:latin typeface="ＭＳ Ｐ明朝" panose="02020600040205080304" pitchFamily="18" charset="-128"/>
                  <a:ea typeface="ＭＳ Ｐ明朝" panose="02020600040205080304" pitchFamily="18" charset="-128"/>
                </a:rPr>
                <a:t>138,000</a:t>
              </a:r>
              <a:r>
                <a:rPr lang="ja-JP" altLang="en-US" sz="800" dirty="0">
                  <a:solidFill>
                    <a:schemeClr val="tx1"/>
                  </a:solidFill>
                  <a:latin typeface="ＭＳ Ｐ明朝" panose="02020600040205080304" pitchFamily="18" charset="-128"/>
                  <a:ea typeface="ＭＳ Ｐ明朝" panose="02020600040205080304" pitchFamily="18" charset="-128"/>
                </a:rPr>
                <a:t>円、通信制</a:t>
              </a:r>
              <a:r>
                <a:rPr lang="en-US" altLang="ja-JP" sz="800" dirty="0">
                  <a:solidFill>
                    <a:schemeClr val="tx1"/>
                  </a:solidFill>
                  <a:latin typeface="ＭＳ Ｐ明朝" panose="02020600040205080304" pitchFamily="18" charset="-128"/>
                  <a:ea typeface="ＭＳ Ｐ明朝" panose="02020600040205080304" pitchFamily="18" charset="-128"/>
                </a:rPr>
                <a:t>36,500</a:t>
              </a:r>
              <a:r>
                <a:rPr lang="ja-JP" altLang="en-US" sz="800" dirty="0">
                  <a:solidFill>
                    <a:schemeClr val="tx1"/>
                  </a:solidFill>
                  <a:latin typeface="ＭＳ Ｐ明朝" panose="02020600040205080304" pitchFamily="18" charset="-128"/>
                  <a:ea typeface="ＭＳ Ｐ明朝" panose="02020600040205080304" pitchFamily="18" charset="-128"/>
                </a:rPr>
                <a:t>円～</a:t>
              </a:r>
              <a:r>
                <a:rPr lang="en-US" altLang="ja-JP" sz="800" dirty="0">
                  <a:solidFill>
                    <a:schemeClr val="tx1"/>
                  </a:solidFill>
                  <a:latin typeface="ＭＳ Ｐ明朝" panose="02020600040205080304" pitchFamily="18" charset="-128"/>
                  <a:ea typeface="ＭＳ Ｐ明朝" panose="02020600040205080304" pitchFamily="18" charset="-128"/>
                </a:rPr>
                <a:t>38,100</a:t>
              </a:r>
              <a:r>
                <a:rPr lang="ja-JP" altLang="en-US" sz="800" dirty="0">
                  <a:solidFill>
                    <a:schemeClr val="tx1"/>
                  </a:solidFill>
                  <a:latin typeface="ＭＳ Ｐ明朝" panose="02020600040205080304" pitchFamily="18" charset="-128"/>
                  <a:ea typeface="ＭＳ Ｐ明朝" panose="02020600040205080304" pitchFamily="18" charset="-128"/>
                </a:rPr>
                <a:t>円）（国</a:t>
              </a:r>
              <a:r>
                <a:rPr lang="en-US" altLang="ja-JP" sz="800" dirty="0">
                  <a:solidFill>
                    <a:schemeClr val="tx1"/>
                  </a:solidFill>
                  <a:latin typeface="ＭＳ Ｐ明朝" panose="02020600040205080304" pitchFamily="18" charset="-128"/>
                  <a:ea typeface="ＭＳ Ｐ明朝" panose="02020600040205080304" pitchFamily="18" charset="-128"/>
                </a:rPr>
                <a:t>1/3,</a:t>
              </a:r>
              <a:r>
                <a:rPr lang="ja-JP" altLang="en-US" sz="800" dirty="0">
                  <a:solidFill>
                    <a:schemeClr val="tx1"/>
                  </a:solidFill>
                  <a:latin typeface="ＭＳ Ｐ明朝" panose="02020600040205080304" pitchFamily="18" charset="-128"/>
                  <a:ea typeface="ＭＳ Ｐ明朝" panose="02020600040205080304" pitchFamily="18" charset="-128"/>
                </a:rPr>
                <a:t>県</a:t>
              </a:r>
              <a:r>
                <a:rPr lang="en-US" altLang="ja-JP" sz="800" dirty="0">
                  <a:solidFill>
                    <a:schemeClr val="tx1"/>
                  </a:solidFill>
                  <a:latin typeface="ＭＳ Ｐ明朝" panose="02020600040205080304" pitchFamily="18" charset="-128"/>
                  <a:ea typeface="ＭＳ Ｐ明朝" panose="02020600040205080304" pitchFamily="18" charset="-128"/>
                </a:rPr>
                <a:t>2/3</a:t>
              </a:r>
              <a:r>
                <a:rPr lang="ja-JP" altLang="en-US" sz="800" dirty="0">
                  <a:solidFill>
                    <a:schemeClr val="tx1"/>
                  </a:solidFill>
                  <a:latin typeface="ＭＳ Ｐ明朝" panose="02020600040205080304" pitchFamily="18" charset="-128"/>
                  <a:ea typeface="ＭＳ Ｐ明朝" panose="02020600040205080304" pitchFamily="18" charset="-128"/>
                </a:rPr>
                <a:t>）</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b="1" u="sng" dirty="0">
                  <a:solidFill>
                    <a:schemeClr val="tx1"/>
                  </a:solidFill>
                  <a:latin typeface="+mn-ea"/>
                </a:rPr>
                <a:t>奨学資金貸付事業</a:t>
              </a:r>
              <a:r>
                <a:rPr lang="ja-JP" altLang="en-US" sz="800" u="sng" dirty="0">
                  <a:solidFill>
                    <a:schemeClr val="tx1"/>
                  </a:solidFill>
                  <a:latin typeface="+mn-ea"/>
                </a:rPr>
                <a:t>（㉙</a:t>
              </a:r>
              <a:r>
                <a:rPr lang="en-US" altLang="ja-JP" sz="800" u="sng" dirty="0">
                  <a:solidFill>
                    <a:schemeClr val="tx1"/>
                  </a:solidFill>
                  <a:latin typeface="+mn-ea"/>
                </a:rPr>
                <a:t>185,823</a:t>
              </a:r>
              <a:r>
                <a:rPr lang="ja-JP" altLang="en-US" sz="800" u="sng" dirty="0">
                  <a:solidFill>
                    <a:schemeClr val="tx1"/>
                  </a:solidFill>
                  <a:latin typeface="+mn-ea"/>
                </a:rPr>
                <a:t>千円）</a:t>
              </a:r>
              <a:endParaRPr lang="en-US" altLang="ja-JP" sz="800" u="sng" dirty="0">
                <a:solidFill>
                  <a:schemeClr val="tx1"/>
                </a:solidFill>
                <a:latin typeface="+mn-ea"/>
              </a:endParaRPr>
            </a:p>
            <a:p>
              <a:r>
                <a:rPr lang="ja-JP" altLang="en-US" sz="800" b="1" u="sng" dirty="0">
                  <a:solidFill>
                    <a:schemeClr val="tx1"/>
                  </a:solidFill>
                  <a:latin typeface="+mn-ea"/>
                </a:rPr>
                <a:t>新）</a:t>
              </a:r>
              <a:r>
                <a:rPr lang="ja-JP" altLang="en-US" sz="800" b="1" u="sng" dirty="0" smtClean="0">
                  <a:solidFill>
                    <a:schemeClr val="tx1"/>
                  </a:solidFill>
                  <a:latin typeface="+mn-ea"/>
                </a:rPr>
                <a:t>私立中学校修学支援実証事業費</a:t>
              </a:r>
              <a:r>
                <a:rPr lang="ja-JP" altLang="en-US" sz="800" b="1" u="sng" dirty="0">
                  <a:solidFill>
                    <a:schemeClr val="tx1"/>
                  </a:solidFill>
                  <a:latin typeface="+mn-ea"/>
                </a:rPr>
                <a:t>補助金</a:t>
              </a:r>
              <a:r>
                <a:rPr lang="ja-JP" altLang="en-US" sz="800" u="sng" dirty="0">
                  <a:solidFill>
                    <a:schemeClr val="tx1"/>
                  </a:solidFill>
                  <a:latin typeface="+mn-ea"/>
                </a:rPr>
                <a:t>（</a:t>
              </a:r>
              <a:r>
                <a:rPr lang="ja-JP" altLang="en-US" sz="800" u="sng" dirty="0" smtClean="0">
                  <a:solidFill>
                    <a:schemeClr val="tx1"/>
                  </a:solidFill>
                  <a:latin typeface="+mn-ea"/>
                </a:rPr>
                <a:t>㉙</a:t>
              </a:r>
              <a:r>
                <a:rPr lang="en-US" altLang="ja-JP" sz="800" u="sng" dirty="0" smtClean="0">
                  <a:solidFill>
                    <a:schemeClr val="tx1"/>
                  </a:solidFill>
                  <a:latin typeface="+mn-ea"/>
                </a:rPr>
                <a:t>2,200</a:t>
              </a:r>
              <a:r>
                <a:rPr lang="ja-JP" altLang="en-US" sz="800" u="sng" dirty="0">
                  <a:solidFill>
                    <a:schemeClr val="tx1"/>
                  </a:solidFill>
                  <a:latin typeface="+mn-ea"/>
                </a:rPr>
                <a:t>千円）</a:t>
              </a:r>
              <a:r>
                <a:rPr lang="en-US" altLang="ja-JP" sz="800" u="sng" dirty="0">
                  <a:solidFill>
                    <a:schemeClr val="tx1"/>
                  </a:solidFill>
                  <a:latin typeface="+mn-ea"/>
                </a:rPr>
                <a:t>【</a:t>
              </a:r>
              <a:r>
                <a:rPr lang="ja-JP" altLang="en-US" sz="800" u="sng" dirty="0">
                  <a:solidFill>
                    <a:schemeClr val="tx1"/>
                  </a:solidFill>
                  <a:latin typeface="+mn-ea"/>
                </a:rPr>
                <a:t>知政</a:t>
              </a:r>
              <a:r>
                <a:rPr lang="en-US" altLang="ja-JP" sz="800" u="sng" dirty="0">
                  <a:solidFill>
                    <a:schemeClr val="tx1"/>
                  </a:solidFill>
                  <a:latin typeface="+mn-ea"/>
                </a:rPr>
                <a:t>】</a:t>
              </a:r>
            </a:p>
            <a:p>
              <a:r>
                <a:rPr lang="ja-JP" altLang="en-US" sz="800" dirty="0">
                  <a:solidFill>
                    <a:schemeClr val="tx1"/>
                  </a:solidFill>
                  <a:latin typeface="ＭＳ Ｐ明朝" panose="02020600040205080304" pitchFamily="18" charset="-128"/>
                  <a:ea typeface="ＭＳ Ｐ明朝" panose="02020600040205080304" pitchFamily="18" charset="-128"/>
                </a:rPr>
                <a:t>・私立中学校に通う、年収</a:t>
              </a:r>
              <a:r>
                <a:rPr lang="en-US" altLang="ja-JP" sz="800" dirty="0">
                  <a:solidFill>
                    <a:schemeClr val="tx1"/>
                  </a:solidFill>
                  <a:latin typeface="ＭＳ Ｐ明朝" panose="02020600040205080304" pitchFamily="18" charset="-128"/>
                  <a:ea typeface="ＭＳ Ｐ明朝" panose="02020600040205080304" pitchFamily="18" charset="-128"/>
                </a:rPr>
                <a:t>400</a:t>
              </a:r>
              <a:r>
                <a:rPr lang="ja-JP" altLang="en-US" sz="800" dirty="0">
                  <a:solidFill>
                    <a:schemeClr val="tx1"/>
                  </a:solidFill>
                  <a:latin typeface="ＭＳ Ｐ明朝" panose="02020600040205080304" pitchFamily="18" charset="-128"/>
                  <a:ea typeface="ＭＳ Ｐ明朝" panose="02020600040205080304" pitchFamily="18" charset="-128"/>
                </a:rPr>
                <a:t>万円未満世帯に属する生徒に対し、授業料軽減措置を行うとともに、家庭の状況を調査するもの。</a:t>
              </a:r>
              <a:endParaRPr lang="en-US" altLang="ja-JP" sz="800" dirty="0">
                <a:solidFill>
                  <a:schemeClr val="tx1"/>
                </a:solidFill>
                <a:latin typeface="ＭＳ Ｐ明朝" panose="02020600040205080304" pitchFamily="18" charset="-128"/>
                <a:ea typeface="ＭＳ Ｐ明朝" panose="02020600040205080304" pitchFamily="18" charset="-128"/>
              </a:endParaRPr>
            </a:p>
            <a:p>
              <a:endParaRPr lang="en-US" altLang="ja-JP" sz="800" u="sng" dirty="0">
                <a:solidFill>
                  <a:srgbClr val="FF0000"/>
                </a:solidFill>
                <a:latin typeface="+mn-ea"/>
              </a:endParaRPr>
            </a:p>
            <a:p>
              <a:endParaRPr lang="ja-JP" altLang="en-US" sz="800" u="sng" dirty="0">
                <a:solidFill>
                  <a:srgbClr val="FF0000"/>
                </a:solidFill>
                <a:latin typeface="+mn-ea"/>
              </a:endParaRPr>
            </a:p>
          </p:txBody>
        </p:sp>
        <p:sp>
          <p:nvSpPr>
            <p:cNvPr id="18" name="1 つの角を切り取った四角形 17"/>
            <p:cNvSpPr/>
            <p:nvPr/>
          </p:nvSpPr>
          <p:spPr>
            <a:xfrm>
              <a:off x="3437281" y="4667273"/>
              <a:ext cx="2678469" cy="1727533"/>
            </a:xfrm>
            <a:prstGeom prst="snip1Rect">
              <a:avLst>
                <a:gd name="adj" fmla="val 528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0" rIns="36000" rtlCol="0" anchor="ctr"/>
            <a:lstStyle/>
            <a:p>
              <a:r>
                <a:rPr lang="ja-JP" altLang="en-US" sz="800" dirty="0" smtClean="0">
                  <a:solidFill>
                    <a:schemeClr val="tx1"/>
                  </a:solidFill>
                  <a:latin typeface="+mn-ea"/>
                </a:rPr>
                <a:t>（ひとり</a:t>
              </a:r>
              <a:r>
                <a:rPr lang="ja-JP" altLang="en-US" sz="800" dirty="0">
                  <a:solidFill>
                    <a:schemeClr val="tx1"/>
                  </a:solidFill>
                  <a:latin typeface="+mn-ea"/>
                </a:rPr>
                <a:t>親</a:t>
              </a:r>
              <a:r>
                <a:rPr lang="ja-JP" altLang="en-US" sz="800" dirty="0" smtClean="0">
                  <a:solidFill>
                    <a:schemeClr val="tx1"/>
                  </a:solidFill>
                  <a:latin typeface="+mn-ea"/>
                </a:rPr>
                <a:t>家庭の親等の就業・生活支援）</a:t>
              </a:r>
              <a:endParaRPr lang="en-US" altLang="ja-JP" sz="800" dirty="0" smtClean="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母子家庭等就業・自立支援</a:t>
              </a:r>
              <a:r>
                <a:rPr lang="ja-JP" altLang="en-US" sz="800" dirty="0" smtClean="0">
                  <a:solidFill>
                    <a:schemeClr val="tx1"/>
                  </a:solidFill>
                  <a:latin typeface="ＭＳ Ｐ明朝" panose="02020600040205080304" pitchFamily="18" charset="-128"/>
                  <a:ea typeface="ＭＳ Ｐ明朝" panose="02020600040205080304" pitchFamily="18" charset="-128"/>
                </a:rPr>
                <a:t>センターに</a:t>
              </a:r>
              <a:r>
                <a:rPr lang="ja-JP" altLang="en-US" sz="800" dirty="0">
                  <a:solidFill>
                    <a:schemeClr val="tx1"/>
                  </a:solidFill>
                  <a:latin typeface="ＭＳ Ｐ明朝" panose="02020600040205080304" pitchFamily="18" charset="-128"/>
                  <a:ea typeface="ＭＳ Ｐ明朝" panose="02020600040205080304" pitchFamily="18" charset="-128"/>
                </a:rPr>
                <a:t>よる就業支援</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・ひとり親家庭等自立</a:t>
              </a:r>
              <a:r>
                <a:rPr lang="ja-JP" altLang="en-US" sz="800" dirty="0">
                  <a:solidFill>
                    <a:schemeClr val="tx1"/>
                  </a:solidFill>
                  <a:latin typeface="ＭＳ Ｐ明朝" panose="02020600040205080304" pitchFamily="18" charset="-128"/>
                  <a:ea typeface="ＭＳ Ｐ明朝" panose="02020600040205080304" pitchFamily="18" charset="-128"/>
                </a:rPr>
                <a:t>支援</a:t>
              </a:r>
              <a:r>
                <a:rPr lang="ja-JP" altLang="en-US" sz="800" dirty="0" smtClean="0">
                  <a:solidFill>
                    <a:schemeClr val="tx1"/>
                  </a:solidFill>
                  <a:latin typeface="ＭＳ Ｐ明朝" panose="02020600040205080304" pitchFamily="18" charset="-128"/>
                  <a:ea typeface="ＭＳ Ｐ明朝" panose="02020600040205080304" pitchFamily="18" charset="-128"/>
                </a:rPr>
                <a:t>プログラム策定</a:t>
              </a:r>
              <a:r>
                <a:rPr lang="ja-JP" altLang="en-US" sz="800" dirty="0">
                  <a:solidFill>
                    <a:schemeClr val="tx1"/>
                  </a:solidFill>
                  <a:latin typeface="ＭＳ Ｐ明朝" panose="02020600040205080304" pitchFamily="18" charset="-128"/>
                  <a:ea typeface="ＭＳ Ｐ明朝" panose="02020600040205080304" pitchFamily="18" charset="-128"/>
                </a:rPr>
                <a:t>に</a:t>
              </a:r>
              <a:r>
                <a:rPr lang="ja-JP" altLang="en-US" sz="800" dirty="0" smtClean="0">
                  <a:solidFill>
                    <a:schemeClr val="tx1"/>
                  </a:solidFill>
                  <a:latin typeface="ＭＳ Ｐ明朝" panose="02020600040205080304" pitchFamily="18" charset="-128"/>
                  <a:ea typeface="ＭＳ Ｐ明朝" panose="02020600040205080304" pitchFamily="18" charset="-128"/>
                </a:rPr>
                <a:t>よる支援</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・母子父子</a:t>
              </a:r>
              <a:r>
                <a:rPr lang="ja-JP" altLang="en-US" sz="800" dirty="0">
                  <a:solidFill>
                    <a:schemeClr val="tx1"/>
                  </a:solidFill>
                  <a:latin typeface="ＭＳ Ｐ明朝" panose="02020600040205080304" pitchFamily="18" charset="-128"/>
                  <a:ea typeface="ＭＳ Ｐ明朝" panose="02020600040205080304" pitchFamily="18" charset="-128"/>
                </a:rPr>
                <a:t>家庭自立支援給付</a:t>
              </a:r>
              <a:r>
                <a:rPr lang="ja-JP" altLang="en-US" sz="800" dirty="0" smtClean="0">
                  <a:solidFill>
                    <a:schemeClr val="tx1"/>
                  </a:solidFill>
                  <a:latin typeface="ＭＳ Ｐ明朝" panose="02020600040205080304" pitchFamily="18" charset="-128"/>
                  <a:ea typeface="ＭＳ Ｐ明朝" panose="02020600040205080304" pitchFamily="18" charset="-128"/>
                </a:rPr>
                <a:t>金支給による</a:t>
              </a:r>
              <a:r>
                <a:rPr lang="ja-JP" altLang="en-US" sz="800" dirty="0">
                  <a:solidFill>
                    <a:schemeClr val="tx1"/>
                  </a:solidFill>
                  <a:latin typeface="ＭＳ Ｐ明朝" panose="02020600040205080304" pitchFamily="18" charset="-128"/>
                  <a:ea typeface="ＭＳ Ｐ明朝" panose="02020600040205080304" pitchFamily="18" charset="-128"/>
                </a:rPr>
                <a:t>資格</a:t>
              </a:r>
              <a:r>
                <a:rPr lang="ja-JP" altLang="en-US" sz="800" dirty="0" smtClean="0">
                  <a:solidFill>
                    <a:schemeClr val="tx1"/>
                  </a:solidFill>
                  <a:latin typeface="ＭＳ Ｐ明朝" panose="02020600040205080304" pitchFamily="18" charset="-128"/>
                  <a:ea typeface="ＭＳ Ｐ明朝" panose="02020600040205080304" pitchFamily="18" charset="-128"/>
                </a:rPr>
                <a:t>取得促進</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・ひとり親家庭高等職業訓練促進資金の貸付　　　　　など</a:t>
              </a:r>
            </a:p>
            <a:p>
              <a:pPr>
                <a:spcBef>
                  <a:spcPts val="300"/>
                </a:spcBef>
              </a:pPr>
              <a:r>
                <a:rPr lang="ja-JP" altLang="en-US" sz="800" dirty="0" smtClean="0">
                  <a:solidFill>
                    <a:schemeClr val="tx1"/>
                  </a:solidFill>
                  <a:latin typeface="+mn-ea"/>
                </a:rPr>
                <a:t>（</a:t>
              </a:r>
              <a:r>
                <a:rPr lang="ja-JP" altLang="en-US" sz="800" dirty="0">
                  <a:solidFill>
                    <a:schemeClr val="tx1"/>
                  </a:solidFill>
                  <a:latin typeface="+mn-ea"/>
                </a:rPr>
                <a:t>ひとり親家庭・多子世帯等への経済的支援）</a:t>
              </a:r>
            </a:p>
            <a:p>
              <a:r>
                <a:rPr lang="ja-JP" altLang="en-US" sz="800" dirty="0">
                  <a:solidFill>
                    <a:schemeClr val="tx1"/>
                  </a:solidFill>
                  <a:latin typeface="ＭＳ Ｐ明朝" panose="02020600040205080304" pitchFamily="18" charset="-128"/>
                  <a:ea typeface="ＭＳ Ｐ明朝" panose="02020600040205080304" pitchFamily="18" charset="-128"/>
                </a:rPr>
                <a:t>・児童扶養手当の支給（児童１人：月額</a:t>
              </a:r>
              <a:r>
                <a:rPr lang="ja-JP" altLang="en-US" sz="800" dirty="0" smtClean="0">
                  <a:solidFill>
                    <a:schemeClr val="tx1"/>
                  </a:solidFill>
                  <a:latin typeface="ＭＳ Ｐ明朝" panose="02020600040205080304" pitchFamily="18" charset="-128"/>
                  <a:ea typeface="ＭＳ Ｐ明朝" panose="02020600040205080304" pitchFamily="18" charset="-128"/>
                </a:rPr>
                <a:t>４万２千円、</a:t>
              </a:r>
              <a:r>
                <a:rPr lang="en-US" altLang="ja-JP" sz="800" dirty="0" smtClean="0">
                  <a:solidFill>
                    <a:schemeClr val="tx1"/>
                  </a:solidFill>
                  <a:latin typeface="ＭＳ Ｐ明朝" panose="02020600040205080304" pitchFamily="18" charset="-128"/>
                  <a:ea typeface="ＭＳ Ｐ明朝" panose="02020600040205080304" pitchFamily="18" charset="-128"/>
                </a:rPr>
                <a:t>H28</a:t>
              </a:r>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２</a:t>
              </a:r>
              <a:r>
                <a:rPr lang="ja-JP" altLang="en-US" sz="800" dirty="0" smtClean="0">
                  <a:solidFill>
                    <a:schemeClr val="tx1"/>
                  </a:solidFill>
                  <a:latin typeface="ＭＳ Ｐ明朝" panose="02020600040205080304" pitchFamily="18" charset="-128"/>
                  <a:ea typeface="ＭＳ Ｐ明朝" panose="02020600040205080304" pitchFamily="18" charset="-128"/>
                </a:rPr>
                <a:t>人目以降加算額の増額）</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・母子父子寡婦福祉資金の貸付</a:t>
              </a:r>
            </a:p>
            <a:p>
              <a:r>
                <a:rPr lang="ja-JP" altLang="en-US" sz="800" dirty="0">
                  <a:solidFill>
                    <a:schemeClr val="tx1"/>
                  </a:solidFill>
                  <a:latin typeface="ＭＳ Ｐ明朝" panose="02020600040205080304" pitchFamily="18" charset="-128"/>
                  <a:ea typeface="ＭＳ Ｐ明朝" panose="02020600040205080304" pitchFamily="18" charset="-128"/>
                </a:rPr>
                <a:t>・ひとり親家庭等医療費</a:t>
              </a:r>
              <a:r>
                <a:rPr lang="ja-JP" altLang="en-US" sz="800" dirty="0" smtClean="0">
                  <a:solidFill>
                    <a:schemeClr val="tx1"/>
                  </a:solidFill>
                  <a:latin typeface="ＭＳ Ｐ明朝" panose="02020600040205080304" pitchFamily="18" charset="-128"/>
                  <a:ea typeface="ＭＳ Ｐ明朝" panose="02020600040205080304" pitchFamily="18" charset="-128"/>
                </a:rPr>
                <a:t>助成</a:t>
              </a:r>
            </a:p>
            <a:p>
              <a:r>
                <a:rPr lang="ja-JP" altLang="en-US" sz="800" dirty="0" smtClean="0">
                  <a:solidFill>
                    <a:schemeClr val="tx1"/>
                  </a:solidFill>
                  <a:latin typeface="ＭＳ Ｐ明朝" panose="02020600040205080304" pitchFamily="18" charset="-128"/>
                  <a:ea typeface="ＭＳ Ｐ明朝" panose="02020600040205080304" pitchFamily="18" charset="-128"/>
                </a:rPr>
                <a:t>・保育料の軽減（ひとり親世帯の第２子以降無料化など）</a:t>
              </a:r>
            </a:p>
            <a:p>
              <a:r>
                <a:rPr lang="ja-JP" altLang="en-US" sz="800" dirty="0" smtClean="0">
                  <a:solidFill>
                    <a:schemeClr val="tx1"/>
                  </a:solidFill>
                  <a:latin typeface="ＭＳ Ｐ明朝" panose="02020600040205080304" pitchFamily="18" charset="-128"/>
                  <a:ea typeface="ＭＳ Ｐ明朝" panose="02020600040205080304" pitchFamily="18" charset="-128"/>
                </a:rPr>
                <a:t>・ひとり親・多子世帯等特別応援券の配付</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・頑張る</a:t>
              </a:r>
              <a:r>
                <a:rPr lang="ja-JP" altLang="en-US" sz="800" dirty="0" smtClean="0">
                  <a:solidFill>
                    <a:schemeClr val="tx1"/>
                  </a:solidFill>
                  <a:latin typeface="ＭＳ Ｐ明朝" panose="02020600040205080304" pitchFamily="18" charset="-128"/>
                  <a:ea typeface="ＭＳ Ｐ明朝" panose="02020600040205080304" pitchFamily="18" charset="-128"/>
                </a:rPr>
                <a:t>子育て家庭支援融資</a:t>
              </a:r>
              <a:r>
                <a:rPr lang="ja-JP" altLang="en-US" sz="800" dirty="0">
                  <a:solidFill>
                    <a:schemeClr val="tx1"/>
                  </a:solidFill>
                  <a:latin typeface="ＭＳ Ｐ明朝" panose="02020600040205080304" pitchFamily="18" charset="-128"/>
                  <a:ea typeface="ＭＳ Ｐ明朝" panose="02020600040205080304" pitchFamily="18" charset="-128"/>
                </a:rPr>
                <a:t>（実質</a:t>
              </a:r>
              <a:r>
                <a:rPr lang="ja-JP" altLang="en-US" sz="800" dirty="0" smtClean="0">
                  <a:solidFill>
                    <a:schemeClr val="tx1"/>
                  </a:solidFill>
                  <a:latin typeface="ＭＳ Ｐ明朝" panose="02020600040205080304" pitchFamily="18" charset="-128"/>
                  <a:ea typeface="ＭＳ Ｐ明朝" panose="02020600040205080304" pitchFamily="18" charset="-128"/>
                </a:rPr>
                <a:t>無利子化）</a:t>
              </a:r>
              <a:r>
                <a:rPr lang="ja-JP" altLang="en-US" sz="800" dirty="0">
                  <a:solidFill>
                    <a:schemeClr val="tx1"/>
                  </a:solidFill>
                  <a:latin typeface="ＭＳ Ｐ明朝" panose="02020600040205080304" pitchFamily="18" charset="-128"/>
                  <a:ea typeface="ＭＳ Ｐ明朝" panose="02020600040205080304" pitchFamily="18" charset="-128"/>
                </a:rPr>
                <a:t>の実施　</a:t>
              </a:r>
              <a:r>
                <a:rPr lang="ja-JP" altLang="en-US" sz="800" dirty="0" smtClean="0">
                  <a:solidFill>
                    <a:schemeClr val="tx1"/>
                  </a:solidFill>
                  <a:latin typeface="ＭＳ Ｐ明朝" panose="02020600040205080304" pitchFamily="18" charset="-128"/>
                  <a:ea typeface="ＭＳ Ｐ明朝" panose="02020600040205080304" pitchFamily="18" charset="-128"/>
                </a:rPr>
                <a:t>など</a:t>
              </a:r>
            </a:p>
            <a:p>
              <a:endParaRPr lang="ja-JP" altLang="en-US" sz="800" dirty="0">
                <a:solidFill>
                  <a:schemeClr val="tx1"/>
                </a:solidFill>
                <a:latin typeface="ＭＳ Ｐ明朝" panose="02020600040205080304" pitchFamily="18" charset="-128"/>
                <a:ea typeface="ＭＳ Ｐ明朝" panose="02020600040205080304" pitchFamily="18" charset="-128"/>
              </a:endParaRPr>
            </a:p>
          </p:txBody>
        </p:sp>
        <p:sp>
          <p:nvSpPr>
            <p:cNvPr id="20" name="1 つの角を切り取った四角形 19"/>
            <p:cNvSpPr/>
            <p:nvPr/>
          </p:nvSpPr>
          <p:spPr>
            <a:xfrm>
              <a:off x="3440830" y="6301393"/>
              <a:ext cx="2678470" cy="525461"/>
            </a:xfrm>
            <a:prstGeom prst="snip1Rect">
              <a:avLst>
                <a:gd name="adj" fmla="val 5286"/>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ctr"/>
            <a:lstStyle/>
            <a:p>
              <a:r>
                <a:rPr lang="ja-JP" altLang="en-US" sz="800" dirty="0" smtClean="0">
                  <a:solidFill>
                    <a:schemeClr val="tx1"/>
                  </a:solidFill>
                </a:rPr>
                <a:t>（子育て家庭の教育費負担の軽減）</a:t>
              </a:r>
              <a:r>
                <a:rPr lang="en-US" altLang="ja-JP" sz="800" dirty="0" smtClean="0">
                  <a:solidFill>
                    <a:schemeClr val="tx1"/>
                  </a:solidFill>
                </a:rPr>
                <a:t>【</a:t>
              </a:r>
              <a:r>
                <a:rPr lang="ja-JP" altLang="en-US" sz="800" dirty="0" smtClean="0">
                  <a:solidFill>
                    <a:schemeClr val="tx1"/>
                  </a:solidFill>
                </a:rPr>
                <a:t>教委・知政</a:t>
              </a:r>
              <a:r>
                <a:rPr lang="en-US" altLang="ja-JP" sz="800" dirty="0" smtClean="0">
                  <a:solidFill>
                    <a:schemeClr val="tx1"/>
                  </a:solidFill>
                </a:rPr>
                <a:t>】</a:t>
              </a:r>
              <a:endParaRPr lang="ja-JP" altLang="en-US" sz="800" i="1" dirty="0" smtClean="0">
                <a:solidFill>
                  <a:schemeClr val="tx1"/>
                </a:solidFill>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・要保護・準要保護児童生徒への就学援助</a:t>
              </a:r>
            </a:p>
            <a:p>
              <a:r>
                <a:rPr lang="ja-JP" altLang="en-US" sz="800" dirty="0" smtClean="0">
                  <a:solidFill>
                    <a:schemeClr val="tx1"/>
                  </a:solidFill>
                  <a:latin typeface="ＭＳ Ｐ明朝" panose="02020600040205080304" pitchFamily="18" charset="-128"/>
                  <a:ea typeface="ＭＳ Ｐ明朝" panose="02020600040205080304" pitchFamily="18" charset="-128"/>
                </a:rPr>
                <a:t>・奨学資金の貸付　・高等学校等就学支援金の支給</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・高校生等奨学給付金の拡充 　　　　　　　　　　　　　など</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p:txBody>
        </p:sp>
        <p:sp>
          <p:nvSpPr>
            <p:cNvPr id="48" name="額縁 47"/>
            <p:cNvSpPr/>
            <p:nvPr/>
          </p:nvSpPr>
          <p:spPr>
            <a:xfrm>
              <a:off x="3159518" y="4666615"/>
              <a:ext cx="304101" cy="2146761"/>
            </a:xfrm>
            <a:prstGeom prst="bevel">
              <a:avLst/>
            </a:prstGeom>
            <a:solidFill>
              <a:schemeClr val="accent5">
                <a:lumMod val="40000"/>
                <a:lumOff val="60000"/>
              </a:schemeClr>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rgbClr val="FF0000"/>
                  </a:solidFill>
                  <a:latin typeface="ＭＳ ゴシック" panose="020B0609070205080204" pitchFamily="49" charset="-128"/>
                  <a:ea typeface="ＭＳ ゴシック" panose="020B0609070205080204" pitchFamily="49" charset="-128"/>
                </a:rPr>
                <a:t>家庭・親への支援</a:t>
              </a:r>
              <a:endParaRPr lang="ja-JP" altLang="en-US" sz="1000" b="1" dirty="0">
                <a:solidFill>
                  <a:srgbClr val="FF0000"/>
                </a:solidFill>
                <a:latin typeface="ＭＳ ゴシック" panose="020B0609070205080204" pitchFamily="49" charset="-128"/>
                <a:ea typeface="ＭＳ ゴシック" panose="020B0609070205080204" pitchFamily="49" charset="-128"/>
              </a:endParaRPr>
            </a:p>
          </p:txBody>
        </p:sp>
      </p:grpSp>
      <p:grpSp>
        <p:nvGrpSpPr>
          <p:cNvPr id="39" name="グループ化 38"/>
          <p:cNvGrpSpPr/>
          <p:nvPr/>
        </p:nvGrpSpPr>
        <p:grpSpPr>
          <a:xfrm>
            <a:off x="3152800" y="2927501"/>
            <a:ext cx="6686921" cy="1509611"/>
            <a:chOff x="3159400" y="3133110"/>
            <a:chExt cx="6686921" cy="1509611"/>
          </a:xfrm>
        </p:grpSpPr>
        <p:sp>
          <p:nvSpPr>
            <p:cNvPr id="16" name="1 つの角を切り取った四角形 15"/>
            <p:cNvSpPr/>
            <p:nvPr/>
          </p:nvSpPr>
          <p:spPr>
            <a:xfrm>
              <a:off x="3436452" y="3141895"/>
              <a:ext cx="2688123" cy="994007"/>
            </a:xfrm>
            <a:prstGeom prst="snip1Rect">
              <a:avLst>
                <a:gd name="adj" fmla="val 528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ctr"/>
            <a:lstStyle/>
            <a:p>
              <a:r>
                <a:rPr lang="ja-JP" altLang="en-US" sz="800" dirty="0" smtClean="0">
                  <a:solidFill>
                    <a:schemeClr val="tx1"/>
                  </a:solidFill>
                  <a:latin typeface="+mn-ea"/>
                </a:rPr>
                <a:t>（社会的</a:t>
              </a:r>
              <a:r>
                <a:rPr lang="ja-JP" altLang="en-US" sz="800" dirty="0">
                  <a:solidFill>
                    <a:schemeClr val="tx1"/>
                  </a:solidFill>
                  <a:latin typeface="+mn-ea"/>
                </a:rPr>
                <a:t>養護の推進等）</a:t>
              </a:r>
              <a:endParaRPr lang="en-US" altLang="ja-JP" sz="800" dirty="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里親委託の</a:t>
              </a:r>
              <a:r>
                <a:rPr lang="ja-JP" altLang="en-US" sz="800" dirty="0" smtClean="0">
                  <a:solidFill>
                    <a:schemeClr val="tx1"/>
                  </a:solidFill>
                  <a:latin typeface="ＭＳ Ｐ明朝" panose="02020600040205080304" pitchFamily="18" charset="-128"/>
                  <a:ea typeface="ＭＳ Ｐ明朝" panose="02020600040205080304" pitchFamily="18" charset="-128"/>
                </a:rPr>
                <a:t>推進</a:t>
              </a:r>
              <a:r>
                <a:rPr lang="en-US" altLang="ja-JP"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ﾏｯﾁﾝｸﾞ</a:t>
              </a:r>
              <a:r>
                <a:rPr lang="en-US" altLang="ja-JP"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里親</a:t>
              </a:r>
              <a:r>
                <a:rPr lang="ja-JP" altLang="en-US" sz="800" dirty="0">
                  <a:solidFill>
                    <a:schemeClr val="tx1"/>
                  </a:solidFill>
                  <a:latin typeface="ＭＳ Ｐ明朝" panose="02020600040205080304" pitchFamily="18" charset="-128"/>
                  <a:ea typeface="ＭＳ Ｐ明朝" panose="02020600040205080304" pitchFamily="18" charset="-128"/>
                </a:rPr>
                <a:t>希望者</a:t>
              </a:r>
              <a:r>
                <a:rPr lang="ja-JP" altLang="en-US" sz="800" dirty="0" smtClean="0">
                  <a:solidFill>
                    <a:schemeClr val="tx1"/>
                  </a:solidFill>
                  <a:latin typeface="ＭＳ Ｐ明朝" panose="02020600040205080304" pitchFamily="18" charset="-128"/>
                  <a:ea typeface="ＭＳ Ｐ明朝" panose="02020600040205080304" pitchFamily="18" charset="-128"/>
                </a:rPr>
                <a:t>支援</a:t>
              </a:r>
              <a:r>
                <a:rPr lang="en-US" altLang="ja-JP"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普及啓発等</a:t>
              </a:r>
              <a:r>
                <a:rPr lang="en-US" altLang="ja-JP" sz="800" dirty="0" smtClean="0">
                  <a:solidFill>
                    <a:schemeClr val="tx1"/>
                  </a:solidFill>
                  <a:latin typeface="ＭＳ Ｐ明朝" panose="02020600040205080304" pitchFamily="18" charset="-128"/>
                  <a:ea typeface="ＭＳ Ｐ明朝" panose="02020600040205080304" pitchFamily="18" charset="-128"/>
                </a:rPr>
                <a:t>)</a:t>
              </a:r>
            </a:p>
            <a:p>
              <a:r>
                <a:rPr lang="ja-JP" altLang="en-US" sz="800" dirty="0" smtClean="0">
                  <a:solidFill>
                    <a:schemeClr val="tx1"/>
                  </a:solidFill>
                  <a:latin typeface="ＭＳ Ｐ明朝" panose="02020600040205080304" pitchFamily="18" charset="-128"/>
                  <a:ea typeface="ＭＳ Ｐ明朝" panose="02020600040205080304" pitchFamily="18" charset="-128"/>
                </a:rPr>
                <a:t>・自立支援資金の貸付</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・児童相談所への学習指導員（教員</a:t>
              </a:r>
              <a:r>
                <a:rPr lang="en-US" altLang="ja-JP" sz="800" dirty="0" smtClean="0">
                  <a:solidFill>
                    <a:schemeClr val="tx1"/>
                  </a:solidFill>
                  <a:latin typeface="ＭＳ Ｐ明朝" panose="02020600040205080304" pitchFamily="18" charset="-128"/>
                  <a:ea typeface="ＭＳ Ｐ明朝" panose="02020600040205080304" pitchFamily="18" charset="-128"/>
                </a:rPr>
                <a:t>OB</a:t>
              </a:r>
              <a:r>
                <a:rPr lang="ja-JP" altLang="en-US" sz="800" dirty="0" smtClean="0">
                  <a:solidFill>
                    <a:schemeClr val="tx1"/>
                  </a:solidFill>
                  <a:latin typeface="ＭＳ Ｐ明朝" panose="02020600040205080304" pitchFamily="18" charset="-128"/>
                  <a:ea typeface="ＭＳ Ｐ明朝" panose="02020600040205080304" pitchFamily="18" charset="-128"/>
                </a:rPr>
                <a:t>等）の配置</a:t>
              </a:r>
            </a:p>
            <a:p>
              <a:endParaRPr lang="ja-JP" altLang="en-US"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mn-ea"/>
                </a:rPr>
                <a:t>（特別な配慮を要する子供の学び・居場所づくり支援）</a:t>
              </a:r>
            </a:p>
            <a:p>
              <a:r>
                <a:rPr lang="ja-JP" altLang="en-US" sz="800" dirty="0">
                  <a:solidFill>
                    <a:schemeClr val="tx1"/>
                  </a:solidFill>
                  <a:latin typeface="ＭＳ Ｐ明朝" panose="02020600040205080304" pitchFamily="18" charset="-128"/>
                  <a:ea typeface="ＭＳ Ｐ明朝" panose="02020600040205080304" pitchFamily="18" charset="-128"/>
                </a:rPr>
                <a:t>・教員ＯＢ等</a:t>
              </a:r>
              <a:r>
                <a:rPr lang="ja-JP" altLang="en-US" sz="800" dirty="0">
                  <a:solidFill>
                    <a:prstClr val="black"/>
                  </a:solidFill>
                  <a:latin typeface="ＭＳ Ｐ明朝" panose="02020600040205080304" pitchFamily="18" charset="-128"/>
                  <a:ea typeface="ＭＳ Ｐ明朝" panose="02020600040205080304" pitchFamily="18" charset="-128"/>
                </a:rPr>
                <a:t>によるひとり親家庭の子への学習支援</a:t>
              </a:r>
            </a:p>
            <a:p>
              <a:r>
                <a:rPr lang="ja-JP" altLang="en-US" sz="800" dirty="0">
                  <a:solidFill>
                    <a:schemeClr val="tx1"/>
                  </a:solidFill>
                  <a:latin typeface="ＭＳ Ｐ明朝" panose="02020600040205080304" pitchFamily="18" charset="-128"/>
                  <a:ea typeface="ＭＳ Ｐ明朝" panose="02020600040205080304" pitchFamily="18" charset="-128"/>
                </a:rPr>
                <a:t>（公民館等で実施</a:t>
              </a:r>
              <a:r>
                <a:rPr lang="ja-JP" altLang="en-US" sz="800" dirty="0" smtClean="0">
                  <a:solidFill>
                    <a:schemeClr val="tx1"/>
                  </a:solidFill>
                  <a:latin typeface="ＭＳ Ｐ明朝" panose="02020600040205080304" pitchFamily="18" charset="-128"/>
                  <a:ea typeface="ＭＳ Ｐ明朝" panose="02020600040205080304" pitchFamily="18" charset="-128"/>
                </a:rPr>
                <a:t>）</a:t>
              </a:r>
              <a:endParaRPr lang="ja-JP" altLang="en-US" sz="800" dirty="0">
                <a:solidFill>
                  <a:schemeClr val="tx1"/>
                </a:solidFill>
                <a:latin typeface="ＭＳ Ｐ明朝" panose="02020600040205080304" pitchFamily="18" charset="-128"/>
                <a:ea typeface="ＭＳ Ｐ明朝" panose="02020600040205080304" pitchFamily="18" charset="-128"/>
              </a:endParaRPr>
            </a:p>
          </p:txBody>
        </p:sp>
        <p:sp>
          <p:nvSpPr>
            <p:cNvPr id="17" name="1 つの角を切り取った四角形 16"/>
            <p:cNvSpPr/>
            <p:nvPr/>
          </p:nvSpPr>
          <p:spPr>
            <a:xfrm>
              <a:off x="3443479" y="4124640"/>
              <a:ext cx="2675821" cy="518081"/>
            </a:xfrm>
            <a:prstGeom prst="snip1Rect">
              <a:avLst>
                <a:gd name="adj" fmla="val 5286"/>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ctr"/>
            <a:lstStyle/>
            <a:p>
              <a:r>
                <a:rPr lang="ja-JP" altLang="en-US" sz="800" dirty="0" smtClean="0">
                  <a:solidFill>
                    <a:schemeClr val="tx1"/>
                  </a:solidFill>
                  <a:latin typeface="+mn-ea"/>
                </a:rPr>
                <a:t>（子供の学び・居場所づくり、家庭教育支援）</a:t>
              </a:r>
              <a:r>
                <a:rPr lang="en-US" altLang="ja-JP" sz="800" dirty="0" smtClean="0">
                  <a:solidFill>
                    <a:schemeClr val="tx1"/>
                  </a:solidFill>
                  <a:latin typeface="+mn-ea"/>
                </a:rPr>
                <a:t>【</a:t>
              </a:r>
              <a:r>
                <a:rPr lang="ja-JP" altLang="en-US" sz="800" dirty="0" smtClean="0">
                  <a:solidFill>
                    <a:schemeClr val="tx1"/>
                  </a:solidFill>
                  <a:latin typeface="+mn-ea"/>
                </a:rPr>
                <a:t>教委</a:t>
              </a:r>
              <a:r>
                <a:rPr lang="en-US" altLang="ja-JP" sz="800" dirty="0" smtClean="0">
                  <a:solidFill>
                    <a:schemeClr val="tx1"/>
                  </a:solidFill>
                  <a:latin typeface="+mn-ea"/>
                </a:rPr>
                <a:t>】</a:t>
              </a:r>
              <a:endParaRPr lang="ja-JP" altLang="en-US" sz="800" dirty="0" smtClean="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・放課後や夏休み等の補充的学習指導</a:t>
              </a:r>
            </a:p>
            <a:p>
              <a:r>
                <a:rPr lang="ja-JP" altLang="en-US" sz="800" dirty="0" smtClean="0">
                  <a:solidFill>
                    <a:schemeClr val="tx1"/>
                  </a:solidFill>
                  <a:latin typeface="ＭＳ Ｐ明朝" panose="02020600040205080304" pitchFamily="18" charset="-128"/>
                  <a:ea typeface="ＭＳ Ｐ明朝" panose="02020600040205080304" pitchFamily="18" charset="-128"/>
                </a:rPr>
                <a:t>・放課後子ども</a:t>
              </a:r>
              <a:r>
                <a:rPr lang="ja-JP" altLang="en-US" sz="800" smtClean="0">
                  <a:solidFill>
                    <a:schemeClr val="tx1"/>
                  </a:solidFill>
                  <a:latin typeface="ＭＳ Ｐ明朝" panose="02020600040205080304" pitchFamily="18" charset="-128"/>
                  <a:ea typeface="ＭＳ Ｐ明朝" panose="02020600040205080304" pitchFamily="18" charset="-128"/>
                </a:rPr>
                <a:t>教室の推進</a:t>
              </a:r>
              <a:r>
                <a:rPr lang="ja-JP" altLang="en-US" sz="800" dirty="0" smtClean="0">
                  <a:solidFill>
                    <a:schemeClr val="tx1"/>
                  </a:solidFill>
                  <a:latin typeface="ＭＳ Ｐ明朝" panose="02020600040205080304" pitchFamily="18" charset="-128"/>
                  <a:ea typeface="ＭＳ Ｐ明朝" panose="02020600040205080304" pitchFamily="18" charset="-128"/>
                </a:rPr>
                <a:t>　　</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・スクールソーシャルワーカーの派遣　　　　など</a:t>
              </a:r>
            </a:p>
          </p:txBody>
        </p:sp>
        <p:sp>
          <p:nvSpPr>
            <p:cNvPr id="6" name="1 つの角を切り取った四角形 5"/>
            <p:cNvSpPr/>
            <p:nvPr/>
          </p:nvSpPr>
          <p:spPr>
            <a:xfrm>
              <a:off x="6112238" y="3450164"/>
              <a:ext cx="3734083" cy="1138167"/>
            </a:xfrm>
            <a:prstGeom prst="snip1Rect">
              <a:avLst>
                <a:gd name="adj" fmla="val 528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Ins="72000" rtlCol="0" anchor="t"/>
            <a:lstStyle/>
            <a:p>
              <a:r>
                <a:rPr lang="ja-JP" altLang="en-US" sz="800" dirty="0" smtClean="0">
                  <a:solidFill>
                    <a:schemeClr val="tx1"/>
                  </a:solidFill>
                  <a:latin typeface="+mn-ea"/>
                </a:rPr>
                <a:t>（社会的養護の推進等）</a:t>
              </a:r>
              <a:endParaRPr lang="en-US" altLang="ja-JP" sz="800" dirty="0" smtClean="0">
                <a:solidFill>
                  <a:schemeClr val="tx1"/>
                </a:solidFill>
                <a:latin typeface="+mn-ea"/>
              </a:endParaRPr>
            </a:p>
            <a:p>
              <a:r>
                <a:rPr lang="ja-JP" altLang="en-US" sz="800" b="1" u="sng" dirty="0" smtClean="0">
                  <a:solidFill>
                    <a:schemeClr val="tx1"/>
                  </a:solidFill>
                  <a:latin typeface="+mn-ea"/>
                </a:rPr>
                <a:t>新</a:t>
              </a:r>
              <a:r>
                <a:rPr lang="ja-JP" altLang="en-US" sz="800" b="1" u="sng" dirty="0">
                  <a:solidFill>
                    <a:schemeClr val="tx1"/>
                  </a:solidFill>
                  <a:latin typeface="+mn-ea"/>
                </a:rPr>
                <a:t>）自立援助ホーム入所</a:t>
              </a:r>
              <a:r>
                <a:rPr lang="ja-JP" altLang="en-US" sz="800" b="1" u="sng" dirty="0" smtClean="0">
                  <a:solidFill>
                    <a:schemeClr val="tx1"/>
                  </a:solidFill>
                  <a:latin typeface="+mn-ea"/>
                </a:rPr>
                <a:t>者就学援助事業</a:t>
              </a:r>
              <a:r>
                <a:rPr lang="ja-JP" altLang="en-US" sz="800" u="sng" dirty="0">
                  <a:solidFill>
                    <a:schemeClr val="tx1"/>
                  </a:solidFill>
                  <a:latin typeface="+mn-ea"/>
                </a:rPr>
                <a:t>（ ㉙ </a:t>
              </a:r>
              <a:r>
                <a:rPr lang="en-US" altLang="ja-JP" sz="800" u="sng" dirty="0" smtClean="0">
                  <a:solidFill>
                    <a:schemeClr val="tx1"/>
                  </a:solidFill>
                  <a:latin typeface="+mn-ea"/>
                </a:rPr>
                <a:t>1,690</a:t>
              </a:r>
              <a:r>
                <a:rPr lang="ja-JP" altLang="en-US" sz="800" u="sng" dirty="0">
                  <a:solidFill>
                    <a:schemeClr val="tx1"/>
                  </a:solidFill>
                  <a:latin typeface="+mn-ea"/>
                </a:rPr>
                <a:t>千円）</a:t>
              </a:r>
              <a:endParaRPr lang="en-US" altLang="ja-JP" sz="800" u="sng" dirty="0">
                <a:solidFill>
                  <a:schemeClr val="tx1"/>
                </a:solidFill>
                <a:latin typeface="+mn-ea"/>
              </a:endParaRPr>
            </a:p>
            <a:p>
              <a:r>
                <a:rPr lang="ja-JP" altLang="en-US" sz="800" dirty="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自立</a:t>
              </a:r>
              <a:r>
                <a:rPr lang="ja-JP" altLang="en-US" sz="800" dirty="0">
                  <a:solidFill>
                    <a:schemeClr val="tx1"/>
                  </a:solidFill>
                  <a:latin typeface="ＭＳ Ｐ明朝" panose="02020600040205080304" pitchFamily="18" charset="-128"/>
                  <a:ea typeface="ＭＳ Ｐ明朝" panose="02020600040205080304" pitchFamily="18" charset="-128"/>
                </a:rPr>
                <a:t>援助ホームに入居し、大学等に就学している</a:t>
              </a:r>
              <a:r>
                <a:rPr lang="en-US" altLang="ja-JP" sz="800" dirty="0">
                  <a:solidFill>
                    <a:schemeClr val="tx1"/>
                  </a:solidFill>
                  <a:latin typeface="ＭＳ Ｐ明朝" panose="02020600040205080304" pitchFamily="18" charset="-128"/>
                  <a:ea typeface="ＭＳ Ｐ明朝" panose="02020600040205080304" pitchFamily="18" charset="-128"/>
                </a:rPr>
                <a:t>20</a:t>
              </a:r>
              <a:r>
                <a:rPr lang="ja-JP" altLang="en-US" sz="800" dirty="0">
                  <a:solidFill>
                    <a:schemeClr val="tx1"/>
                  </a:solidFill>
                  <a:latin typeface="ＭＳ Ｐ明朝" panose="02020600040205080304" pitchFamily="18" charset="-128"/>
                  <a:ea typeface="ＭＳ Ｐ明朝" panose="02020600040205080304" pitchFamily="18" charset="-128"/>
                </a:rPr>
                <a:t>～</a:t>
              </a:r>
              <a:r>
                <a:rPr lang="en-US" altLang="ja-JP" sz="800" dirty="0">
                  <a:solidFill>
                    <a:schemeClr val="tx1"/>
                  </a:solidFill>
                  <a:latin typeface="ＭＳ Ｐ明朝" panose="02020600040205080304" pitchFamily="18" charset="-128"/>
                  <a:ea typeface="ＭＳ Ｐ明朝" panose="02020600040205080304" pitchFamily="18" charset="-128"/>
                </a:rPr>
                <a:t>22</a:t>
              </a:r>
              <a:r>
                <a:rPr lang="ja-JP" altLang="en-US" sz="800" dirty="0">
                  <a:solidFill>
                    <a:schemeClr val="tx1"/>
                  </a:solidFill>
                  <a:latin typeface="ＭＳ Ｐ明朝" panose="02020600040205080304" pitchFamily="18" charset="-128"/>
                  <a:ea typeface="ＭＳ Ｐ明朝" panose="02020600040205080304" pitchFamily="18" charset="-128"/>
                </a:rPr>
                <a:t>歳の入所者に対して生活費等を援助することにより、要保護児童を大学卒業まで継続的に</a:t>
              </a:r>
              <a:r>
                <a:rPr lang="ja-JP" altLang="en-US" sz="800" dirty="0" smtClean="0">
                  <a:solidFill>
                    <a:schemeClr val="tx1"/>
                  </a:solidFill>
                  <a:latin typeface="ＭＳ Ｐ明朝" panose="02020600040205080304" pitchFamily="18" charset="-128"/>
                  <a:ea typeface="ＭＳ Ｐ明朝" panose="02020600040205080304" pitchFamily="18" charset="-128"/>
                </a:rPr>
                <a:t>支援</a:t>
              </a:r>
              <a:endParaRPr lang="ja-JP" altLang="en-US" sz="400" b="1" u="sng" dirty="0">
                <a:solidFill>
                  <a:schemeClr val="tx1"/>
                </a:solidFill>
                <a:latin typeface="+mn-ea"/>
              </a:endParaRPr>
            </a:p>
            <a:p>
              <a:endParaRPr lang="en-US" altLang="ja-JP" sz="800" b="1" u="sng" dirty="0" smtClean="0">
                <a:solidFill>
                  <a:srgbClr val="FF0000"/>
                </a:solidFill>
                <a:latin typeface="+mn-ea"/>
              </a:endParaRPr>
            </a:p>
            <a:p>
              <a:r>
                <a:rPr lang="ja-JP" altLang="en-US" sz="800" dirty="0" smtClean="0">
                  <a:solidFill>
                    <a:schemeClr val="tx1"/>
                  </a:solidFill>
                  <a:latin typeface="+mn-ea"/>
                </a:rPr>
                <a:t>（子供の居場所づくり支援）</a:t>
              </a:r>
              <a:endParaRPr lang="en-US" altLang="ja-JP" sz="800" dirty="0">
                <a:solidFill>
                  <a:schemeClr val="tx1"/>
                </a:solidFill>
                <a:latin typeface="+mn-ea"/>
              </a:endParaRPr>
            </a:p>
            <a:p>
              <a:r>
                <a:rPr lang="ja-JP" altLang="en-US" sz="800" b="1" u="sng" dirty="0">
                  <a:solidFill>
                    <a:schemeClr val="tx1"/>
                  </a:solidFill>
                  <a:latin typeface="+mn-ea"/>
                </a:rPr>
                <a:t>新</a:t>
              </a:r>
              <a:r>
                <a:rPr lang="ja-JP" altLang="en-US" sz="800" b="1" u="sng" dirty="0" smtClean="0">
                  <a:solidFill>
                    <a:schemeClr val="tx1"/>
                  </a:solidFill>
                  <a:latin typeface="+mn-ea"/>
                </a:rPr>
                <a:t>）子供ほっとサロン事業</a:t>
              </a:r>
              <a:r>
                <a:rPr lang="ja-JP" altLang="en-US" sz="800" u="sng" dirty="0" smtClean="0">
                  <a:solidFill>
                    <a:schemeClr val="tx1"/>
                  </a:solidFill>
                  <a:latin typeface="+mn-ea"/>
                </a:rPr>
                <a:t>（㉙</a:t>
              </a:r>
              <a:r>
                <a:rPr lang="en-US" altLang="ja-JP" sz="800" u="sng" dirty="0">
                  <a:solidFill>
                    <a:schemeClr val="tx1"/>
                  </a:solidFill>
                  <a:latin typeface="+mn-ea"/>
                </a:rPr>
                <a:t>1,400</a:t>
              </a:r>
              <a:r>
                <a:rPr lang="ja-JP" altLang="en-US" sz="800" u="sng" dirty="0" smtClean="0">
                  <a:solidFill>
                    <a:schemeClr val="tx1"/>
                  </a:solidFill>
                  <a:latin typeface="+mn-ea"/>
                </a:rPr>
                <a:t>千円</a:t>
              </a:r>
              <a:r>
                <a:rPr lang="ja-JP" altLang="en-US" sz="800" u="sng" dirty="0">
                  <a:solidFill>
                    <a:schemeClr val="tx1"/>
                  </a:solidFill>
                  <a:latin typeface="+mn-ea"/>
                </a:rPr>
                <a:t>）</a:t>
              </a:r>
              <a:endParaRPr lang="en-US" altLang="ja-JP" sz="800" u="sng" dirty="0">
                <a:solidFill>
                  <a:schemeClr val="tx1"/>
                </a:solidFill>
                <a:latin typeface="+mn-ea"/>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・食事その他の生活環境が十分でない子供を地域で支える取組みを支援</a:t>
              </a:r>
              <a:endParaRPr lang="en-US" altLang="ja-JP" sz="800" dirty="0">
                <a:solidFill>
                  <a:schemeClr val="tx1"/>
                </a:solidFill>
                <a:latin typeface="ＭＳ Ｐ明朝" panose="02020600040205080304" pitchFamily="18" charset="-128"/>
                <a:ea typeface="ＭＳ Ｐ明朝" panose="02020600040205080304" pitchFamily="18" charset="-128"/>
              </a:endParaRPr>
            </a:p>
            <a:p>
              <a:endParaRPr lang="en-US" altLang="ja-JP" sz="800" u="sng" dirty="0">
                <a:solidFill>
                  <a:srgbClr val="FF0000"/>
                </a:solidFill>
                <a:latin typeface="+mn-ea"/>
              </a:endParaRPr>
            </a:p>
          </p:txBody>
        </p:sp>
        <p:sp>
          <p:nvSpPr>
            <p:cNvPr id="47" name="額縁 46"/>
            <p:cNvSpPr/>
            <p:nvPr/>
          </p:nvSpPr>
          <p:spPr>
            <a:xfrm>
              <a:off x="3159400" y="3133110"/>
              <a:ext cx="304101" cy="1455222"/>
            </a:xfrm>
            <a:prstGeom prst="bevel">
              <a:avLst/>
            </a:prstGeom>
            <a:solidFill>
              <a:schemeClr val="accent5">
                <a:lumMod val="40000"/>
                <a:lumOff val="60000"/>
              </a:schemeClr>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rgbClr val="FF0000"/>
                  </a:solidFill>
                  <a:latin typeface="ＭＳ ゴシック" panose="020B0609070205080204" pitchFamily="49" charset="-128"/>
                  <a:ea typeface="ＭＳ ゴシック" panose="020B0609070205080204" pitchFamily="49" charset="-128"/>
                </a:rPr>
                <a:t>子供への支援</a:t>
              </a:r>
              <a:endParaRPr lang="ja-JP" altLang="en-US" sz="1000" b="1" dirty="0">
                <a:solidFill>
                  <a:srgbClr val="FF0000"/>
                </a:solidFill>
                <a:latin typeface="ＭＳ ゴシック" panose="020B0609070205080204" pitchFamily="49" charset="-128"/>
                <a:ea typeface="ＭＳ ゴシック" panose="020B0609070205080204" pitchFamily="49" charset="-128"/>
              </a:endParaRPr>
            </a:p>
          </p:txBody>
        </p:sp>
      </p:grpSp>
      <p:sp>
        <p:nvSpPr>
          <p:cNvPr id="29" name="正方形/長方形 28"/>
          <p:cNvSpPr/>
          <p:nvPr/>
        </p:nvSpPr>
        <p:spPr>
          <a:xfrm>
            <a:off x="50606" y="3468674"/>
            <a:ext cx="2624014" cy="527405"/>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latin typeface="ＭＳ Ｐ明朝" panose="02020600040205080304" pitchFamily="18" charset="-128"/>
                <a:ea typeface="ＭＳ Ｐ明朝" panose="02020600040205080304" pitchFamily="18" charset="-128"/>
              </a:rPr>
              <a:t>■不登校</a:t>
            </a:r>
            <a:r>
              <a:rPr lang="ja-JP" altLang="en-US" sz="800" u="sng" dirty="0">
                <a:solidFill>
                  <a:schemeClr val="tx1"/>
                </a:solidFill>
                <a:latin typeface="ＭＳ Ｐ明朝" panose="02020600040205080304" pitchFamily="18" charset="-128"/>
                <a:ea typeface="ＭＳ Ｐ明朝" panose="02020600040205080304" pitchFamily="18" charset="-128"/>
              </a:rPr>
              <a:t>児童</a:t>
            </a:r>
            <a:r>
              <a:rPr lang="ja-JP" altLang="en-US" sz="800" u="sng" dirty="0" smtClean="0">
                <a:solidFill>
                  <a:schemeClr val="tx1"/>
                </a:solidFill>
                <a:latin typeface="ＭＳ Ｐ明朝" panose="02020600040205080304" pitchFamily="18" charset="-128"/>
                <a:ea typeface="ＭＳ Ｐ明朝" panose="02020600040205080304" pitchFamily="18" charset="-128"/>
              </a:rPr>
              <a:t>生徒の出現状況（</a:t>
            </a:r>
            <a:r>
              <a:rPr lang="ja-JP" altLang="en-US" sz="800" u="sng" dirty="0">
                <a:solidFill>
                  <a:schemeClr val="tx1"/>
                </a:solidFill>
                <a:latin typeface="ＭＳ Ｐ明朝" panose="02020600040205080304" pitchFamily="18" charset="-128"/>
                <a:ea typeface="ＭＳ Ｐ明朝" panose="02020600040205080304" pitchFamily="18" charset="-128"/>
              </a:rPr>
              <a:t>文科省調査</a:t>
            </a:r>
            <a:r>
              <a:rPr lang="ja-JP" altLang="en-US" sz="800" u="sng" dirty="0" smtClean="0">
                <a:solidFill>
                  <a:schemeClr val="tx1"/>
                </a:solidFill>
                <a:latin typeface="ＭＳ Ｐ明朝" panose="02020600040205080304" pitchFamily="18" charset="-128"/>
                <a:ea typeface="ＭＳ Ｐ明朝" panose="02020600040205080304" pitchFamily="18" charset="-128"/>
              </a:rPr>
              <a:t>）</a:t>
            </a: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県内　</a:t>
            </a:r>
            <a:r>
              <a:rPr lang="en-US" altLang="ja-JP" sz="800" dirty="0" smtClean="0">
                <a:solidFill>
                  <a:schemeClr val="tx1"/>
                </a:solidFill>
                <a:latin typeface="ＭＳ Ｐ明朝" panose="02020600040205080304" pitchFamily="18" charset="-128"/>
                <a:ea typeface="ＭＳ Ｐ明朝" panose="02020600040205080304" pitchFamily="18" charset="-128"/>
              </a:rPr>
              <a:t>H22 </a:t>
            </a:r>
            <a:r>
              <a:rPr lang="en-US" altLang="ja-JP" sz="800" dirty="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1,155</a:t>
            </a:r>
            <a:r>
              <a:rPr lang="ja-JP" altLang="en-US" sz="800" dirty="0" smtClean="0">
                <a:solidFill>
                  <a:schemeClr val="tx1"/>
                </a:solidFill>
                <a:latin typeface="ＭＳ Ｐ明朝" panose="02020600040205080304" pitchFamily="18" charset="-128"/>
                <a:ea typeface="ＭＳ Ｐ明朝" panose="02020600040205080304" pitchFamily="18" charset="-128"/>
              </a:rPr>
              <a:t>人</a:t>
            </a:r>
            <a:r>
              <a:rPr lang="ja-JP" altLang="en-US" sz="800" dirty="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小</a:t>
            </a:r>
            <a:r>
              <a:rPr lang="en-US" altLang="ja-JP" sz="800" dirty="0" smtClean="0">
                <a:solidFill>
                  <a:schemeClr val="tx1"/>
                </a:solidFill>
                <a:latin typeface="ＭＳ Ｐ明朝" panose="02020600040205080304" pitchFamily="18" charset="-128"/>
                <a:ea typeface="ＭＳ Ｐ明朝" panose="02020600040205080304" pitchFamily="18" charset="-128"/>
              </a:rPr>
              <a:t>187</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中</a:t>
            </a:r>
            <a:r>
              <a:rPr lang="en-US" altLang="ja-JP" sz="800" dirty="0" smtClean="0">
                <a:solidFill>
                  <a:schemeClr val="tx1"/>
                </a:solidFill>
                <a:latin typeface="ＭＳ Ｐ明朝" panose="02020600040205080304" pitchFamily="18" charset="-128"/>
                <a:ea typeface="ＭＳ Ｐ明朝" panose="02020600040205080304" pitchFamily="18" charset="-128"/>
              </a:rPr>
              <a:t>688</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高</a:t>
            </a:r>
            <a:r>
              <a:rPr lang="en-US" altLang="ja-JP" sz="800" dirty="0" smtClean="0">
                <a:solidFill>
                  <a:schemeClr val="tx1"/>
                </a:solidFill>
                <a:latin typeface="ＭＳ Ｐ明朝" panose="02020600040205080304" pitchFamily="18" charset="-128"/>
                <a:ea typeface="ＭＳ Ｐ明朝" panose="02020600040205080304" pitchFamily="18" charset="-128"/>
              </a:rPr>
              <a:t>280</a:t>
            </a:r>
            <a:r>
              <a:rPr lang="ja-JP" altLang="en-US" sz="800" dirty="0" smtClean="0">
                <a:solidFill>
                  <a:schemeClr val="tx1"/>
                </a:solidFill>
                <a:latin typeface="ＭＳ Ｐ明朝" panose="02020600040205080304" pitchFamily="18" charset="-128"/>
                <a:ea typeface="ＭＳ Ｐ明朝" panose="02020600040205080304" pitchFamily="18" charset="-128"/>
              </a:rPr>
              <a:t>）</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（公立）</a:t>
            </a:r>
            <a:r>
              <a:rPr lang="en-US" altLang="ja-JP" sz="800" dirty="0" smtClean="0">
                <a:solidFill>
                  <a:schemeClr val="tx1"/>
                </a:solidFill>
                <a:latin typeface="ＭＳ Ｐ明朝" panose="02020600040205080304" pitchFamily="18" charset="-128"/>
                <a:ea typeface="ＭＳ Ｐ明朝" panose="02020600040205080304" pitchFamily="18" charset="-128"/>
              </a:rPr>
              <a:t>H27 </a:t>
            </a:r>
            <a:r>
              <a:rPr lang="en-US" altLang="ja-JP" sz="800" dirty="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1,097</a:t>
            </a:r>
            <a:r>
              <a:rPr lang="ja-JP" altLang="en-US" sz="800" dirty="0" smtClean="0">
                <a:solidFill>
                  <a:schemeClr val="tx1"/>
                </a:solidFill>
                <a:latin typeface="ＭＳ Ｐ明朝" panose="02020600040205080304" pitchFamily="18" charset="-128"/>
                <a:ea typeface="ＭＳ Ｐ明朝" panose="02020600040205080304" pitchFamily="18" charset="-128"/>
              </a:rPr>
              <a:t>人</a:t>
            </a:r>
            <a:r>
              <a:rPr lang="ja-JP" altLang="en-US" sz="800" dirty="0">
                <a:solidFill>
                  <a:schemeClr val="tx1"/>
                </a:solidFill>
                <a:latin typeface="ＭＳ Ｐ明朝" panose="02020600040205080304" pitchFamily="18" charset="-128"/>
                <a:ea typeface="ＭＳ Ｐ明朝" panose="02020600040205080304" pitchFamily="18" charset="-128"/>
              </a:rPr>
              <a:t>（小</a:t>
            </a:r>
            <a:r>
              <a:rPr lang="en-US" altLang="ja-JP" sz="800" dirty="0" smtClean="0">
                <a:solidFill>
                  <a:schemeClr val="tx1"/>
                </a:solidFill>
                <a:latin typeface="ＭＳ Ｐ明朝" panose="02020600040205080304" pitchFamily="18" charset="-128"/>
                <a:ea typeface="ＭＳ Ｐ明朝" panose="02020600040205080304" pitchFamily="18" charset="-128"/>
              </a:rPr>
              <a:t>205</a:t>
            </a:r>
            <a:r>
              <a:rPr lang="ja-JP" altLang="en-US" sz="800" dirty="0" err="1">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中</a:t>
            </a:r>
            <a:r>
              <a:rPr lang="en-US" altLang="ja-JP" sz="800" dirty="0" smtClean="0">
                <a:solidFill>
                  <a:schemeClr val="tx1"/>
                </a:solidFill>
                <a:latin typeface="ＭＳ Ｐ明朝" panose="02020600040205080304" pitchFamily="18" charset="-128"/>
                <a:ea typeface="ＭＳ Ｐ明朝" panose="02020600040205080304" pitchFamily="18" charset="-128"/>
              </a:rPr>
              <a:t>597</a:t>
            </a:r>
            <a:r>
              <a:rPr lang="ja-JP" altLang="en-US" sz="800" dirty="0" err="1" smtClean="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高</a:t>
            </a:r>
            <a:r>
              <a:rPr lang="en-US" altLang="ja-JP" sz="800" dirty="0" smtClean="0">
                <a:solidFill>
                  <a:schemeClr val="tx1"/>
                </a:solidFill>
                <a:latin typeface="ＭＳ Ｐ明朝" panose="02020600040205080304" pitchFamily="18" charset="-128"/>
                <a:ea typeface="ＭＳ Ｐ明朝" panose="02020600040205080304" pitchFamily="18" charset="-128"/>
              </a:rPr>
              <a:t>295</a:t>
            </a:r>
            <a:r>
              <a:rPr lang="ja-JP" altLang="en-US" sz="800" dirty="0" smtClean="0">
                <a:solidFill>
                  <a:schemeClr val="tx1"/>
                </a:solidFill>
                <a:latin typeface="ＭＳ Ｐ明朝" panose="02020600040205080304" pitchFamily="18" charset="-128"/>
                <a:ea typeface="ＭＳ Ｐ明朝" panose="02020600040205080304" pitchFamily="18" charset="-128"/>
              </a:rPr>
              <a:t>）</a:t>
            </a:r>
            <a:endParaRPr lang="ja-JP" altLang="en-US" sz="800" dirty="0">
              <a:solidFill>
                <a:schemeClr val="tx1"/>
              </a:solidFill>
              <a:latin typeface="ＭＳ Ｐ明朝" panose="02020600040205080304" pitchFamily="18" charset="-128"/>
              <a:ea typeface="ＭＳ Ｐ明朝" panose="02020600040205080304" pitchFamily="18" charset="-128"/>
            </a:endParaRPr>
          </a:p>
          <a:p>
            <a:r>
              <a:rPr lang="en-US" altLang="ja-JP" sz="800" u="sng" dirty="0" smtClean="0">
                <a:solidFill>
                  <a:schemeClr val="tx1"/>
                </a:solidFill>
                <a:latin typeface="ＭＳ Ｐ明朝" panose="02020600040205080304" pitchFamily="18" charset="-128"/>
                <a:ea typeface="ＭＳ Ｐ明朝" panose="02020600040205080304" pitchFamily="18" charset="-128"/>
              </a:rPr>
              <a:t>※</a:t>
            </a:r>
            <a:r>
              <a:rPr lang="ja-JP" altLang="en-US" sz="800" u="sng" dirty="0" smtClean="0">
                <a:solidFill>
                  <a:schemeClr val="tx1"/>
                </a:solidFill>
                <a:latin typeface="ＭＳ Ｐ明朝" panose="02020600040205080304" pitchFamily="18" charset="-128"/>
                <a:ea typeface="ＭＳ Ｐ明朝" panose="02020600040205080304" pitchFamily="18" charset="-128"/>
              </a:rPr>
              <a:t>小学生・高校生で増加、</a:t>
            </a:r>
            <a:r>
              <a:rPr lang="ja-JP" altLang="en-US" sz="800" u="sng" dirty="0">
                <a:solidFill>
                  <a:schemeClr val="tx1"/>
                </a:solidFill>
                <a:latin typeface="ＭＳ Ｐ明朝" panose="02020600040205080304" pitchFamily="18" charset="-128"/>
                <a:ea typeface="ＭＳ Ｐ明朝" panose="02020600040205080304" pitchFamily="18" charset="-128"/>
              </a:rPr>
              <a:t>中学生で</a:t>
            </a:r>
            <a:r>
              <a:rPr lang="ja-JP" altLang="en-US" sz="800" u="sng" dirty="0" smtClean="0">
                <a:solidFill>
                  <a:schemeClr val="tx1"/>
                </a:solidFill>
                <a:latin typeface="ＭＳ Ｐ明朝" panose="02020600040205080304" pitchFamily="18" charset="-128"/>
                <a:ea typeface="ＭＳ Ｐ明朝" panose="02020600040205080304" pitchFamily="18" charset="-128"/>
              </a:rPr>
              <a:t>長期化の傾向</a:t>
            </a:r>
            <a:endParaRPr lang="en-US" altLang="ja-JP" sz="800" u="sng" dirty="0">
              <a:solidFill>
                <a:schemeClr val="tx1"/>
              </a:solidFill>
              <a:latin typeface="ＭＳ Ｐ明朝" panose="02020600040205080304" pitchFamily="18" charset="-128"/>
              <a:ea typeface="ＭＳ Ｐ明朝" panose="02020600040205080304" pitchFamily="18" charset="-128"/>
            </a:endParaRPr>
          </a:p>
        </p:txBody>
      </p:sp>
      <p:sp>
        <p:nvSpPr>
          <p:cNvPr id="53" name="右矢印 52"/>
          <p:cNvSpPr/>
          <p:nvPr/>
        </p:nvSpPr>
        <p:spPr>
          <a:xfrm>
            <a:off x="2805050" y="3301245"/>
            <a:ext cx="331877" cy="582161"/>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3125" y="2636913"/>
            <a:ext cx="2631495" cy="651082"/>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（子ども（児童生徒）が抱える課題）</a:t>
            </a:r>
            <a:r>
              <a:rPr lang="en-US" altLang="ja-JP"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800"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心身</a:t>
            </a:r>
            <a:r>
              <a:rPr lang="ja-JP" altLang="en-US"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や生活面から</a:t>
            </a:r>
          </a:p>
          <a:p>
            <a:r>
              <a:rPr lang="ja-JP" altLang="en-US" sz="800" dirty="0" smtClean="0">
                <a:solidFill>
                  <a:schemeClr val="tx1"/>
                </a:solidFill>
                <a:latin typeface="+mn-ea"/>
              </a:rPr>
              <a:t>〇不登校やひき</a:t>
            </a:r>
            <a:r>
              <a:rPr lang="ja-JP" altLang="en-US" sz="800" dirty="0">
                <a:solidFill>
                  <a:schemeClr val="tx1"/>
                </a:solidFill>
                <a:latin typeface="+mn-ea"/>
              </a:rPr>
              <a:t>こもり等子どもや</a:t>
            </a:r>
            <a:r>
              <a:rPr lang="ja-JP" altLang="en-US" sz="800" dirty="0" smtClean="0">
                <a:solidFill>
                  <a:schemeClr val="tx1"/>
                </a:solidFill>
                <a:latin typeface="+mn-ea"/>
              </a:rPr>
              <a:t>若者が</a:t>
            </a:r>
            <a:r>
              <a:rPr lang="ja-JP" altLang="en-US" sz="800" dirty="0">
                <a:solidFill>
                  <a:schemeClr val="tx1"/>
                </a:solidFill>
                <a:latin typeface="+mn-ea"/>
              </a:rPr>
              <a:t>抱える</a:t>
            </a:r>
            <a:r>
              <a:rPr lang="ja-JP" altLang="en-US" sz="800" dirty="0" smtClean="0">
                <a:solidFill>
                  <a:schemeClr val="tx1"/>
                </a:solidFill>
                <a:latin typeface="+mn-ea"/>
              </a:rPr>
              <a:t>問題</a:t>
            </a:r>
            <a:r>
              <a:rPr lang="ja-JP" altLang="en-US" sz="800" dirty="0">
                <a:solidFill>
                  <a:schemeClr val="tx1"/>
                </a:solidFill>
                <a:latin typeface="+mn-ea"/>
              </a:rPr>
              <a:t>の</a:t>
            </a:r>
            <a:r>
              <a:rPr lang="ja-JP" altLang="en-US" sz="800" dirty="0" smtClean="0">
                <a:solidFill>
                  <a:schemeClr val="tx1"/>
                </a:solidFill>
                <a:latin typeface="+mn-ea"/>
              </a:rPr>
              <a:t>複雑化・深刻化と、その対応</a:t>
            </a:r>
            <a:r>
              <a:rPr lang="ja-JP" altLang="en-US" sz="800" dirty="0">
                <a:solidFill>
                  <a:schemeClr val="tx1"/>
                </a:solidFill>
                <a:latin typeface="+mn-ea"/>
              </a:rPr>
              <a:t>に</a:t>
            </a:r>
            <a:r>
              <a:rPr lang="ja-JP" altLang="en-US" sz="800" dirty="0" smtClean="0">
                <a:solidFill>
                  <a:schemeClr val="tx1"/>
                </a:solidFill>
                <a:latin typeface="+mn-ea"/>
              </a:rPr>
              <a:t>苦慮。</a:t>
            </a:r>
          </a:p>
          <a:p>
            <a:r>
              <a:rPr lang="ja-JP" altLang="en-US" sz="800" dirty="0" smtClean="0">
                <a:solidFill>
                  <a:schemeClr val="tx1"/>
                </a:solidFill>
                <a:latin typeface="+mn-ea"/>
              </a:rPr>
              <a:t>〇</a:t>
            </a:r>
            <a:r>
              <a:rPr lang="ja-JP" altLang="en-US" sz="800" dirty="0">
                <a:solidFill>
                  <a:schemeClr val="tx1"/>
                </a:solidFill>
                <a:latin typeface="+mn-ea"/>
              </a:rPr>
              <a:t>小学校で</a:t>
            </a:r>
            <a:r>
              <a:rPr lang="ja-JP" altLang="en-US" sz="800" dirty="0" smtClean="0">
                <a:solidFill>
                  <a:schemeClr val="tx1"/>
                </a:solidFill>
                <a:latin typeface="+mn-ea"/>
              </a:rPr>
              <a:t>不登校の</a:t>
            </a:r>
            <a:r>
              <a:rPr lang="ja-JP" altLang="en-US" sz="800" dirty="0">
                <a:solidFill>
                  <a:schemeClr val="tx1"/>
                </a:solidFill>
                <a:latin typeface="+mn-ea"/>
              </a:rPr>
              <a:t>要因を</a:t>
            </a:r>
            <a:r>
              <a:rPr lang="ja-JP" altLang="en-US" sz="800" dirty="0" smtClean="0">
                <a:solidFill>
                  <a:schemeClr val="tx1"/>
                </a:solidFill>
                <a:latin typeface="+mn-ea"/>
              </a:rPr>
              <a:t>抱える</a:t>
            </a:r>
            <a:r>
              <a:rPr lang="ja-JP" altLang="en-US" sz="800" dirty="0">
                <a:solidFill>
                  <a:schemeClr val="tx1"/>
                </a:solidFill>
                <a:latin typeface="+mn-ea"/>
              </a:rPr>
              <a:t>児童が、中学生になってから問題が顕在化し不登校に</a:t>
            </a:r>
            <a:r>
              <a:rPr lang="ja-JP" altLang="en-US" sz="800" dirty="0" smtClean="0">
                <a:solidFill>
                  <a:schemeClr val="tx1"/>
                </a:solidFill>
                <a:latin typeface="+mn-ea"/>
              </a:rPr>
              <a:t>なる。⇒「中</a:t>
            </a:r>
            <a:r>
              <a:rPr lang="ja-JP" altLang="en-US" sz="800" dirty="0">
                <a:solidFill>
                  <a:schemeClr val="tx1"/>
                </a:solidFill>
                <a:latin typeface="+mn-ea"/>
              </a:rPr>
              <a:t>１</a:t>
            </a:r>
            <a:r>
              <a:rPr lang="ja-JP" altLang="en-US" sz="800" dirty="0" smtClean="0">
                <a:solidFill>
                  <a:schemeClr val="tx1"/>
                </a:solidFill>
                <a:latin typeface="+mn-ea"/>
              </a:rPr>
              <a:t>ギャップ」</a:t>
            </a:r>
            <a:endParaRPr lang="ja-JP" altLang="en-US" sz="800" dirty="0">
              <a:solidFill>
                <a:schemeClr val="tx1"/>
              </a:solidFill>
              <a:latin typeface="+mn-ea"/>
            </a:endParaRPr>
          </a:p>
        </p:txBody>
      </p:sp>
      <p:sp>
        <p:nvSpPr>
          <p:cNvPr id="50" name="正方形/長方形 49"/>
          <p:cNvSpPr/>
          <p:nvPr/>
        </p:nvSpPr>
        <p:spPr>
          <a:xfrm>
            <a:off x="41862" y="4005034"/>
            <a:ext cx="2632758" cy="421662"/>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（子ども（児童生徒）が抱える課題）</a:t>
            </a:r>
            <a:r>
              <a:rPr lang="en-US" altLang="ja-JP"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進路や学習面から</a:t>
            </a:r>
          </a:p>
          <a:p>
            <a:r>
              <a:rPr lang="ja-JP" altLang="en-US" sz="800" dirty="0" smtClean="0">
                <a:solidFill>
                  <a:schemeClr val="tx1"/>
                </a:solidFill>
                <a:latin typeface="+mn-ea"/>
              </a:rPr>
              <a:t>○進学・就職による児童養護施設退所者の自立が困難。</a:t>
            </a:r>
          </a:p>
          <a:p>
            <a:r>
              <a:rPr lang="ja-JP" altLang="en-US" sz="800" dirty="0" smtClean="0">
                <a:solidFill>
                  <a:schemeClr val="tx1"/>
                </a:solidFill>
                <a:latin typeface="+mn-ea"/>
              </a:rPr>
              <a:t>〇</a:t>
            </a:r>
            <a:r>
              <a:rPr lang="ja-JP" altLang="en-US" sz="800" dirty="0">
                <a:solidFill>
                  <a:schemeClr val="tx1"/>
                </a:solidFill>
                <a:latin typeface="+mn-ea"/>
              </a:rPr>
              <a:t>ひとり親家庭の子の進学率が</a:t>
            </a:r>
            <a:r>
              <a:rPr lang="ja-JP" altLang="en-US" sz="800" dirty="0" smtClean="0">
                <a:solidFill>
                  <a:schemeClr val="tx1"/>
                </a:solidFill>
                <a:latin typeface="+mn-ea"/>
              </a:rPr>
              <a:t>低い⇒</a:t>
            </a:r>
            <a:r>
              <a:rPr lang="ja-JP" altLang="en-US" sz="800" dirty="0">
                <a:solidFill>
                  <a:schemeClr val="tx1"/>
                </a:solidFill>
                <a:latin typeface="+mn-ea"/>
              </a:rPr>
              <a:t>「貧困の連鎖」</a:t>
            </a:r>
            <a:r>
              <a:rPr lang="ja-JP" altLang="en-US" sz="800" dirty="0" smtClean="0">
                <a:solidFill>
                  <a:schemeClr val="tx1"/>
                </a:solidFill>
                <a:latin typeface="+mn-ea"/>
              </a:rPr>
              <a:t>へ</a:t>
            </a:r>
            <a:endParaRPr lang="ja-JP" altLang="en-US" sz="800" dirty="0">
              <a:solidFill>
                <a:schemeClr val="tx1"/>
              </a:solidFill>
              <a:latin typeface="+mn-ea"/>
            </a:endParaRPr>
          </a:p>
        </p:txBody>
      </p:sp>
      <p:grpSp>
        <p:nvGrpSpPr>
          <p:cNvPr id="52" name="グループ化 51"/>
          <p:cNvGrpSpPr/>
          <p:nvPr/>
        </p:nvGrpSpPr>
        <p:grpSpPr>
          <a:xfrm>
            <a:off x="39976" y="692697"/>
            <a:ext cx="3095036" cy="1847289"/>
            <a:chOff x="15210" y="4941168"/>
            <a:chExt cx="3095036" cy="1847289"/>
          </a:xfrm>
        </p:grpSpPr>
        <p:grpSp>
          <p:nvGrpSpPr>
            <p:cNvPr id="46" name="グループ化 45"/>
            <p:cNvGrpSpPr/>
            <p:nvPr/>
          </p:nvGrpSpPr>
          <p:grpSpPr>
            <a:xfrm>
              <a:off x="25840" y="4941168"/>
              <a:ext cx="3084406" cy="1847289"/>
              <a:chOff x="25840" y="4966086"/>
              <a:chExt cx="3084406" cy="1847289"/>
            </a:xfrm>
          </p:grpSpPr>
          <p:sp>
            <p:nvSpPr>
              <p:cNvPr id="25" name="正方形/長方形 24"/>
              <p:cNvSpPr/>
              <p:nvPr/>
            </p:nvSpPr>
            <p:spPr>
              <a:xfrm>
                <a:off x="25840" y="5520514"/>
                <a:ext cx="2647022" cy="1280042"/>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latin typeface="ＭＳ Ｐ明朝" panose="02020600040205080304" pitchFamily="18" charset="-128"/>
                    <a:ea typeface="ＭＳ Ｐ明朝" panose="02020600040205080304" pitchFamily="18" charset="-128"/>
                  </a:rPr>
                  <a:t>■ひとり親家庭数の推移（富山県）</a:t>
                </a:r>
                <a:endParaRPr lang="en-US" altLang="ja-JP" sz="800" u="sng"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母子世帯　</a:t>
                </a:r>
                <a:r>
                  <a:rPr lang="en-US" altLang="ja-JP" sz="800" dirty="0" smtClean="0">
                    <a:solidFill>
                      <a:schemeClr val="tx1"/>
                    </a:solidFill>
                    <a:latin typeface="ＭＳ Ｐ明朝" panose="02020600040205080304" pitchFamily="18" charset="-128"/>
                    <a:ea typeface="ＭＳ Ｐ明朝" panose="02020600040205080304" pitchFamily="18" charset="-128"/>
                  </a:rPr>
                  <a:t>H20</a:t>
                </a:r>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en-US" altLang="ja-JP" sz="800" dirty="0" smtClean="0">
                    <a:solidFill>
                      <a:schemeClr val="tx1"/>
                    </a:solidFill>
                    <a:latin typeface="ＭＳ Ｐ明朝" panose="02020600040205080304" pitchFamily="18" charset="-128"/>
                    <a:ea typeface="ＭＳ Ｐ明朝" panose="02020600040205080304" pitchFamily="18" charset="-128"/>
                  </a:rPr>
                  <a:t>7,915</a:t>
                </a:r>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en-US" altLang="ja-JP" sz="800" dirty="0" smtClean="0">
                    <a:solidFill>
                      <a:schemeClr val="tx1"/>
                    </a:solidFill>
                    <a:latin typeface="ＭＳ Ｐ明朝" panose="02020600040205080304" pitchFamily="18" charset="-128"/>
                    <a:ea typeface="ＭＳ Ｐ明朝" panose="02020600040205080304" pitchFamily="18" charset="-128"/>
                  </a:rPr>
                  <a:t>H25</a:t>
                </a:r>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en-US" altLang="ja-JP" sz="800" dirty="0" smtClean="0">
                    <a:solidFill>
                      <a:schemeClr val="tx1"/>
                    </a:solidFill>
                    <a:latin typeface="ＭＳ Ｐ明朝" panose="02020600040205080304" pitchFamily="18" charset="-128"/>
                    <a:ea typeface="ＭＳ Ｐ明朝" panose="02020600040205080304" pitchFamily="18" charset="-128"/>
                  </a:rPr>
                  <a:t>8,082</a:t>
                </a: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父子世帯</a:t>
                </a:r>
                <a:r>
                  <a:rPr lang="ja-JP" altLang="en-US" sz="800" dirty="0">
                    <a:solidFill>
                      <a:schemeClr val="tx1"/>
                    </a:solidFill>
                    <a:latin typeface="ＭＳ Ｐ明朝" panose="02020600040205080304" pitchFamily="18" charset="-128"/>
                    <a:ea typeface="ＭＳ Ｐ明朝" panose="02020600040205080304" pitchFamily="18" charset="-128"/>
                  </a:rPr>
                  <a:t>　</a:t>
                </a:r>
                <a:r>
                  <a:rPr lang="en-US" altLang="ja-JP" sz="800" dirty="0">
                    <a:solidFill>
                      <a:schemeClr val="tx1"/>
                    </a:solidFill>
                    <a:latin typeface="ＭＳ Ｐ明朝" panose="02020600040205080304" pitchFamily="18" charset="-128"/>
                    <a:ea typeface="ＭＳ Ｐ明朝" panose="02020600040205080304" pitchFamily="18" charset="-128"/>
                  </a:rPr>
                  <a:t>H20</a:t>
                </a:r>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911</a:t>
                </a:r>
                <a:r>
                  <a:rPr lang="ja-JP" altLang="en-US" sz="800" dirty="0" smtClean="0">
                    <a:solidFill>
                      <a:schemeClr val="tx1"/>
                    </a:solidFill>
                    <a:latin typeface="ＭＳ Ｐ明朝" panose="02020600040205080304" pitchFamily="18" charset="-128"/>
                    <a:ea typeface="ＭＳ Ｐ明朝" panose="02020600040205080304" pitchFamily="18" charset="-128"/>
                  </a:rPr>
                  <a:t>→</a:t>
                </a:r>
                <a:r>
                  <a:rPr lang="en-US" altLang="ja-JP" sz="800" dirty="0">
                    <a:solidFill>
                      <a:schemeClr val="tx1"/>
                    </a:solidFill>
                    <a:latin typeface="ＭＳ Ｐ明朝" panose="02020600040205080304" pitchFamily="18" charset="-128"/>
                    <a:ea typeface="ＭＳ Ｐ明朝" panose="02020600040205080304" pitchFamily="18" charset="-128"/>
                  </a:rPr>
                  <a:t>H25</a:t>
                </a:r>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840</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u="sng" dirty="0" smtClean="0">
                    <a:solidFill>
                      <a:schemeClr val="tx1"/>
                    </a:solidFill>
                    <a:latin typeface="ＭＳ Ｐ明朝" panose="02020600040205080304" pitchFamily="18" charset="-128"/>
                    <a:ea typeface="ＭＳ Ｐ明朝" panose="02020600040205080304" pitchFamily="18" charset="-128"/>
                  </a:rPr>
                  <a:t>■</a:t>
                </a:r>
                <a:r>
                  <a:rPr lang="ja-JP" altLang="en-US" sz="800" u="sng" dirty="0">
                    <a:solidFill>
                      <a:schemeClr val="tx1"/>
                    </a:solidFill>
                    <a:latin typeface="ＭＳ Ｐ明朝" panose="02020600040205080304" pitchFamily="18" charset="-128"/>
                    <a:ea typeface="ＭＳ Ｐ明朝" panose="02020600040205080304" pitchFamily="18" charset="-128"/>
                  </a:rPr>
                  <a:t>児童のいる</a:t>
                </a:r>
                <a:r>
                  <a:rPr lang="ja-JP" altLang="en-US" sz="800" u="sng" dirty="0" smtClean="0">
                    <a:solidFill>
                      <a:schemeClr val="tx1"/>
                    </a:solidFill>
                    <a:latin typeface="ＭＳ Ｐ明朝" panose="02020600040205080304" pitchFamily="18" charset="-128"/>
                    <a:ea typeface="ＭＳ Ｐ明朝" panose="02020600040205080304" pitchFamily="18" charset="-128"/>
                  </a:rPr>
                  <a:t>世帯全体と母子世帯の所得 </a:t>
                </a:r>
                <a:r>
                  <a:rPr lang="en-US" altLang="ja-JP" sz="800" u="sng" dirty="0" smtClean="0">
                    <a:solidFill>
                      <a:schemeClr val="tx1"/>
                    </a:solidFill>
                    <a:latin typeface="ＭＳ Ｐ明朝" panose="02020600040205080304" pitchFamily="18" charset="-128"/>
                    <a:ea typeface="ＭＳ Ｐ明朝" panose="02020600040205080304" pitchFamily="18" charset="-128"/>
                  </a:rPr>
                  <a:t>(</a:t>
                </a:r>
                <a:r>
                  <a:rPr lang="ja-JP" altLang="en-US" sz="800" u="sng" dirty="0" smtClean="0">
                    <a:solidFill>
                      <a:schemeClr val="tx1"/>
                    </a:solidFill>
                    <a:latin typeface="ＭＳ Ｐ明朝" panose="02020600040205080304" pitchFamily="18" charset="-128"/>
                    <a:ea typeface="ＭＳ Ｐ明朝" panose="02020600040205080304" pitchFamily="18" charset="-128"/>
                  </a:rPr>
                  <a:t>全国</a:t>
                </a:r>
                <a:r>
                  <a:rPr lang="en-US" altLang="ja-JP" sz="800" u="sng" dirty="0" smtClean="0">
                    <a:solidFill>
                      <a:schemeClr val="tx1"/>
                    </a:solidFill>
                    <a:latin typeface="ＭＳ Ｐ明朝" panose="02020600040205080304" pitchFamily="18" charset="-128"/>
                    <a:ea typeface="ＭＳ Ｐ明朝" panose="02020600040205080304" pitchFamily="18" charset="-128"/>
                  </a:rPr>
                  <a:t>)</a:t>
                </a:r>
                <a:endParaRPr lang="ja-JP" altLang="en-US" sz="800" u="sng" dirty="0" smtClean="0">
                  <a:solidFill>
                    <a:schemeClr val="tx1"/>
                  </a:solidFill>
                  <a:latin typeface="ＭＳ Ｐ明朝" panose="02020600040205080304" pitchFamily="18" charset="-128"/>
                  <a:ea typeface="ＭＳ Ｐ明朝" panose="02020600040205080304" pitchFamily="18" charset="-128"/>
                </a:endParaRPr>
              </a:p>
              <a:p>
                <a:endParaRPr lang="ja-JP" altLang="en-US" sz="800" dirty="0" smtClean="0">
                  <a:solidFill>
                    <a:schemeClr val="tx1"/>
                  </a:solidFill>
                  <a:latin typeface="ＭＳ Ｐ明朝" panose="02020600040205080304" pitchFamily="18" charset="-128"/>
                  <a:ea typeface="ＭＳ Ｐ明朝" panose="02020600040205080304" pitchFamily="18" charset="-128"/>
                </a:endParaRPr>
              </a:p>
              <a:p>
                <a:endParaRPr lang="ja-JP" altLang="en-US" sz="800" dirty="0">
                  <a:solidFill>
                    <a:schemeClr val="tx1"/>
                  </a:solidFill>
                  <a:latin typeface="ＭＳ Ｐ明朝" panose="02020600040205080304" pitchFamily="18" charset="-128"/>
                  <a:ea typeface="ＭＳ Ｐ明朝" panose="02020600040205080304" pitchFamily="18" charset="-128"/>
                </a:endParaRPr>
              </a:p>
              <a:p>
                <a:endParaRPr lang="ja-JP" altLang="en-US" sz="800" dirty="0" smtClean="0">
                  <a:solidFill>
                    <a:schemeClr val="tx1"/>
                  </a:solidFill>
                  <a:latin typeface="ＭＳ Ｐ明朝" panose="02020600040205080304" pitchFamily="18" charset="-128"/>
                  <a:ea typeface="ＭＳ Ｐ明朝" panose="02020600040205080304" pitchFamily="18" charset="-128"/>
                </a:endParaRPr>
              </a:p>
              <a:p>
                <a:endParaRPr lang="ja-JP" altLang="en-US"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a:t>
                </a:r>
                <a:endParaRPr lang="ja-JP" altLang="en-US" sz="800" dirty="0">
                  <a:solidFill>
                    <a:schemeClr val="tx1"/>
                  </a:solidFill>
                  <a:latin typeface="ＭＳ Ｐ明朝" panose="02020600040205080304" pitchFamily="18" charset="-128"/>
                  <a:ea typeface="ＭＳ Ｐ明朝" panose="02020600040205080304" pitchFamily="18" charset="-128"/>
                </a:endParaRPr>
              </a:p>
            </p:txBody>
          </p:sp>
          <p:sp>
            <p:nvSpPr>
              <p:cNvPr id="43" name="右大かっこ 42"/>
              <p:cNvSpPr/>
              <p:nvPr/>
            </p:nvSpPr>
            <p:spPr>
              <a:xfrm>
                <a:off x="2658795" y="4966086"/>
                <a:ext cx="63124" cy="1847289"/>
              </a:xfrm>
              <a:prstGeom prst="rightBracket">
                <a:avLst/>
              </a:prstGeom>
              <a:solidFill>
                <a:schemeClr val="tx2">
                  <a:lumMod val="40000"/>
                  <a:lumOff val="60000"/>
                </a:schemeClr>
              </a:solid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右矢印 44"/>
              <p:cNvSpPr/>
              <p:nvPr/>
            </p:nvSpPr>
            <p:spPr>
              <a:xfrm>
                <a:off x="2778369" y="5608061"/>
                <a:ext cx="331877" cy="582161"/>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 name="正方形/長方形 21"/>
            <p:cNvSpPr/>
            <p:nvPr/>
          </p:nvSpPr>
          <p:spPr>
            <a:xfrm>
              <a:off x="15210" y="4953266"/>
              <a:ext cx="2640035" cy="628384"/>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（家庭が抱える課題）</a:t>
              </a:r>
            </a:p>
            <a:p>
              <a:r>
                <a:rPr lang="ja-JP" altLang="en-US" sz="800" dirty="0" smtClean="0">
                  <a:solidFill>
                    <a:schemeClr val="tx1"/>
                  </a:solidFill>
                  <a:latin typeface="+mn-ea"/>
                </a:rPr>
                <a:t>〇ひとり親家庭や多子世帯等には経済的に厳しい状況にある世帯が多い。</a:t>
              </a:r>
            </a:p>
            <a:p>
              <a:r>
                <a:rPr lang="ja-JP" altLang="en-US" sz="800" dirty="0" smtClean="0">
                  <a:solidFill>
                    <a:schemeClr val="tx1"/>
                  </a:solidFill>
                  <a:latin typeface="+mn-ea"/>
                </a:rPr>
                <a:t>〇必要な人に適切な相談窓口や行政支援が届かない。</a:t>
              </a:r>
            </a:p>
            <a:p>
              <a:r>
                <a:rPr lang="ja-JP" altLang="en-US" sz="800" dirty="0" smtClean="0">
                  <a:solidFill>
                    <a:schemeClr val="tx1"/>
                  </a:solidFill>
                  <a:latin typeface="+mn-ea"/>
                </a:rPr>
                <a:t>○子育てや教育にかかる経済的負担が大きい。</a:t>
              </a:r>
              <a:endParaRPr lang="ja-JP" altLang="en-US" sz="800" dirty="0">
                <a:solidFill>
                  <a:schemeClr val="tx1"/>
                </a:solidFill>
                <a:latin typeface="+mn-ea"/>
              </a:endParaRPr>
            </a:p>
          </p:txBody>
        </p:sp>
      </p:grpSp>
      <p:sp>
        <p:nvSpPr>
          <p:cNvPr id="30" name="テキスト ボックス 29"/>
          <p:cNvSpPr txBox="1"/>
          <p:nvPr/>
        </p:nvSpPr>
        <p:spPr>
          <a:xfrm>
            <a:off x="1568624" y="1886063"/>
            <a:ext cx="1076021" cy="584775"/>
          </a:xfrm>
          <a:prstGeom prst="rect">
            <a:avLst/>
          </a:prstGeom>
          <a:noFill/>
          <a:ln>
            <a:noFill/>
          </a:ln>
        </p:spPr>
        <p:txBody>
          <a:bodyPr wrap="square" rtlCol="0">
            <a:spAutoFit/>
          </a:bodyPr>
          <a:lstStyle/>
          <a:p>
            <a:r>
              <a:rPr lang="ja-JP" altLang="en-US" sz="800" dirty="0" smtClean="0">
                <a:latin typeface="ＭＳ Ｐ明朝" panose="02020600040205080304" pitchFamily="18" charset="-128"/>
                <a:ea typeface="ＭＳ Ｐ明朝" panose="02020600040205080304" pitchFamily="18" charset="-128"/>
              </a:rPr>
              <a:t>県内</a:t>
            </a:r>
            <a:r>
              <a:rPr lang="ja-JP" altLang="en-US" sz="800" dirty="0">
                <a:latin typeface="ＭＳ Ｐ明朝" panose="02020600040205080304" pitchFamily="18" charset="-128"/>
                <a:ea typeface="ＭＳ Ｐ明朝" panose="02020600040205080304" pitchFamily="18" charset="-128"/>
              </a:rPr>
              <a:t>ひとり親家庭</a:t>
            </a:r>
            <a:r>
              <a:rPr lang="ja-JP" altLang="en-US" sz="800" dirty="0" smtClean="0">
                <a:latin typeface="ＭＳ Ｐ明朝" panose="02020600040205080304" pitchFamily="18" charset="-128"/>
                <a:ea typeface="ＭＳ Ｐ明朝" panose="02020600040205080304" pitchFamily="18" charset="-128"/>
              </a:rPr>
              <a:t>のうち</a:t>
            </a:r>
            <a:r>
              <a:rPr lang="ja-JP" altLang="en-US" sz="800" dirty="0">
                <a:latin typeface="ＭＳ Ｐ明朝" panose="02020600040205080304" pitchFamily="18" charset="-128"/>
                <a:ea typeface="ＭＳ Ｐ明朝" panose="02020600040205080304" pitchFamily="18" charset="-128"/>
              </a:rPr>
              <a:t>約</a:t>
            </a:r>
            <a:r>
              <a:rPr lang="en-US" altLang="ja-JP" sz="800" dirty="0">
                <a:latin typeface="ＭＳ Ｐ明朝" panose="02020600040205080304" pitchFamily="18" charset="-128"/>
                <a:ea typeface="ＭＳ Ｐ明朝" panose="02020600040205080304" pitchFamily="18" charset="-128"/>
              </a:rPr>
              <a:t>3,000</a:t>
            </a:r>
            <a:r>
              <a:rPr lang="ja-JP" altLang="en-US" sz="800" dirty="0">
                <a:latin typeface="ＭＳ Ｐ明朝" panose="02020600040205080304" pitchFamily="18" charset="-128"/>
                <a:ea typeface="ＭＳ Ｐ明朝" panose="02020600040205080304" pitchFamily="18" charset="-128"/>
              </a:rPr>
              <a:t>～</a:t>
            </a:r>
            <a:r>
              <a:rPr lang="en-US" altLang="ja-JP" sz="800" dirty="0" smtClean="0">
                <a:latin typeface="ＭＳ Ｐ明朝" panose="02020600040205080304" pitchFamily="18" charset="-128"/>
                <a:ea typeface="ＭＳ Ｐ明朝" panose="02020600040205080304" pitchFamily="18" charset="-128"/>
              </a:rPr>
              <a:t>4,000</a:t>
            </a:r>
            <a:r>
              <a:rPr lang="ja-JP" altLang="en-US" sz="800" dirty="0" smtClean="0">
                <a:latin typeface="ＭＳ Ｐ明朝" panose="02020600040205080304" pitchFamily="18" charset="-128"/>
                <a:ea typeface="ＭＳ Ｐ明朝" panose="02020600040205080304" pitchFamily="18" charset="-128"/>
              </a:rPr>
              <a:t>世帯</a:t>
            </a:r>
            <a:r>
              <a:rPr lang="ja-JP" altLang="en-US" sz="800" dirty="0">
                <a:latin typeface="ＭＳ Ｐ明朝" panose="02020600040205080304" pitchFamily="18" charset="-128"/>
                <a:ea typeface="ＭＳ Ｐ明朝" panose="02020600040205080304" pitchFamily="18" charset="-128"/>
              </a:rPr>
              <a:t>が経済的に</a:t>
            </a:r>
            <a:r>
              <a:rPr lang="ja-JP" altLang="en-US" sz="800" dirty="0" smtClean="0">
                <a:latin typeface="ＭＳ Ｐ明朝" panose="02020600040205080304" pitchFamily="18" charset="-128"/>
                <a:ea typeface="ＭＳ Ｐ明朝" panose="02020600040205080304" pitchFamily="18" charset="-128"/>
              </a:rPr>
              <a:t>厳しい</a:t>
            </a:r>
            <a:r>
              <a:rPr lang="ja-JP" altLang="en-US" sz="800" dirty="0">
                <a:latin typeface="ＭＳ Ｐ明朝" panose="02020600040205080304" pitchFamily="18" charset="-128"/>
                <a:ea typeface="ＭＳ Ｐ明朝" panose="02020600040205080304" pitchFamily="18" charset="-128"/>
              </a:rPr>
              <a:t>状況にあると推測</a:t>
            </a:r>
          </a:p>
        </p:txBody>
      </p:sp>
      <p:pic>
        <p:nvPicPr>
          <p:cNvPr id="2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480" y="1844824"/>
            <a:ext cx="1484959" cy="669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4" name="テキスト ボックス 12"/>
          <p:cNvSpPr txBox="1">
            <a:spLocks noChangeArrowheads="1"/>
          </p:cNvSpPr>
          <p:nvPr/>
        </p:nvSpPr>
        <p:spPr bwMode="auto">
          <a:xfrm>
            <a:off x="9071277" y="79375"/>
            <a:ext cx="768282" cy="253281"/>
          </a:xfrm>
          <a:prstGeom prst="rect">
            <a:avLst/>
          </a:prstGeom>
          <a:solidFill>
            <a:srgbClr val="FFFFFF"/>
          </a:solidFill>
          <a:ln w="6350">
            <a:solidFill>
              <a:srgbClr val="000000"/>
            </a:solidFill>
            <a:miter lim="800000"/>
            <a:headEnd/>
            <a:tailEnd/>
          </a:ln>
        </p:spPr>
        <p:txBody>
          <a:bodyPr tIns="0" bIns="0" anchor="ctr"/>
          <a:lstStyle/>
          <a:p>
            <a:pPr algn="ctr"/>
            <a:r>
              <a:rPr lang="ja-JP" altLang="en-US" sz="1400" dirty="0" smtClean="0">
                <a:latin typeface="ＭＳ ゴシック" pitchFamily="49" charset="-128"/>
              </a:rPr>
              <a:t>資料４</a:t>
            </a:r>
            <a:endParaRPr lang="ja-JP" altLang="ja-JP" sz="1400" dirty="0"/>
          </a:p>
        </p:txBody>
      </p:sp>
    </p:spTree>
    <p:extLst>
      <p:ext uri="{BB962C8B-B14F-4D97-AF65-F5344CB8AC3E}">
        <p14:creationId xmlns:p14="http://schemas.microsoft.com/office/powerpoint/2010/main" val="2494941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2991</TotalTime>
  <Words>1023</Words>
  <Application>Microsoft Office PowerPoint</Application>
  <PresentationFormat>A4 210 x 297 mm</PresentationFormat>
  <Paragraphs>122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子育て支援班</dc:creator>
  <cp:lastModifiedBy>menteadmin</cp:lastModifiedBy>
  <cp:revision>422</cp:revision>
  <cp:lastPrinted>2017-02-15T00:07:10Z</cp:lastPrinted>
  <dcterms:created xsi:type="dcterms:W3CDTF">2015-12-08T04:35:36Z</dcterms:created>
  <dcterms:modified xsi:type="dcterms:W3CDTF">2017-02-16T04:24:53Z</dcterms:modified>
</cp:coreProperties>
</file>