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4"/>
  </p:notesMasterIdLst>
  <p:sldIdLst>
    <p:sldId id="260" r:id="rId3"/>
  </p:sldIdLst>
  <p:sldSz cx="7561263" cy="10693400"/>
  <p:notesSz cx="6807200" cy="9939338"/>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362">
          <p15:clr>
            <a:srgbClr val="A4A3A4"/>
          </p15:clr>
        </p15:guide>
        <p15:guide id="2" pos="2382">
          <p15:clr>
            <a:srgbClr val="A4A3A4"/>
          </p15:clr>
        </p15:guide>
        <p15:guide id="3" pos="294">
          <p15:clr>
            <a:srgbClr val="A4A3A4"/>
          </p15:clr>
        </p15:guide>
        <p15:guide id="4" pos="44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FF99"/>
    <a:srgbClr val="FFCC66"/>
    <a:srgbClr val="FF0066"/>
    <a:srgbClr val="F4813A"/>
    <a:srgbClr val="FFCCFF"/>
    <a:srgbClr val="FFCC99"/>
    <a:srgbClr val="FF9933"/>
    <a:srgbClr val="D60093"/>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804" autoAdjust="0"/>
    <p:restoredTop sz="94523" autoAdjust="0"/>
  </p:normalViewPr>
  <p:slideViewPr>
    <p:cSldViewPr showGuides="1">
      <p:cViewPr varScale="1">
        <p:scale>
          <a:sx n="71" d="100"/>
          <a:sy n="71" d="100"/>
        </p:scale>
        <p:origin x="3444" y="78"/>
      </p:cViewPr>
      <p:guideLst>
        <p:guide orient="horz" pos="6362"/>
        <p:guide pos="2382"/>
        <p:guide pos="294"/>
        <p:guide pos="4468"/>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2426037D-59D2-48A2-801D-F82C46E7BF62}" type="datetimeFigureOut">
              <a:rPr kumimoji="1" lang="ja-JP" altLang="en-US" smtClean="0"/>
              <a:t>2024/5/13</a:t>
            </a:fld>
            <a:endParaRPr kumimoji="1" lang="ja-JP" altLang="en-US"/>
          </a:p>
        </p:txBody>
      </p:sp>
      <p:sp>
        <p:nvSpPr>
          <p:cNvPr id="4" name="スライド イメージ プレースホルダー 3"/>
          <p:cNvSpPr>
            <a:spLocks noGrp="1" noRot="1" noChangeAspect="1"/>
          </p:cNvSpPr>
          <p:nvPr>
            <p:ph type="sldImg" idx="2"/>
          </p:nvPr>
        </p:nvSpPr>
        <p:spPr>
          <a:xfrm>
            <a:off x="2217738" y="1243013"/>
            <a:ext cx="23717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8A2BCBC-72B3-4A88-B02C-B296BFF74F44}" type="slidenum">
              <a:rPr kumimoji="1" lang="ja-JP" altLang="en-US" smtClean="0"/>
              <a:t>‹#›</a:t>
            </a:fld>
            <a:endParaRPr kumimoji="1" lang="ja-JP" altLang="en-US"/>
          </a:p>
        </p:txBody>
      </p:sp>
    </p:spTree>
    <p:extLst>
      <p:ext uri="{BB962C8B-B14F-4D97-AF65-F5344CB8AC3E}">
        <p14:creationId xmlns:p14="http://schemas.microsoft.com/office/powerpoint/2010/main" val="27810440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7"/>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5"/>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7F4BE5E-49AD-4A1F-899F-27EDDE3EAFD8}" type="datetimeFigureOut">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2BD8D6-8B9A-449D-A6F9-F5811F654A4C}" type="slidenum">
              <a:rPr kumimoji="1" lang="ja-JP" altLang="en-US" smtClean="0"/>
              <a:t>‹#›</a:t>
            </a:fld>
            <a:endParaRPr kumimoji="1" lang="ja-JP" altLang="en-US"/>
          </a:p>
        </p:txBody>
      </p:sp>
    </p:spTree>
    <p:extLst>
      <p:ext uri="{BB962C8B-B14F-4D97-AF65-F5344CB8AC3E}">
        <p14:creationId xmlns:p14="http://schemas.microsoft.com/office/powerpoint/2010/main" val="1229385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0"/>
            <a:ext cx="4536758" cy="883692"/>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r>
              <a:rPr kumimoji="1" lang="ja-JP" altLang="en-US"/>
              <a:t>図を追加</a:t>
            </a:r>
          </a:p>
        </p:txBody>
      </p:sp>
      <p:sp>
        <p:nvSpPr>
          <p:cNvPr id="4" name="テキスト プレースホルダー 3"/>
          <p:cNvSpPr>
            <a:spLocks noGrp="1"/>
          </p:cNvSpPr>
          <p:nvPr>
            <p:ph type="body" sz="half" idx="2"/>
          </p:nvPr>
        </p:nvSpPr>
        <p:spPr>
          <a:xfrm>
            <a:off x="1482060" y="8369071"/>
            <a:ext cx="4536758" cy="1254989"/>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7F4BE5E-49AD-4A1F-899F-27EDDE3EAFD8}" type="datetimeFigureOut">
              <a:rPr kumimoji="1" lang="ja-JP" altLang="en-US" smtClean="0"/>
              <a:t>2024/5/13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32BD8D6-8B9A-449D-A6F9-F5811F654A4C}" type="slidenum">
              <a:rPr kumimoji="1" lang="ja-JP" altLang="en-US" smtClean="0"/>
              <a:t>‹#›</a:t>
            </a:fld>
            <a:endParaRPr kumimoji="1" lang="ja-JP" altLang="en-US"/>
          </a:p>
        </p:txBody>
      </p:sp>
    </p:spTree>
    <p:extLst>
      <p:ext uri="{BB962C8B-B14F-4D97-AF65-F5344CB8AC3E}">
        <p14:creationId xmlns:p14="http://schemas.microsoft.com/office/powerpoint/2010/main" val="878636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7F4BE5E-49AD-4A1F-899F-27EDDE3EAFD8}" type="datetimeFigureOut">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2BD8D6-8B9A-449D-A6F9-F5811F654A4C}" type="slidenum">
              <a:rPr kumimoji="1" lang="ja-JP" altLang="en-US" smtClean="0"/>
              <a:t>‹#›</a:t>
            </a:fld>
            <a:endParaRPr kumimoji="1" lang="ja-JP" altLang="en-US"/>
          </a:p>
        </p:txBody>
      </p:sp>
    </p:spTree>
    <p:extLst>
      <p:ext uri="{BB962C8B-B14F-4D97-AF65-F5344CB8AC3E}">
        <p14:creationId xmlns:p14="http://schemas.microsoft.com/office/powerpoint/2010/main" val="32504594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11321" y="472787"/>
            <a:ext cx="1988770" cy="1005971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42387" y="472787"/>
            <a:ext cx="5842913" cy="100597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7F4BE5E-49AD-4A1F-899F-27EDDE3EAFD8}" type="datetimeFigureOut">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2BD8D6-8B9A-449D-A6F9-F5811F654A4C}" type="slidenum">
              <a:rPr kumimoji="1" lang="ja-JP" altLang="en-US" smtClean="0"/>
              <a:t>‹#›</a:t>
            </a:fld>
            <a:endParaRPr kumimoji="1" lang="ja-JP" altLang="en-US"/>
          </a:p>
        </p:txBody>
      </p:sp>
    </p:spTree>
    <p:extLst>
      <p:ext uri="{BB962C8B-B14F-4D97-AF65-F5344CB8AC3E}">
        <p14:creationId xmlns:p14="http://schemas.microsoft.com/office/powerpoint/2010/main" val="103893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7F4BE5E-49AD-4A1F-899F-27EDDE3EAFD8}" type="datetimeFigureOut">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2BD8D6-8B9A-449D-A6F9-F5811F654A4C}" type="slidenum">
              <a:rPr kumimoji="1" lang="ja-JP" altLang="en-US" smtClean="0"/>
              <a:t>‹#›</a:t>
            </a:fld>
            <a:endParaRPr kumimoji="1" lang="ja-JP" altLang="en-US"/>
          </a:p>
        </p:txBody>
      </p:sp>
    </p:spTree>
    <p:extLst>
      <p:ext uri="{BB962C8B-B14F-4D97-AF65-F5344CB8AC3E}">
        <p14:creationId xmlns:p14="http://schemas.microsoft.com/office/powerpoint/2010/main" val="4283720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1"/>
            <a:ext cx="6427074" cy="2123828"/>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19"/>
            <a:ext cx="6427074" cy="2339181"/>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7F4BE5E-49AD-4A1F-899F-27EDDE3EAFD8}" type="datetimeFigureOut">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2BD8D6-8B9A-449D-A6F9-F5811F654A4C}" type="slidenum">
              <a:rPr kumimoji="1" lang="ja-JP" altLang="en-US" smtClean="0"/>
              <a:t>‹#›</a:t>
            </a:fld>
            <a:endParaRPr kumimoji="1" lang="ja-JP" altLang="en-US"/>
          </a:p>
        </p:txBody>
      </p:sp>
    </p:spTree>
    <p:extLst>
      <p:ext uri="{BB962C8B-B14F-4D97-AF65-F5344CB8AC3E}">
        <p14:creationId xmlns:p14="http://schemas.microsoft.com/office/powerpoint/2010/main" val="899650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42387" y="2750086"/>
            <a:ext cx="3915841"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484250" y="2750086"/>
            <a:ext cx="3915842"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7F4BE5E-49AD-4A1F-899F-27EDDE3EAFD8}" type="datetimeFigureOut">
              <a:rPr kumimoji="1" lang="ja-JP" altLang="en-US" smtClean="0"/>
              <a:t>2024/5/13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32BD8D6-8B9A-449D-A6F9-F5811F654A4C}" type="slidenum">
              <a:rPr kumimoji="1" lang="ja-JP" altLang="en-US" smtClean="0"/>
              <a:t>‹#›</a:t>
            </a:fld>
            <a:endParaRPr kumimoji="1" lang="ja-JP" altLang="en-US"/>
          </a:p>
        </p:txBody>
      </p:sp>
    </p:spTree>
    <p:extLst>
      <p:ext uri="{BB962C8B-B14F-4D97-AF65-F5344CB8AC3E}">
        <p14:creationId xmlns:p14="http://schemas.microsoft.com/office/powerpoint/2010/main" val="3824272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4"/>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393640"/>
            <a:ext cx="3340871"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3" y="3391195"/>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7" y="2393640"/>
            <a:ext cx="3342183"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7" y="3391195"/>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7F4BE5E-49AD-4A1F-899F-27EDDE3EAFD8}" type="datetimeFigureOut">
              <a:rPr kumimoji="1" lang="ja-JP" altLang="en-US" smtClean="0"/>
              <a:t>2024/5/13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32BD8D6-8B9A-449D-A6F9-F5811F654A4C}" type="slidenum">
              <a:rPr kumimoji="1" lang="ja-JP" altLang="en-US" smtClean="0"/>
              <a:t>‹#›</a:t>
            </a:fld>
            <a:endParaRPr kumimoji="1" lang="ja-JP" altLang="en-US"/>
          </a:p>
        </p:txBody>
      </p:sp>
    </p:spTree>
    <p:extLst>
      <p:ext uri="{BB962C8B-B14F-4D97-AF65-F5344CB8AC3E}">
        <p14:creationId xmlns:p14="http://schemas.microsoft.com/office/powerpoint/2010/main" val="3660545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F4BE5E-49AD-4A1F-899F-27EDDE3EAFD8}" type="datetimeFigureOut">
              <a:rPr kumimoji="1" lang="ja-JP" altLang="en-US" smtClean="0"/>
              <a:t>2024/5/13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32BD8D6-8B9A-449D-A6F9-F5811F654A4C}" type="slidenum">
              <a:rPr kumimoji="1" lang="ja-JP" altLang="en-US" smtClean="0"/>
              <a:t>‹#›</a:t>
            </a:fld>
            <a:endParaRPr kumimoji="1" lang="ja-JP" altLang="en-US"/>
          </a:p>
        </p:txBody>
      </p:sp>
    </p:spTree>
    <p:extLst>
      <p:ext uri="{BB962C8B-B14F-4D97-AF65-F5344CB8AC3E}">
        <p14:creationId xmlns:p14="http://schemas.microsoft.com/office/powerpoint/2010/main" val="2710786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2022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7" name="図プレースホルダー 6"/>
          <p:cNvSpPr>
            <a:spLocks noGrp="1"/>
          </p:cNvSpPr>
          <p:nvPr>
            <p:ph type="pic" sz="quarter" idx="13" hasCustomPrompt="1"/>
          </p:nvPr>
        </p:nvSpPr>
        <p:spPr>
          <a:xfrm>
            <a:off x="5097995" y="7867675"/>
            <a:ext cx="1969200" cy="2232000"/>
          </a:xfrm>
        </p:spPr>
        <p:txBody>
          <a:bodyPr>
            <a:noAutofit/>
          </a:bodyPr>
          <a:lstStyle>
            <a:lvl1pPr>
              <a:defRPr sz="1400"/>
            </a:lvl1pPr>
          </a:lstStyle>
          <a:p>
            <a:r>
              <a:rPr kumimoji="1" lang="ja-JP" altLang="en-US" dirty="0"/>
              <a:t>周辺地図や店舗写真などを入れてください</a:t>
            </a:r>
          </a:p>
        </p:txBody>
      </p:sp>
    </p:spTree>
    <p:extLst>
      <p:ext uri="{BB962C8B-B14F-4D97-AF65-F5344CB8AC3E}">
        <p14:creationId xmlns:p14="http://schemas.microsoft.com/office/powerpoint/2010/main" val="2580629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5"/>
            <a:ext cx="2487603" cy="1811937"/>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4" y="425757"/>
            <a:ext cx="4226956" cy="9126520"/>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4" y="2237694"/>
            <a:ext cx="2487603" cy="7314583"/>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7F4BE5E-49AD-4A1F-899F-27EDDE3EAFD8}" type="datetimeFigureOut">
              <a:rPr kumimoji="1" lang="ja-JP" altLang="en-US" smtClean="0"/>
              <a:t>2024/5/13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32BD8D6-8B9A-449D-A6F9-F5811F654A4C}" type="slidenum">
              <a:rPr kumimoji="1" lang="ja-JP" altLang="en-US" smtClean="0"/>
              <a:t>‹#›</a:t>
            </a:fld>
            <a:endParaRPr kumimoji="1" lang="ja-JP" altLang="en-US"/>
          </a:p>
        </p:txBody>
      </p:sp>
    </p:spTree>
    <p:extLst>
      <p:ext uri="{BB962C8B-B14F-4D97-AF65-F5344CB8AC3E}">
        <p14:creationId xmlns:p14="http://schemas.microsoft.com/office/powerpoint/2010/main" val="2868134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2"/>
            <a:ext cx="6805137" cy="1782234"/>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495127"/>
            <a:ext cx="6805137" cy="7057150"/>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104306" tIns="52153" rIns="104306" bIns="52153" rtlCol="0" anchor="ctr"/>
          <a:lstStyle>
            <a:lvl1pPr algn="l">
              <a:defRPr sz="1400">
                <a:solidFill>
                  <a:schemeClr val="tx1">
                    <a:tint val="75000"/>
                  </a:schemeClr>
                </a:solidFill>
              </a:defRPr>
            </a:lvl1pPr>
          </a:lstStyle>
          <a:p>
            <a:fld id="{D7F4BE5E-49AD-4A1F-899F-27EDDE3EAFD8}" type="datetimeFigureOut">
              <a:rPr kumimoji="1" lang="ja-JP" altLang="en-US" smtClean="0"/>
              <a:t>2024/5/13</a:t>
            </a:fld>
            <a:endParaRPr kumimoji="1" lang="ja-JP" altLang="en-US"/>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332BD8D6-8B9A-449D-A6F9-F5811F654A4C}" type="slidenum">
              <a:rPr kumimoji="1" lang="ja-JP" altLang="en-US" smtClean="0"/>
              <a:t>‹#›</a:t>
            </a:fld>
            <a:endParaRPr kumimoji="1" lang="ja-JP" altLang="en-US"/>
          </a:p>
        </p:txBody>
      </p:sp>
    </p:spTree>
    <p:extLst>
      <p:ext uri="{BB962C8B-B14F-4D97-AF65-F5344CB8AC3E}">
        <p14:creationId xmlns:p14="http://schemas.microsoft.com/office/powerpoint/2010/main" val="2719694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Lst>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201989" y="689557"/>
            <a:ext cx="7128000" cy="187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正方形/長方形 2"/>
          <p:cNvSpPr/>
          <p:nvPr/>
        </p:nvSpPr>
        <p:spPr>
          <a:xfrm>
            <a:off x="213095" y="637808"/>
            <a:ext cx="2206190" cy="1579443"/>
          </a:xfrm>
          <a:prstGeom prst="rect">
            <a:avLst/>
          </a:prstGeom>
          <a:noFill/>
          <a:ln w="12700">
            <a:solidFill>
              <a:schemeClr val="tx2"/>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0" bIns="0" numCol="1" spcCol="0" rtlCol="0" fromWordArt="0" anchor="t" anchorCtr="0" forceAA="0" compatLnSpc="1">
            <a:prstTxWarp prst="textNoShape">
              <a:avLst/>
            </a:prstTxWarp>
            <a:noAutofit/>
          </a:bodyPr>
          <a:lstStyle/>
          <a:p>
            <a:pPr algn="ctr">
              <a:spcAft>
                <a:spcPts val="0"/>
              </a:spcAft>
            </a:pPr>
            <a:r>
              <a:rPr lang="ja-JP" sz="1200" dirty="0">
                <a:solidFill>
                  <a:schemeClr val="bg1"/>
                </a:solidFill>
                <a:latin typeface="ＭＳ Ｐゴシック" panose="020B0600070205080204" pitchFamily="50" charset="-128"/>
                <a:ea typeface="HG丸ｺﾞｼｯｸM-PRO" panose="020F0600000000000000" pitchFamily="50" charset="-128"/>
                <a:cs typeface="Times New Roman" panose="02020603050405020304" pitchFamily="18" charset="0"/>
              </a:rPr>
              <a:t>　</a:t>
            </a:r>
            <a:endParaRPr lang="en-US" altLang="ja-JP" sz="1200" dirty="0">
              <a:solidFill>
                <a:schemeClr val="bg1"/>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gn="ctr">
              <a:lnSpc>
                <a:spcPts val="600"/>
              </a:lnSpc>
              <a:spcAft>
                <a:spcPts val="0"/>
              </a:spcAft>
            </a:pPr>
            <a:r>
              <a:rPr lang="ja-JP" sz="1200" dirty="0">
                <a:solidFill>
                  <a:schemeClr val="bg1"/>
                </a:solidFill>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endParaRPr lang="ja-JP" sz="1200" dirty="0">
              <a:solidFill>
                <a:schemeClr val="bg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000"/>
              </a:lnSpc>
            </a:pPr>
            <a:r>
              <a:rPr lang="ja-JP" sz="1200" b="1"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rPr>
              <a:t>新規出店サポート事業</a:t>
            </a:r>
          </a:p>
          <a:p>
            <a:pPr>
              <a:lnSpc>
                <a:spcPts val="1000"/>
              </a:lnSpc>
              <a:spcAft>
                <a:spcPts val="0"/>
              </a:spcAft>
            </a:pPr>
            <a:r>
              <a:rPr lang="ja-JP" altLang="en-US"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店舗の</a:t>
            </a:r>
            <a:r>
              <a:rPr lang="ja-JP"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改装、店舗の賃借、経営相談</a:t>
            </a:r>
            <a:r>
              <a:rPr lang="ja-JP" altLang="en-US"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、店舗誘致活動</a:t>
            </a:r>
            <a:r>
              <a:rPr lang="ja-JP"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に対して支援を行います。</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000"/>
              </a:lnSpc>
              <a:spcAft>
                <a:spcPts val="0"/>
              </a:spcAft>
            </a:pPr>
            <a:r>
              <a:rPr lang="ja-JP"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改装【補助率】</a:t>
            </a:r>
            <a:r>
              <a:rPr lang="en-US"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1/2</a:t>
            </a:r>
            <a:r>
              <a:rPr lang="ja-JP"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【上限額】</a:t>
            </a:r>
            <a:r>
              <a:rPr lang="en-US" altLang="ja-JP"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500</a:t>
            </a:r>
            <a:r>
              <a:rPr lang="ja-JP" altLang="en-US"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万円</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000"/>
              </a:lnSpc>
              <a:spcAft>
                <a:spcPts val="0"/>
              </a:spcAft>
            </a:pPr>
            <a:r>
              <a:rPr lang="ja-JP"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賃借【補助率】</a:t>
            </a:r>
            <a:r>
              <a:rPr lang="en-US"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1/3</a:t>
            </a:r>
          </a:p>
          <a:p>
            <a:pPr>
              <a:lnSpc>
                <a:spcPts val="1000"/>
              </a:lnSpc>
              <a:spcAft>
                <a:spcPts val="0"/>
              </a:spcAft>
            </a:pP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【上限額】</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月額）</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20</a:t>
            </a:r>
            <a:r>
              <a:rPr lang="ja-JP" altLang="en-US"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万円</a:t>
            </a:r>
            <a:r>
              <a:rPr lang="en-US" altLang="ja-JP"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(1</a:t>
            </a:r>
            <a:r>
              <a:rPr lang="ja-JP" altLang="en-US"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年間</a:t>
            </a:r>
            <a:r>
              <a:rPr lang="en-US" altLang="ja-JP"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p>
            <a:pPr>
              <a:lnSpc>
                <a:spcPts val="1000"/>
              </a:lnSpc>
              <a:spcAft>
                <a:spcPts val="0"/>
              </a:spcAft>
            </a:pPr>
            <a:r>
              <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上限額は</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1</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階部分への出店の場合。</a:t>
            </a:r>
            <a:endPar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nSpc>
                <a:spcPts val="1000"/>
              </a:lnSpc>
              <a:spcAft>
                <a:spcPts val="0"/>
              </a:spcAft>
            </a:pPr>
            <a:r>
              <a:rPr lang="ja-JP" altLang="en-US"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r>
              <a:rPr lang="en-US" altLang="ja-JP"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1</a:t>
            </a:r>
            <a:r>
              <a:rPr lang="ja-JP" altLang="en-US"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階以外の出店の場合はその</a:t>
            </a:r>
            <a:r>
              <a:rPr lang="en-US" altLang="ja-JP"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1/2</a:t>
            </a:r>
            <a:r>
              <a:rPr lang="ja-JP" altLang="en-US"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000"/>
              </a:lnSpc>
              <a:spcAft>
                <a:spcPts val="0"/>
              </a:spcAft>
            </a:pPr>
            <a:r>
              <a:rPr lang="ja-JP" altLang="en-US" sz="800" b="1" dirty="0">
                <a:solidFill>
                  <a:srgbClr val="FF6600"/>
                </a:solidFill>
                <a:latin typeface="ＭＳ Ｐゴシック" panose="020B0600070205080204" pitchFamily="50" charset="-128"/>
                <a:ea typeface="HG丸ｺﾞｼｯｸM-PRO" panose="020F0600000000000000" pitchFamily="50" charset="-128"/>
                <a:cs typeface="Times New Roman" panose="02020603050405020304" pitchFamily="18" charset="0"/>
              </a:rPr>
              <a:t>まちづくり</a:t>
            </a:r>
            <a:r>
              <a:rPr lang="ja-JP" sz="800" b="1" dirty="0">
                <a:solidFill>
                  <a:srgbClr val="FF66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推進課</a:t>
            </a:r>
            <a:r>
              <a:rPr lang="ja-JP" altLang="en-US" sz="800" b="1" dirty="0">
                <a:solidFill>
                  <a:srgbClr val="FF6600"/>
                </a:solidFill>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en-US" sz="11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076-443-2054</a:t>
            </a:r>
            <a:r>
              <a:rPr lang="en-US"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en-US" sz="800" dirty="0">
                <a:solidFill>
                  <a:srgbClr val="000000"/>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200"/>
              </a:lnSpc>
              <a:spcAft>
                <a:spcPts val="0"/>
              </a:spcAft>
            </a:pPr>
            <a:r>
              <a:rPr lang="en-US" sz="1000" dirty="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spcAft>
                <a:spcPts val="0"/>
              </a:spcAft>
            </a:pPr>
            <a:r>
              <a:rPr lang="en-US" sz="10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spcAft>
                <a:spcPts val="0"/>
              </a:spcAft>
            </a:pPr>
            <a:r>
              <a:rPr lang="en-US" sz="10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43" name="角丸四角形 42"/>
          <p:cNvSpPr/>
          <p:nvPr/>
        </p:nvSpPr>
        <p:spPr>
          <a:xfrm>
            <a:off x="215483" y="119118"/>
            <a:ext cx="6534144" cy="519534"/>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nchorCtr="0"/>
          <a:lstStyle/>
          <a:p>
            <a:pPr algn="ctr"/>
            <a:r>
              <a:rPr kumimoji="1" lang="ja-JP" altLang="en-US" sz="2000" b="1" dirty="0">
                <a:solidFill>
                  <a:schemeClr val="tx2">
                    <a:lumMod val="75000"/>
                  </a:schemeClr>
                </a:solidFill>
                <a:latin typeface="HG丸ｺﾞｼｯｸM-PRO" panose="020F0600000000000000" pitchFamily="50" charset="-128"/>
                <a:ea typeface="HG丸ｺﾞｼｯｸM-PRO" panose="020F0600000000000000" pitchFamily="50" charset="-128"/>
              </a:rPr>
              <a:t>県内で新規出店・開業を検討している皆様へ</a:t>
            </a:r>
            <a:endParaRPr kumimoji="1" lang="en-US" altLang="ja-JP" sz="2000" b="1" dirty="0">
              <a:solidFill>
                <a:schemeClr val="tx2">
                  <a:lumMod val="75000"/>
                </a:schemeClr>
              </a:solidFill>
              <a:latin typeface="HG丸ｺﾞｼｯｸM-PRO" panose="020F0600000000000000" pitchFamily="50" charset="-128"/>
              <a:ea typeface="HG丸ｺﾞｼｯｸM-PRO" panose="020F0600000000000000" pitchFamily="50" charset="-128"/>
            </a:endParaRPr>
          </a:p>
          <a:p>
            <a:pPr algn="ctr"/>
            <a:r>
              <a:rPr lang="ja-JP" altLang="en-US" sz="1200" dirty="0">
                <a:solidFill>
                  <a:schemeClr val="tx1"/>
                </a:solidFill>
              </a:rPr>
              <a:t>＜富山県内市町村の空き店舗等出店への助成制度一覧＞</a:t>
            </a:r>
            <a:endParaRPr kumimoji="1" lang="ja-JP" altLang="en-US" sz="1200" dirty="0">
              <a:solidFill>
                <a:schemeClr val="tx1"/>
              </a:solidFill>
            </a:endParaRPr>
          </a:p>
        </p:txBody>
      </p:sp>
      <p:sp>
        <p:nvSpPr>
          <p:cNvPr id="44" name="円形吹き出し 43"/>
          <p:cNvSpPr/>
          <p:nvPr/>
        </p:nvSpPr>
        <p:spPr>
          <a:xfrm rot="274233">
            <a:off x="6229267" y="132184"/>
            <a:ext cx="1084681" cy="723316"/>
          </a:xfrm>
          <a:prstGeom prst="wedgeEllipseCallout">
            <a:avLst>
              <a:gd name="adj1" fmla="val -65701"/>
              <a:gd name="adj2" fmla="val 12156"/>
            </a:avLst>
          </a:prstGeom>
        </p:spPr>
        <p:style>
          <a:lnRef idx="2">
            <a:schemeClr val="accent4"/>
          </a:lnRef>
          <a:fillRef idx="1">
            <a:schemeClr val="lt1"/>
          </a:fillRef>
          <a:effectRef idx="0">
            <a:schemeClr val="accent4"/>
          </a:effectRef>
          <a:fontRef idx="minor">
            <a:schemeClr val="dk1"/>
          </a:fontRef>
        </p:style>
        <p:txBody>
          <a:bodyPr wrap="square" lIns="0" tIns="0" rIns="0" bIns="0" rtlCol="0" anchor="ctr" anchorCtr="0">
            <a:noAutofit/>
          </a:bodyPr>
          <a:lstStyle/>
          <a:p>
            <a:pPr algn="ctr"/>
            <a:r>
              <a:rPr lang="ja-JP" altLang="en-US" sz="800" dirty="0">
                <a:solidFill>
                  <a:schemeClr val="tx1"/>
                </a:solidFill>
                <a:latin typeface="HG丸ｺﾞｼｯｸM-PRO" panose="020F0600000000000000" pitchFamily="50" charset="-128"/>
                <a:ea typeface="HG丸ｺﾞｼｯｸM-PRO" panose="020F0600000000000000" pitchFamily="50" charset="-128"/>
              </a:rPr>
              <a:t>中心市街地や</a:t>
            </a: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800" dirty="0">
                <a:solidFill>
                  <a:schemeClr val="tx1"/>
                </a:solidFill>
                <a:latin typeface="HG丸ｺﾞｼｯｸM-PRO" panose="020F0600000000000000" pitchFamily="50" charset="-128"/>
                <a:ea typeface="HG丸ｺﾞｼｯｸM-PRO" panose="020F0600000000000000" pitchFamily="50" charset="-128"/>
              </a:rPr>
              <a:t>商店街など</a:t>
            </a: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800" dirty="0">
                <a:solidFill>
                  <a:schemeClr val="tx1"/>
                </a:solidFill>
                <a:latin typeface="HG丸ｺﾞｼｯｸM-PRO" panose="020F0600000000000000" pitchFamily="50" charset="-128"/>
                <a:ea typeface="HG丸ｺﾞｼｯｸM-PRO" panose="020F0600000000000000" pitchFamily="50" charset="-128"/>
              </a:rPr>
              <a:t>まちなかでの</a:t>
            </a: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800" dirty="0">
                <a:solidFill>
                  <a:schemeClr val="tx1"/>
                </a:solidFill>
                <a:latin typeface="HG丸ｺﾞｼｯｸM-PRO" panose="020F0600000000000000" pitchFamily="50" charset="-128"/>
                <a:ea typeface="HG丸ｺﾞｼｯｸM-PRO" panose="020F0600000000000000" pitchFamily="50" charset="-128"/>
              </a:rPr>
              <a:t>出店・開業を</a:t>
            </a: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800" dirty="0">
                <a:solidFill>
                  <a:schemeClr val="tx1"/>
                </a:solidFill>
                <a:latin typeface="HG丸ｺﾞｼｯｸM-PRO" panose="020F0600000000000000" pitchFamily="50" charset="-128"/>
                <a:ea typeface="HG丸ｺﾞｼｯｸM-PRO" panose="020F0600000000000000" pitchFamily="50" charset="-128"/>
              </a:rPr>
              <a:t>支援します</a:t>
            </a: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p:txBody>
      </p:sp>
      <p:sp>
        <p:nvSpPr>
          <p:cNvPr id="54" name="正方形/長方形 53"/>
          <p:cNvSpPr/>
          <p:nvPr/>
        </p:nvSpPr>
        <p:spPr>
          <a:xfrm>
            <a:off x="5069984" y="651980"/>
            <a:ext cx="2232000" cy="1728000"/>
          </a:xfrm>
          <a:prstGeom prst="rect">
            <a:avLst/>
          </a:prstGeom>
          <a:noFill/>
          <a:ln w="12700">
            <a:solidFill>
              <a:schemeClr val="tx2"/>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0" bIns="0" numCol="1" spcCol="0" rtlCol="0" fromWordArt="0" anchor="t" anchorCtr="0" forceAA="0" compatLnSpc="1">
            <a:prstTxWarp prst="textNoShape">
              <a:avLst/>
            </a:prstTxWarp>
            <a:noAutofit/>
          </a:bodyPr>
          <a:lstStyle/>
          <a:p>
            <a:pPr algn="ctr">
              <a:spcAft>
                <a:spcPts val="0"/>
              </a:spcAft>
            </a:pPr>
            <a:endParaRPr lang="en-US" altLang="ja-JP" sz="1200" b="1" dirty="0">
              <a:solidFill>
                <a:schemeClr val="accent3">
                  <a:lumMod val="75000"/>
                </a:schemeClr>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gn="ctr">
              <a:lnSpc>
                <a:spcPts val="200"/>
              </a:lnSpc>
              <a:spcAft>
                <a:spcPts val="0"/>
              </a:spcAft>
            </a:pPr>
            <a:r>
              <a:rPr lang="ja-JP" sz="1200" dirty="0">
                <a:solidFill>
                  <a:schemeClr val="bg1"/>
                </a:solidFill>
                <a:latin typeface="ＭＳ Ｐゴシック" panose="020B0600070205080204" pitchFamily="50" charset="-128"/>
                <a:ea typeface="HG丸ｺﾞｼｯｸM-PRO" panose="020F0600000000000000" pitchFamily="50" charset="-128"/>
                <a:cs typeface="Times New Roman" panose="02020603050405020304" pitchFamily="18" charset="0"/>
              </a:rPr>
              <a:t>　</a:t>
            </a:r>
            <a:endParaRPr lang="en-US" altLang="ja-JP" sz="1200" dirty="0">
              <a:solidFill>
                <a:schemeClr val="bg1"/>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gn="ctr">
              <a:lnSpc>
                <a:spcPts val="300"/>
              </a:lnSpc>
              <a:spcAft>
                <a:spcPts val="0"/>
              </a:spcAft>
            </a:pPr>
            <a:r>
              <a:rPr lang="ja-JP" sz="12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200"/>
              </a:lnSpc>
            </a:pPr>
            <a:r>
              <a:rPr lang="ja-JP" altLang="en-US" sz="1200" b="1"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rPr>
              <a:t>とやまチャレンジ創業応援補助金</a:t>
            </a:r>
            <a:endParaRPr lang="en-US" altLang="ja-JP" sz="1200" b="1"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nSpc>
                <a:spcPts val="1200"/>
              </a:lnSpc>
            </a:pP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富山市内にて新たに創業する方や、創業の日から</a:t>
            </a:r>
            <a:r>
              <a:rPr lang="ja-JP" altLang="en-US" sz="8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５</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年を経過しない方に対し、事業の開始に係る費用（事務所等改装費、広告宣伝費等）の一部を補助します。</a:t>
            </a:r>
            <a:endParaRPr lang="ja-JP" altLang="ja-JP" sz="12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200"/>
              </a:lnSpc>
              <a:spcAft>
                <a:spcPts val="0"/>
              </a:spcAft>
            </a:pPr>
            <a:r>
              <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補助率</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】1/2</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（千円未満切り捨て）</a:t>
            </a:r>
            <a:endParaRPr lang="ja-JP" altLang="ja-JP" sz="12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200"/>
              </a:lnSpc>
              <a:spcAft>
                <a:spcPts val="0"/>
              </a:spcAft>
            </a:pPr>
            <a:r>
              <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上限額</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】50</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万円</a:t>
            </a:r>
            <a:endPar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nSpc>
                <a:spcPts val="1200"/>
              </a:lnSpc>
              <a:spcAft>
                <a:spcPts val="0"/>
              </a:spcAft>
            </a:pPr>
            <a:r>
              <a:rPr lang="ja-JP" altLang="en-US" sz="800" b="1" dirty="0">
                <a:solidFill>
                  <a:srgbClr val="FF6600"/>
                </a:solidFill>
                <a:latin typeface="ＭＳ Ｐゴシック" panose="020B0600070205080204" pitchFamily="50" charset="-128"/>
                <a:ea typeface="HG丸ｺﾞｼｯｸM-PRO" panose="020F0600000000000000" pitchFamily="50" charset="-128"/>
                <a:cs typeface="Times New Roman" panose="02020603050405020304" pitchFamily="18" charset="0"/>
              </a:rPr>
              <a:t>商工労政</a:t>
            </a:r>
            <a:r>
              <a:rPr lang="ja-JP" altLang="ja-JP" sz="800" b="1" dirty="0">
                <a:solidFill>
                  <a:srgbClr val="FF6600"/>
                </a:solidFill>
                <a:latin typeface="ＭＳ Ｐゴシック" panose="020B0600070205080204" pitchFamily="50" charset="-128"/>
                <a:ea typeface="HG丸ｺﾞｼｯｸM-PRO" panose="020F0600000000000000" pitchFamily="50" charset="-128"/>
                <a:cs typeface="Times New Roman" panose="02020603050405020304" pitchFamily="18" charset="0"/>
              </a:rPr>
              <a:t>課</a:t>
            </a:r>
            <a:r>
              <a:rPr lang="ja-JP" altLang="en-US" sz="800" b="1" dirty="0">
                <a:solidFill>
                  <a:srgbClr val="FF6600"/>
                </a:solidFill>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en-US" altLang="ja-JP" sz="11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076-443-2070</a:t>
            </a:r>
            <a:r>
              <a:rPr lang="en-US" altLang="ja-JP" sz="12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en-US"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en-US" sz="800" dirty="0">
                <a:solidFill>
                  <a:srgbClr val="000000"/>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200"/>
              </a:lnSpc>
              <a:spcAft>
                <a:spcPts val="0"/>
              </a:spcAft>
            </a:pPr>
            <a:r>
              <a:rPr lang="en-US" sz="1000" dirty="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spcAft>
                <a:spcPts val="0"/>
              </a:spcAft>
            </a:pPr>
            <a:r>
              <a:rPr lang="en-US" sz="10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spcAft>
                <a:spcPts val="0"/>
              </a:spcAft>
            </a:pPr>
            <a:r>
              <a:rPr lang="en-US" sz="10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4141739-E9F9-403C-BC9B-F253DA3EEE44}"/>
              </a:ext>
            </a:extLst>
          </p:cNvPr>
          <p:cNvSpPr/>
          <p:nvPr/>
        </p:nvSpPr>
        <p:spPr>
          <a:xfrm>
            <a:off x="5067512" y="9020225"/>
            <a:ext cx="2232000" cy="1348323"/>
          </a:xfrm>
          <a:prstGeom prst="rect">
            <a:avLst/>
          </a:prstGeom>
          <a:no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0" bIns="0" numCol="1" spcCol="0" rtlCol="0" fromWordArt="0" anchor="t" anchorCtr="0" forceAA="0" compatLnSpc="1">
            <a:prstTxWarp prst="textNoShape">
              <a:avLst/>
            </a:prstTxWarp>
            <a:noAutofit/>
          </a:bodyPr>
          <a:lstStyle/>
          <a:p>
            <a:pPr indent="-3672205">
              <a:lnSpc>
                <a:spcPts val="1200"/>
              </a:lnSpc>
            </a:pPr>
            <a:r>
              <a:rPr lang="ja-JP" altLang="en-US" sz="1100" b="1"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rPr>
              <a:t>中小企業向け融資制度</a:t>
            </a:r>
            <a:endParaRPr lang="en-US" altLang="ja-JP" sz="1100" b="1"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indent="-3672205">
              <a:lnSpc>
                <a:spcPts val="1200"/>
              </a:lnSpc>
            </a:pPr>
            <a:r>
              <a:rPr lang="ja-JP" altLang="en-US" sz="1100" b="1"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rPr>
              <a:t>創業・事業承継支援資金</a:t>
            </a:r>
            <a:r>
              <a:rPr lang="en-US" altLang="ja-JP" sz="1100" b="1"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rPr>
              <a:t>(</a:t>
            </a:r>
            <a:r>
              <a:rPr lang="ja-JP" altLang="en-US" sz="1100" b="1"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rPr>
              <a:t>創業者枠</a:t>
            </a:r>
            <a:r>
              <a:rPr lang="en-US" altLang="ja-JP" sz="1100" b="1"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lang="ja-JP" altLang="en-US" sz="1100" b="1"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indent="-3672205">
              <a:lnSpc>
                <a:spcPts val="1200"/>
              </a:lnSpc>
            </a:pPr>
            <a:r>
              <a:rPr lang="ja-JP" altLang="en-US"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これから創業する又は創業後５年以内の中小企業者に対し、必要な事業資金を融資します。</a:t>
            </a:r>
          </a:p>
          <a:p>
            <a:pPr indent="-3672205">
              <a:lnSpc>
                <a:spcPts val="1200"/>
              </a:lnSpc>
            </a:pPr>
            <a:r>
              <a:rPr lang="en-US" alt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融 資 利 率</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 </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年</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1.25</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％以内      </a:t>
            </a:r>
          </a:p>
          <a:p>
            <a:pPr indent="-3672205">
              <a:lnSpc>
                <a:spcPts val="1200"/>
              </a:lnSpc>
            </a:pPr>
            <a:r>
              <a:rPr lang="en-US" alt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融資限度額</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 3,500</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万円</a:t>
            </a:r>
            <a:endParaRPr lang="en-US" alt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endParaRPr>
          </a:p>
          <a:p>
            <a:pPr indent="-3672205">
              <a:lnSpc>
                <a:spcPts val="1200"/>
              </a:lnSpc>
            </a:pPr>
            <a:r>
              <a:rPr lang="en-US" alt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融 資 期 間</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 </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7</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年又は</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5</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年以内</a:t>
            </a:r>
            <a:endParaRPr lang="en-US" alt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endParaRPr>
          </a:p>
          <a:p>
            <a:pPr indent="-3672205">
              <a:lnSpc>
                <a:spcPts val="1200"/>
              </a:lnSpc>
            </a:pPr>
            <a:r>
              <a:rPr lang="ja-JP" altLang="en-US" sz="800" b="1" dirty="0">
                <a:solidFill>
                  <a:srgbClr val="FF66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 </a:t>
            </a:r>
            <a:r>
              <a:rPr lang="ja-JP" altLang="en-US" sz="800" b="1" dirty="0" smtClean="0">
                <a:solidFill>
                  <a:srgbClr val="FF6600"/>
                </a:solidFill>
                <a:latin typeface="ＭＳ Ｐゴシック" panose="020B0600070205080204" pitchFamily="50" charset="-128"/>
                <a:ea typeface="HG丸ｺﾞｼｯｸM-PRO" panose="020F0600000000000000" pitchFamily="50" charset="-128"/>
                <a:cs typeface="Times New Roman" panose="02020603050405020304" pitchFamily="18" charset="0"/>
              </a:rPr>
              <a:t>経営支援</a:t>
            </a:r>
            <a:r>
              <a:rPr lang="ja-JP" altLang="en-US" sz="800" b="1" dirty="0" smtClean="0">
                <a:solidFill>
                  <a:srgbClr val="FF66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課</a:t>
            </a:r>
            <a:r>
              <a:rPr lang="ja-JP" altLang="en-US" sz="12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en-US" altLang="ja-JP" sz="11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076-444-3248</a:t>
            </a:r>
            <a:endParaRPr lang="ja-JP" sz="11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p:txBody>
      </p:sp>
      <p:sp>
        <p:nvSpPr>
          <p:cNvPr id="40" name="テキスト ボックス 1">
            <a:extLst>
              <a:ext uri="{FF2B5EF4-FFF2-40B4-BE49-F238E27FC236}">
                <a16:creationId xmlns:a16="http://schemas.microsoft.com/office/drawing/2014/main" id="{DDF61BF3-EBF5-4DD2-9737-0683CA9F5267}"/>
              </a:ext>
            </a:extLst>
          </p:cNvPr>
          <p:cNvSpPr txBox="1"/>
          <p:nvPr/>
        </p:nvSpPr>
        <p:spPr>
          <a:xfrm>
            <a:off x="259110" y="10315832"/>
            <a:ext cx="3898807" cy="199397"/>
          </a:xfrm>
          <a:prstGeom prst="rect">
            <a:avLst/>
          </a:prstGeom>
          <a:ln/>
        </p:spPr>
        <p:style>
          <a:lnRef idx="2">
            <a:schemeClr val="accent5"/>
          </a:lnRef>
          <a:fillRef idx="1">
            <a:schemeClr val="lt1"/>
          </a:fillRef>
          <a:effectRef idx="0">
            <a:schemeClr val="accent5"/>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900" kern="100" dirty="0">
                <a:effectLst/>
                <a:ea typeface="HG丸ｺﾞｼｯｸM-PRO" panose="020F0600000000000000" pitchFamily="50" charset="-128"/>
                <a:cs typeface="Times New Roman" panose="02020603050405020304" pitchFamily="18" charset="0"/>
              </a:rPr>
              <a:t>※各種支援制度は</a:t>
            </a:r>
            <a:r>
              <a:rPr lang="ja-JP" altLang="en-US" sz="900" kern="100" dirty="0">
                <a:effectLst/>
                <a:ea typeface="HG丸ｺﾞｼｯｸM-PRO" panose="020F0600000000000000" pitchFamily="50" charset="-128"/>
                <a:cs typeface="Times New Roman" panose="02020603050405020304" pitchFamily="18" charset="0"/>
              </a:rPr>
              <a:t>、</a:t>
            </a:r>
            <a:r>
              <a:rPr lang="ja-JP" sz="900" kern="100" dirty="0">
                <a:effectLst/>
                <a:ea typeface="HG丸ｺﾞｼｯｸM-PRO" panose="020F0600000000000000" pitchFamily="50" charset="-128"/>
                <a:cs typeface="Times New Roman" panose="02020603050405020304" pitchFamily="18" charset="0"/>
              </a:rPr>
              <a:t>県</a:t>
            </a:r>
            <a:r>
              <a:rPr lang="ja-JP" altLang="en-US" sz="900" kern="100" dirty="0">
                <a:effectLst/>
                <a:ea typeface="HG丸ｺﾞｼｯｸM-PRO" panose="020F0600000000000000" pitchFamily="50" charset="-128"/>
                <a:cs typeface="Times New Roman" panose="02020603050405020304" pitchFamily="18" charset="0"/>
              </a:rPr>
              <a:t>や</a:t>
            </a:r>
            <a:r>
              <a:rPr lang="ja-JP" sz="900" kern="100" dirty="0">
                <a:effectLst/>
                <a:ea typeface="HG丸ｺﾞｼｯｸM-PRO" panose="020F0600000000000000" pitchFamily="50" charset="-128"/>
                <a:cs typeface="Times New Roman" panose="02020603050405020304" pitchFamily="18" charset="0"/>
              </a:rPr>
              <a:t>各市町村の担当課に直接お問い合わせください</a:t>
            </a:r>
            <a:r>
              <a:rPr lang="ja-JP" altLang="en-US" sz="900" kern="100" dirty="0">
                <a:effectLst/>
                <a:ea typeface="HG丸ｺﾞｼｯｸM-PRO" panose="020F0600000000000000" pitchFamily="50" charset="-128"/>
                <a:cs typeface="Times New Roman" panose="02020603050405020304" pitchFamily="18" charset="0"/>
              </a:rPr>
              <a:t>。</a:t>
            </a:r>
            <a:endParaRPr lang="ja-JP" sz="900" kern="100" dirty="0">
              <a:effectLst/>
              <a:ea typeface="ＭＳ 明朝" panose="02020609040205080304" pitchFamily="17" charset="-128"/>
              <a:cs typeface="Times New Roman" panose="02020603050405020304" pitchFamily="18" charset="0"/>
            </a:endParaRPr>
          </a:p>
        </p:txBody>
      </p:sp>
      <p:sp>
        <p:nvSpPr>
          <p:cNvPr id="41" name="テキスト ボックス 40">
            <a:extLst>
              <a:ext uri="{FF2B5EF4-FFF2-40B4-BE49-F238E27FC236}">
                <a16:creationId xmlns:a16="http://schemas.microsoft.com/office/drawing/2014/main" id="{B019C589-0AC7-40AC-A44D-DAEF70D6CC9D}"/>
              </a:ext>
            </a:extLst>
          </p:cNvPr>
          <p:cNvSpPr txBox="1"/>
          <p:nvPr/>
        </p:nvSpPr>
        <p:spPr>
          <a:xfrm>
            <a:off x="4885032" y="10315832"/>
            <a:ext cx="2464143" cy="215444"/>
          </a:xfrm>
          <a:prstGeom prst="rect">
            <a:avLst/>
          </a:prstGeom>
          <a:noFill/>
          <a:ln>
            <a:solidFill>
              <a:schemeClr val="tx1"/>
            </a:solidFill>
          </a:ln>
        </p:spPr>
        <p:txBody>
          <a:bodyPr wrap="square" rtlCol="0">
            <a:spAutoFit/>
          </a:bodyPr>
          <a:lstStyle/>
          <a:p>
            <a:pPr algn="ctr"/>
            <a:r>
              <a:rPr lang="ja-JP" altLang="en-US" sz="800" dirty="0" smtClean="0">
                <a:latin typeface="HG丸ｺﾞｼｯｸM-PRO" panose="020F0600000000000000" pitchFamily="50" charset="-128"/>
                <a:ea typeface="HG丸ｺﾞｼｯｸM-PRO" panose="020F0600000000000000" pitchFamily="50" charset="-128"/>
              </a:rPr>
              <a:t>富山県商工労働部地域産業振興室経営支援課</a:t>
            </a:r>
            <a:r>
              <a:rPr lang="ja-JP" altLang="en-US" sz="800" dirty="0">
                <a:latin typeface="HG丸ｺﾞｼｯｸM-PRO" panose="020F0600000000000000" pitchFamily="50" charset="-128"/>
                <a:ea typeface="HG丸ｺﾞｼｯｸM-PRO" panose="020F0600000000000000" pitchFamily="50" charset="-128"/>
              </a:rPr>
              <a:t>作成</a:t>
            </a:r>
            <a:endParaRPr lang="en-US" altLang="ja-JP" sz="800" dirty="0">
              <a:latin typeface="HG丸ｺﾞｼｯｸM-PRO" panose="020F0600000000000000" pitchFamily="50" charset="-128"/>
              <a:ea typeface="HG丸ｺﾞｼｯｸM-PRO" panose="020F0600000000000000" pitchFamily="50" charset="-128"/>
            </a:endParaRPr>
          </a:p>
        </p:txBody>
      </p:sp>
      <p:sp>
        <p:nvSpPr>
          <p:cNvPr id="71" name="正方形/長方形 70">
            <a:extLst>
              <a:ext uri="{FF2B5EF4-FFF2-40B4-BE49-F238E27FC236}">
                <a16:creationId xmlns:a16="http://schemas.microsoft.com/office/drawing/2014/main" id="{5E040A89-42C1-4F53-8DF5-E49E3A268EAD}"/>
              </a:ext>
            </a:extLst>
          </p:cNvPr>
          <p:cNvSpPr/>
          <p:nvPr/>
        </p:nvSpPr>
        <p:spPr>
          <a:xfrm>
            <a:off x="224049" y="2388824"/>
            <a:ext cx="2232000" cy="187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a:extLst>
              <a:ext uri="{FF2B5EF4-FFF2-40B4-BE49-F238E27FC236}">
                <a16:creationId xmlns:a16="http://schemas.microsoft.com/office/drawing/2014/main" id="{D161D6C8-179C-4958-ADD1-D266FEA3F055}"/>
              </a:ext>
            </a:extLst>
          </p:cNvPr>
          <p:cNvSpPr/>
          <p:nvPr/>
        </p:nvSpPr>
        <p:spPr>
          <a:xfrm>
            <a:off x="5090423" y="2394216"/>
            <a:ext cx="2232000" cy="187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a:extLst>
              <a:ext uri="{FF2B5EF4-FFF2-40B4-BE49-F238E27FC236}">
                <a16:creationId xmlns:a16="http://schemas.microsoft.com/office/drawing/2014/main" id="{E1586462-F06D-4582-BDBD-9C793B764D27}"/>
              </a:ext>
            </a:extLst>
          </p:cNvPr>
          <p:cNvSpPr/>
          <p:nvPr/>
        </p:nvSpPr>
        <p:spPr>
          <a:xfrm>
            <a:off x="2656460" y="2387831"/>
            <a:ext cx="2232000" cy="187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2666049" y="636553"/>
            <a:ext cx="2232000" cy="1571725"/>
          </a:xfrm>
          <a:prstGeom prst="rect">
            <a:avLst/>
          </a:prstGeom>
          <a:noFill/>
          <a:ln w="12700">
            <a:solidFill>
              <a:schemeClr val="tx2"/>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0" bIns="0" numCol="1" spcCol="0" rtlCol="0" fromWordArt="0" anchor="t" anchorCtr="0" forceAA="0" compatLnSpc="1">
            <a:prstTxWarp prst="textNoShape">
              <a:avLst/>
            </a:prstTxWarp>
            <a:noAutofit/>
          </a:bodyPr>
          <a:lstStyle/>
          <a:p>
            <a:pPr algn="ctr">
              <a:spcAft>
                <a:spcPts val="0"/>
              </a:spcAft>
            </a:pPr>
            <a:r>
              <a:rPr lang="ja-JP" sz="1200" b="1" dirty="0">
                <a:solidFill>
                  <a:schemeClr val="bg1"/>
                </a:solidFill>
                <a:latin typeface="ＭＳ Ｐゴシック" panose="020B0600070205080204" pitchFamily="50" charset="-128"/>
                <a:ea typeface="HG丸ｺﾞｼｯｸM-PRO" panose="020F0600000000000000" pitchFamily="50" charset="-128"/>
                <a:cs typeface="Times New Roman" panose="02020603050405020304" pitchFamily="18" charset="0"/>
              </a:rPr>
              <a:t>富</a:t>
            </a:r>
            <a:r>
              <a:rPr lang="ja-JP" altLang="en-US" sz="1200" b="1" dirty="0">
                <a:solidFill>
                  <a:schemeClr val="bg1"/>
                </a:solidFill>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b="1" dirty="0">
                <a:solidFill>
                  <a:schemeClr val="bg1"/>
                </a:solidFill>
                <a:latin typeface="ＭＳ Ｐゴシック" panose="020B0600070205080204" pitchFamily="50" charset="-128"/>
                <a:ea typeface="HG丸ｺﾞｼｯｸM-PRO" panose="020F0600000000000000" pitchFamily="50" charset="-128"/>
                <a:cs typeface="Times New Roman" panose="02020603050405020304" pitchFamily="18" charset="0"/>
              </a:rPr>
              <a:t>山</a:t>
            </a:r>
            <a:r>
              <a:rPr lang="ja-JP" altLang="en-US" sz="1200" b="1" dirty="0">
                <a:solidFill>
                  <a:schemeClr val="bg1"/>
                </a:solidFill>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b="1" dirty="0">
                <a:solidFill>
                  <a:schemeClr val="bg1"/>
                </a:solidFill>
                <a:latin typeface="ＭＳ Ｐゴシック" panose="020B0600070205080204" pitchFamily="50" charset="-128"/>
                <a:ea typeface="HG丸ｺﾞｼｯｸM-PRO" panose="020F0600000000000000" pitchFamily="50" charset="-128"/>
                <a:cs typeface="Times New Roman" panose="02020603050405020304" pitchFamily="18" charset="0"/>
              </a:rPr>
              <a:t>市</a:t>
            </a:r>
            <a:endParaRPr lang="en-US" altLang="ja-JP" sz="1200" b="1" dirty="0">
              <a:solidFill>
                <a:schemeClr val="bg1"/>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gn="ctr">
              <a:lnSpc>
                <a:spcPts val="200"/>
              </a:lnSpc>
              <a:spcAft>
                <a:spcPts val="0"/>
              </a:spcAft>
            </a:pPr>
            <a:endParaRPr lang="en-US" altLang="ja-JP" sz="1200" b="1" dirty="0">
              <a:solidFill>
                <a:schemeClr val="bg1"/>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gn="ctr">
              <a:lnSpc>
                <a:spcPts val="400"/>
              </a:lnSpc>
              <a:spcAft>
                <a:spcPts val="0"/>
              </a:spcAft>
            </a:pPr>
            <a:r>
              <a:rPr lang="ja-JP" sz="1200" dirty="0">
                <a:solidFill>
                  <a:schemeClr val="bg1"/>
                </a:solidFill>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endParaRPr lang="ja-JP" sz="1200" dirty="0">
              <a:solidFill>
                <a:schemeClr val="bg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200"/>
              </a:lnSpc>
            </a:pPr>
            <a:r>
              <a:rPr lang="ja-JP" altLang="en-US" sz="1200" b="1"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rPr>
              <a:t>富山市商工業振興資金融資制度創業者支援資金</a:t>
            </a:r>
            <a:endParaRPr lang="ja-JP" sz="1200" b="1"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nSpc>
                <a:spcPts val="1200"/>
              </a:lnSpc>
              <a:spcAft>
                <a:spcPts val="0"/>
              </a:spcAft>
            </a:pPr>
            <a:r>
              <a:rPr lang="ja-JP" altLang="en-US"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富山市内にて</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新たに事業を始める方や、創業後１年未満の中小企業者を支援するため、金融機関からの融資にかかる利子の一部を助成します</a:t>
            </a:r>
            <a:r>
              <a:rPr lang="ja-JP"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200"/>
              </a:lnSpc>
              <a:spcAft>
                <a:spcPts val="0"/>
              </a:spcAft>
            </a:pPr>
            <a:r>
              <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融資利率</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年</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1.80</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％（市助成</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1.50</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200"/>
              </a:lnSpc>
              <a:spcAft>
                <a:spcPts val="0"/>
              </a:spcAft>
            </a:pPr>
            <a:r>
              <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融資限度額</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】1,000</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万円</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200"/>
              </a:lnSpc>
              <a:spcAft>
                <a:spcPts val="0"/>
              </a:spcAft>
            </a:pPr>
            <a:r>
              <a:rPr lang="ja-JP" altLang="en-US" sz="800" b="1" dirty="0" smtClean="0">
                <a:solidFill>
                  <a:srgbClr val="FF6600"/>
                </a:solidFill>
                <a:latin typeface="ＭＳ Ｐゴシック" panose="020B0600070205080204" pitchFamily="50" charset="-128"/>
                <a:ea typeface="HG丸ｺﾞｼｯｸM-PRO" panose="020F0600000000000000" pitchFamily="50" charset="-128"/>
                <a:cs typeface="Times New Roman" panose="02020603050405020304" pitchFamily="18" charset="0"/>
              </a:rPr>
              <a:t>商工労政</a:t>
            </a:r>
            <a:r>
              <a:rPr lang="ja-JP" sz="800" b="1" dirty="0" smtClean="0">
                <a:solidFill>
                  <a:srgbClr val="FF66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課</a:t>
            </a:r>
            <a:r>
              <a:rPr lang="en-US" altLang="ja-JP" sz="800" b="1" dirty="0" smtClean="0">
                <a:solidFill>
                  <a:srgbClr val="FF66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altLang="en-US" sz="800" b="1" dirty="0">
                <a:solidFill>
                  <a:srgbClr val="FF66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en-US" sz="11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076-443-2070</a:t>
            </a:r>
            <a:r>
              <a:rPr lang="en-US"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en-US" sz="800" dirty="0">
                <a:solidFill>
                  <a:srgbClr val="000000"/>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200"/>
              </a:lnSpc>
              <a:spcAft>
                <a:spcPts val="0"/>
              </a:spcAft>
            </a:pPr>
            <a:r>
              <a:rPr lang="en-US" sz="1000" dirty="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spcAft>
                <a:spcPts val="0"/>
              </a:spcAft>
            </a:pPr>
            <a:r>
              <a:rPr lang="en-US" sz="10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spcAft>
                <a:spcPts val="0"/>
              </a:spcAft>
            </a:pPr>
            <a:r>
              <a:rPr lang="en-US" sz="10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47" name="正方形/長方形 46"/>
          <p:cNvSpPr/>
          <p:nvPr/>
        </p:nvSpPr>
        <p:spPr>
          <a:xfrm>
            <a:off x="219398" y="2336296"/>
            <a:ext cx="2232000" cy="1598183"/>
          </a:xfrm>
          <a:prstGeom prst="rect">
            <a:avLst/>
          </a:prstGeom>
          <a:noFill/>
          <a:ln>
            <a:solidFill>
              <a:schemeClr val="accent1">
                <a:lumMod val="75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0" bIns="0" numCol="1" spcCol="0" rtlCol="0" fromWordArt="0" anchor="t" anchorCtr="0" forceAA="0" compatLnSpc="1">
            <a:prstTxWarp prst="textNoShape">
              <a:avLst/>
            </a:prstTxWarp>
            <a:noAutofit/>
          </a:bodyPr>
          <a:lstStyle/>
          <a:p>
            <a:pPr algn="ctr">
              <a:spcAft>
                <a:spcPts val="0"/>
              </a:spcAft>
            </a:pP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高</a:t>
            </a:r>
            <a:r>
              <a:rPr lang="ja-JP" altLang="en-US"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岡</a:t>
            </a:r>
            <a:r>
              <a:rPr lang="ja-JP" altLang="en-US"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市</a:t>
            </a:r>
            <a:endParaRPr lang="en-US" altLang="ja-JP" sz="12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gn="ctr">
              <a:lnSpc>
                <a:spcPts val="400"/>
              </a:lnSpc>
              <a:spcAft>
                <a:spcPts val="0"/>
              </a:spcAft>
            </a:pPr>
            <a:r>
              <a:rPr lang="ja-JP" sz="12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endParaRPr lang="en-US" altLang="ja-JP" sz="12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nSpc>
                <a:spcPts val="300"/>
              </a:lnSpc>
              <a:spcAft>
                <a:spcPts val="0"/>
              </a:spcAft>
            </a:pPr>
            <a:r>
              <a:rPr lang="ja-JP" sz="12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p>
          <a:p>
            <a:pPr marL="0" marR="0" lvl="0" indent="0" algn="l" defTabSz="1043056" rtl="0" eaLnBrk="1" fontAlgn="auto" latinLnBrk="0" hangingPunct="1">
              <a:lnSpc>
                <a:spcPts val="12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00B050"/>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賑わい集積開業等支援事業</a:t>
            </a:r>
            <a:endParaRPr kumimoji="1" lang="en-US" altLang="ja-JP" sz="1200" b="1" i="0" u="none" strike="noStrike" kern="1200" cap="none" spc="0" normalizeH="0" baseline="0" noProof="0" dirty="0">
              <a:ln>
                <a:noFill/>
              </a:ln>
              <a:solidFill>
                <a:srgbClr val="00B050"/>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l" defTabSz="1043056" rtl="0" eaLnBrk="1" fontAlgn="auto" latinLnBrk="0" hangingPunct="1">
              <a:lnSpc>
                <a:spcPts val="12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中心市街地や観光地周辺、商店街形成区域で空き店舗等を活用した店舗開業に対し支援します。</a:t>
            </a:r>
            <a:endParaRPr kumimoji="1" lang="en-US" altLang="ja-JP"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endParaRPr>
          </a:p>
          <a:p>
            <a:pPr marL="0" marR="0" lvl="0" indent="0" algn="l" defTabSz="1043056" rtl="0" eaLnBrk="1" fontAlgn="auto" latinLnBrk="0" hangingPunct="1">
              <a:lnSpc>
                <a:spcPts val="12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・改装</a:t>
            </a:r>
            <a:r>
              <a:rPr kumimoji="1" lang="en-US" altLang="ja-JP"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a:t>
            </a:r>
            <a:r>
              <a:rPr kumimoji="1" lang="ja-JP" altLang="en-US"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補助率</a:t>
            </a:r>
            <a:r>
              <a:rPr kumimoji="1" lang="en-US" altLang="ja-JP"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】1/2 </a:t>
            </a:r>
          </a:p>
          <a:p>
            <a:pPr marL="0" marR="0" lvl="0" indent="0" algn="l" defTabSz="1043056" rtl="0" eaLnBrk="1" fontAlgn="auto" latinLnBrk="0" hangingPunct="1">
              <a:lnSpc>
                <a:spcPts val="12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　　　</a:t>
            </a:r>
            <a:r>
              <a:rPr kumimoji="1" lang="en-US" altLang="ja-JP"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a:t>
            </a:r>
            <a:r>
              <a:rPr kumimoji="1" lang="ja-JP" altLang="en-US"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上限額</a:t>
            </a:r>
            <a:r>
              <a:rPr kumimoji="1" lang="en-US" altLang="ja-JP"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】100</a:t>
            </a:r>
            <a:r>
              <a:rPr kumimoji="1" lang="ja-JP" altLang="en-US"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万円　等</a:t>
            </a:r>
          </a:p>
          <a:p>
            <a:pPr marL="0" marR="0" lvl="0" indent="0" algn="l" defTabSz="1043056" rtl="0" eaLnBrk="1" fontAlgn="auto" latinLnBrk="0" hangingPunct="1">
              <a:lnSpc>
                <a:spcPts val="1200"/>
              </a:lnSpc>
              <a:spcBef>
                <a:spcPts val="0"/>
              </a:spcBef>
              <a:spcAft>
                <a:spcPts val="0"/>
              </a:spcAft>
              <a:buClrTx/>
              <a:buSzTx/>
              <a:buFontTx/>
              <a:buNone/>
              <a:tabLst/>
              <a:defRPr/>
            </a:pPr>
            <a:r>
              <a:rPr kumimoji="1" lang="ja-JP" altLang="en-US" sz="800" b="1" i="0" u="none" strike="noStrike" kern="1200" cap="none" spc="0" normalizeH="0" baseline="0" noProof="0" dirty="0">
                <a:ln>
                  <a:noFill/>
                </a:ln>
                <a:solidFill>
                  <a:srgbClr val="FF6600"/>
                </a:solidFill>
                <a:effectLst/>
                <a:uLnTx/>
                <a:uFillTx/>
                <a:latin typeface="ＭＳ Ｐゴシック" panose="020B0600070205080204" pitchFamily="50" charset="-128"/>
                <a:ea typeface="HG丸ｺﾞｼｯｸM-PRO" panose="020F0600000000000000" pitchFamily="50" charset="-128"/>
                <a:cs typeface="Times New Roman" panose="02020603050405020304" pitchFamily="18" charset="0"/>
              </a:rPr>
              <a:t>商業雇用課　</a:t>
            </a:r>
            <a:r>
              <a:rPr kumimoji="1" lang="en-US" altLang="ja-JP" sz="800" b="1"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kumimoji="1" lang="en-US" altLang="ja-JP" sz="1100" b="1"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Times New Roman" panose="02020603050405020304" pitchFamily="18" charset="0"/>
              </a:rPr>
              <a:t>0766-20-1289</a:t>
            </a:r>
            <a:endParaRPr kumimoji="1" lang="ja-JP" altLang="en-US" sz="1200" b="1"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Times New Roman" panose="02020603050405020304" pitchFamily="18" charset="0"/>
            </a:endParaRPr>
          </a:p>
        </p:txBody>
      </p:sp>
      <p:sp>
        <p:nvSpPr>
          <p:cNvPr id="59" name="正方形/長方形 58"/>
          <p:cNvSpPr/>
          <p:nvPr/>
        </p:nvSpPr>
        <p:spPr>
          <a:xfrm>
            <a:off x="2666053" y="2333882"/>
            <a:ext cx="2232000" cy="1443022"/>
          </a:xfrm>
          <a:prstGeom prst="rect">
            <a:avLst/>
          </a:prstGeom>
          <a:no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0" bIns="45720" numCol="1" spcCol="0" rtlCol="0" fromWordArt="0" anchor="t" anchorCtr="0" forceAA="0" compatLnSpc="1">
            <a:prstTxWarp prst="textNoShape">
              <a:avLst/>
            </a:prstTxWarp>
            <a:noAutofit/>
          </a:bodyPr>
          <a:lstStyle/>
          <a:p>
            <a:pPr algn="ctr">
              <a:spcAft>
                <a:spcPts val="0"/>
              </a:spcAft>
            </a:pP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射</a:t>
            </a:r>
            <a:r>
              <a:rPr lang="ja-JP" altLang="en-US"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水</a:t>
            </a:r>
            <a:r>
              <a:rPr lang="ja-JP" altLang="en-US"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市</a:t>
            </a:r>
            <a:r>
              <a:rPr lang="ja-JP" sz="1200"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endParaRPr lang="en-US" altLang="ja-JP" sz="1200"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gn="ctr">
              <a:lnSpc>
                <a:spcPts val="1000"/>
              </a:lnSpc>
              <a:spcAft>
                <a:spcPts val="0"/>
              </a:spcAft>
            </a:pPr>
            <a:r>
              <a:rPr lang="ja-JP" sz="1200" dirty="0">
                <a:solidFill>
                  <a:srgbClr val="FF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endParaRPr lang="ja-JP" sz="1200" dirty="0">
              <a:solidFill>
                <a:srgbClr val="FF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200"/>
              </a:lnSpc>
            </a:pPr>
            <a:r>
              <a:rPr lang="ja-JP" sz="1200" b="1"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rPr>
              <a:t>商店街等新規出店支援事業</a:t>
            </a:r>
          </a:p>
          <a:p>
            <a:pPr>
              <a:lnSpc>
                <a:spcPts val="1200"/>
              </a:lnSpc>
              <a:spcAft>
                <a:spcPts val="0"/>
              </a:spcAft>
            </a:pPr>
            <a:r>
              <a:rPr lang="ja-JP" altLang="en-US"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既定</a:t>
            </a:r>
            <a:r>
              <a:rPr lang="ja-JP" altLang="en-US" sz="800" dirty="0">
                <a:solidFill>
                  <a:srgbClr val="000000"/>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の商店街等のエリアに</a:t>
            </a:r>
            <a:r>
              <a:rPr lang="ja-JP" sz="800" dirty="0">
                <a:solidFill>
                  <a:srgbClr val="000000"/>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新規出店する場合に、店舗の改装等に係る経費の一部を助成します。</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200"/>
              </a:lnSpc>
              <a:spcAft>
                <a:spcPts val="0"/>
              </a:spcAft>
            </a:pPr>
            <a:r>
              <a:rPr lang="ja-JP" sz="800" dirty="0">
                <a:solidFill>
                  <a:srgbClr val="000000"/>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【補助率】</a:t>
            </a:r>
            <a:r>
              <a:rPr lang="en-US" sz="800" dirty="0">
                <a:solidFill>
                  <a:srgbClr val="000000"/>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1/2</a:t>
            </a:r>
            <a:r>
              <a:rPr lang="ja-JP" sz="800" dirty="0">
                <a:solidFill>
                  <a:srgbClr val="000000"/>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【上限額】</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10</a:t>
            </a:r>
            <a:r>
              <a:rPr lang="en-US" altLang="ja-JP" sz="800" dirty="0">
                <a:solidFill>
                  <a:srgbClr val="000000"/>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0</a:t>
            </a:r>
            <a:r>
              <a:rPr lang="ja-JP" altLang="en-US" sz="800" dirty="0">
                <a:solidFill>
                  <a:srgbClr val="000000"/>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万円</a:t>
            </a:r>
            <a:endParaRPr lang="en-US" altLang="ja-JP" sz="800" dirty="0">
              <a:solidFill>
                <a:srgbClr val="000000"/>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endParaRPr>
          </a:p>
          <a:p>
            <a:pPr>
              <a:lnSpc>
                <a:spcPts val="1200"/>
              </a:lnSpc>
              <a:spcAft>
                <a:spcPts val="0"/>
              </a:spcAft>
            </a:pPr>
            <a:r>
              <a:rPr lang="en-US" alt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創業者で要件を満たす場合、上限額</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130</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万円</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200"/>
              </a:lnSpc>
              <a:spcAft>
                <a:spcPts val="0"/>
              </a:spcAft>
            </a:pPr>
            <a:r>
              <a:rPr lang="ja-JP" sz="800" b="1" dirty="0">
                <a:solidFill>
                  <a:srgbClr val="FF66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商工企業立地課</a:t>
            </a:r>
            <a:r>
              <a:rPr lang="en-US" altLang="ja-JP" sz="8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altLang="en-US" sz="8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en-US" sz="11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0766-51-6675</a:t>
            </a:r>
            <a:endParaRPr lang="ja-JP" sz="11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nSpc>
                <a:spcPts val="1200"/>
              </a:lnSpc>
              <a:spcAft>
                <a:spcPts val="0"/>
              </a:spcAft>
            </a:pPr>
            <a:r>
              <a:rPr lang="en-US" sz="900" dirty="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200"/>
              </a:lnSpc>
              <a:spcAft>
                <a:spcPts val="0"/>
              </a:spcAft>
            </a:pPr>
            <a:r>
              <a:rPr lang="en-US" sz="10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spcAft>
                <a:spcPts val="0"/>
              </a:spcAft>
            </a:pPr>
            <a:r>
              <a:rPr lang="en-US" sz="10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61" name="正方形/長方形 60"/>
          <p:cNvSpPr/>
          <p:nvPr/>
        </p:nvSpPr>
        <p:spPr>
          <a:xfrm>
            <a:off x="5080830" y="2342613"/>
            <a:ext cx="2232000" cy="1116556"/>
          </a:xfrm>
          <a:prstGeom prst="rect">
            <a:avLst/>
          </a:prstGeom>
          <a:no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0" bIns="0" numCol="1" spcCol="0" rtlCol="0" fromWordArt="0" anchor="t" anchorCtr="0" forceAA="0" compatLnSpc="1">
            <a:prstTxWarp prst="textNoShape">
              <a:avLst/>
            </a:prstTxWarp>
            <a:noAutofit/>
          </a:bodyPr>
          <a:lstStyle/>
          <a:p>
            <a:pPr algn="ctr">
              <a:spcAft>
                <a:spcPts val="0"/>
              </a:spcAft>
            </a:pP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魚</a:t>
            </a:r>
            <a:r>
              <a:rPr lang="ja-JP" altLang="en-US"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津</a:t>
            </a:r>
            <a:r>
              <a:rPr lang="ja-JP" altLang="en-US"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市</a:t>
            </a:r>
            <a:endParaRPr lang="en-US" alt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gn="ctr">
              <a:lnSpc>
                <a:spcPts val="200"/>
              </a:lnSpc>
              <a:spcAft>
                <a:spcPts val="0"/>
              </a:spcAft>
            </a:pP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dirty="0">
                <a:solidFill>
                  <a:schemeClr val="tx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endParaRPr lang="en-US" altLang="ja-JP" sz="1200" dirty="0">
              <a:solidFill>
                <a:schemeClr val="tx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gn="ctr">
              <a:lnSpc>
                <a:spcPts val="300"/>
              </a:lnSpc>
              <a:spcAft>
                <a:spcPts val="0"/>
              </a:spcAft>
            </a:pPr>
            <a:r>
              <a:rPr lang="ja-JP" sz="1200" dirty="0">
                <a:solidFill>
                  <a:schemeClr val="tx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endParaRPr lang="ja-JP" sz="120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200"/>
              </a:lnSpc>
            </a:pPr>
            <a:r>
              <a:rPr lang="zh-TW" altLang="en-US" sz="1200" b="1"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rPr>
              <a:t>創業者支援事業</a:t>
            </a:r>
            <a:endParaRPr lang="en-US" altLang="zh-TW" sz="1200" b="1"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nSpc>
                <a:spcPts val="1200"/>
              </a:lnSpc>
            </a:pPr>
            <a:r>
              <a:rPr lang="ja-JP" altLang="en-US" sz="800" dirty="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物件を借りて、新規に創業される方を対象に、改装に係る費用を助成します。</a:t>
            </a:r>
          </a:p>
          <a:p>
            <a:pPr>
              <a:lnSpc>
                <a:spcPts val="1200"/>
              </a:lnSpc>
            </a:pPr>
            <a:r>
              <a:rPr lang="en-US" altLang="ja-JP" sz="800" dirty="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a:t>
            </a:r>
            <a:r>
              <a:rPr lang="ja-JP" altLang="en-US" sz="800" dirty="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補助率</a:t>
            </a:r>
            <a:r>
              <a:rPr lang="en-US" altLang="ja-JP" sz="800" dirty="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】1/3 【</a:t>
            </a:r>
            <a:r>
              <a:rPr lang="ja-JP" altLang="en-US" sz="800" dirty="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上限額</a:t>
            </a:r>
            <a:r>
              <a:rPr lang="en-US" altLang="ja-JP" sz="800" dirty="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】50</a:t>
            </a:r>
            <a:r>
              <a:rPr lang="ja-JP" altLang="en-US" sz="800" dirty="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万</a:t>
            </a:r>
            <a:r>
              <a:rPr lang="ja-JP" altLang="en-US" sz="800" dirty="0" smtClean="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円</a:t>
            </a:r>
            <a:endParaRPr lang="en-US" altLang="ja-JP" sz="800" dirty="0" smtClean="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endParaRPr>
          </a:p>
          <a:p>
            <a:pPr lvl="0">
              <a:lnSpc>
                <a:spcPts val="1200"/>
              </a:lnSpc>
            </a:pPr>
            <a:r>
              <a:rPr lang="en-US" altLang="ja-JP" sz="800" dirty="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a:t>
            </a:r>
            <a:r>
              <a:rPr lang="ja-JP" altLang="en-US" sz="800" dirty="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創業者で要件を満たす場合、上限</a:t>
            </a:r>
            <a:r>
              <a:rPr lang="ja-JP" altLang="en-US" sz="800" dirty="0" smtClean="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額</a:t>
            </a:r>
            <a:r>
              <a:rPr lang="en-US" altLang="ja-JP" sz="800" dirty="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135</a:t>
            </a:r>
            <a:r>
              <a:rPr lang="ja-JP" altLang="en-US" sz="800" dirty="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万円</a:t>
            </a:r>
          </a:p>
          <a:p>
            <a:pPr>
              <a:lnSpc>
                <a:spcPts val="1200"/>
              </a:lnSpc>
              <a:spcAft>
                <a:spcPts val="0"/>
              </a:spcAft>
            </a:pPr>
            <a:r>
              <a:rPr lang="ja-JP" sz="800" b="1" dirty="0">
                <a:solidFill>
                  <a:srgbClr val="FF66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商工観光課</a:t>
            </a:r>
            <a:r>
              <a:rPr lang="en-US" altLang="ja-JP" sz="800" b="1" dirty="0">
                <a:solidFill>
                  <a:srgbClr val="FF66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altLang="en-US" sz="800" b="1" dirty="0">
                <a:solidFill>
                  <a:schemeClr val="tx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en-US" sz="11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0765-23-</a:t>
            </a:r>
            <a:r>
              <a:rPr lang="en-US" altLang="ja-JP" sz="11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6195</a:t>
            </a:r>
            <a:endParaRPr lang="ja-JP" sz="12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nSpc>
                <a:spcPts val="1200"/>
              </a:lnSpc>
              <a:spcAft>
                <a:spcPts val="0"/>
              </a:spcAft>
            </a:pPr>
            <a:r>
              <a:rPr lang="en-US" sz="1000" dirty="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spcAft>
                <a:spcPts val="0"/>
              </a:spcAft>
            </a:pPr>
            <a:r>
              <a:rPr lang="en-US" sz="1000" dirty="0">
                <a:solidFill>
                  <a:schemeClr val="tx1"/>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20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spcAft>
                <a:spcPts val="0"/>
              </a:spcAft>
            </a:pPr>
            <a:r>
              <a:rPr lang="en-US" sz="1000" dirty="0">
                <a:solidFill>
                  <a:schemeClr val="tx1"/>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20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74" name="正方形/長方形 73">
            <a:extLst>
              <a:ext uri="{FF2B5EF4-FFF2-40B4-BE49-F238E27FC236}">
                <a16:creationId xmlns:a16="http://schemas.microsoft.com/office/drawing/2014/main" id="{BA348A48-D10D-4805-B6AD-7DC68349BBB5}"/>
              </a:ext>
            </a:extLst>
          </p:cNvPr>
          <p:cNvSpPr/>
          <p:nvPr/>
        </p:nvSpPr>
        <p:spPr>
          <a:xfrm>
            <a:off x="200057" y="3703718"/>
            <a:ext cx="2232000" cy="187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a:extLst>
              <a:ext uri="{FF2B5EF4-FFF2-40B4-BE49-F238E27FC236}">
                <a16:creationId xmlns:a16="http://schemas.microsoft.com/office/drawing/2014/main" id="{BFE5CDA1-E1FB-4A1B-8E86-88351A691C25}"/>
              </a:ext>
            </a:extLst>
          </p:cNvPr>
          <p:cNvSpPr/>
          <p:nvPr/>
        </p:nvSpPr>
        <p:spPr>
          <a:xfrm>
            <a:off x="5090423" y="3700783"/>
            <a:ext cx="2232000" cy="187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a:extLst>
              <a:ext uri="{FF2B5EF4-FFF2-40B4-BE49-F238E27FC236}">
                <a16:creationId xmlns:a16="http://schemas.microsoft.com/office/drawing/2014/main" id="{D65F7419-0952-43C8-89A5-C2E74D05F2FE}"/>
              </a:ext>
            </a:extLst>
          </p:cNvPr>
          <p:cNvSpPr/>
          <p:nvPr/>
        </p:nvSpPr>
        <p:spPr>
          <a:xfrm>
            <a:off x="2640029" y="3700783"/>
            <a:ext cx="2232000" cy="187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p:cNvSpPr/>
          <p:nvPr/>
        </p:nvSpPr>
        <p:spPr>
          <a:xfrm>
            <a:off x="188232" y="3647881"/>
            <a:ext cx="2232000" cy="1257129"/>
          </a:xfrm>
          <a:prstGeom prst="rect">
            <a:avLst/>
          </a:prstGeom>
          <a:no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0" bIns="45720" numCol="1" spcCol="0" rtlCol="0" fromWordArt="0" anchor="t" anchorCtr="0" forceAA="0" compatLnSpc="1">
            <a:prstTxWarp prst="textNoShape">
              <a:avLst/>
            </a:prstTxWarp>
            <a:noAutofit/>
          </a:bodyPr>
          <a:lstStyle/>
          <a:p>
            <a:pPr algn="ctr">
              <a:spcAft>
                <a:spcPts val="0"/>
              </a:spcAft>
            </a:pP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氷</a:t>
            </a:r>
            <a:r>
              <a:rPr lang="ja-JP" altLang="en-US"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見</a:t>
            </a:r>
            <a:r>
              <a:rPr lang="ja-JP" altLang="en-US"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市　</a:t>
            </a:r>
            <a:r>
              <a:rPr lang="ja-JP" sz="1200"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endParaRPr lang="ja-JP" sz="1200" dirty="0">
              <a:solidFill>
                <a:schemeClr val="bg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500"/>
              </a:lnSpc>
            </a:pPr>
            <a:endParaRPr lang="en-US" altLang="ja-JP" sz="1100" b="1" dirty="0">
              <a:solidFill>
                <a:schemeClr val="accent1">
                  <a:lumMod val="50000"/>
                </a:schemeClr>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nSpc>
                <a:spcPts val="1200"/>
              </a:lnSpc>
            </a:pPr>
            <a:r>
              <a:rPr lang="ja-JP" altLang="en-US" sz="1100" b="1"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rPr>
              <a:t>まちなか空き店舗等出店</a:t>
            </a:r>
            <a:r>
              <a:rPr lang="ja-JP" sz="1100" b="1"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rPr>
              <a:t>支援事業</a:t>
            </a:r>
          </a:p>
          <a:p>
            <a:pPr>
              <a:lnSpc>
                <a:spcPts val="1200"/>
              </a:lnSpc>
              <a:spcAft>
                <a:spcPts val="0"/>
              </a:spcAft>
            </a:pPr>
            <a:r>
              <a:rPr lang="ja-JP" altLang="en-US" sz="800" dirty="0">
                <a:solidFill>
                  <a:srgbClr val="000000"/>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中心市街地で新規に出店する方を対象に、店舗の取得、改装、備品の取得に係る費用を補助します。</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200"/>
              </a:lnSpc>
              <a:spcAft>
                <a:spcPts val="0"/>
              </a:spcAft>
            </a:pPr>
            <a:r>
              <a:rPr lang="ja-JP"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【補助率】</a:t>
            </a:r>
            <a:r>
              <a:rPr lang="en-US"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1/2</a:t>
            </a:r>
            <a:r>
              <a:rPr lang="ja-JP"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【上限額】</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2</a:t>
            </a:r>
            <a:r>
              <a:rPr lang="en-US" altLang="ja-JP"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00</a:t>
            </a:r>
            <a:r>
              <a:rPr lang="ja-JP" altLang="en-US"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万円</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200"/>
              </a:lnSpc>
              <a:spcAft>
                <a:spcPts val="0"/>
              </a:spcAft>
            </a:pPr>
            <a:r>
              <a:rPr lang="ja-JP" altLang="en-US" sz="800" b="1" dirty="0" smtClean="0">
                <a:solidFill>
                  <a:srgbClr val="FF6600"/>
                </a:solidFill>
                <a:latin typeface="ＭＳ Ｐゴシック" panose="020B0600070205080204" pitchFamily="50" charset="-128"/>
                <a:ea typeface="HG丸ｺﾞｼｯｸM-PRO" panose="020F0600000000000000" pitchFamily="50" charset="-128"/>
                <a:cs typeface="Times New Roman" panose="02020603050405020304" pitchFamily="18" charset="0"/>
              </a:rPr>
              <a:t>商工観光課</a:t>
            </a:r>
            <a:r>
              <a:rPr lang="ja-JP" sz="800" b="1" spc="-100" dirty="0">
                <a:solidFill>
                  <a:srgbClr val="FF66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en-US" sz="11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0766-74-8105</a:t>
            </a:r>
            <a:endParaRPr lang="ja-JP" sz="12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nSpc>
                <a:spcPts val="1200"/>
              </a:lnSpc>
              <a:spcAft>
                <a:spcPts val="0"/>
              </a:spcAft>
            </a:pPr>
            <a:r>
              <a:rPr lang="en-US" sz="1000" dirty="0">
                <a:solidFill>
                  <a:srgbClr val="000000"/>
                </a:solidFill>
                <a:effectLst/>
                <a:latin typeface="HG丸ｺﾞｼｯｸM-PRO" panose="020F0600000000000000" pitchFamily="50" charset="-128"/>
                <a:ea typeface="ＭＳ Ｐゴシック" panose="020B0600070205080204" pitchFamily="50"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spcAft>
                <a:spcPts val="0"/>
              </a:spcAft>
            </a:pPr>
            <a:r>
              <a:rPr lang="en-US" sz="1000" dirty="0">
                <a:solidFill>
                  <a:srgbClr val="000000"/>
                </a:solidFill>
                <a:effectLst/>
                <a:latin typeface="HG丸ｺﾞｼｯｸM-PRO" panose="020F0600000000000000" pitchFamily="50" charset="-128"/>
                <a:ea typeface="ＭＳ Ｐゴシック" panose="020B0600070205080204" pitchFamily="50"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spcAft>
                <a:spcPts val="0"/>
              </a:spcAft>
            </a:pPr>
            <a:r>
              <a:rPr lang="en-US" sz="10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8" name="正方形/長方形 7"/>
          <p:cNvSpPr/>
          <p:nvPr/>
        </p:nvSpPr>
        <p:spPr>
          <a:xfrm>
            <a:off x="5090730" y="3641281"/>
            <a:ext cx="2266488" cy="1385590"/>
          </a:xfrm>
          <a:prstGeom prst="rect">
            <a:avLst/>
          </a:prstGeom>
          <a:no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0" bIns="45720" numCol="1" spcCol="0" rtlCol="0" fromWordArt="0" anchor="t" anchorCtr="0" forceAA="0" compatLnSpc="1">
            <a:prstTxWarp prst="textNoShape">
              <a:avLst/>
            </a:prstTxWarp>
            <a:noAutofit/>
          </a:bodyPr>
          <a:lstStyle/>
          <a:p>
            <a:pPr algn="ctr">
              <a:spcAft>
                <a:spcPts val="0"/>
              </a:spcAft>
            </a:pP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黒</a:t>
            </a:r>
            <a:r>
              <a:rPr lang="ja-JP" altLang="en-US"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部</a:t>
            </a:r>
            <a:r>
              <a:rPr lang="ja-JP" altLang="en-US"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市</a:t>
            </a:r>
            <a:endParaRPr lang="en-US" alt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gn="ctr">
              <a:lnSpc>
                <a:spcPts val="600"/>
              </a:lnSpc>
              <a:spcAft>
                <a:spcPts val="0"/>
              </a:spcAft>
            </a:pPr>
            <a:r>
              <a:rPr lang="ja-JP" sz="1200" dirty="0">
                <a:solidFill>
                  <a:srgbClr val="FF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endParaRPr lang="ja-JP" sz="1200" dirty="0">
              <a:solidFill>
                <a:srgbClr val="FF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200"/>
              </a:lnSpc>
            </a:pPr>
            <a:r>
              <a:rPr lang="ja-JP" sz="1200" b="1"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rPr>
              <a:t>特定商業地域新規出店支援事業</a:t>
            </a:r>
          </a:p>
          <a:p>
            <a:pPr>
              <a:lnSpc>
                <a:spcPts val="1200"/>
              </a:lnSpc>
              <a:spcAft>
                <a:spcPts val="0"/>
              </a:spcAft>
            </a:pPr>
            <a:r>
              <a:rPr lang="ja-JP"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商店街に新たに出店する際に係る空き店舗または</a:t>
            </a:r>
            <a:r>
              <a:rPr lang="ja-JP" altLang="en-US"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r>
              <a:rPr lang="ja-JP"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改装可能な住宅等の改装費・賃借料等の一部を補助します。</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200"/>
              </a:lnSpc>
              <a:spcAft>
                <a:spcPts val="0"/>
              </a:spcAft>
            </a:pPr>
            <a:r>
              <a:rPr lang="ja-JP"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【補助率】</a:t>
            </a:r>
            <a:r>
              <a:rPr lang="ja-JP" altLang="en-US"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改装費</a:t>
            </a:r>
            <a:r>
              <a:rPr lang="en-US" altLang="ja-JP"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r>
              <a:rPr lang="en-US"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1/3</a:t>
            </a:r>
            <a:r>
              <a:rPr lang="ja-JP"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等</a:t>
            </a:r>
            <a:r>
              <a:rPr lang="ja-JP" altLang="en-US"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、賃借料</a:t>
            </a:r>
            <a:r>
              <a:rPr lang="en-US" altLang="ja-JP"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:1/2</a:t>
            </a:r>
            <a:r>
              <a:rPr lang="ja-JP" altLang="en-US"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等</a:t>
            </a:r>
            <a:endParaRPr lang="en-US" altLang="ja-JP"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nSpc>
                <a:spcPts val="1200"/>
              </a:lnSpc>
              <a:spcAft>
                <a:spcPts val="0"/>
              </a:spcAft>
            </a:pPr>
            <a:r>
              <a:rPr lang="ja-JP"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【上限額</a:t>
            </a:r>
            <a:r>
              <a:rPr lang="ja-JP" sz="8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1</a:t>
            </a:r>
            <a:r>
              <a:rPr lang="en-US" altLang="ja-JP" sz="8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00</a:t>
            </a:r>
            <a:r>
              <a:rPr lang="ja-JP" altLang="en-US"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万円</a:t>
            </a:r>
            <a:r>
              <a:rPr lang="ja-JP" sz="8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等</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a:t>
            </a:r>
            <a:r>
              <a:rPr lang="ja-JP" altLang="en-US" sz="80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飲食業</a:t>
            </a:r>
            <a:r>
              <a:rPr lang="ja-JP" altLang="en-US" sz="8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の場合</a:t>
            </a:r>
            <a:r>
              <a:rPr lang="en-US" altLang="ja-JP" sz="8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200</a:t>
            </a:r>
            <a:r>
              <a:rPr lang="ja-JP" altLang="en-US" sz="8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万円等）</a:t>
            </a:r>
            <a:endParaRPr lang="en-US" altLang="ja-JP" sz="8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nSpc>
                <a:spcPts val="1200"/>
              </a:lnSpc>
              <a:spcAft>
                <a:spcPts val="0"/>
              </a:spcAft>
            </a:pPr>
            <a:r>
              <a:rPr lang="ja-JP" sz="800" b="1" dirty="0" smtClean="0">
                <a:solidFill>
                  <a:srgbClr val="FF66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商工</a:t>
            </a:r>
            <a:r>
              <a:rPr lang="ja-JP" sz="800" b="1" dirty="0">
                <a:solidFill>
                  <a:srgbClr val="FF66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観光課</a:t>
            </a:r>
            <a:r>
              <a:rPr lang="ja-JP" altLang="en-US" sz="1200" b="1"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en-US" sz="11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0765-54-2611</a:t>
            </a:r>
            <a:endParaRPr lang="ja-JP" sz="11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spcAft>
                <a:spcPts val="0"/>
              </a:spcAft>
            </a:pPr>
            <a:r>
              <a:rPr lang="en-US" sz="900" dirty="0">
                <a:solidFill>
                  <a:srgbClr val="000000"/>
                </a:solidFill>
                <a:effectLst/>
                <a:latin typeface="HG丸ｺﾞｼｯｸM-PRO" panose="020F0600000000000000" pitchFamily="50" charset="-128"/>
                <a:ea typeface="ＭＳ Ｐゴシック" panose="020B0600070205080204" pitchFamily="50"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spcAft>
                <a:spcPts val="0"/>
              </a:spcAft>
            </a:pPr>
            <a:r>
              <a:rPr lang="en-US" sz="1000" dirty="0">
                <a:solidFill>
                  <a:srgbClr val="000000"/>
                </a:solidFill>
                <a:effectLst/>
                <a:latin typeface="HG丸ｺﾞｼｯｸM-PRO" panose="020F0600000000000000" pitchFamily="50" charset="-128"/>
                <a:ea typeface="ＭＳ Ｐゴシック" panose="020B0600070205080204" pitchFamily="50"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77" name="正方形/長方形 76">
            <a:extLst>
              <a:ext uri="{FF2B5EF4-FFF2-40B4-BE49-F238E27FC236}">
                <a16:creationId xmlns:a16="http://schemas.microsoft.com/office/drawing/2014/main" id="{7F4EC90B-2AED-44C0-8406-29A99A5AA084}"/>
              </a:ext>
            </a:extLst>
          </p:cNvPr>
          <p:cNvSpPr/>
          <p:nvPr/>
        </p:nvSpPr>
        <p:spPr>
          <a:xfrm>
            <a:off x="217570" y="5094137"/>
            <a:ext cx="2232000" cy="187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正方形/長方形 77">
            <a:extLst>
              <a:ext uri="{FF2B5EF4-FFF2-40B4-BE49-F238E27FC236}">
                <a16:creationId xmlns:a16="http://schemas.microsoft.com/office/drawing/2014/main" id="{C6C54BA7-2B58-4410-A7B5-B988B5B9A745}"/>
              </a:ext>
            </a:extLst>
          </p:cNvPr>
          <p:cNvSpPr/>
          <p:nvPr/>
        </p:nvSpPr>
        <p:spPr>
          <a:xfrm>
            <a:off x="5078060" y="5091202"/>
            <a:ext cx="2232000" cy="187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正方形/長方形 78">
            <a:extLst>
              <a:ext uri="{FF2B5EF4-FFF2-40B4-BE49-F238E27FC236}">
                <a16:creationId xmlns:a16="http://schemas.microsoft.com/office/drawing/2014/main" id="{4B25BCDB-ADFB-4874-8A61-4A140D565E18}"/>
              </a:ext>
            </a:extLst>
          </p:cNvPr>
          <p:cNvSpPr/>
          <p:nvPr/>
        </p:nvSpPr>
        <p:spPr>
          <a:xfrm>
            <a:off x="2657542" y="5091202"/>
            <a:ext cx="2232000" cy="187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p:cNvSpPr/>
          <p:nvPr/>
        </p:nvSpPr>
        <p:spPr>
          <a:xfrm>
            <a:off x="186486" y="5040890"/>
            <a:ext cx="2232000" cy="1385027"/>
          </a:xfrm>
          <a:prstGeom prst="rect">
            <a:avLst/>
          </a:prstGeom>
          <a:no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t" anchorCtr="0" forceAA="0" compatLnSpc="1">
            <a:prstTxWarp prst="textNoShape">
              <a:avLst/>
            </a:prstTxWarp>
            <a:noAutofit/>
          </a:bodyPr>
          <a:lstStyle/>
          <a:p>
            <a:pPr algn="ctr">
              <a:spcAft>
                <a:spcPts val="0"/>
              </a:spcAft>
            </a:pP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砺</a:t>
            </a:r>
            <a:r>
              <a:rPr lang="ja-JP" altLang="en-US"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波</a:t>
            </a:r>
            <a:r>
              <a:rPr lang="ja-JP" altLang="en-US"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市　</a:t>
            </a:r>
            <a:r>
              <a:rPr lang="ja-JP" sz="1200"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endParaRPr lang="en-US" altLang="ja-JP" sz="1200"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gn="ctr">
              <a:lnSpc>
                <a:spcPts val="600"/>
              </a:lnSpc>
              <a:spcAft>
                <a:spcPts val="0"/>
              </a:spcAft>
            </a:pPr>
            <a:r>
              <a:rPr lang="ja-JP" sz="12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gn="dist">
              <a:lnSpc>
                <a:spcPts val="1200"/>
              </a:lnSpc>
            </a:pPr>
            <a:r>
              <a:rPr lang="ja-JP" altLang="ja-JP" sz="1200" b="1" spc="-200"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rPr>
              <a:t>空き店舗再生みんなでチャレンジ事業</a:t>
            </a:r>
            <a:r>
              <a:rPr lang="en-US" altLang="ja-JP" sz="1000" b="1" dirty="0">
                <a:solidFill>
                  <a:srgbClr val="000000"/>
                </a:solidFill>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25" dirty="0">
              <a:solidFill>
                <a:schemeClr val="accent1">
                  <a:lumMod val="50000"/>
                </a:schemeClr>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200"/>
              </a:lnSpc>
              <a:spcAft>
                <a:spcPts val="0"/>
              </a:spcAft>
            </a:pPr>
            <a:r>
              <a:rPr lang="ja-JP" sz="800" dirty="0">
                <a:solidFill>
                  <a:srgbClr val="000000"/>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中心市街地の空き店舗や空き家情報バンク登録物件を改修して日中営業する店舗に対し、改修費及び創業者支援資金利子の補助を行います。</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200"/>
              </a:lnSpc>
              <a:spcAft>
                <a:spcPts val="0"/>
              </a:spcAft>
            </a:pPr>
            <a:r>
              <a:rPr lang="ja-JP"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【補助率】</a:t>
            </a:r>
            <a:r>
              <a:rPr lang="ja-JP" sz="800" dirty="0">
                <a:solidFill>
                  <a:srgbClr val="000000"/>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補助対象経費の</a:t>
            </a:r>
            <a:r>
              <a:rPr lang="en-US" sz="800" dirty="0">
                <a:solidFill>
                  <a:srgbClr val="000000"/>
                </a:solidFill>
                <a:effectLst/>
                <a:latin typeface="HG丸ｺﾞｼｯｸM-PRO" panose="020F0600000000000000" pitchFamily="50" charset="-128"/>
                <a:ea typeface="ＭＳ Ｐゴシック" panose="020B0600070205080204" pitchFamily="50" charset="-128"/>
                <a:cs typeface="Times New Roman" panose="02020603050405020304" pitchFamily="18" charset="0"/>
              </a:rPr>
              <a:t>1/2</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200"/>
              </a:lnSpc>
              <a:spcAft>
                <a:spcPts val="0"/>
              </a:spcAft>
            </a:pPr>
            <a:r>
              <a:rPr lang="ja-JP"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【上限額】</a:t>
            </a:r>
            <a:r>
              <a:rPr lang="en-US" altLang="ja-JP"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200</a:t>
            </a:r>
            <a:r>
              <a:rPr lang="ja-JP" altLang="en-US"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万円</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200"/>
              </a:lnSpc>
              <a:spcAft>
                <a:spcPts val="0"/>
              </a:spcAft>
            </a:pPr>
            <a:r>
              <a:rPr lang="ja-JP" sz="800" b="1" dirty="0">
                <a:solidFill>
                  <a:srgbClr val="FF66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商工観光課　</a:t>
            </a:r>
            <a:r>
              <a:rPr lang="en-US" sz="11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0763-33-1392</a:t>
            </a:r>
            <a:endParaRPr lang="ja-JP" sz="12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nSpc>
                <a:spcPts val="1200"/>
              </a:lnSpc>
              <a:spcAft>
                <a:spcPts val="0"/>
              </a:spcAft>
            </a:pPr>
            <a:r>
              <a:rPr lang="en-US" sz="900" b="1"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200" b="1"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62" name="正方形/長方形 61"/>
          <p:cNvSpPr/>
          <p:nvPr/>
        </p:nvSpPr>
        <p:spPr>
          <a:xfrm>
            <a:off x="5047586" y="5035227"/>
            <a:ext cx="2296089" cy="1728000"/>
          </a:xfrm>
          <a:prstGeom prst="rect">
            <a:avLst/>
          </a:prstGeom>
          <a:no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0" bIns="45720" numCol="1" spcCol="0" rtlCol="0" fromWordArt="0" anchor="t" anchorCtr="0" forceAA="0" compatLnSpc="1">
            <a:prstTxWarp prst="textNoShape">
              <a:avLst/>
            </a:prstTxWarp>
            <a:noAutofit/>
          </a:bodyPr>
          <a:lstStyle/>
          <a:p>
            <a:pPr algn="ctr">
              <a:spcAft>
                <a:spcPts val="0"/>
              </a:spcAft>
            </a:pP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南</a:t>
            </a:r>
            <a:r>
              <a:rPr lang="ja-JP" altLang="en-US"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砺</a:t>
            </a:r>
            <a:r>
              <a:rPr lang="ja-JP" altLang="en-US"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市</a:t>
            </a:r>
            <a:r>
              <a:rPr lang="ja-JP" sz="1200"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endParaRPr lang="en-US" altLang="ja-JP" sz="1200"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gn="ctr">
              <a:lnSpc>
                <a:spcPts val="600"/>
              </a:lnSpc>
              <a:spcAft>
                <a:spcPts val="0"/>
              </a:spcAft>
            </a:pPr>
            <a:r>
              <a:rPr lang="ja-JP" sz="12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200"/>
              </a:lnSpc>
            </a:pPr>
            <a:r>
              <a:rPr lang="ja-JP" altLang="en-US" sz="1200" b="1"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rPr>
              <a:t>空き家・空き店舗利用促進事業</a:t>
            </a:r>
            <a:endParaRPr lang="ja-JP" sz="1200" b="1"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nSpc>
                <a:spcPts val="1200"/>
              </a:lnSpc>
              <a:spcAft>
                <a:spcPts val="0"/>
              </a:spcAft>
            </a:pPr>
            <a:r>
              <a:rPr lang="ja-JP"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空き</a:t>
            </a:r>
            <a:r>
              <a:rPr lang="ja-JP" altLang="en-US"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家・空き店舗等を購入または賃貸し開業する場合に、改装等に係る経費の一部を助成します</a:t>
            </a:r>
            <a:r>
              <a:rPr lang="ja-JP"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lang="en-US" altLang="ja-JP" sz="8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nSpc>
                <a:spcPts val="1200"/>
              </a:lnSpc>
              <a:spcAft>
                <a:spcPts val="0"/>
              </a:spcAft>
            </a:pP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・改装</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補助率</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】1/2【</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上限額</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】200</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万円</a:t>
            </a:r>
            <a:endPar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nSpc>
                <a:spcPts val="1200"/>
              </a:lnSpc>
            </a:pP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・家賃補助</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補助率</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】1/2【</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上限額</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】2.5</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万円</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月（</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3</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年間）</a:t>
            </a:r>
            <a:endPar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nSpc>
                <a:spcPts val="1200"/>
              </a:lnSpc>
            </a:pP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・利子補助</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補助率</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】1/2【</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上限額</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】30</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万円</a:t>
            </a:r>
            <a:endPar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nSpc>
                <a:spcPts val="1200"/>
              </a:lnSpc>
            </a:pP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3</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年間累計）</a:t>
            </a:r>
            <a:endParaRPr lang="en-US" altLang="ja-JP" sz="800" dirty="0">
              <a:solidFill>
                <a:srgbClr val="000000"/>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endParaRPr>
          </a:p>
          <a:p>
            <a:pPr>
              <a:lnSpc>
                <a:spcPts val="1200"/>
              </a:lnSpc>
              <a:spcAft>
                <a:spcPts val="0"/>
              </a:spcAft>
            </a:pPr>
            <a:r>
              <a:rPr lang="ja-JP" sz="800" b="1" dirty="0">
                <a:solidFill>
                  <a:srgbClr val="FF66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商工</a:t>
            </a:r>
            <a:r>
              <a:rPr lang="ja-JP" altLang="en-US" sz="800" b="1" dirty="0">
                <a:solidFill>
                  <a:srgbClr val="FF66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企業立地</a:t>
            </a:r>
            <a:r>
              <a:rPr lang="ja-JP" sz="800" b="1" dirty="0">
                <a:solidFill>
                  <a:srgbClr val="FF66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課</a:t>
            </a:r>
            <a:r>
              <a:rPr lang="ja-JP" altLang="en-US" sz="1000" b="1" dirty="0">
                <a:solidFill>
                  <a:srgbClr val="FF6600"/>
                </a:solidFill>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en-US" sz="11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0763-23-2018</a:t>
            </a:r>
            <a:r>
              <a:rPr lang="en-US" sz="900" b="1"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200" b="1"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spcAft>
                <a:spcPts val="0"/>
              </a:spcAft>
            </a:pPr>
            <a:r>
              <a:rPr lang="en-US" sz="10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80" name="正方形/長方形 79">
            <a:extLst>
              <a:ext uri="{FF2B5EF4-FFF2-40B4-BE49-F238E27FC236}">
                <a16:creationId xmlns:a16="http://schemas.microsoft.com/office/drawing/2014/main" id="{F2D333D3-47D5-4389-A7A7-B41C446411DC}"/>
              </a:ext>
            </a:extLst>
          </p:cNvPr>
          <p:cNvSpPr/>
          <p:nvPr/>
        </p:nvSpPr>
        <p:spPr>
          <a:xfrm>
            <a:off x="259110" y="6786860"/>
            <a:ext cx="2245226" cy="187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正方形/長方形 80">
            <a:extLst>
              <a:ext uri="{FF2B5EF4-FFF2-40B4-BE49-F238E27FC236}">
                <a16:creationId xmlns:a16="http://schemas.microsoft.com/office/drawing/2014/main" id="{BCC4BE89-FD8E-404F-8F4A-5CB957632242}"/>
              </a:ext>
            </a:extLst>
          </p:cNvPr>
          <p:cNvSpPr/>
          <p:nvPr/>
        </p:nvSpPr>
        <p:spPr>
          <a:xfrm>
            <a:off x="5109043" y="6795366"/>
            <a:ext cx="2232000" cy="187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正方形/長方形 81">
            <a:extLst>
              <a:ext uri="{FF2B5EF4-FFF2-40B4-BE49-F238E27FC236}">
                <a16:creationId xmlns:a16="http://schemas.microsoft.com/office/drawing/2014/main" id="{F460E3BF-D612-4FEA-B66F-9371340C04FB}"/>
              </a:ext>
            </a:extLst>
          </p:cNvPr>
          <p:cNvSpPr/>
          <p:nvPr/>
        </p:nvSpPr>
        <p:spPr>
          <a:xfrm>
            <a:off x="2699082" y="6795366"/>
            <a:ext cx="2232000" cy="187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正方形/長方形 65"/>
          <p:cNvSpPr/>
          <p:nvPr/>
        </p:nvSpPr>
        <p:spPr>
          <a:xfrm>
            <a:off x="214424" y="6760106"/>
            <a:ext cx="2232000" cy="1754946"/>
          </a:xfrm>
          <a:prstGeom prst="rect">
            <a:avLst/>
          </a:prstGeom>
          <a:no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0" bIns="45720" numCol="1" spcCol="0" rtlCol="0" fromWordArt="0" anchor="t" anchorCtr="0" forceAA="0" compatLnSpc="1">
            <a:prstTxWarp prst="textNoShape">
              <a:avLst/>
            </a:prstTxWarp>
            <a:noAutofit/>
          </a:bodyPr>
          <a:lstStyle/>
          <a:p>
            <a:pPr algn="ctr">
              <a:spcAft>
                <a:spcPts val="0"/>
              </a:spcAft>
            </a:pP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上</a:t>
            </a:r>
            <a:r>
              <a:rPr lang="ja-JP" altLang="en-US"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市</a:t>
            </a:r>
            <a:r>
              <a:rPr lang="ja-JP" altLang="en-US"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町</a:t>
            </a:r>
            <a:endParaRPr lang="en-US" alt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gn="ctr">
              <a:lnSpc>
                <a:spcPts val="600"/>
              </a:lnSpc>
              <a:spcAft>
                <a:spcPts val="0"/>
              </a:spcAft>
            </a:pPr>
            <a:r>
              <a:rPr lang="ja-JP" sz="1200" dirty="0">
                <a:solidFill>
                  <a:srgbClr val="FF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endParaRPr lang="ja-JP" sz="1200" dirty="0">
              <a:solidFill>
                <a:srgbClr val="FF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200"/>
              </a:lnSpc>
            </a:pPr>
            <a:r>
              <a:rPr lang="ja-JP" sz="1200" b="1"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rPr>
              <a:t>空き店舗活用等地域活性化事業</a:t>
            </a:r>
          </a:p>
          <a:p>
            <a:pPr>
              <a:lnSpc>
                <a:spcPts val="1200"/>
              </a:lnSpc>
              <a:spcAft>
                <a:spcPts val="0"/>
              </a:spcAft>
            </a:pPr>
            <a:r>
              <a:rPr lang="ja-JP" altLang="en-US" sz="800" dirty="0">
                <a:solidFill>
                  <a:srgbClr val="000000"/>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中心市街地に位置する</a:t>
            </a:r>
            <a:r>
              <a:rPr lang="ja-JP" sz="800" dirty="0">
                <a:solidFill>
                  <a:srgbClr val="000000"/>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空き店舗等を活用した創業等に要する経費に対して、予算の範囲内において支援します。</a:t>
            </a:r>
            <a:endParaRPr lang="ja-JP" sz="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200"/>
              </a:lnSpc>
              <a:spcAft>
                <a:spcPts val="0"/>
              </a:spcAft>
            </a:pPr>
            <a:r>
              <a:rPr lang="ja-JP" altLang="en-US" sz="800" dirty="0" smtClean="0">
                <a:solidFill>
                  <a:srgbClr val="000000"/>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①修繕費等：</a:t>
            </a:r>
            <a:r>
              <a:rPr lang="ja-JP" sz="800" dirty="0" smtClean="0">
                <a:solidFill>
                  <a:srgbClr val="000000"/>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a:t>
            </a:r>
            <a:r>
              <a:rPr lang="ja-JP" sz="800" dirty="0">
                <a:solidFill>
                  <a:srgbClr val="000000"/>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補助率】</a:t>
            </a:r>
            <a:r>
              <a:rPr lang="en-US" sz="800" dirty="0">
                <a:solidFill>
                  <a:srgbClr val="000000"/>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1/3</a:t>
            </a:r>
            <a:r>
              <a:rPr lang="ja-JP" sz="800" dirty="0">
                <a:solidFill>
                  <a:srgbClr val="000000"/>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【上限額】</a:t>
            </a:r>
            <a:r>
              <a:rPr lang="en-US" altLang="ja-JP" sz="800" dirty="0">
                <a:solidFill>
                  <a:srgbClr val="000000"/>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100</a:t>
            </a:r>
            <a:r>
              <a:rPr lang="ja-JP" altLang="en-US" sz="800" dirty="0">
                <a:solidFill>
                  <a:srgbClr val="000000"/>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万</a:t>
            </a:r>
            <a:r>
              <a:rPr lang="ja-JP" altLang="en-US" sz="800" dirty="0" smtClean="0">
                <a:solidFill>
                  <a:srgbClr val="000000"/>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円</a:t>
            </a:r>
            <a:endParaRPr lang="en-US" altLang="ja-JP" sz="800" dirty="0" smtClean="0">
              <a:solidFill>
                <a:srgbClr val="000000"/>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endParaRPr>
          </a:p>
          <a:p>
            <a:pPr>
              <a:lnSpc>
                <a:spcPts val="1200"/>
              </a:lnSpc>
            </a:pPr>
            <a:r>
              <a:rPr lang="ja-JP" altLang="en-US" sz="800" dirty="0" smtClean="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②賃借料：</a:t>
            </a:r>
            <a:r>
              <a:rPr lang="ja-JP" alt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【補助率</a:t>
            </a:r>
            <a:r>
              <a:rPr lang="ja-JP" altLang="ja-JP" sz="800" dirty="0" smtClean="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a:t>
            </a:r>
            <a:r>
              <a:rPr lang="en-US" altLang="ja-JP" sz="800" dirty="0" smtClean="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2/3</a:t>
            </a:r>
            <a:r>
              <a:rPr lang="ja-JP" alt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【上限額</a:t>
            </a:r>
            <a:r>
              <a:rPr lang="ja-JP" altLang="ja-JP" sz="800" dirty="0" smtClean="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a:t>
            </a:r>
            <a:r>
              <a:rPr lang="ja-JP" altLang="en-US" sz="800" dirty="0" smtClean="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１年目月額５万円、２年目３万</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円</a:t>
            </a:r>
            <a:endParaRPr lang="en-US" alt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endParaRPr>
          </a:p>
          <a:p>
            <a:pPr>
              <a:lnSpc>
                <a:spcPts val="1200"/>
              </a:lnSpc>
              <a:spcAft>
                <a:spcPts val="0"/>
              </a:spcAft>
            </a:pPr>
            <a:r>
              <a:rPr lang="en-US" altLang="ja-JP" sz="800" dirty="0" smtClean="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a:t>
            </a:r>
            <a:r>
              <a:rPr lang="ja-JP" altLang="en-US" sz="800" dirty="0" smtClean="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①の対象</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経費について全て町内事業者を利用した場合は、補助率</a:t>
            </a:r>
            <a:r>
              <a:rPr lang="en-US" altLang="ja-JP" sz="800" dirty="0" smtClean="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1/2</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a:t>
            </a:r>
            <a:r>
              <a:rPr lang="ja-JP" altLang="en-US" sz="800" dirty="0" smtClean="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上限</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額</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150</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万円とする</a:t>
            </a:r>
            <a:r>
              <a:rPr lang="ja-JP" altLang="en-US" sz="800" dirty="0" smtClean="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a:t>
            </a:r>
            <a:endParaRPr lang="en-US" altLang="ja-JP" sz="800" dirty="0" smtClean="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endParaRPr>
          </a:p>
          <a:p>
            <a:pPr>
              <a:lnSpc>
                <a:spcPts val="1200"/>
              </a:lnSpc>
              <a:spcAft>
                <a:spcPts val="0"/>
              </a:spcAft>
            </a:pPr>
            <a:r>
              <a:rPr lang="en-US" altLang="ja-JP" sz="800" dirty="0" smtClean="0">
                <a:solidFill>
                  <a:srgbClr val="000000"/>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a:t>
            </a:r>
            <a:r>
              <a:rPr lang="ja-JP" altLang="en-US" sz="800" dirty="0" smtClean="0">
                <a:solidFill>
                  <a:srgbClr val="000000"/>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②は</a:t>
            </a:r>
            <a:r>
              <a:rPr lang="en-US" altLang="ja-JP" sz="800" dirty="0" smtClean="0">
                <a:solidFill>
                  <a:srgbClr val="000000"/>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24</a:t>
            </a:r>
            <a:r>
              <a:rPr lang="ja-JP" altLang="en-US" sz="800" dirty="0" smtClean="0">
                <a:solidFill>
                  <a:srgbClr val="000000"/>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か月間補助</a:t>
            </a:r>
            <a:endParaRPr lang="ja-JP" sz="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200"/>
              </a:lnSpc>
              <a:spcAft>
                <a:spcPts val="0"/>
              </a:spcAft>
            </a:pPr>
            <a:r>
              <a:rPr lang="ja-JP" sz="800" b="1" dirty="0">
                <a:solidFill>
                  <a:srgbClr val="FF66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産業課</a:t>
            </a:r>
            <a:r>
              <a:rPr lang="ja-JP" altLang="en-US" sz="800" b="1" dirty="0">
                <a:solidFill>
                  <a:srgbClr val="FF66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en-US" altLang="ja-JP" sz="1100" b="1" dirty="0">
                <a:solidFill>
                  <a:srgbClr val="FF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en-US" altLang="ja-JP" sz="1100" b="1" dirty="0">
                <a:solidFill>
                  <a:schemeClr val="tx1"/>
                </a:solidFill>
                <a:latin typeface="ＭＳ Ｐゴシック" panose="020B0600070205080204" pitchFamily="50" charset="-128"/>
                <a:ea typeface="HG丸ｺﾞｼｯｸM-PRO" panose="020F0600000000000000" pitchFamily="50" charset="-128"/>
                <a:cs typeface="Times New Roman" panose="02020603050405020304" pitchFamily="18" charset="0"/>
              </a:rPr>
              <a:t>076-472-2505 </a:t>
            </a:r>
            <a:r>
              <a:rPr lang="en-US" sz="1000" dirty="0">
                <a:solidFill>
                  <a:srgbClr val="000000"/>
                </a:solidFill>
                <a:effectLst/>
                <a:latin typeface="HG丸ｺﾞｼｯｸM-PRO" panose="020F0600000000000000" pitchFamily="50" charset="-128"/>
                <a:ea typeface="ＭＳ Ｐゴシック" panose="020B0600070205080204" pitchFamily="50"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spcAft>
                <a:spcPts val="0"/>
              </a:spcAft>
            </a:pPr>
            <a:r>
              <a:rPr lang="en-US" sz="1000" dirty="0">
                <a:solidFill>
                  <a:srgbClr val="000000"/>
                </a:solidFill>
                <a:effectLst/>
                <a:latin typeface="HG丸ｺﾞｼｯｸM-PRO" panose="020F0600000000000000" pitchFamily="50" charset="-128"/>
                <a:ea typeface="ＭＳ Ｐゴシック" panose="020B0600070205080204" pitchFamily="50"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spcAft>
                <a:spcPts val="0"/>
              </a:spcAft>
            </a:pPr>
            <a:r>
              <a:rPr lang="en-US" sz="10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83" name="正方形/長方形 82">
            <a:extLst>
              <a:ext uri="{FF2B5EF4-FFF2-40B4-BE49-F238E27FC236}">
                <a16:creationId xmlns:a16="http://schemas.microsoft.com/office/drawing/2014/main" id="{34E4F246-E0D3-4719-AEA1-4B22944E1485}"/>
              </a:ext>
            </a:extLst>
          </p:cNvPr>
          <p:cNvSpPr/>
          <p:nvPr/>
        </p:nvSpPr>
        <p:spPr>
          <a:xfrm>
            <a:off x="228771" y="8803084"/>
            <a:ext cx="2232000" cy="187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5" name="正方形/長方形 84">
            <a:extLst>
              <a:ext uri="{FF2B5EF4-FFF2-40B4-BE49-F238E27FC236}">
                <a16:creationId xmlns:a16="http://schemas.microsoft.com/office/drawing/2014/main" id="{C8A735DA-96C0-4284-906A-2FEF3FC6D9AD}"/>
              </a:ext>
            </a:extLst>
          </p:cNvPr>
          <p:cNvSpPr/>
          <p:nvPr/>
        </p:nvSpPr>
        <p:spPr>
          <a:xfrm>
            <a:off x="2639781" y="8796987"/>
            <a:ext cx="4677368" cy="187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latin typeface="HG丸ｺﾞｼｯｸM-PRO" panose="020F0600000000000000" pitchFamily="50" charset="-128"/>
                <a:ea typeface="HG丸ｺﾞｼｯｸM-PRO" panose="020F0600000000000000" pitchFamily="50" charset="-128"/>
              </a:rPr>
              <a:t>富山県</a:t>
            </a:r>
          </a:p>
        </p:txBody>
      </p:sp>
      <p:sp>
        <p:nvSpPr>
          <p:cNvPr id="36" name="正方形/長方形 35">
            <a:extLst>
              <a:ext uri="{FF2B5EF4-FFF2-40B4-BE49-F238E27FC236}">
                <a16:creationId xmlns:a16="http://schemas.microsoft.com/office/drawing/2014/main" id="{0A7E7237-855E-4368-AB18-B1FDAD8CFD11}"/>
              </a:ext>
            </a:extLst>
          </p:cNvPr>
          <p:cNvSpPr/>
          <p:nvPr/>
        </p:nvSpPr>
        <p:spPr>
          <a:xfrm>
            <a:off x="193554" y="8731076"/>
            <a:ext cx="2232000" cy="1731967"/>
          </a:xfrm>
          <a:prstGeom prst="rect">
            <a:avLst/>
          </a:prstGeom>
          <a:no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0" bIns="45720" numCol="1" spcCol="0" rtlCol="0" fromWordArt="0" anchor="t" anchorCtr="0" forceAA="0" compatLnSpc="1">
            <a:prstTxWarp prst="textNoShape">
              <a:avLst/>
            </a:prstTxWarp>
            <a:noAutofit/>
          </a:bodyPr>
          <a:lstStyle/>
          <a:p>
            <a:pPr algn="ctr">
              <a:spcAft>
                <a:spcPts val="0"/>
              </a:spcAft>
            </a:pPr>
            <a:r>
              <a:rPr lang="ja-JP" sz="1200" b="1" dirty="0">
                <a:solidFill>
                  <a:schemeClr val="bg1"/>
                </a:solidFill>
                <a:latin typeface="ＭＳ Ｐゴシック" panose="020B0600070205080204" pitchFamily="50" charset="-128"/>
                <a:ea typeface="HG丸ｺﾞｼｯｸM-PRO" panose="020F0600000000000000" pitchFamily="50" charset="-128"/>
                <a:cs typeface="Times New Roman" panose="02020603050405020304" pitchFamily="18" charset="0"/>
              </a:rPr>
              <a:t>朝</a:t>
            </a:r>
            <a:r>
              <a:rPr lang="ja-JP" altLang="en-US" sz="1200" b="1" dirty="0">
                <a:solidFill>
                  <a:schemeClr val="bg1"/>
                </a:solidFill>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b="1" dirty="0">
                <a:solidFill>
                  <a:schemeClr val="bg1"/>
                </a:solidFill>
                <a:latin typeface="ＭＳ Ｐゴシック" panose="020B0600070205080204" pitchFamily="50" charset="-128"/>
                <a:ea typeface="HG丸ｺﾞｼｯｸM-PRO" panose="020F0600000000000000" pitchFamily="50" charset="-128"/>
                <a:cs typeface="Times New Roman" panose="02020603050405020304" pitchFamily="18" charset="0"/>
              </a:rPr>
              <a:t>日</a:t>
            </a:r>
            <a:r>
              <a:rPr lang="ja-JP" altLang="en-US" sz="1200" b="1" dirty="0">
                <a:solidFill>
                  <a:schemeClr val="bg1"/>
                </a:solidFill>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b="1" dirty="0">
                <a:solidFill>
                  <a:schemeClr val="bg1"/>
                </a:solidFill>
                <a:latin typeface="ＭＳ Ｐゴシック" panose="020B0600070205080204" pitchFamily="50" charset="-128"/>
                <a:ea typeface="HG丸ｺﾞｼｯｸM-PRO" panose="020F0600000000000000" pitchFamily="50" charset="-128"/>
                <a:cs typeface="Times New Roman" panose="02020603050405020304" pitchFamily="18" charset="0"/>
              </a:rPr>
              <a:t>町</a:t>
            </a:r>
            <a:endParaRPr lang="en-US" altLang="ja-JP" sz="1200" b="1" dirty="0">
              <a:solidFill>
                <a:schemeClr val="bg1"/>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gn="ctr">
              <a:lnSpc>
                <a:spcPts val="600"/>
              </a:lnSpc>
              <a:spcAft>
                <a:spcPts val="0"/>
              </a:spcAft>
            </a:pPr>
            <a:r>
              <a:rPr lang="ja-JP" sz="1200" dirty="0">
                <a:solidFill>
                  <a:srgbClr val="FF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endParaRPr lang="ja-JP" sz="1200" dirty="0">
              <a:solidFill>
                <a:srgbClr val="FF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200"/>
              </a:lnSpc>
            </a:pPr>
            <a:r>
              <a:rPr lang="ja-JP" altLang="en-US" sz="1200" b="1"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rPr>
              <a:t>商業等魅力アップ事業</a:t>
            </a:r>
            <a:endParaRPr lang="en-US" altLang="ja-JP" sz="1200" b="1"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nSpc>
                <a:spcPts val="1200"/>
              </a:lnSpc>
            </a:pPr>
            <a:r>
              <a:rPr lang="ja-JP" altLang="en-US"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店舗を新築又は町内にある既存の住宅を店舗に改装若しくは空き店舗等を改装して起業する事業者に対して、店舗の改装、取得、建築、賃借等に係る経費の一部を補助します。</a:t>
            </a:r>
            <a:endParaRPr lang="en-US" alt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endParaRPr>
          </a:p>
          <a:p>
            <a:pPr>
              <a:lnSpc>
                <a:spcPts val="1200"/>
              </a:lnSpc>
            </a:pPr>
            <a:r>
              <a:rPr 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【補助率】</a:t>
            </a:r>
            <a:r>
              <a:rPr lang="en-US"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1/2</a:t>
            </a:r>
            <a:r>
              <a:rPr 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【上限額】</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100</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万円</a:t>
            </a:r>
            <a:endParaRPr lang="en-US" alt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endParaRPr>
          </a:p>
          <a:p>
            <a:pPr>
              <a:lnSpc>
                <a:spcPts val="1200"/>
              </a:lnSpc>
            </a:pPr>
            <a:r>
              <a:rPr lang="ja-JP" altLang="en-US"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（中心市街地等で起業する場合は</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200</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万円）</a:t>
            </a:r>
            <a:endParaRPr 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endParaRPr>
          </a:p>
          <a:p>
            <a:pPr>
              <a:lnSpc>
                <a:spcPts val="1200"/>
              </a:lnSpc>
              <a:spcAft>
                <a:spcPts val="0"/>
              </a:spcAft>
            </a:pPr>
            <a:r>
              <a:rPr lang="en-US" sz="800" b="1" dirty="0">
                <a:solidFill>
                  <a:srgbClr val="FF6600"/>
                </a:solidFill>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800" b="1" dirty="0">
                <a:solidFill>
                  <a:srgbClr val="FF6600"/>
                </a:solidFill>
                <a:latin typeface="ＭＳ Ｐゴシック" panose="020B0600070205080204" pitchFamily="50" charset="-128"/>
                <a:ea typeface="HG丸ｺﾞｼｯｸM-PRO" panose="020F0600000000000000" pitchFamily="50" charset="-128"/>
                <a:cs typeface="Times New Roman" panose="02020603050405020304" pitchFamily="18" charset="0"/>
              </a:rPr>
              <a:t>商工観光課</a:t>
            </a:r>
            <a:r>
              <a:rPr lang="en-US" altLang="ja-JP" sz="11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altLang="en-US" sz="11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en-US" sz="11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0765-83-1100</a:t>
            </a:r>
            <a:endParaRPr lang="ja-JP" sz="11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nSpc>
                <a:spcPts val="1200"/>
              </a:lnSpc>
              <a:spcAft>
                <a:spcPts val="0"/>
              </a:spcAft>
            </a:pPr>
            <a:r>
              <a:rPr lang="en-US" sz="1000" dirty="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spcAft>
                <a:spcPts val="0"/>
              </a:spcAft>
            </a:pPr>
            <a:r>
              <a:rPr lang="en-US" sz="10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spcAft>
                <a:spcPts val="0"/>
              </a:spcAft>
            </a:pPr>
            <a:r>
              <a:rPr lang="en-US" sz="10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38" name="正方形/長方形 37">
            <a:extLst>
              <a:ext uri="{FF2B5EF4-FFF2-40B4-BE49-F238E27FC236}">
                <a16:creationId xmlns:a16="http://schemas.microsoft.com/office/drawing/2014/main" id="{04141739-E9F9-403C-BC9B-F253DA3EEE44}"/>
              </a:ext>
            </a:extLst>
          </p:cNvPr>
          <p:cNvSpPr/>
          <p:nvPr/>
        </p:nvSpPr>
        <p:spPr>
          <a:xfrm>
            <a:off x="2644256" y="9020225"/>
            <a:ext cx="2320610" cy="1348323"/>
          </a:xfrm>
          <a:prstGeom prst="rect">
            <a:avLst/>
          </a:prstGeom>
          <a:no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0" bIns="0" numCol="1" spcCol="0" rtlCol="0" fromWordArt="0" anchor="t" anchorCtr="0" forceAA="0" compatLnSpc="1">
            <a:prstTxWarp prst="textNoShape">
              <a:avLst/>
            </a:prstTxWarp>
            <a:noAutofit/>
          </a:bodyPr>
          <a:lstStyle/>
          <a:p>
            <a:pPr indent="-3672205">
              <a:lnSpc>
                <a:spcPts val="1200"/>
              </a:lnSpc>
            </a:pPr>
            <a:r>
              <a:rPr lang="ja-JP" altLang="en-US" sz="1100" b="1"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rPr>
              <a:t>がんばる商店街支援事業</a:t>
            </a:r>
            <a:endParaRPr lang="en-US" altLang="ja-JP" sz="1100" b="1"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indent="-3672205">
              <a:lnSpc>
                <a:spcPts val="1200"/>
              </a:lnSpc>
            </a:pPr>
            <a:r>
              <a:rPr lang="en-US" altLang="ja-JP" sz="1100" b="1"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rPr>
              <a:t>(</a:t>
            </a:r>
            <a:r>
              <a:rPr lang="ja-JP" altLang="en-US" sz="1100" b="1"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rPr>
              <a:t>空き店舗活用事業</a:t>
            </a:r>
            <a:r>
              <a:rPr lang="en-US" altLang="ja-JP" sz="1100" b="1"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lang="ja-JP" altLang="en-US" sz="1100" b="1"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indent="-3672205">
              <a:lnSpc>
                <a:spcPts val="1200"/>
              </a:lnSpc>
            </a:pPr>
            <a:r>
              <a:rPr lang="ja-JP" altLang="en-US"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商店街の空き店舗等をインキュベーター･ショップ、休憩室、ギャラリー等へ活用する際に係る経費を一部補助します。</a:t>
            </a:r>
            <a:endParaRPr lang="en-US" alt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endParaRPr>
          </a:p>
          <a:p>
            <a:pPr indent="-3672205">
              <a:lnSpc>
                <a:spcPts val="1200"/>
              </a:lnSpc>
            </a:pPr>
            <a:r>
              <a:rPr lang="en-US" alt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市町村からの同額以上の補助見込みが必要</a:t>
            </a:r>
          </a:p>
          <a:p>
            <a:pPr indent="-3672205">
              <a:lnSpc>
                <a:spcPts val="1200"/>
              </a:lnSpc>
            </a:pPr>
            <a:r>
              <a:rPr lang="en-US" alt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補助率</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 1/4【</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上限額</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】250</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万円 </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a:t>
            </a:r>
            <a:r>
              <a:rPr lang="ja-JP" altLang="en-US"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ハード事業</a:t>
            </a:r>
            <a:r>
              <a:rPr lang="en-US" altLang="ja-JP" sz="800" dirty="0">
                <a:solidFill>
                  <a:srgbClr val="0000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a:t>
            </a:r>
          </a:p>
          <a:p>
            <a:pPr indent="-3672205">
              <a:lnSpc>
                <a:spcPts val="1200"/>
              </a:lnSpc>
            </a:pPr>
            <a:r>
              <a:rPr lang="ja-JP" altLang="en-US" sz="800" b="1" dirty="0">
                <a:solidFill>
                  <a:srgbClr val="FF66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 </a:t>
            </a:r>
            <a:r>
              <a:rPr lang="ja-JP" altLang="en-US" sz="800" b="1" dirty="0" smtClean="0">
                <a:solidFill>
                  <a:srgbClr val="FF6600"/>
                </a:solidFill>
                <a:latin typeface="ＭＳ Ｐゴシック" panose="020B0600070205080204" pitchFamily="50" charset="-128"/>
                <a:ea typeface="HG丸ｺﾞｼｯｸM-PRO" panose="020F0600000000000000" pitchFamily="50" charset="-128"/>
                <a:cs typeface="Times New Roman" panose="02020603050405020304" pitchFamily="18" charset="0"/>
              </a:rPr>
              <a:t>経営支援</a:t>
            </a:r>
            <a:r>
              <a:rPr lang="ja-JP" altLang="en-US" sz="800" b="1" dirty="0" smtClean="0">
                <a:solidFill>
                  <a:srgbClr val="FF6600"/>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課</a:t>
            </a:r>
            <a:r>
              <a:rPr lang="ja-JP" altLang="en-US" sz="12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en-US" altLang="ja-JP" sz="11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076-444-3253</a:t>
            </a:r>
            <a:endParaRPr lang="ja-JP" sz="11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p:txBody>
      </p:sp>
      <p:sp>
        <p:nvSpPr>
          <p:cNvPr id="45" name="正方形/長方形 44"/>
          <p:cNvSpPr/>
          <p:nvPr/>
        </p:nvSpPr>
        <p:spPr>
          <a:xfrm>
            <a:off x="2618897" y="5051394"/>
            <a:ext cx="2266135" cy="1594762"/>
          </a:xfrm>
          <a:prstGeom prst="rect">
            <a:avLst/>
          </a:prstGeom>
          <a:no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0" bIns="45720" numCol="1" spcCol="0" rtlCol="0" fromWordArt="0" anchor="t" anchorCtr="0" forceAA="0" compatLnSpc="1">
            <a:prstTxWarp prst="textNoShape">
              <a:avLst/>
            </a:prstTxWarp>
            <a:noAutofit/>
          </a:bodyPr>
          <a:lstStyle/>
          <a:p>
            <a:pPr algn="ctr">
              <a:spcAft>
                <a:spcPts val="0"/>
              </a:spcAft>
            </a:pP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小</a:t>
            </a:r>
            <a:r>
              <a:rPr lang="ja-JP" altLang="en-US"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矢</a:t>
            </a:r>
            <a:r>
              <a:rPr lang="ja-JP" altLang="en-US"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部</a:t>
            </a:r>
            <a:r>
              <a:rPr lang="ja-JP" altLang="en-US"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市</a:t>
            </a:r>
            <a:r>
              <a:rPr lang="ja-JP" sz="1200" dirty="0">
                <a:solidFill>
                  <a:srgbClr val="FF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endParaRPr lang="en-US" altLang="ja-JP" sz="1200" dirty="0">
              <a:solidFill>
                <a:srgbClr val="FF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gn="ctr">
              <a:lnSpc>
                <a:spcPts val="400"/>
              </a:lnSpc>
              <a:spcAft>
                <a:spcPts val="0"/>
              </a:spcAft>
            </a:pPr>
            <a:r>
              <a:rPr lang="ja-JP" sz="1200" dirty="0">
                <a:solidFill>
                  <a:srgbClr val="FF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endParaRPr lang="ja-JP" sz="1200" dirty="0">
              <a:solidFill>
                <a:srgbClr val="FF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0" marR="0" lvl="0" indent="0" algn="l" defTabSz="1043056" rtl="0" eaLnBrk="1" fontAlgn="auto" latinLnBrk="0" hangingPunct="1">
              <a:lnSpc>
                <a:spcPts val="12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00B050"/>
                </a:solidFill>
                <a:effectLst/>
                <a:uLnTx/>
                <a:uFillTx/>
                <a:latin typeface="ＭＳ Ｐゴシック" panose="020B0600070205080204" pitchFamily="50" charset="-128"/>
                <a:ea typeface="HG丸ｺﾞｼｯｸM-PRO" panose="020F0600000000000000" pitchFamily="50" charset="-128"/>
                <a:cs typeface="Times New Roman" panose="02020603050405020304" pitchFamily="18" charset="0"/>
              </a:rPr>
              <a:t>まちなか等振興事業</a:t>
            </a:r>
          </a:p>
          <a:p>
            <a:pPr marL="0" marR="0" lvl="0" indent="0" algn="l" defTabSz="1043056" rtl="0" eaLnBrk="1" fontAlgn="auto" latinLnBrk="0" hangingPunct="1">
              <a:lnSpc>
                <a:spcPts val="12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市街地における既定の業種の出店、既存店舗のリニューアルに係る経費（取得費、工事費、賃借料）の一部を補助します。</a:t>
            </a:r>
            <a:endParaRPr kumimoji="1" lang="en-US" altLang="ja-JP"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endParaRPr>
          </a:p>
          <a:p>
            <a:pPr marL="0" marR="0" lvl="0" indent="0" algn="l" defTabSz="1043056" rtl="0" eaLnBrk="1" fontAlgn="auto" latinLnBrk="0" hangingPunct="1">
              <a:lnSpc>
                <a:spcPts val="12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a:t>
            </a:r>
            <a:r>
              <a:rPr kumimoji="1" lang="ja-JP" altLang="en-US"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補助率</a:t>
            </a:r>
            <a:r>
              <a:rPr kumimoji="1" lang="en-US" altLang="ja-JP"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】1/2</a:t>
            </a:r>
          </a:p>
          <a:p>
            <a:pPr marL="0" marR="0" lvl="0" indent="0" algn="l" defTabSz="1043056" rtl="0" eaLnBrk="1" fontAlgn="auto" latinLnBrk="0" hangingPunct="1">
              <a:lnSpc>
                <a:spcPts val="12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a:t>
            </a:r>
            <a:r>
              <a:rPr kumimoji="1" lang="ja-JP" altLang="en-US"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上限額</a:t>
            </a:r>
            <a:r>
              <a:rPr kumimoji="1" lang="en-US" altLang="ja-JP"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a:t>
            </a:r>
            <a:r>
              <a:rPr kumimoji="1" lang="ja-JP" altLang="en-US"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出店</a:t>
            </a:r>
            <a:r>
              <a:rPr kumimoji="1" lang="en-US" altLang="ja-JP"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:200</a:t>
            </a:r>
            <a:r>
              <a:rPr kumimoji="1" lang="ja-JP" altLang="en-US"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万円、リニューアル</a:t>
            </a:r>
            <a:r>
              <a:rPr kumimoji="1" lang="en-US" altLang="ja-JP"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:100</a:t>
            </a:r>
            <a:r>
              <a:rPr kumimoji="1" lang="ja-JP" altLang="en-US"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万円</a:t>
            </a:r>
            <a:r>
              <a:rPr kumimoji="1" lang="en-US" altLang="ja-JP" sz="800" b="0" i="0" u="none" strike="noStrike" kern="1200" cap="none" spc="0" normalizeH="0" baseline="0" noProof="0" dirty="0">
                <a:ln>
                  <a:noFill/>
                </a:ln>
                <a:solidFill>
                  <a:srgbClr val="000000"/>
                </a:solidFill>
                <a:effectLst/>
                <a:uLnTx/>
                <a:uFillTx/>
                <a:latin typeface="HG丸ｺﾞｼｯｸM-PRO" panose="020F0600000000000000" pitchFamily="50" charset="-128"/>
                <a:ea typeface="ＭＳ Ｐゴシック" panose="020B0600070205080204" pitchFamily="50" charset="-128"/>
                <a:cs typeface="Times New Roman" panose="02020603050405020304" pitchFamily="18" charset="0"/>
              </a:rPr>
              <a:t> </a:t>
            </a:r>
            <a:endParaRPr kumimoji="1" lang="ja-JP" altLang="en-US" sz="12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0" marR="0" lvl="0" indent="0" algn="l" defTabSz="1043056" rtl="0" eaLnBrk="1" fontAlgn="auto" latinLnBrk="0" hangingPunct="1">
              <a:lnSpc>
                <a:spcPts val="1200"/>
              </a:lnSpc>
              <a:spcBef>
                <a:spcPts val="0"/>
              </a:spcBef>
              <a:spcAft>
                <a:spcPts val="0"/>
              </a:spcAft>
              <a:buClrTx/>
              <a:buSzTx/>
              <a:buFontTx/>
              <a:buNone/>
              <a:tabLst/>
              <a:defRPr/>
            </a:pPr>
            <a:r>
              <a:rPr kumimoji="1" lang="ja-JP" altLang="en-US" sz="800" b="1" i="0" u="none" strike="noStrike" kern="1200" cap="none" spc="-150" normalizeH="0" baseline="0" noProof="0" dirty="0">
                <a:ln>
                  <a:noFill/>
                </a:ln>
                <a:solidFill>
                  <a:srgbClr val="FF6600"/>
                </a:solidFill>
                <a:effectLst/>
                <a:uLnTx/>
                <a:uFillTx/>
                <a:latin typeface="ＭＳ Ｐゴシック" panose="020B0600070205080204" pitchFamily="50" charset="-128"/>
                <a:ea typeface="HG丸ｺﾞｼｯｸM-PRO" panose="020F0600000000000000" pitchFamily="50" charset="-128"/>
                <a:cs typeface="Times New Roman" panose="02020603050405020304" pitchFamily="18" charset="0"/>
              </a:rPr>
              <a:t>商工</a:t>
            </a:r>
            <a:r>
              <a:rPr lang="ja-JP" altLang="en-US" sz="800" b="1" spc="-150" dirty="0">
                <a:solidFill>
                  <a:srgbClr val="FF6600"/>
                </a:solidFill>
                <a:latin typeface="ＭＳ Ｐゴシック" panose="020B0600070205080204" pitchFamily="50" charset="-128"/>
                <a:ea typeface="HG丸ｺﾞｼｯｸM-PRO" panose="020F0600000000000000" pitchFamily="50" charset="-128"/>
                <a:cs typeface="Times New Roman" panose="02020603050405020304" pitchFamily="18" charset="0"/>
              </a:rPr>
              <a:t>立地振興課　</a:t>
            </a:r>
            <a:r>
              <a:rPr lang="ja-JP" altLang="en-US" sz="800" b="1" spc="-150" dirty="0">
                <a:solidFill>
                  <a:srgbClr val="FF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kumimoji="1" lang="en-US" altLang="ja-JP" sz="1100" b="1" i="0" u="none" strike="noStrike" kern="1200" cap="none" spc="0" normalizeH="0" baseline="0" noProof="0" dirty="0">
                <a:ln>
                  <a:noFill/>
                </a:ln>
                <a:solidFill>
                  <a:schemeClr val="tx1"/>
                </a:solidFill>
                <a:effectLst/>
                <a:uLnTx/>
                <a:uFillTx/>
                <a:latin typeface="ＭＳ Ｐゴシック" panose="020B0600070205080204" pitchFamily="50" charset="-128"/>
                <a:ea typeface="HG丸ｺﾞｼｯｸM-PRO" panose="020F0600000000000000" pitchFamily="50" charset="-128"/>
                <a:cs typeface="Times New Roman" panose="02020603050405020304" pitchFamily="18" charset="0"/>
              </a:rPr>
              <a:t>0766-53-5839</a:t>
            </a:r>
            <a:endParaRPr kumimoji="1" lang="ja-JP" altLang="en-US" sz="1100" b="1" i="0" u="none" strike="noStrike" kern="1200" cap="none" spc="0" normalizeH="0" baseline="0" noProof="0" dirty="0">
              <a:ln>
                <a:noFill/>
              </a:ln>
              <a:solidFill>
                <a:schemeClr val="tx1"/>
              </a:solidFill>
              <a:effectLst/>
              <a:uLnTx/>
              <a:uFillTx/>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nSpc>
                <a:spcPts val="1200"/>
              </a:lnSpc>
              <a:spcAft>
                <a:spcPts val="0"/>
              </a:spcAft>
            </a:pPr>
            <a:r>
              <a:rPr lang="en-US" sz="900" b="1" dirty="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b="1"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spcAft>
                <a:spcPts val="0"/>
              </a:spcAft>
            </a:pPr>
            <a:r>
              <a:rPr lang="en-US" sz="9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spcAft>
                <a:spcPts val="0"/>
              </a:spcAft>
            </a:pPr>
            <a:r>
              <a:rPr lang="en-US" sz="10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50" name="正方形/長方形 49"/>
          <p:cNvSpPr/>
          <p:nvPr/>
        </p:nvSpPr>
        <p:spPr>
          <a:xfrm>
            <a:off x="2618897" y="3641281"/>
            <a:ext cx="2232000" cy="1374075"/>
          </a:xfrm>
          <a:prstGeom prst="rect">
            <a:avLst/>
          </a:prstGeom>
          <a:no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0" bIns="45720" numCol="1" spcCol="0" rtlCol="0" fromWordArt="0" anchor="t" anchorCtr="0" forceAA="0" compatLnSpc="1">
            <a:prstTxWarp prst="textNoShape">
              <a:avLst/>
            </a:prstTxWarp>
            <a:noAutofit/>
          </a:bodyPr>
          <a:lstStyle/>
          <a:p>
            <a:pPr algn="ctr">
              <a:spcAft>
                <a:spcPts val="0"/>
              </a:spcAft>
            </a:pP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滑</a:t>
            </a:r>
            <a:r>
              <a:rPr lang="ja-JP" altLang="en-US"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川</a:t>
            </a:r>
            <a:r>
              <a:rPr lang="ja-JP" altLang="en-US"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市</a:t>
            </a:r>
            <a:endParaRPr lang="en-US" alt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gn="ctr">
              <a:lnSpc>
                <a:spcPts val="600"/>
              </a:lnSpc>
              <a:spcAft>
                <a:spcPts val="0"/>
              </a:spcAft>
            </a:pP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endParaRPr lang="ja-JP" sz="1200" dirty="0">
              <a:solidFill>
                <a:schemeClr val="bg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200"/>
              </a:lnSpc>
            </a:pPr>
            <a:r>
              <a:rPr lang="ja-JP" altLang="en-US" sz="1200" b="1" spc="-150"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rPr>
              <a:t>創業</a:t>
            </a:r>
            <a:r>
              <a:rPr lang="ja-JP" sz="1200" b="1" spc="-150"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rPr>
              <a:t>支援事業</a:t>
            </a:r>
          </a:p>
          <a:p>
            <a:pPr>
              <a:lnSpc>
                <a:spcPts val="1200"/>
              </a:lnSpc>
              <a:spcAft>
                <a:spcPts val="0"/>
              </a:spcAft>
            </a:pPr>
            <a:r>
              <a:rPr lang="ja-JP" altLang="en-US" sz="800" dirty="0">
                <a:solidFill>
                  <a:schemeClr val="tx1"/>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創業機運を醸成し、市内での創業を促すため、</a:t>
            </a:r>
            <a:r>
              <a:rPr lang="ja-JP" sz="800" dirty="0">
                <a:solidFill>
                  <a:srgbClr val="000000"/>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各種商品小売業等の創業者に対し支援します。</a:t>
            </a:r>
            <a:endParaRPr lang="en-US" altLang="ja-JP" sz="800" dirty="0">
              <a:solidFill>
                <a:srgbClr val="000000"/>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endParaRPr>
          </a:p>
          <a:p>
            <a:pPr>
              <a:lnSpc>
                <a:spcPts val="1200"/>
              </a:lnSpc>
              <a:spcAft>
                <a:spcPts val="0"/>
              </a:spcAft>
            </a:pPr>
            <a:r>
              <a:rPr lang="ja-JP" altLang="en-US" sz="800" dirty="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・市街地</a:t>
            </a:r>
            <a:r>
              <a:rPr lang="ja-JP" sz="800" dirty="0">
                <a:solidFill>
                  <a:schemeClr val="tx1"/>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【補助率】</a:t>
            </a:r>
            <a:r>
              <a:rPr lang="en-US" sz="800" dirty="0">
                <a:solidFill>
                  <a:schemeClr val="tx1"/>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1/2</a:t>
            </a:r>
          </a:p>
          <a:p>
            <a:pPr>
              <a:lnSpc>
                <a:spcPts val="1200"/>
              </a:lnSpc>
              <a:spcAft>
                <a:spcPts val="0"/>
              </a:spcAft>
            </a:pPr>
            <a:r>
              <a:rPr lang="ja-JP" altLang="en-US" sz="800" dirty="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　　　　</a:t>
            </a:r>
            <a:r>
              <a:rPr lang="ja-JP" sz="800" dirty="0">
                <a:solidFill>
                  <a:schemeClr val="tx1"/>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【上限額】</a:t>
            </a:r>
            <a:r>
              <a:rPr lang="en-US" altLang="ja-JP" sz="800" dirty="0">
                <a:solidFill>
                  <a:schemeClr val="tx1"/>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100</a:t>
            </a:r>
            <a:r>
              <a:rPr lang="ja-JP" altLang="en-US" sz="800" dirty="0">
                <a:solidFill>
                  <a:schemeClr val="tx1"/>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万円＋加算措置</a:t>
            </a:r>
            <a:r>
              <a:rPr lang="en-US" altLang="ja-JP" sz="800" dirty="0">
                <a:solidFill>
                  <a:schemeClr val="tx1"/>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50</a:t>
            </a:r>
            <a:r>
              <a:rPr lang="ja-JP" altLang="en-US" sz="800" dirty="0">
                <a:solidFill>
                  <a:schemeClr val="tx1"/>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万円</a:t>
            </a:r>
            <a:endParaRPr lang="en-US" altLang="ja-JP" sz="800" dirty="0">
              <a:solidFill>
                <a:schemeClr val="tx1"/>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endParaRPr>
          </a:p>
          <a:p>
            <a:pPr>
              <a:lnSpc>
                <a:spcPts val="1200"/>
              </a:lnSpc>
              <a:spcAft>
                <a:spcPts val="0"/>
              </a:spcAft>
            </a:pPr>
            <a:r>
              <a:rPr lang="ja-JP" altLang="en-US" sz="800" dirty="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・市街地以外</a:t>
            </a:r>
            <a:r>
              <a:rPr lang="en-US" altLang="ja-JP" sz="800" dirty="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a:t>
            </a:r>
            <a:r>
              <a:rPr lang="ja-JP" altLang="en-US" sz="800" dirty="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奨励金</a:t>
            </a:r>
            <a:r>
              <a:rPr lang="en-US" altLang="ja-JP" sz="800" dirty="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a:t>
            </a:r>
            <a:r>
              <a:rPr lang="ja-JP" altLang="en-US" sz="800" dirty="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一律</a:t>
            </a:r>
            <a:r>
              <a:rPr lang="en-US" altLang="ja-JP" sz="800" dirty="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10</a:t>
            </a:r>
            <a:r>
              <a:rPr lang="ja-JP" altLang="en-US" sz="800" dirty="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万円</a:t>
            </a:r>
            <a:endParaRPr lang="ja-JP" sz="120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200"/>
              </a:lnSpc>
              <a:spcAft>
                <a:spcPts val="0"/>
              </a:spcAft>
            </a:pPr>
            <a:r>
              <a:rPr lang="ja-JP" sz="800" b="1" dirty="0">
                <a:solidFill>
                  <a:srgbClr val="FF66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商工</a:t>
            </a:r>
            <a:r>
              <a:rPr lang="ja-JP" altLang="en-US" sz="800" b="1" dirty="0">
                <a:solidFill>
                  <a:srgbClr val="FF6600"/>
                </a:solidFill>
                <a:latin typeface="ＭＳ Ｐゴシック" panose="020B0600070205080204" pitchFamily="50" charset="-128"/>
                <a:ea typeface="HG丸ｺﾞｼｯｸM-PRO" panose="020F0600000000000000" pitchFamily="50" charset="-128"/>
                <a:cs typeface="Times New Roman" panose="02020603050405020304" pitchFamily="18" charset="0"/>
              </a:rPr>
              <a:t>企画</a:t>
            </a:r>
            <a:r>
              <a:rPr lang="ja-JP" sz="800" b="1" dirty="0">
                <a:solidFill>
                  <a:srgbClr val="FF66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課</a:t>
            </a:r>
            <a:r>
              <a:rPr lang="ja-JP" altLang="en-US" sz="800" b="1" dirty="0">
                <a:solidFill>
                  <a:srgbClr val="FF66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en-US" sz="11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076-475-</a:t>
            </a:r>
            <a:r>
              <a:rPr lang="en-US" altLang="ja-JP" sz="11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1431</a:t>
            </a:r>
            <a:endParaRPr lang="ja-JP" sz="11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nSpc>
                <a:spcPts val="1200"/>
              </a:lnSpc>
              <a:spcAft>
                <a:spcPts val="0"/>
              </a:spcAft>
            </a:pPr>
            <a:r>
              <a:rPr lang="en-US" sz="800" dirty="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200"/>
              </a:lnSpc>
              <a:spcAft>
                <a:spcPts val="0"/>
              </a:spcAft>
            </a:pPr>
            <a:r>
              <a:rPr lang="en-US" sz="8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51" name="正方形/長方形 50"/>
          <p:cNvSpPr/>
          <p:nvPr/>
        </p:nvSpPr>
        <p:spPr>
          <a:xfrm>
            <a:off x="5089241" y="6757279"/>
            <a:ext cx="2232000" cy="1841635"/>
          </a:xfrm>
          <a:prstGeom prst="rect">
            <a:avLst/>
          </a:prstGeom>
          <a:no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0" bIns="45720" numCol="1" spcCol="0" rtlCol="0" fromWordArt="0" anchor="t" anchorCtr="0" forceAA="0" compatLnSpc="1">
            <a:prstTxWarp prst="textNoShape">
              <a:avLst/>
            </a:prstTxWarp>
            <a:noAutofit/>
          </a:bodyPr>
          <a:lstStyle/>
          <a:p>
            <a:pPr algn="ctr">
              <a:spcAft>
                <a:spcPts val="0"/>
              </a:spcAft>
            </a:pP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入</a:t>
            </a:r>
            <a:r>
              <a:rPr lang="ja-JP" altLang="en-US"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善</a:t>
            </a:r>
            <a:r>
              <a:rPr lang="ja-JP" altLang="en-US"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町</a:t>
            </a:r>
            <a:endParaRPr lang="en-US" altLang="ja-JP" sz="1200" b="1" dirty="0">
              <a:solidFill>
                <a:schemeClr val="bg1"/>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gn="ctr">
              <a:lnSpc>
                <a:spcPts val="600"/>
              </a:lnSpc>
              <a:spcAft>
                <a:spcPts val="0"/>
              </a:spcAft>
            </a:pPr>
            <a:r>
              <a:rPr lang="ja-JP" sz="12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0" marR="0" lvl="0" indent="0" algn="l" defTabSz="1043056" rtl="0" eaLnBrk="1" fontAlgn="auto" latinLnBrk="0" hangingPunct="1">
              <a:lnSpc>
                <a:spcPts val="1200"/>
              </a:lnSpc>
              <a:spcBef>
                <a:spcPts val="0"/>
              </a:spcBef>
              <a:spcAft>
                <a:spcPts val="0"/>
              </a:spcAft>
              <a:buClrTx/>
              <a:buSzTx/>
              <a:buFontTx/>
              <a:buNone/>
              <a:tabLst/>
              <a:defRPr/>
            </a:pPr>
            <a:r>
              <a:rPr kumimoji="1" lang="ja-JP" altLang="en-US" sz="1200" b="1" i="0" u="none" strike="noStrike" kern="1200" cap="none" normalizeH="0" baseline="0" noProof="0" dirty="0">
                <a:ln>
                  <a:noFill/>
                </a:ln>
                <a:solidFill>
                  <a:srgbClr val="00B050"/>
                </a:solidFill>
                <a:effectLst/>
                <a:uLnTx/>
                <a:uFillTx/>
                <a:latin typeface="ＭＳ Ｐゴシック" panose="020B0600070205080204" pitchFamily="50" charset="-128"/>
                <a:ea typeface="HG丸ｺﾞｼｯｸM-PRO" panose="020F0600000000000000" pitchFamily="50" charset="-128"/>
                <a:cs typeface="Times New Roman" panose="02020603050405020304" pitchFamily="18" charset="0"/>
              </a:rPr>
              <a:t>まちなか新店舗等立地応援事業</a:t>
            </a:r>
          </a:p>
          <a:p>
            <a:pPr marL="0" marR="0" lvl="0" indent="0" algn="l" defTabSz="1043056" rtl="0" eaLnBrk="1" fontAlgn="auto" latinLnBrk="0" hangingPunct="1">
              <a:lnSpc>
                <a:spcPts val="12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中心市街地等に新店舗等（改築･改装含む）を立地する場合に、その経費に対して支援します。</a:t>
            </a:r>
            <a:endParaRPr kumimoji="1" lang="en-US" altLang="ja-JP"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endParaRPr>
          </a:p>
          <a:p>
            <a:pPr marL="0" marR="0" lvl="0" indent="0" algn="l" defTabSz="1043056" rtl="0" eaLnBrk="1" fontAlgn="auto" latinLnBrk="0" hangingPunct="1">
              <a:lnSpc>
                <a:spcPts val="12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a:t>
            </a:r>
            <a:r>
              <a:rPr kumimoji="1" lang="ja-JP" altLang="en-US"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補助率</a:t>
            </a:r>
            <a:r>
              <a:rPr kumimoji="1" lang="en-US" altLang="ja-JP"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】1/3</a:t>
            </a:r>
            <a:r>
              <a:rPr kumimoji="1" lang="ja-JP" altLang="en-US"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a:t>
            </a:r>
            <a:r>
              <a:rPr kumimoji="1" lang="en-US" altLang="ja-JP"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1/2【</a:t>
            </a:r>
            <a:r>
              <a:rPr kumimoji="1" lang="ja-JP" altLang="en-US"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上限額</a:t>
            </a:r>
            <a:r>
              <a:rPr kumimoji="1" lang="en-US" altLang="ja-JP"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】100</a:t>
            </a:r>
            <a:r>
              <a:rPr kumimoji="1" lang="ja-JP" altLang="en-US"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a:t>
            </a:r>
            <a:r>
              <a:rPr kumimoji="1" lang="en-US" altLang="ja-JP"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200</a:t>
            </a:r>
            <a:r>
              <a:rPr kumimoji="1" lang="ja-JP" altLang="en-US"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万円</a:t>
            </a:r>
            <a:endParaRPr kumimoji="1" lang="en-US" altLang="ja-JP"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endParaRPr>
          </a:p>
          <a:p>
            <a:pPr>
              <a:lnSpc>
                <a:spcPts val="1200"/>
              </a:lnSpc>
              <a:defRPr/>
            </a:pPr>
            <a:r>
              <a:rPr kumimoji="1" lang="ja-JP" altLang="en-US" sz="800" b="1" i="0" u="none" strike="noStrike" kern="1200" cap="none" spc="0" normalizeH="0" baseline="0" noProof="0" dirty="0">
                <a:ln>
                  <a:noFill/>
                </a:ln>
                <a:solidFill>
                  <a:srgbClr val="FF6600"/>
                </a:solidFill>
                <a:effectLst/>
                <a:uLnTx/>
                <a:uFillTx/>
                <a:latin typeface="ＭＳ Ｐゴシック" panose="020B0600070205080204" pitchFamily="50" charset="-128"/>
                <a:ea typeface="HG丸ｺﾞｼｯｸM-PRO" panose="020F0600000000000000" pitchFamily="50" charset="-128"/>
                <a:cs typeface="Times New Roman" panose="02020603050405020304" pitchFamily="18" charset="0"/>
              </a:rPr>
              <a:t>キラキラ商工観光課</a:t>
            </a:r>
            <a:r>
              <a:rPr lang="ja-JP" altLang="en-US" sz="800" b="1" dirty="0">
                <a:solidFill>
                  <a:srgbClr val="FF6600"/>
                </a:solidFill>
                <a:latin typeface="ＭＳ Ｐゴシック" panose="020B0600070205080204" pitchFamily="50" charset="-128"/>
                <a:ea typeface="ＭＳ Ｐゴシック" panose="020B0600070205080204" pitchFamily="50" charset="-128"/>
                <a:cs typeface="Times New Roman" panose="02020603050405020304" pitchFamily="18" charset="0"/>
              </a:rPr>
              <a:t>　</a:t>
            </a:r>
            <a:r>
              <a:rPr kumimoji="1" lang="en-US" altLang="ja-JP" sz="1100" b="1"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Times New Roman" panose="02020603050405020304" pitchFamily="18" charset="0"/>
              </a:rPr>
              <a:t>0765-72-3802</a:t>
            </a:r>
            <a:endParaRPr kumimoji="1" lang="ja-JP"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p>
            <a:pPr>
              <a:lnSpc>
                <a:spcPct val="150000"/>
              </a:lnSpc>
              <a:defRPr/>
            </a:pPr>
            <a:r>
              <a:rPr kumimoji="1" lang="ja-JP" altLang="en-US" sz="1050" b="1" i="0" u="none" strike="noStrike" kern="1200" cap="none" normalizeH="0" baseline="0" noProof="0" dirty="0">
                <a:ln>
                  <a:noFill/>
                </a:ln>
                <a:solidFill>
                  <a:srgbClr val="00B050"/>
                </a:solidFill>
                <a:effectLst/>
                <a:uLnTx/>
                <a:uFillTx/>
                <a:latin typeface="ＭＳ Ｐゴシック" panose="020B0600070205080204" pitchFamily="50" charset="-128"/>
                <a:ea typeface="HG丸ｺﾞｼｯｸM-PRO" panose="020F0600000000000000" pitchFamily="50" charset="-128"/>
                <a:cs typeface="Times New Roman" panose="02020603050405020304" pitchFamily="18" charset="0"/>
              </a:rPr>
              <a:t>空き家活用新規創業応援事業</a:t>
            </a:r>
            <a:endParaRPr kumimoji="1" lang="en-US" altLang="ja-JP" sz="1050" b="1" i="0" u="none" strike="noStrike" kern="1200" cap="none" normalizeH="0" baseline="0" noProof="0" dirty="0">
              <a:ln>
                <a:noFill/>
              </a:ln>
              <a:solidFill>
                <a:srgbClr val="00B050"/>
              </a:solidFill>
              <a:effectLst/>
              <a:uLnTx/>
              <a:uFillTx/>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nSpc>
                <a:spcPts val="1200"/>
              </a:lnSpc>
              <a:defRPr/>
            </a:pPr>
            <a:r>
              <a:rPr kumimoji="1" lang="ja-JP" altLang="en-US"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空き家を活用した出店に伴う経費に支援します。</a:t>
            </a:r>
            <a:endParaRPr kumimoji="1" lang="en-US" altLang="ja-JP"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endParaRPr>
          </a:p>
          <a:p>
            <a:pPr marL="0" marR="0" lvl="0" indent="0" algn="l" defTabSz="1043056" rtl="0" eaLnBrk="1" fontAlgn="auto" latinLnBrk="0" hangingPunct="1">
              <a:lnSpc>
                <a:spcPts val="12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a:t>
            </a:r>
            <a:r>
              <a:rPr kumimoji="1" lang="ja-JP" altLang="en-US"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補助率</a:t>
            </a:r>
            <a:r>
              <a:rPr kumimoji="1" lang="en-US" altLang="ja-JP"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】1/3【</a:t>
            </a:r>
            <a:r>
              <a:rPr kumimoji="1" lang="ja-JP" altLang="en-US"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上限額</a:t>
            </a:r>
            <a:r>
              <a:rPr kumimoji="1" lang="en-US" altLang="ja-JP"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】100</a:t>
            </a:r>
            <a:r>
              <a:rPr kumimoji="1" lang="ja-JP" altLang="en-US" sz="800" b="0"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ＭＳ Ｐゴシック" panose="020B0600070205080204" pitchFamily="50" charset="-128"/>
              </a:rPr>
              <a:t>万円</a:t>
            </a:r>
            <a:endParaRPr kumimoji="1" lang="ja-JP" altLang="ja-JP" sz="8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l" defTabSz="1043056" rtl="0" eaLnBrk="1" fontAlgn="auto" latinLnBrk="0" hangingPunct="1">
              <a:lnSpc>
                <a:spcPts val="1200"/>
              </a:lnSpc>
              <a:spcBef>
                <a:spcPts val="0"/>
              </a:spcBef>
              <a:spcAft>
                <a:spcPts val="0"/>
              </a:spcAft>
              <a:buClrTx/>
              <a:buSzTx/>
              <a:buFontTx/>
              <a:buNone/>
              <a:tabLst/>
              <a:defRPr/>
            </a:pPr>
            <a:r>
              <a:rPr kumimoji="1" lang="ja-JP" altLang="en-US" sz="800" b="1" i="0" u="none" strike="noStrike" kern="1200" cap="none" spc="0" normalizeH="0" baseline="0" noProof="0" dirty="0">
                <a:ln>
                  <a:noFill/>
                </a:ln>
                <a:solidFill>
                  <a:srgbClr val="FF6600"/>
                </a:solidFill>
                <a:effectLst/>
                <a:uLnTx/>
                <a:uFillTx/>
                <a:latin typeface="ＭＳ Ｐゴシック" panose="020B0600070205080204" pitchFamily="50" charset="-128"/>
                <a:ea typeface="HG丸ｺﾞｼｯｸM-PRO" panose="020F0600000000000000" pitchFamily="50" charset="-128"/>
                <a:cs typeface="Times New Roman" panose="02020603050405020304" pitchFamily="18" charset="0"/>
              </a:rPr>
              <a:t>住まい・まちづくり課</a:t>
            </a:r>
            <a:r>
              <a:rPr lang="ja-JP" altLang="en-US" sz="800" b="1" dirty="0">
                <a:solidFill>
                  <a:srgbClr val="FF6600"/>
                </a:solidFill>
                <a:latin typeface="ＭＳ Ｐゴシック" panose="020B0600070205080204" pitchFamily="50" charset="-128"/>
                <a:ea typeface="ＭＳ Ｐゴシック" panose="020B0600070205080204" pitchFamily="50" charset="-128"/>
                <a:cs typeface="Times New Roman" panose="02020603050405020304" pitchFamily="18" charset="0"/>
              </a:rPr>
              <a:t>　</a:t>
            </a:r>
            <a:r>
              <a:rPr kumimoji="1" lang="en-US" altLang="ja-JP" sz="1100" b="1"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Times New Roman" panose="02020603050405020304" pitchFamily="18" charset="0"/>
              </a:rPr>
              <a:t>0765-72-3841</a:t>
            </a:r>
          </a:p>
          <a:p>
            <a:pPr marL="0" marR="0" lvl="0" indent="0" algn="l" defTabSz="1043056" rtl="0" eaLnBrk="1" fontAlgn="auto" latinLnBrk="0" hangingPunct="1">
              <a:lnSpc>
                <a:spcPts val="1200"/>
              </a:lnSpc>
              <a:spcBef>
                <a:spcPts val="0"/>
              </a:spcBef>
              <a:spcAft>
                <a:spcPts val="0"/>
              </a:spcAft>
              <a:buClrTx/>
              <a:buSzTx/>
              <a:buFontTx/>
              <a:buNone/>
              <a:tabLst/>
              <a:defRPr/>
            </a:pPr>
            <a:endParaRPr kumimoji="1" lang="en-US" altLang="ja-JP" sz="1100" b="1" i="0" u="none" strike="noStrike" kern="1200" cap="none" spc="0" normalizeH="0" baseline="0" noProof="0" dirty="0">
              <a:ln>
                <a:noFill/>
              </a:ln>
              <a:solidFill>
                <a:srgbClr val="000000"/>
              </a:solidFill>
              <a:effectLst/>
              <a:uLnTx/>
              <a:uFillTx/>
              <a:latin typeface="ＭＳ Ｐゴシック" panose="020B0600070205080204" pitchFamily="50" charset="-128"/>
              <a:ea typeface="HG丸ｺﾞｼｯｸM-PRO" panose="020F0600000000000000" pitchFamily="50" charset="-128"/>
              <a:cs typeface="Times New Roman" panose="02020603050405020304" pitchFamily="18" charset="0"/>
            </a:endParaRPr>
          </a:p>
        </p:txBody>
      </p:sp>
      <p:sp>
        <p:nvSpPr>
          <p:cNvPr id="46" name="正方形/長方形 45">
            <a:extLst>
              <a:ext uri="{FF2B5EF4-FFF2-40B4-BE49-F238E27FC236}">
                <a16:creationId xmlns:a16="http://schemas.microsoft.com/office/drawing/2014/main" id="{C1183D85-450A-4313-ABE4-0FA1063F2C6C}"/>
              </a:ext>
            </a:extLst>
          </p:cNvPr>
          <p:cNvSpPr/>
          <p:nvPr/>
        </p:nvSpPr>
        <p:spPr>
          <a:xfrm>
            <a:off x="2665462" y="6757279"/>
            <a:ext cx="2265620" cy="1883428"/>
          </a:xfrm>
          <a:prstGeom prst="rect">
            <a:avLst/>
          </a:prstGeom>
          <a:no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0" bIns="45720" numCol="1" spcCol="0" rtlCol="0" fromWordArt="0" anchor="t" anchorCtr="0" forceAA="0" compatLnSpc="1">
            <a:prstTxWarp prst="textNoShape">
              <a:avLst/>
            </a:prstTxWarp>
            <a:noAutofit/>
          </a:bodyPr>
          <a:lstStyle/>
          <a:p>
            <a:pPr algn="ctr">
              <a:spcAft>
                <a:spcPts val="0"/>
              </a:spcAft>
            </a:pPr>
            <a:r>
              <a:rPr lang="ja-JP" altLang="en-US" sz="1200" b="1" dirty="0">
                <a:solidFill>
                  <a:schemeClr val="bg1"/>
                </a:solidFill>
                <a:latin typeface="ＭＳ Ｐゴシック" panose="020B0600070205080204" pitchFamily="50" charset="-128"/>
                <a:ea typeface="HG丸ｺﾞｼｯｸM-PRO" panose="020F0600000000000000" pitchFamily="50" charset="-128"/>
                <a:cs typeface="Times New Roman" panose="02020603050405020304" pitchFamily="18" charset="0"/>
              </a:rPr>
              <a:t>立　山</a:t>
            </a:r>
            <a:r>
              <a:rPr lang="ja-JP" altLang="en-US"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町</a:t>
            </a:r>
            <a:endParaRPr lang="en-US" altLang="ja-JP" sz="1200" b="1"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gn="ctr">
              <a:lnSpc>
                <a:spcPts val="600"/>
              </a:lnSpc>
              <a:spcAft>
                <a:spcPts val="0"/>
              </a:spcAft>
            </a:pPr>
            <a:r>
              <a:rPr lang="ja-JP" sz="1200" dirty="0">
                <a:solidFill>
                  <a:schemeClr val="bg1"/>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endParaRPr lang="ja-JP" sz="1200" dirty="0">
              <a:solidFill>
                <a:schemeClr val="bg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gn="just">
              <a:lnSpc>
                <a:spcPts val="1200"/>
              </a:lnSpc>
            </a:pPr>
            <a:r>
              <a:rPr lang="ja-JP" altLang="en-US" sz="1200" b="1" dirty="0" smtClean="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rPr>
              <a:t>空</a:t>
            </a:r>
            <a:r>
              <a:rPr lang="ja-JP" altLang="en-US" sz="1200" b="1"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rPr>
              <a:t>き店舗活用開業支援</a:t>
            </a:r>
            <a:r>
              <a:rPr lang="ja-JP" sz="1200" b="1" dirty="0">
                <a:solidFill>
                  <a:srgbClr val="00B050"/>
                </a:solidFill>
                <a:latin typeface="ＭＳ Ｐゴシック" panose="020B0600070205080204" pitchFamily="50" charset="-128"/>
                <a:ea typeface="HG丸ｺﾞｼｯｸM-PRO" panose="020F0600000000000000" pitchFamily="50" charset="-128"/>
                <a:cs typeface="Times New Roman" panose="02020603050405020304" pitchFamily="18" charset="0"/>
              </a:rPr>
              <a:t>事業</a:t>
            </a:r>
          </a:p>
          <a:p>
            <a:pPr>
              <a:lnSpc>
                <a:spcPts val="1200"/>
              </a:lnSpc>
              <a:spcAft>
                <a:spcPts val="0"/>
              </a:spcAft>
            </a:pPr>
            <a:r>
              <a:rPr lang="ja-JP" altLang="en-US" sz="800" dirty="0" smtClean="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空き</a:t>
            </a:r>
            <a:r>
              <a:rPr lang="ja-JP" altLang="en-US" sz="800" dirty="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店舗等</a:t>
            </a:r>
            <a:r>
              <a:rPr lang="ja-JP" altLang="en-US" sz="800" dirty="0" smtClean="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を賃貸し、開業する場合に要する経費（修繕費、工事請負費、備品購入費）の一部を助成します。</a:t>
            </a:r>
            <a:endParaRPr lang="ja-JP" sz="120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200"/>
              </a:lnSpc>
              <a:spcAft>
                <a:spcPts val="0"/>
              </a:spcAft>
            </a:pPr>
            <a:r>
              <a:rPr lang="en-US" altLang="ja-JP" sz="800" dirty="0" smtClean="0">
                <a:solidFill>
                  <a:schemeClr val="tx1"/>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a:t>
            </a:r>
            <a:r>
              <a:rPr lang="ja-JP" altLang="en-US" sz="800" dirty="0">
                <a:solidFill>
                  <a:schemeClr val="tx1"/>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補助率</a:t>
            </a:r>
            <a:r>
              <a:rPr lang="en-US" altLang="ja-JP" sz="800" dirty="0">
                <a:solidFill>
                  <a:schemeClr val="tx1"/>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】1/3【</a:t>
            </a:r>
            <a:r>
              <a:rPr lang="ja-JP" altLang="en-US" sz="800" dirty="0">
                <a:solidFill>
                  <a:schemeClr val="tx1"/>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上限額</a:t>
            </a:r>
            <a:r>
              <a:rPr lang="en-US" altLang="ja-JP" sz="800" dirty="0">
                <a:solidFill>
                  <a:schemeClr val="tx1"/>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】100</a:t>
            </a:r>
            <a:r>
              <a:rPr lang="ja-JP" altLang="en-US" sz="800" dirty="0">
                <a:solidFill>
                  <a:schemeClr val="tx1"/>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rPr>
              <a:t>万円</a:t>
            </a:r>
          </a:p>
          <a:p>
            <a:pPr>
              <a:lnSpc>
                <a:spcPts val="1200"/>
              </a:lnSpc>
            </a:pPr>
            <a:r>
              <a:rPr lang="en-US" altLang="ja-JP" sz="800" dirty="0" smtClean="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a:t>
            </a:r>
            <a:r>
              <a:rPr lang="ja-JP" altLang="en-US" sz="800" dirty="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中心市街地区域での</a:t>
            </a:r>
            <a:r>
              <a:rPr lang="ja-JP" altLang="en-US" sz="800" dirty="0" smtClean="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出店の</a:t>
            </a:r>
            <a:r>
              <a:rPr lang="ja-JP" altLang="en-US" sz="800" dirty="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場合</a:t>
            </a:r>
            <a:r>
              <a:rPr lang="ja-JP" altLang="en-US" sz="800" dirty="0" smtClean="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は、</a:t>
            </a:r>
            <a:r>
              <a:rPr lang="en-US" altLang="ja-JP" sz="800" dirty="0" smtClean="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20</a:t>
            </a:r>
            <a:r>
              <a:rPr lang="ja-JP" altLang="en-US" sz="800" dirty="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万円加</a:t>
            </a:r>
            <a:r>
              <a:rPr lang="ja-JP" altLang="en-US" sz="800" dirty="0" smtClean="0">
                <a:solidFill>
                  <a:schemeClr val="tx1"/>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算</a:t>
            </a:r>
            <a:endParaRPr lang="ja-JP" altLang="en-US" sz="800" dirty="0">
              <a:solidFill>
                <a:schemeClr val="tx1"/>
              </a:solidFill>
              <a:effectLst/>
              <a:latin typeface="ＭＳ Ｐゴシック" panose="020B0600070205080204" pitchFamily="50" charset="-128"/>
              <a:ea typeface="HG丸ｺﾞｼｯｸM-PRO" panose="020F0600000000000000" pitchFamily="50" charset="-128"/>
              <a:cs typeface="ＭＳ Ｐゴシック" panose="020B0600070205080204" pitchFamily="50" charset="-128"/>
            </a:endParaRPr>
          </a:p>
          <a:p>
            <a:pPr>
              <a:lnSpc>
                <a:spcPts val="1200"/>
              </a:lnSpc>
              <a:spcAft>
                <a:spcPts val="0"/>
              </a:spcAft>
            </a:pPr>
            <a:r>
              <a:rPr lang="ja-JP" altLang="en-US" sz="800" b="1" dirty="0">
                <a:solidFill>
                  <a:srgbClr val="FF6600"/>
                </a:solidFill>
                <a:latin typeface="ＭＳ Ｐゴシック" panose="020B0600070205080204" pitchFamily="50" charset="-128"/>
                <a:ea typeface="HG丸ｺﾞｼｯｸM-PRO" panose="020F0600000000000000" pitchFamily="50" charset="-128"/>
                <a:cs typeface="Times New Roman" panose="02020603050405020304" pitchFamily="18" charset="0"/>
              </a:rPr>
              <a:t>商工観光</a:t>
            </a:r>
            <a:r>
              <a:rPr lang="ja-JP" sz="800" b="1" dirty="0">
                <a:solidFill>
                  <a:srgbClr val="FF66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課</a:t>
            </a:r>
            <a:r>
              <a:rPr lang="en-US" altLang="ja-JP" sz="800" b="1" dirty="0">
                <a:solidFill>
                  <a:srgbClr val="FF6600"/>
                </a:solidFill>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800" b="1" dirty="0">
                <a:solidFill>
                  <a:srgbClr val="FF6600"/>
                </a:solidFill>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en-US" altLang="ja-JP" sz="11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076-462-9970</a:t>
            </a:r>
          </a:p>
          <a:p>
            <a:pPr>
              <a:spcAft>
                <a:spcPts val="0"/>
              </a:spcAft>
            </a:pPr>
            <a:endParaRPr lang="ja-JP" altLang="ja-JP" sz="12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p:txBody>
      </p:sp>
    </p:spTree>
    <p:extLst>
      <p:ext uri="{BB962C8B-B14F-4D97-AF65-F5344CB8AC3E}">
        <p14:creationId xmlns:p14="http://schemas.microsoft.com/office/powerpoint/2010/main" val="3337707900"/>
      </p:ext>
    </p:extLst>
  </p:cSld>
  <p:clrMapOvr>
    <a:masterClrMapping/>
  </p:clrMapOvr>
</p:sld>
</file>

<file path=ppt/theme/theme1.xml><?xml version="1.0" encoding="utf-8"?>
<a:theme xmlns:a="http://schemas.openxmlformats.org/drawingml/2006/main" name="A4サイズ新規ファイル">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ユーザー定義 1">
      <a:majorFont>
        <a:latin typeface="Calibri"/>
        <a:ea typeface="メイリオ"/>
        <a:cs typeface=""/>
      </a:majorFont>
      <a:minorFont>
        <a:latin typeface="Calibr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627E721-0B68-42DF-9220-A38F594A96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1687</Words>
  <Application>Microsoft Office PowerPoint</Application>
  <PresentationFormat>ユーザー設定</PresentationFormat>
  <Paragraphs>181</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HG丸ｺﾞｼｯｸM-PRO</vt:lpstr>
      <vt:lpstr>ＭＳ Ｐゴシック</vt:lpstr>
      <vt:lpstr>ＭＳ ゴシック</vt:lpstr>
      <vt:lpstr>ＭＳ 明朝</vt:lpstr>
      <vt:lpstr>メイリオ</vt:lpstr>
      <vt:lpstr>Arial</vt:lpstr>
      <vt:lpstr>Calibri</vt:lpstr>
      <vt:lpstr>Century</vt:lpstr>
      <vt:lpstr>Times New Roman</vt:lpstr>
      <vt:lpstr>A4サイズ新規ファイル</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2016-11-25T07:49:03Z</dcterms:created>
  <dcterms:modified xsi:type="dcterms:W3CDTF">2024-05-13T07:24:36Z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TC027762039991</vt:lpwstr>
  </property>
</Properties>
</file>