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8.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9.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0.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1.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0" r:id="rId1"/>
    <p:sldMasterId id="2147484664" r:id="rId2"/>
    <p:sldMasterId id="2147484678" r:id="rId3"/>
    <p:sldMasterId id="2147484706" r:id="rId4"/>
    <p:sldMasterId id="2147484736" r:id="rId5"/>
    <p:sldMasterId id="2147485157" r:id="rId6"/>
    <p:sldMasterId id="2147485192" r:id="rId7"/>
    <p:sldMasterId id="2147485261" r:id="rId8"/>
    <p:sldMasterId id="2147485315" r:id="rId9"/>
    <p:sldMasterId id="2147485329" r:id="rId10"/>
    <p:sldMasterId id="2147485343" r:id="rId11"/>
    <p:sldMasterId id="2147485357" r:id="rId12"/>
  </p:sldMasterIdLst>
  <p:notesMasterIdLst>
    <p:notesMasterId r:id="rId29"/>
  </p:notesMasterIdLst>
  <p:handoutMasterIdLst>
    <p:handoutMasterId r:id="rId30"/>
  </p:handoutMasterIdLst>
  <p:sldIdLst>
    <p:sldId id="2124" r:id="rId13"/>
    <p:sldId id="2172" r:id="rId14"/>
    <p:sldId id="2177" r:id="rId15"/>
    <p:sldId id="2178" r:id="rId16"/>
    <p:sldId id="2125" r:id="rId17"/>
    <p:sldId id="2126" r:id="rId18"/>
    <p:sldId id="2127" r:id="rId19"/>
    <p:sldId id="2128" r:id="rId20"/>
    <p:sldId id="2129" r:id="rId21"/>
    <p:sldId id="2130" r:id="rId22"/>
    <p:sldId id="2131" r:id="rId23"/>
    <p:sldId id="2132" r:id="rId24"/>
    <p:sldId id="2133" r:id="rId25"/>
    <p:sldId id="2134" r:id="rId26"/>
    <p:sldId id="2135" r:id="rId27"/>
    <p:sldId id="2174" r:id="rId28"/>
  </p:sldIdLst>
  <p:sldSz cx="9906000" cy="6858000" type="A4"/>
  <p:notesSz cx="6807200" cy="9939338"/>
  <p:defaultTextStyle>
    <a:defPPr>
      <a:defRPr lang="ja-JP"/>
    </a:defPPr>
    <a:lvl1pPr algn="ctr" rtl="0" fontAlgn="base">
      <a:spcBef>
        <a:spcPct val="50000"/>
      </a:spcBef>
      <a:spcAft>
        <a:spcPct val="0"/>
      </a:spcAft>
      <a:defRPr kumimoji="1" sz="1200" kern="1200">
        <a:solidFill>
          <a:schemeClr val="tx1"/>
        </a:solidFill>
        <a:latin typeface="Arial" pitchFamily="34" charset="0"/>
        <a:ea typeface="ＭＳ Ｐゴシック" pitchFamily="50" charset="-128"/>
        <a:cs typeface="+mn-cs"/>
      </a:defRPr>
    </a:lvl1pPr>
    <a:lvl2pPr marL="457200" algn="ctr" rtl="0" fontAlgn="base">
      <a:spcBef>
        <a:spcPct val="50000"/>
      </a:spcBef>
      <a:spcAft>
        <a:spcPct val="0"/>
      </a:spcAft>
      <a:defRPr kumimoji="1" sz="1200" kern="1200">
        <a:solidFill>
          <a:schemeClr val="tx1"/>
        </a:solidFill>
        <a:latin typeface="Arial" pitchFamily="34" charset="0"/>
        <a:ea typeface="ＭＳ Ｐゴシック" pitchFamily="50" charset="-128"/>
        <a:cs typeface="+mn-cs"/>
      </a:defRPr>
    </a:lvl2pPr>
    <a:lvl3pPr marL="914400" algn="ctr" rtl="0" fontAlgn="base">
      <a:spcBef>
        <a:spcPct val="50000"/>
      </a:spcBef>
      <a:spcAft>
        <a:spcPct val="0"/>
      </a:spcAft>
      <a:defRPr kumimoji="1" sz="1200" kern="1200">
        <a:solidFill>
          <a:schemeClr val="tx1"/>
        </a:solidFill>
        <a:latin typeface="Arial" pitchFamily="34" charset="0"/>
        <a:ea typeface="ＭＳ Ｐゴシック" pitchFamily="50" charset="-128"/>
        <a:cs typeface="+mn-cs"/>
      </a:defRPr>
    </a:lvl3pPr>
    <a:lvl4pPr marL="1371600" algn="ctr" rtl="0" fontAlgn="base">
      <a:spcBef>
        <a:spcPct val="50000"/>
      </a:spcBef>
      <a:spcAft>
        <a:spcPct val="0"/>
      </a:spcAft>
      <a:defRPr kumimoji="1" sz="1200" kern="1200">
        <a:solidFill>
          <a:schemeClr val="tx1"/>
        </a:solidFill>
        <a:latin typeface="Arial" pitchFamily="34" charset="0"/>
        <a:ea typeface="ＭＳ Ｐゴシック" pitchFamily="50" charset="-128"/>
        <a:cs typeface="+mn-cs"/>
      </a:defRPr>
    </a:lvl4pPr>
    <a:lvl5pPr marL="1828800" algn="ctr" rtl="0" fontAlgn="base">
      <a:spcBef>
        <a:spcPct val="50000"/>
      </a:spcBef>
      <a:spcAft>
        <a:spcPct val="0"/>
      </a:spcAft>
      <a:defRPr kumimoji="1" sz="1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pitchFamily="34" charset="0"/>
        <a:ea typeface="ＭＳ Ｐゴシック" pitchFamily="5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3121">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FF99"/>
    <a:srgbClr val="FFFF66"/>
    <a:srgbClr val="FF99CC"/>
    <a:srgbClr val="00FF00"/>
    <a:srgbClr val="FFCC66"/>
    <a:srgbClr val="FFCCFF"/>
    <a:srgbClr val="3399FF"/>
    <a:srgbClr val="99CC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38" autoAdjust="0"/>
    <p:restoredTop sz="96303" autoAdjust="0"/>
  </p:normalViewPr>
  <p:slideViewPr>
    <p:cSldViewPr>
      <p:cViewPr>
        <p:scale>
          <a:sx n="75" d="100"/>
          <a:sy n="75" d="100"/>
        </p:scale>
        <p:origin x="-804" y="24"/>
      </p:cViewPr>
      <p:guideLst>
        <p:guide orient="horz" pos="2160"/>
        <p:guide pos="3121"/>
      </p:guideLst>
    </p:cSldViewPr>
  </p:slideViewPr>
  <p:outlineViewPr>
    <p:cViewPr>
      <p:scale>
        <a:sx n="33" d="100"/>
        <a:sy n="33" d="100"/>
      </p:scale>
      <p:origin x="0" y="336"/>
    </p:cViewPr>
  </p:outlineViewPr>
  <p:notesTextViewPr>
    <p:cViewPr>
      <p:scale>
        <a:sx n="100" d="100"/>
        <a:sy n="100" d="100"/>
      </p:scale>
      <p:origin x="0" y="0"/>
    </p:cViewPr>
  </p:notesTextViewPr>
  <p:sorterViewPr>
    <p:cViewPr>
      <p:scale>
        <a:sx n="125" d="100"/>
        <a:sy n="125" d="100"/>
      </p:scale>
      <p:origin x="0" y="62622"/>
    </p:cViewPr>
  </p:sorterViewPr>
  <p:notesViewPr>
    <p:cSldViewPr>
      <p:cViewPr varScale="1">
        <p:scale>
          <a:sx n="52" d="100"/>
          <a:sy n="52" d="100"/>
        </p:scale>
        <p:origin x="-2982"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035605239264"/>
          <c:y val="0.219919072615923"/>
          <c:w val="0.85691029540778996"/>
          <c:h val="0.66410104986876639"/>
        </c:manualLayout>
      </c:layout>
      <c:lineChart>
        <c:grouping val="standard"/>
        <c:varyColors val="0"/>
        <c:ser>
          <c:idx val="0"/>
          <c:order val="0"/>
          <c:tx>
            <c:strRef>
              <c:f>Sheet7!$B$1</c:f>
              <c:strCache>
                <c:ptCount val="1"/>
                <c:pt idx="0">
                  <c:v>在宅人工呼吸指導管理料算定件数（0～19歳）の推移</c:v>
                </c:pt>
              </c:strCache>
            </c:strRef>
          </c:tx>
          <c:spPr>
            <a:ln w="34925">
              <a:solidFill>
                <a:srgbClr val="0070C0"/>
              </a:solidFill>
            </a:ln>
          </c:spPr>
          <c:marker>
            <c:symbol val="none"/>
          </c:marker>
          <c:dLbls>
            <c:dLbl>
              <c:idx val="7"/>
              <c:layout>
                <c:manualLayout>
                  <c:x val="-4.2679836700895674E-2"/>
                  <c:y val="5.4765427706670762E-2"/>
                </c:manualLayout>
              </c:layout>
              <c:showLegendKey val="0"/>
              <c:showVal val="1"/>
              <c:showCatName val="0"/>
              <c:showSerName val="0"/>
              <c:showPercent val="0"/>
              <c:showBubbleSize val="0"/>
            </c:dLbl>
            <c:dLbl>
              <c:idx val="8"/>
              <c:layout>
                <c:manualLayout>
                  <c:x val="-4.2679836700895675E-3"/>
                  <c:y val="-6.845678463333845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Sheet7!$B$5:$B$13</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Sheet7!$G$5:$G$13</c:f>
              <c:numCache>
                <c:formatCode>General</c:formatCode>
                <c:ptCount val="9"/>
                <c:pt idx="0">
                  <c:v>264</c:v>
                </c:pt>
                <c:pt idx="1">
                  <c:v>1403</c:v>
                </c:pt>
                <c:pt idx="2">
                  <c:v>615</c:v>
                </c:pt>
                <c:pt idx="3">
                  <c:v>288</c:v>
                </c:pt>
                <c:pt idx="4">
                  <c:v>812</c:v>
                </c:pt>
                <c:pt idx="5">
                  <c:v>1230</c:v>
                </c:pt>
                <c:pt idx="6">
                  <c:v>2344</c:v>
                </c:pt>
                <c:pt idx="7">
                  <c:v>1735</c:v>
                </c:pt>
                <c:pt idx="8">
                  <c:v>2126</c:v>
                </c:pt>
              </c:numCache>
            </c:numRef>
          </c:val>
          <c:smooth val="0"/>
        </c:ser>
        <c:dLbls>
          <c:showLegendKey val="0"/>
          <c:showVal val="0"/>
          <c:showCatName val="0"/>
          <c:showSerName val="0"/>
          <c:showPercent val="0"/>
          <c:showBubbleSize val="0"/>
        </c:dLbls>
        <c:marker val="1"/>
        <c:smooth val="0"/>
        <c:axId val="117852416"/>
        <c:axId val="118505856"/>
      </c:lineChart>
      <c:catAx>
        <c:axId val="117852416"/>
        <c:scaling>
          <c:orientation val="minMax"/>
        </c:scaling>
        <c:delete val="0"/>
        <c:axPos val="b"/>
        <c:numFmt formatCode="General" sourceLinked="1"/>
        <c:majorTickMark val="out"/>
        <c:minorTickMark val="none"/>
        <c:tickLblPos val="nextTo"/>
        <c:txPr>
          <a:bodyPr/>
          <a:lstStyle/>
          <a:p>
            <a:pPr>
              <a:defRPr>
                <a:solidFill>
                  <a:schemeClr val="tx1">
                    <a:lumMod val="75000"/>
                    <a:lumOff val="25000"/>
                  </a:schemeClr>
                </a:solidFill>
              </a:defRPr>
            </a:pPr>
            <a:endParaRPr lang="ja-JP"/>
          </a:p>
        </c:txPr>
        <c:crossAx val="118505856"/>
        <c:crosses val="autoZero"/>
        <c:auto val="1"/>
        <c:lblAlgn val="ctr"/>
        <c:lblOffset val="100"/>
        <c:noMultiLvlLbl val="0"/>
      </c:catAx>
      <c:valAx>
        <c:axId val="118505856"/>
        <c:scaling>
          <c:orientation val="minMax"/>
        </c:scaling>
        <c:delete val="0"/>
        <c:axPos val="l"/>
        <c:majorGridlines/>
        <c:numFmt formatCode="General" sourceLinked="1"/>
        <c:majorTickMark val="out"/>
        <c:minorTickMark val="none"/>
        <c:tickLblPos val="nextTo"/>
        <c:crossAx val="117852416"/>
        <c:crosses val="autoZero"/>
        <c:crossBetween val="between"/>
      </c:valAx>
      <c:spPr>
        <a:solidFill>
          <a:srgbClr val="8064A2">
            <a:lumMod val="20000"/>
            <a:lumOff val="80000"/>
          </a:srgbClr>
        </a:solidFill>
      </c:spPr>
    </c:plotArea>
    <c:plotVisOnly val="1"/>
    <c:dispBlanksAs val="gap"/>
    <c:showDLblsOverMax val="0"/>
  </c:chart>
  <c:spPr>
    <a:ln>
      <a:solidFill>
        <a:srgbClr val="FFFFFF"/>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324967487467672"/>
          <c:y val="3.8261898155873469E-2"/>
          <c:w val="0.76246138366103444"/>
          <c:h val="0.76883596979807123"/>
        </c:manualLayout>
      </c:layout>
      <c:barChart>
        <c:barDir val="col"/>
        <c:grouping val="stacked"/>
        <c:varyColors val="0"/>
        <c:ser>
          <c:idx val="0"/>
          <c:order val="0"/>
          <c:tx>
            <c:strRef>
              <c:f>'[Microsoft PowerPoint 内のグラフ]Sheet1'!$B$5</c:f>
              <c:strCache>
                <c:ptCount val="1"/>
                <c:pt idx="0">
                  <c:v>特別支援学校</c:v>
                </c:pt>
              </c:strCache>
            </c:strRef>
          </c:tx>
          <c:spPr>
            <a:solidFill>
              <a:srgbClr val="6699FF"/>
            </a:solidFill>
          </c:spPr>
          <c:invertIfNegative val="0"/>
          <c:cat>
            <c:strRef>
              <c:f>'[Microsoft PowerPoint 内のグラフ]Sheet1'!$A$6:$A$8</c:f>
              <c:strCache>
                <c:ptCount val="3"/>
                <c:pt idx="0">
                  <c:v>平成18年度</c:v>
                </c:pt>
                <c:pt idx="1">
                  <c:v>平成22年度</c:v>
                </c:pt>
                <c:pt idx="2">
                  <c:v>平成26年度</c:v>
                </c:pt>
              </c:strCache>
            </c:strRef>
          </c:cat>
          <c:val>
            <c:numRef>
              <c:f>'[Microsoft PowerPoint 内のグラフ]Sheet1'!$B$6:$B$8</c:f>
              <c:numCache>
                <c:formatCode>#,##0_ </c:formatCode>
                <c:ptCount val="3"/>
                <c:pt idx="0">
                  <c:v>5901</c:v>
                </c:pt>
                <c:pt idx="1">
                  <c:v>7306</c:v>
                </c:pt>
                <c:pt idx="2">
                  <c:v>7774</c:v>
                </c:pt>
              </c:numCache>
            </c:numRef>
          </c:val>
        </c:ser>
        <c:ser>
          <c:idx val="1"/>
          <c:order val="1"/>
          <c:tx>
            <c:strRef>
              <c:f>'[Microsoft PowerPoint 内のグラフ]Sheet1'!$C$5</c:f>
              <c:strCache>
                <c:ptCount val="1"/>
                <c:pt idx="0">
                  <c:v>小中学校（通常の学級及び特別支援学級）</c:v>
                </c:pt>
              </c:strCache>
            </c:strRef>
          </c:tx>
          <c:spPr>
            <a:ln>
              <a:solidFill>
                <a:srgbClr val="000000">
                  <a:lumMod val="85000"/>
                  <a:lumOff val="15000"/>
                </a:srgbClr>
              </a:solidFill>
            </a:ln>
          </c:spPr>
          <c:invertIfNegative val="0"/>
          <c:dPt>
            <c:idx val="2"/>
            <c:invertIfNegative val="0"/>
            <c:bubble3D val="0"/>
            <c:spPr>
              <a:solidFill>
                <a:srgbClr val="92D050"/>
              </a:solidFill>
              <a:ln>
                <a:solidFill>
                  <a:srgbClr val="000000">
                    <a:lumMod val="85000"/>
                    <a:lumOff val="15000"/>
                  </a:srgbClr>
                </a:solidFill>
              </a:ln>
            </c:spPr>
          </c:dPt>
          <c:dLbls>
            <c:dLbl>
              <c:idx val="0"/>
              <c:delete val="1"/>
            </c:dLbl>
            <c:dLbl>
              <c:idx val="1"/>
              <c:delete val="1"/>
            </c:dLbl>
            <c:dLbl>
              <c:idx val="2"/>
              <c:layout>
                <c:manualLayout>
                  <c:x val="7.9345375986268285E-2"/>
                  <c:y val="2.5079409903207301E-2"/>
                </c:manualLayout>
              </c:layout>
              <c:spPr>
                <a:solidFill>
                  <a:srgbClr val="FFFFFF"/>
                </a:solidFill>
                <a:ln>
                  <a:solidFill>
                    <a:srgbClr val="FFFFFF"/>
                  </a:solidFill>
                </a:ln>
              </c:spPr>
              <c:txPr>
                <a:bodyPr/>
                <a:lstStyle/>
                <a:p>
                  <a:pPr>
                    <a:defRPr sz="800"/>
                  </a:pPr>
                  <a:endParaRPr lang="ja-JP"/>
                </a:p>
              </c:txPr>
              <c:showLegendKey val="0"/>
              <c:showVal val="1"/>
              <c:showCatName val="0"/>
              <c:showSerName val="0"/>
              <c:showPercent val="0"/>
              <c:showBubbleSize val="0"/>
            </c:dLbl>
            <c:spPr>
              <a:solidFill>
                <a:srgbClr val="FFFFFF"/>
              </a:solidFill>
              <a:ln>
                <a:solidFill>
                  <a:srgbClr val="FFFFFF"/>
                </a:solidFill>
              </a:ln>
            </c:spPr>
            <c:showLegendKey val="0"/>
            <c:showVal val="1"/>
            <c:showCatName val="0"/>
            <c:showSerName val="0"/>
            <c:showPercent val="0"/>
            <c:showBubbleSize val="0"/>
            <c:showLeaderLines val="0"/>
          </c:dLbls>
          <c:cat>
            <c:strRef>
              <c:f>'[Microsoft PowerPoint 内のグラフ]Sheet1'!$A$6:$A$8</c:f>
              <c:strCache>
                <c:ptCount val="3"/>
                <c:pt idx="0">
                  <c:v>平成18年度</c:v>
                </c:pt>
                <c:pt idx="1">
                  <c:v>平成22年度</c:v>
                </c:pt>
                <c:pt idx="2">
                  <c:v>平成26年度</c:v>
                </c:pt>
              </c:strCache>
            </c:strRef>
          </c:cat>
          <c:val>
            <c:numRef>
              <c:f>'[Microsoft PowerPoint 内のグラフ]Sheet1'!$C$6:$C$8</c:f>
              <c:numCache>
                <c:formatCode>#,##0_ </c:formatCode>
                <c:ptCount val="3"/>
                <c:pt idx="0">
                  <c:v>0</c:v>
                </c:pt>
                <c:pt idx="1">
                  <c:v>0</c:v>
                </c:pt>
                <c:pt idx="2">
                  <c:v>976</c:v>
                </c:pt>
              </c:numCache>
            </c:numRef>
          </c:val>
        </c:ser>
        <c:dLbls>
          <c:showLegendKey val="0"/>
          <c:showVal val="1"/>
          <c:showCatName val="0"/>
          <c:showSerName val="0"/>
          <c:showPercent val="0"/>
          <c:showBubbleSize val="0"/>
        </c:dLbls>
        <c:gapWidth val="75"/>
        <c:overlap val="100"/>
        <c:axId val="132877312"/>
        <c:axId val="132887296"/>
      </c:barChart>
      <c:catAx>
        <c:axId val="132877312"/>
        <c:scaling>
          <c:orientation val="minMax"/>
        </c:scaling>
        <c:delete val="0"/>
        <c:axPos val="b"/>
        <c:majorTickMark val="none"/>
        <c:minorTickMark val="none"/>
        <c:tickLblPos val="nextTo"/>
        <c:txPr>
          <a:bodyPr/>
          <a:lstStyle/>
          <a:p>
            <a:pPr>
              <a:defRPr>
                <a:solidFill>
                  <a:schemeClr val="tx1">
                    <a:lumMod val="75000"/>
                    <a:lumOff val="25000"/>
                  </a:schemeClr>
                </a:solidFill>
              </a:defRPr>
            </a:pPr>
            <a:endParaRPr lang="ja-JP"/>
          </a:p>
        </c:txPr>
        <c:crossAx val="132887296"/>
        <c:crosses val="autoZero"/>
        <c:auto val="1"/>
        <c:lblAlgn val="ctr"/>
        <c:lblOffset val="100"/>
        <c:noMultiLvlLbl val="0"/>
      </c:catAx>
      <c:valAx>
        <c:axId val="132887296"/>
        <c:scaling>
          <c:orientation val="minMax"/>
        </c:scaling>
        <c:delete val="0"/>
        <c:axPos val="l"/>
        <c:numFmt formatCode="#,##0_ " sourceLinked="1"/>
        <c:majorTickMark val="none"/>
        <c:minorTickMark val="none"/>
        <c:tickLblPos val="nextTo"/>
        <c:crossAx val="132877312"/>
        <c:crosses val="autoZero"/>
        <c:crossBetween val="between"/>
        <c:majorUnit val="4000"/>
      </c:valAx>
      <c:spPr>
        <a:solidFill>
          <a:srgbClr val="808080">
            <a:lumMod val="20000"/>
            <a:lumOff val="80000"/>
          </a:srgbClr>
        </a:solidFill>
      </c:spPr>
    </c:plotArea>
    <c:legend>
      <c:legendPos val="b"/>
      <c:legendEntry>
        <c:idx val="0"/>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Entry>
      <c:legendEntry>
        <c:idx val="1"/>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Entry>
      <c:layout>
        <c:manualLayout>
          <c:xMode val="edge"/>
          <c:yMode val="edge"/>
          <c:x val="0.19604983007988794"/>
          <c:y val="3.4944306924583057E-2"/>
          <c:w val="0.48239259355470904"/>
          <c:h val="0.3318005930194326"/>
        </c:manualLayout>
      </c:layout>
      <c:overlay val="0"/>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0.21086</cdr:x>
      <cdr:y>0.66964</cdr:y>
    </cdr:from>
    <cdr:to>
      <cdr:x>0.33485</cdr:x>
      <cdr:y>0.69221</cdr:y>
    </cdr:to>
    <cdr:sp macro="" textlink="">
      <cdr:nvSpPr>
        <cdr:cNvPr id="15" name="大波 14"/>
        <cdr:cNvSpPr/>
      </cdr:nvSpPr>
      <cdr:spPr>
        <a:xfrm xmlns:a="http://schemas.openxmlformats.org/drawingml/2006/main">
          <a:off x="641254" y="1356398"/>
          <a:ext cx="377070" cy="45719"/>
        </a:xfrm>
        <a:prstGeom xmlns:a="http://schemas.openxmlformats.org/drawingml/2006/main" prst="wave">
          <a:avLst/>
        </a:prstGeom>
        <a:solidFill xmlns:a="http://schemas.openxmlformats.org/drawingml/2006/main">
          <a:schemeClr val="bg1"/>
        </a:solidFill>
        <a:ln xmlns:a="http://schemas.openxmlformats.org/drawingml/2006/main" w="15875">
          <a:solidFill>
            <a:schemeClr val="bg1"/>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30" tIns="45714" rIns="91430" bIns="45714" numCol="1" spcCol="0" rtlCol="0" fromWordArt="0" anchor="ctr" anchorCtr="0" forceAA="0" compatLnSpc="1">
          <a:prstTxWarp prst="textNoShape">
            <a:avLst/>
          </a:prstTxWarp>
          <a:noAutofit/>
        </a:bodyP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sz="1400" b="1" dirty="0" smtClean="0">
            <a:solidFill>
              <a:prstClr val="black"/>
            </a:solidFill>
          </a:endParaRPr>
        </a:p>
      </cdr:txBody>
    </cdr:sp>
  </cdr:relSizeAnchor>
  <cdr:relSizeAnchor xmlns:cdr="http://schemas.openxmlformats.org/drawingml/2006/chartDrawing">
    <cdr:from>
      <cdr:x>0.32507</cdr:x>
      <cdr:y>0.66964</cdr:y>
    </cdr:from>
    <cdr:to>
      <cdr:x>0.44906</cdr:x>
      <cdr:y>0.69221</cdr:y>
    </cdr:to>
    <cdr:sp macro="" textlink="">
      <cdr:nvSpPr>
        <cdr:cNvPr id="19" name="大波 18"/>
        <cdr:cNvSpPr/>
      </cdr:nvSpPr>
      <cdr:spPr>
        <a:xfrm xmlns:a="http://schemas.openxmlformats.org/drawingml/2006/main">
          <a:off x="988582" y="1356397"/>
          <a:ext cx="377070" cy="45719"/>
        </a:xfrm>
        <a:prstGeom xmlns:a="http://schemas.openxmlformats.org/drawingml/2006/main" prst="wave">
          <a:avLst/>
        </a:prstGeom>
        <a:solidFill xmlns:a="http://schemas.openxmlformats.org/drawingml/2006/main">
          <a:schemeClr val="bg1"/>
        </a:solidFill>
        <a:ln xmlns:a="http://schemas.openxmlformats.org/drawingml/2006/main" w="15875">
          <a:solidFill>
            <a:schemeClr val="bg1"/>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30" tIns="45714" rIns="91430" bIns="45714"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400" b="1" dirty="0" smtClean="0">
            <a:solidFill>
              <a:prstClr val="black"/>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t" anchorCtr="0" compatLnSpc="1">
            <a:prstTxWarp prst="textNoShape">
              <a:avLst/>
            </a:prstTxWarp>
          </a:bodyPr>
          <a:lstStyle>
            <a:lvl1pPr algn="l">
              <a:spcBef>
                <a:spcPct val="0"/>
              </a:spcBef>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t" anchorCtr="0" compatLnSpc="1">
            <a:prstTxWarp prst="textNoShape">
              <a:avLst/>
            </a:prstTxWarp>
          </a:bodyPr>
          <a:lstStyle>
            <a:lvl1pPr algn="r">
              <a:spcBef>
                <a:spcPct val="0"/>
              </a:spcBef>
              <a:defRPr sz="1200">
                <a:latin typeface="Arial" charset="0"/>
                <a:ea typeface="ＭＳ Ｐゴシック" charset="-128"/>
              </a:defRPr>
            </a:lvl1pPr>
          </a:lstStyle>
          <a:p>
            <a:pPr>
              <a:defRPr/>
            </a:pPr>
            <a:fld id="{6E5966ED-DE8C-4F47-9BC2-CB6EFA46B4AE}" type="datetimeFigureOut">
              <a:rPr lang="ja-JP" altLang="en-US"/>
              <a:pPr>
                <a:defRPr/>
              </a:pPr>
              <a:t>2016/11/17</a:t>
            </a:fld>
            <a:endParaRPr lang="ja-JP" altLang="en-US"/>
          </a:p>
        </p:txBody>
      </p:sp>
      <p:sp>
        <p:nvSpPr>
          <p:cNvPr id="4" name="フッター プレースホルダ 3"/>
          <p:cNvSpPr>
            <a:spLocks noGrp="1"/>
          </p:cNvSpPr>
          <p:nvPr>
            <p:ph type="ftr" sz="quarter" idx="2"/>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b" anchorCtr="0" compatLnSpc="1">
            <a:prstTxWarp prst="textNoShape">
              <a:avLst/>
            </a:prstTxWarp>
          </a:bodyPr>
          <a:lstStyle>
            <a:lvl1pPr algn="l">
              <a:spcBef>
                <a:spcPct val="0"/>
              </a:spcBef>
              <a:defRPr sz="12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b" anchorCtr="0" compatLnSpc="1">
            <a:prstTxWarp prst="textNoShape">
              <a:avLst/>
            </a:prstTxWarp>
          </a:bodyPr>
          <a:lstStyle>
            <a:lvl1pPr algn="r">
              <a:spcBef>
                <a:spcPct val="0"/>
              </a:spcBef>
              <a:defRPr sz="1200">
                <a:latin typeface="Arial" charset="0"/>
                <a:ea typeface="ＭＳ Ｐゴシック" charset="-128"/>
              </a:defRPr>
            </a:lvl1pPr>
          </a:lstStyle>
          <a:p>
            <a:pPr>
              <a:defRPr/>
            </a:pPr>
            <a:fld id="{80C6CCD0-6CAF-4F34-B921-61C09801319E}" type="slidenum">
              <a:rPr lang="ja-JP" altLang="en-US"/>
              <a:pPr>
                <a:defRPr/>
              </a:pPr>
              <a:t>‹#›</a:t>
            </a:fld>
            <a:endParaRPr lang="ja-JP" altLang="en-US"/>
          </a:p>
        </p:txBody>
      </p:sp>
    </p:spTree>
    <p:extLst>
      <p:ext uri="{BB962C8B-B14F-4D97-AF65-F5344CB8AC3E}">
        <p14:creationId xmlns:p14="http://schemas.microsoft.com/office/powerpoint/2010/main" val="42172169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79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lvl1pPr algn="l" defTabSz="917575">
              <a:spcBef>
                <a:spcPct val="0"/>
              </a:spcBef>
              <a:defRPr>
                <a:latin typeface="Arial" charset="0"/>
                <a:ea typeface="ＭＳ Ｐゴシック" pitchFamily="50" charset="-128"/>
              </a:defRPr>
            </a:lvl1pPr>
          </a:lstStyle>
          <a:p>
            <a:pPr>
              <a:defRPr/>
            </a:pPr>
            <a:endParaRPr lang="en-US" altLang="ja-JP"/>
          </a:p>
        </p:txBody>
      </p:sp>
      <p:sp>
        <p:nvSpPr>
          <p:cNvPr id="15363"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lvl1pPr algn="r" defTabSz="917575">
              <a:spcBef>
                <a:spcPct val="0"/>
              </a:spcBef>
              <a:defRPr>
                <a:latin typeface="Arial" charset="0"/>
                <a:ea typeface="ＭＳ Ｐゴシック" pitchFamily="50" charset="-128"/>
              </a:defRPr>
            </a:lvl1pPr>
          </a:lstStyle>
          <a:p>
            <a:pPr>
              <a:defRPr/>
            </a:pPr>
            <a:endParaRPr lang="en-US" altLang="ja-JP"/>
          </a:p>
        </p:txBody>
      </p:sp>
      <p:sp>
        <p:nvSpPr>
          <p:cNvPr id="271364" name="Rectangle 4"/>
          <p:cNvSpPr>
            <a:spLocks noGrp="1" noRot="1" noChangeAspect="1" noChangeArrowheads="1" noTextEdit="1"/>
          </p:cNvSpPr>
          <p:nvPr>
            <p:ph type="sldImg" idx="2"/>
          </p:nvPr>
        </p:nvSpPr>
        <p:spPr bwMode="auto">
          <a:xfrm>
            <a:off x="711200" y="744538"/>
            <a:ext cx="5384800"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82625" y="4721225"/>
            <a:ext cx="544195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440863"/>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b" anchorCtr="0" compatLnSpc="1">
            <a:prstTxWarp prst="textNoShape">
              <a:avLst/>
            </a:prstTxWarp>
          </a:bodyPr>
          <a:lstStyle>
            <a:lvl1pPr algn="l" defTabSz="917575">
              <a:spcBef>
                <a:spcPct val="0"/>
              </a:spcBef>
              <a:defRPr>
                <a:latin typeface="Arial" charset="0"/>
                <a:ea typeface="ＭＳ Ｐゴシック" pitchFamily="50" charset="-128"/>
              </a:defRPr>
            </a:lvl1pPr>
          </a:lstStyle>
          <a:p>
            <a:pPr>
              <a:defRPr/>
            </a:pPr>
            <a:endParaRPr lang="en-US" altLang="ja-JP"/>
          </a:p>
        </p:txBody>
      </p:sp>
      <p:sp>
        <p:nvSpPr>
          <p:cNvPr id="15367"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b" anchorCtr="0" compatLnSpc="1">
            <a:prstTxWarp prst="textNoShape">
              <a:avLst/>
            </a:prstTxWarp>
          </a:bodyPr>
          <a:lstStyle>
            <a:lvl1pPr algn="r" defTabSz="917575">
              <a:spcBef>
                <a:spcPct val="0"/>
              </a:spcBef>
              <a:defRPr>
                <a:latin typeface="Arial" charset="0"/>
                <a:ea typeface="ＭＳ Ｐゴシック" pitchFamily="50" charset="-128"/>
              </a:defRPr>
            </a:lvl1pPr>
          </a:lstStyle>
          <a:p>
            <a:pPr>
              <a:defRPr/>
            </a:pPr>
            <a:fld id="{430B3BFA-6B2E-45BA-B281-3DE1A91D411F}" type="slidenum">
              <a:rPr lang="en-US" altLang="ja-JP"/>
              <a:pPr>
                <a:defRPr/>
              </a:pPr>
              <a:t>‹#›</a:t>
            </a:fld>
            <a:endParaRPr lang="en-US" altLang="ja-JP"/>
          </a:p>
        </p:txBody>
      </p:sp>
    </p:spTree>
    <p:extLst>
      <p:ext uri="{BB962C8B-B14F-4D97-AF65-F5344CB8AC3E}">
        <p14:creationId xmlns:p14="http://schemas.microsoft.com/office/powerpoint/2010/main" val="425939037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976347-805E-4FFF-9923-2C031D7650CD}" type="slidenum">
              <a:rPr lang="ja-JP" altLang="en-US" smtClean="0">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1949211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E399A0-F826-4363-986B-681FC2772CE1}" type="slidenum">
              <a:rPr lang="ja-JP" altLang="en-US" smtClean="0">
                <a:solidFill>
                  <a:prstClr val="black"/>
                </a:solidFill>
              </a:rPr>
              <a:pPr/>
              <a:t>13</a:t>
            </a:fld>
            <a:endParaRPr lang="ja-JP" altLang="en-US">
              <a:solidFill>
                <a:prstClr val="black"/>
              </a:solidFill>
            </a:endParaRPr>
          </a:p>
        </p:txBody>
      </p:sp>
    </p:spTree>
    <p:extLst>
      <p:ext uri="{BB962C8B-B14F-4D97-AF65-F5344CB8AC3E}">
        <p14:creationId xmlns:p14="http://schemas.microsoft.com/office/powerpoint/2010/main" val="1418476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5" y="213106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034"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55F36D9-B840-4FEB-9E07-EC304B8E292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3600325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8C6903F-A2E5-4C2B-A818-360DE040AF4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56304228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8"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r>
              <a:rPr lang="en-US" altLang="ja-JP" smtClean="0"/>
              <a:t>2014/12/19</a:t>
            </a: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200">
                <a:solidFill>
                  <a:schemeClr val="tx1"/>
                </a:solidFill>
                <a:latin typeface="ＭＳ Ｐゴシック"/>
              </a:defRPr>
            </a:lvl1pPr>
          </a:lstStyle>
          <a:p>
            <a:pPr>
              <a:defRPr/>
            </a:pPr>
            <a:fld id="{ACB748A7-5FAB-4F13-8F2A-20487A5D7F1A}"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9787887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8" y="2131210"/>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25923084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03663751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8" y="4407690"/>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8" y="2906741"/>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38760022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73"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70"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79992295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772"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772"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55393976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78952749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70482098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24" y="273082"/>
            <a:ext cx="553720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463" y="143512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54181334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31" y="4800605"/>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31"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31"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52915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452"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1E1472-EA02-4EA4-BA77-D38F1133FA8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2809125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54816099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933"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98"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14023520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1948709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8"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r>
              <a:rPr lang="en-US" altLang="ja-JP" smtClean="0"/>
              <a:t>2014/12/19</a:t>
            </a: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200">
                <a:solidFill>
                  <a:schemeClr val="tx1"/>
                </a:solidFill>
                <a:latin typeface="ＭＳ Ｐゴシック"/>
              </a:defRPr>
            </a:lvl1pPr>
          </a:lstStyle>
          <a:p>
            <a:pPr>
              <a:defRPr/>
            </a:pPr>
            <a:fld id="{ACB748A7-5FAB-4F13-8F2A-20487A5D7F1A}"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4957721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8" y="2131196"/>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99377221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5917132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8" y="4407676"/>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8" y="2906741"/>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5809457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73"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70"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7671599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76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76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80143600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52476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F9BA5EC-2175-4339-9F16-813A86BBE47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699794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27456611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24" y="273082"/>
            <a:ext cx="553720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463" y="143512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4952547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31" y="4800605"/>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31"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31"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62019484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91992032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933"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98"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48773919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56678731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8"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r>
              <a:rPr lang="en-US" altLang="ja-JP" smtClean="0"/>
              <a:t>2014/12/19</a:t>
            </a: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200">
                <a:solidFill>
                  <a:schemeClr val="tx1"/>
                </a:solidFill>
                <a:latin typeface="ＭＳ Ｐゴシック"/>
              </a:defRPr>
            </a:lvl1pPr>
          </a:lstStyle>
          <a:p>
            <a:pPr>
              <a:defRPr/>
            </a:pPr>
            <a:fld id="{ACB748A7-5FAB-4F13-8F2A-20487A5D7F1A}"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6545292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8" y="2131180"/>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19406289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30529060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8" y="4407660"/>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8" y="2906741"/>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055434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5" y="213106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034"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55F36D9-B840-4FEB-9E07-EC304B8E292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16379347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73"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70"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34957397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757"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757"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76221508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12995730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403325851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24" y="273082"/>
            <a:ext cx="553720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463" y="143512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45874689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31" y="4800605"/>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31"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31"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52504315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9629460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933"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98"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95643208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91529726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8"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r>
              <a:rPr lang="en-US" altLang="ja-JP" smtClean="0"/>
              <a:t>2014/12/19</a:t>
            </a: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200">
                <a:solidFill>
                  <a:schemeClr val="tx1"/>
                </a:solidFill>
                <a:latin typeface="ＭＳ Ｐゴシック"/>
              </a:defRPr>
            </a:lvl1pPr>
          </a:lstStyle>
          <a:p>
            <a:pPr>
              <a:defRPr/>
            </a:pPr>
            <a:fld id="{ACB748A7-5FAB-4F13-8F2A-20487A5D7F1A}"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14322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685DC6-8527-4343-BB02-CAE82FFE5D1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99626991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94"/>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lvl1pPr>
            <a:lvl2pPr marL="457112" indent="0" algn="ctr">
              <a:buNone/>
              <a:defRPr/>
            </a:lvl2pPr>
            <a:lvl3pPr marL="914224" indent="0" algn="ctr">
              <a:buNone/>
              <a:defRPr/>
            </a:lvl3pPr>
            <a:lvl4pPr marL="1371336" indent="0" algn="ctr">
              <a:buNone/>
              <a:defRPr/>
            </a:lvl4pPr>
            <a:lvl5pPr marL="1828448" indent="0" algn="ctr">
              <a:buNone/>
              <a:defRPr/>
            </a:lvl5pPr>
            <a:lvl6pPr marL="2285561" indent="0" algn="ctr">
              <a:buNone/>
              <a:defRPr/>
            </a:lvl6pPr>
            <a:lvl7pPr marL="2742674" indent="0" algn="ctr">
              <a:buNone/>
              <a:defRPr/>
            </a:lvl7pPr>
            <a:lvl8pPr marL="3199784" indent="0" algn="ctr">
              <a:buNone/>
              <a:defRPr/>
            </a:lvl8pPr>
            <a:lvl9pPr marL="3656897"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AD0776-07AC-46CA-87BF-E2184DC65D4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8718680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E148A3-2F01-468B-97F2-DB9D07A916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039112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6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lvl1pPr>
            <a:lvl2pPr marL="457112" indent="0">
              <a:buNone/>
              <a:defRPr sz="1800"/>
            </a:lvl2pPr>
            <a:lvl3pPr marL="914224" indent="0">
              <a:buNone/>
              <a:defRPr sz="1600"/>
            </a:lvl3pPr>
            <a:lvl4pPr marL="1371336" indent="0">
              <a:buNone/>
              <a:defRPr sz="1400"/>
            </a:lvl4pPr>
            <a:lvl5pPr marL="1828448" indent="0">
              <a:buNone/>
              <a:defRPr sz="1400"/>
            </a:lvl5pPr>
            <a:lvl6pPr marL="2285561" indent="0">
              <a:buNone/>
              <a:defRPr sz="1400"/>
            </a:lvl6pPr>
            <a:lvl7pPr marL="2742674" indent="0">
              <a:buNone/>
              <a:defRPr sz="1400"/>
            </a:lvl7pPr>
            <a:lvl8pPr marL="3199784" indent="0">
              <a:buNone/>
              <a:defRPr sz="1400"/>
            </a:lvl8pPr>
            <a:lvl9pPr marL="3656897"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727D2C-C156-4854-8ED5-B498825477F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8759563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429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F46C3-8D9C-4133-B0C6-BB6084F292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7624050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4296C0-752C-4DDD-9B9E-713DCEDA167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3440133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91E34FC-85E2-42F8-A291-9841FE233C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6954458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A5DBC96-1DB8-4B93-B21F-95C4ECA2D59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82839243"/>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4"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259C74-97F6-455F-BE4B-C577A80A4D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5348037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12" indent="0">
              <a:buNone/>
              <a:defRPr sz="2800"/>
            </a:lvl2pPr>
            <a:lvl3pPr marL="914224" indent="0">
              <a:buNone/>
              <a:defRPr sz="2400"/>
            </a:lvl3pPr>
            <a:lvl4pPr marL="1371336" indent="0">
              <a:buNone/>
              <a:defRPr sz="2000"/>
            </a:lvl4pPr>
            <a:lvl5pPr marL="1828448" indent="0">
              <a:buNone/>
              <a:defRPr sz="2000"/>
            </a:lvl5pPr>
            <a:lvl6pPr marL="2285561" indent="0">
              <a:buNone/>
              <a:defRPr sz="2000"/>
            </a:lvl6pPr>
            <a:lvl7pPr marL="2742674" indent="0">
              <a:buNone/>
              <a:defRPr sz="2000"/>
            </a:lvl7pPr>
            <a:lvl8pPr marL="3199784" indent="0">
              <a:buNone/>
              <a:defRPr sz="2000"/>
            </a:lvl8pPr>
            <a:lvl9pPr marL="3656897"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1DE0C-AF71-4A5A-8FC6-63899FD7ED2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81716816"/>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20B10-E208-4EB2-98CE-65046AEE33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33712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54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03B36DD-B40F-481C-B856-08E457436B3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2638604619"/>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42952" y="609600"/>
            <a:ext cx="6149975"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AD16CB-16E3-41D8-AAB0-BF02E8EB859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9705468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3"/>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95300" y="6245226"/>
            <a:ext cx="2311400" cy="476250"/>
          </a:xfrm>
        </p:spPr>
        <p:txBody>
          <a:bodyPr/>
          <a:lstStyle>
            <a:lvl1pPr>
              <a:defRPr/>
            </a:lvl1p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a:xfrm>
            <a:off x="3384550" y="6245226"/>
            <a:ext cx="3136900" cy="476250"/>
          </a:xfrm>
        </p:spPr>
        <p:txBody>
          <a:bodyPr/>
          <a:lstStyle>
            <a:lvl1pPr>
              <a:defRPr/>
            </a:lvl1pPr>
          </a:lstStyle>
          <a:p>
            <a:pPr>
              <a:defRPr/>
            </a:pPr>
            <a:endParaRPr lang="en-US" altLang="ja-JP">
              <a:solidFill>
                <a:srgbClr val="000000"/>
              </a:solidFill>
            </a:endParaRPr>
          </a:p>
        </p:txBody>
      </p:sp>
      <p:sp>
        <p:nvSpPr>
          <p:cNvPr id="5" name="スライド番号プレースホルダ 4"/>
          <p:cNvSpPr>
            <a:spLocks noGrp="1"/>
          </p:cNvSpPr>
          <p:nvPr>
            <p:ph type="sldNum" sz="quarter" idx="12"/>
          </p:nvPr>
        </p:nvSpPr>
        <p:spPr>
          <a:xfrm>
            <a:off x="7683501" y="6624639"/>
            <a:ext cx="2311400" cy="476250"/>
          </a:xfrm>
        </p:spPr>
        <p:txBody>
          <a:bodyPr/>
          <a:lstStyle>
            <a:lvl1pPr>
              <a:defRPr/>
            </a:lvl1pPr>
          </a:lstStyle>
          <a:p>
            <a:pPr>
              <a:defRPr/>
            </a:pPr>
            <a:fld id="{A6400CC3-7BE3-4B92-89A7-B0F66E7B8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6340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8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384"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016BE2D-AFF3-4EA9-A8A3-EB221E3285E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3381866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433"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43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6"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4B6BAC9-6CCE-441D-BB73-20F2797EB32A}"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24986052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B6CE87-CD16-4B06-AF15-0EFC7AC3A76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870880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89E5781-95FD-4614-814A-8D76FA132E82}"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83238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685DC6-8527-4343-BB02-CAE82FFE5D1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364598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53"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D5671D5-32A4-4D2E-B6C3-9241510BCDF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47376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8DDEBBB-89DA-48C8-B3B6-33FAB938BF2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139440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8C6903F-A2E5-4C2B-A818-360DE040AF4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734735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452"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1E1472-EA02-4EA4-BA77-D38F1133FA8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2162070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F9BA5EC-2175-4339-9F16-813A86BBE47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4255222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3035"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1877257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5" y="213106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034"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55F36D9-B840-4FEB-9E07-EC304B8E292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32905317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685DC6-8527-4343-BB02-CAE82FFE5D1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3733023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54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03B36DD-B40F-481C-B856-08E457436B3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10723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8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384"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016BE2D-AFF3-4EA9-A8A3-EB221E3285E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3490884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54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03B36DD-B40F-481C-B856-08E457436B3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836961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433"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43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6"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4B6BAC9-6CCE-441D-BB73-20F2797EB32A}"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570790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B6CE87-CD16-4B06-AF15-0EFC7AC3A76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16867514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89E5781-95FD-4614-814A-8D76FA132E82}"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7813017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53"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D5671D5-32A4-4D2E-B6C3-9241510BCDF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13335262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8DDEBBB-89DA-48C8-B3B6-33FAB938BF2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42426577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8C6903F-A2E5-4C2B-A818-360DE040AF4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38124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452"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1E1472-EA02-4EA4-BA77-D38F1133FA8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24010959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F9BA5EC-2175-4339-9F16-813A86BBE47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34439893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3035"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255541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5" y="213106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034"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55F36D9-B840-4FEB-9E07-EC304B8E292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17383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8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384"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016BE2D-AFF3-4EA9-A8A3-EB221E3285E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4412048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685DC6-8527-4343-BB02-CAE82FFE5D1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33288920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54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03B36DD-B40F-481C-B856-08E457436B3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4587054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8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384"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016BE2D-AFF3-4EA9-A8A3-EB221E3285E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27110837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433"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43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6"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4B6BAC9-6CCE-441D-BB73-20F2797EB32A}"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784810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B6CE87-CD16-4B06-AF15-0EFC7AC3A76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6956325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89E5781-95FD-4614-814A-8D76FA132E82}"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13625630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53"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D5671D5-32A4-4D2E-B6C3-9241510BCDF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39507489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8DDEBBB-89DA-48C8-B3B6-33FAB938BF2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67704025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8C6903F-A2E5-4C2B-A818-360DE040AF4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0993418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452"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1E1472-EA02-4EA4-BA77-D38F1133FA8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2692065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433"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43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6"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4B6BAC9-6CCE-441D-BB73-20F2797EB32A}"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19406650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F9BA5EC-2175-4339-9F16-813A86BBE47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0106971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3035"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27885495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88" y="2131062"/>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032"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55F36D9-B840-4FEB-9E07-EC304B8E292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15294489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685DC6-8527-4343-BB02-CAE82FFE5D1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1745633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82" y="440753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782" y="2906722"/>
            <a:ext cx="8420100"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03B36DD-B40F-481C-B856-08E457436B3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24376110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81"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376"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016BE2D-AFF3-4EA9-A8A3-EB221E3285E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20750933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433"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43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1"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4B6BAC9-6CCE-441D-BB73-20F2797EB32A}"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10328516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B6CE87-CD16-4B06-AF15-0EFC7AC3A76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10469986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89E5781-95FD-4614-814A-8D76FA132E82}"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10987656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53"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D5671D5-32A4-4D2E-B6C3-9241510BCDF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169786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B6CE87-CD16-4B06-AF15-0EFC7AC3A76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341195649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8DDEBBB-89DA-48C8-B3B6-33FAB938BF2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6202674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8C6903F-A2E5-4C2B-A818-360DE040AF4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3260921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5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452" y="27465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1E1472-EA02-4EA4-BA77-D38F1133FA8F}"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2726580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F9BA5EC-2175-4339-9F16-813A86BBE47C}"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382362604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3088" y="609600"/>
            <a:ext cx="84201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7348625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4" y="213089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5"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0135056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12861520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366"/>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22648981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21260246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504" y="1535113"/>
            <a:ext cx="43768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504" y="2174878"/>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4"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4" y="2174878"/>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39274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89E5781-95FD-4614-814A-8D76FA132E82}"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373967753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6707212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19631750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18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5"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56494634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4" y="4800605"/>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4"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84"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6112420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172332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79" y="274644"/>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38" y="274644"/>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FB789730-EC86-4DA7-98C4-4DF7644F476D}"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25884905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14" y="274644"/>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solidFill>
                  <a:prstClr val="black">
                    <a:tint val="75000"/>
                  </a:prstClr>
                </a:solidFill>
              </a:rPr>
              <a:t>2014/12/19</a:t>
            </a:r>
            <a:endParaRPr lang="en-US" altLang="ja-JP">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solidFill>
                  <a:schemeClr val="tx1"/>
                </a:solidFill>
              </a:defRPr>
            </a:lvl1pPr>
          </a:lstStyle>
          <a:p>
            <a:pPr>
              <a:defRPr/>
            </a:pPr>
            <a:fld id="{053B5E1F-FE3B-4B9B-8ADD-78E24B744CBC}"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77819941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27" y="2130764"/>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77" y="3886200"/>
            <a:ext cx="6934200" cy="1752600"/>
          </a:xfrm>
        </p:spPr>
        <p:txBody>
          <a:bodyPr/>
          <a:lstStyle>
            <a:lvl1pPr marL="0" indent="0" algn="ctr">
              <a:buNone/>
              <a:defRPr/>
            </a:lvl1pPr>
            <a:lvl2pPr marL="457147" indent="0" algn="ctr">
              <a:buNone/>
              <a:defRPr/>
            </a:lvl2pPr>
            <a:lvl3pPr marL="914293" indent="0" algn="ctr">
              <a:buNone/>
              <a:defRPr/>
            </a:lvl3pPr>
            <a:lvl4pPr marL="1371440" indent="0" algn="ctr">
              <a:buNone/>
              <a:defRPr/>
            </a:lvl4pPr>
            <a:lvl5pPr marL="1828587" indent="0" algn="ctr">
              <a:buNone/>
              <a:defRPr/>
            </a:lvl5pPr>
            <a:lvl6pPr marL="2285733" indent="0" algn="ctr">
              <a:buNone/>
              <a:defRPr/>
            </a:lvl6pPr>
            <a:lvl7pPr marL="2742879" indent="0" algn="ctr">
              <a:buNone/>
              <a:defRPr/>
            </a:lvl7pPr>
            <a:lvl8pPr marL="3200026" indent="0" algn="ctr">
              <a:buNone/>
              <a:defRPr/>
            </a:lvl8pPr>
            <a:lvl9pPr marL="365717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0383E8-C7BB-4AD7-9E52-D64A9EDED0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3552807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A1C1E8-9361-4557-9EFC-000E05CD7A2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3649266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02" y="4407239"/>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02" y="2906722"/>
            <a:ext cx="8420100" cy="1500187"/>
          </a:xfrm>
        </p:spPr>
        <p:txBody>
          <a:bodyPr anchor="b"/>
          <a:lstStyle>
            <a:lvl1pPr marL="0" indent="0">
              <a:buNone/>
              <a:defRPr sz="2000"/>
            </a:lvl1pPr>
            <a:lvl2pPr marL="457147" indent="0">
              <a:buNone/>
              <a:defRPr sz="1800"/>
            </a:lvl2pPr>
            <a:lvl3pPr marL="914293" indent="0">
              <a:buNone/>
              <a:defRPr sz="1600"/>
            </a:lvl3pPr>
            <a:lvl4pPr marL="1371440" indent="0">
              <a:buNone/>
              <a:defRPr sz="1400"/>
            </a:lvl4pPr>
            <a:lvl5pPr marL="1828587" indent="0">
              <a:buNone/>
              <a:defRPr sz="1400"/>
            </a:lvl5pPr>
            <a:lvl6pPr marL="2285733" indent="0">
              <a:buNone/>
              <a:defRPr sz="1400"/>
            </a:lvl6pPr>
            <a:lvl7pPr marL="2742879" indent="0">
              <a:buNone/>
              <a:defRPr sz="1400"/>
            </a:lvl7pPr>
            <a:lvl8pPr marL="3200026" indent="0">
              <a:buNone/>
              <a:defRPr sz="1400"/>
            </a:lvl8pPr>
            <a:lvl9pPr marL="365717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311B4C6-247B-40A4-A1BD-C17C64AF5EC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980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53"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D5671D5-32A4-4D2E-B6C3-9241510BCDF4}"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16962550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77"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5DE2203-D913-4B97-822F-683F108E3F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98789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75" y="1535113"/>
            <a:ext cx="4376871"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75"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89"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A86D85-8398-47F1-953D-4FC0F0C62A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8113459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329B7E6-8142-4C2C-8486-ACA79D5FD0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6958855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28E30FF-6DFA-4E32-896A-0181B2B83A3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2549837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1"/>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076" y="27307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D8773D8-F53B-4DF4-909F-7F3FCD327EB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7382589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1"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61" y="612775"/>
            <a:ext cx="5943600" cy="4114800"/>
          </a:xfrm>
        </p:spPr>
        <p:txBody>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61"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B62182-9D0F-4D1C-942A-64824596B5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099845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7CF38C-9696-4760-B901-EB571A1537C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5339939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5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86" y="274658"/>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EC48A7-9EEE-40C8-9186-A6368B3A7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8133013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8" y="2131222"/>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74338361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20443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8DDEBBB-89DA-48C8-B3B6-33FAB938BF2B}" type="datetime1">
              <a:rPr lang="ja-JP" altLang="en-US" smtClean="0">
                <a:solidFill>
                  <a:prstClr val="black">
                    <a:tint val="75000"/>
                  </a:prstClr>
                </a:solidFill>
              </a:rPr>
              <a:pPr>
                <a:defRPr/>
              </a:pPr>
              <a:t>2016/11/17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74775724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8" y="4407702"/>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8" y="2906741"/>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428936752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73"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70" y="160022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58378316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778"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778"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01435903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02929725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07323967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24" y="273082"/>
            <a:ext cx="553720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463" y="143512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00939785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31" y="4800605"/>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31"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31"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99193356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92201237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933"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98"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71826610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solidFill>
                  <a:prstClr val="black">
                    <a:tint val="75000"/>
                  </a:prstClr>
                </a:solidFill>
              </a:rPr>
              <a:t>2014/12/19</a:t>
            </a: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36591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2" Type="http://schemas.openxmlformats.org/officeDocument/2006/relationships/slideLayout" Target="../slideLayouts/slideLayout115.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slideLayout" Target="../slideLayouts/slideLayout139.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 Id="rId1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7.xml"/><Relationship Id="rId13" Type="http://schemas.openxmlformats.org/officeDocument/2006/relationships/theme" Target="../theme/theme12.xml"/><Relationship Id="rId3" Type="http://schemas.openxmlformats.org/officeDocument/2006/relationships/slideLayout" Target="../slideLayouts/slideLayout142.xml"/><Relationship Id="rId7" Type="http://schemas.openxmlformats.org/officeDocument/2006/relationships/slideLayout" Target="../slideLayouts/slideLayout146.xml"/><Relationship Id="rId12" Type="http://schemas.openxmlformats.org/officeDocument/2006/relationships/slideLayout" Target="../slideLayouts/slideLayout151.xml"/><Relationship Id="rId2" Type="http://schemas.openxmlformats.org/officeDocument/2006/relationships/slideLayout" Target="../slideLayouts/slideLayout141.xml"/><Relationship Id="rId1" Type="http://schemas.openxmlformats.org/officeDocument/2006/relationships/slideLayout" Target="../slideLayouts/slideLayout140.xml"/><Relationship Id="rId6" Type="http://schemas.openxmlformats.org/officeDocument/2006/relationships/slideLayout" Target="../slideLayouts/slideLayout145.xml"/><Relationship Id="rId11" Type="http://schemas.openxmlformats.org/officeDocument/2006/relationships/slideLayout" Target="../slideLayouts/slideLayout150.xml"/><Relationship Id="rId5" Type="http://schemas.openxmlformats.org/officeDocument/2006/relationships/slideLayout" Target="../slideLayouts/slideLayout144.xml"/><Relationship Id="rId10" Type="http://schemas.openxmlformats.org/officeDocument/2006/relationships/slideLayout" Target="../slideLayouts/slideLayout149.xml"/><Relationship Id="rId4" Type="http://schemas.openxmlformats.org/officeDocument/2006/relationships/slideLayout" Target="../slideLayouts/slideLayout143.xml"/><Relationship Id="rId9" Type="http://schemas.openxmlformats.org/officeDocument/2006/relationships/slideLayout" Target="../slideLayouts/slideLayout14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theme" Target="../theme/theme6.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theme" Target="../theme/theme7.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5.xml"/><Relationship Id="rId13" Type="http://schemas.openxmlformats.org/officeDocument/2006/relationships/slideLayout" Target="../slideLayouts/slideLayout100.xml"/><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slideLayout" Target="../slideLayouts/slideLayout99.xml"/><Relationship Id="rId2" Type="http://schemas.openxmlformats.org/officeDocument/2006/relationships/slideLayout" Target="../slideLayouts/slideLayout89.xml"/><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slideLayout" Target="../slideLayouts/slideLayout113.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slideLayout" Target="../slideLayouts/slideLayout112.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299" y="6356993"/>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fld id="{F5699A26-F7AA-4245-AED6-A91430FAB710}" type="datetime1">
              <a:rPr lang="ja-JP" altLang="en-US" smtClean="0">
                <a:solidFill>
                  <a:prstClr val="black">
                    <a:tint val="75000"/>
                  </a:prstClr>
                </a:solidFill>
                <a:latin typeface="Arial" charset="0"/>
                <a:ea typeface="ＭＳ Ｐゴシック" charset="-128"/>
              </a:rPr>
              <a:pPr>
                <a:spcBef>
                  <a:spcPct val="0"/>
                </a:spcBef>
                <a:defRPr/>
              </a:pPr>
              <a:t>2016/11/17</a:t>
            </a:fld>
            <a:endParaRPr lang="ja-JP" altLang="en-US">
              <a:solidFill>
                <a:prstClr val="black">
                  <a:tint val="75000"/>
                </a:prstClr>
              </a:solidFill>
              <a:latin typeface="Arial" charset="0"/>
              <a:ea typeface="ＭＳ Ｐゴシック" charset="-128"/>
            </a:endParaRPr>
          </a:p>
        </p:txBody>
      </p:sp>
      <p:sp>
        <p:nvSpPr>
          <p:cNvPr id="5" name="フッター プレースホルダ 4"/>
          <p:cNvSpPr>
            <a:spLocks noGrp="1"/>
          </p:cNvSpPr>
          <p:nvPr>
            <p:ph type="ftr" sz="quarter" idx="3"/>
          </p:nvPr>
        </p:nvSpPr>
        <p:spPr>
          <a:xfrm>
            <a:off x="3384685" y="6356993"/>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charset="-128"/>
            </a:endParaRPr>
          </a:p>
        </p:txBody>
      </p:sp>
      <p:sp>
        <p:nvSpPr>
          <p:cNvPr id="6" name="スライド番号プレースホルダ 5"/>
          <p:cNvSpPr>
            <a:spLocks noGrp="1"/>
          </p:cNvSpPr>
          <p:nvPr>
            <p:ph type="sldNum" sz="quarter" idx="4"/>
          </p:nvPr>
        </p:nvSpPr>
        <p:spPr>
          <a:xfrm>
            <a:off x="7617296" y="6525924"/>
            <a:ext cx="2311400" cy="365125"/>
          </a:xfrm>
          <a:prstGeom prst="rect">
            <a:avLst/>
          </a:prstGeom>
        </p:spPr>
        <p:txBody>
          <a:bodyPr vert="horz" lIns="91430" tIns="45714" rIns="91430" bIns="45714" rtlCol="0" anchor="ctr"/>
          <a:lstStyle>
            <a:lvl1pPr algn="r">
              <a:defRPr sz="1200">
                <a:solidFill>
                  <a:srgbClr val="002060"/>
                </a:solidFill>
              </a:defRPr>
            </a:lvl1pPr>
          </a:lstStyle>
          <a:p>
            <a:pPr>
              <a:spcBef>
                <a:spcPct val="0"/>
              </a:spcBef>
              <a:defRPr/>
            </a:pPr>
            <a:fld id="{1E457E58-6B06-4798-8352-5D5C8AE39DA2}" type="slidenum">
              <a:rPr lang="ja-JP" altLang="en-US" smtClean="0">
                <a:latin typeface="Arial" charset="0"/>
                <a:ea typeface="ＭＳ Ｐゴシック" charset="-128"/>
              </a:rPr>
              <a:pPr>
                <a:spcBef>
                  <a:spcPct val="0"/>
                </a:spcBef>
                <a:defRPr/>
              </a:pPr>
              <a:t>‹#›</a:t>
            </a:fld>
            <a:endParaRPr lang="ja-JP" altLang="en-US">
              <a:latin typeface="Arial" charset="0"/>
              <a:ea typeface="ＭＳ Ｐゴシック" charset="-128"/>
            </a:endParaRPr>
          </a:p>
        </p:txBody>
      </p:sp>
    </p:spTree>
    <p:extLst>
      <p:ext uri="{BB962C8B-B14F-4D97-AF65-F5344CB8AC3E}">
        <p14:creationId xmlns:p14="http://schemas.microsoft.com/office/powerpoint/2010/main" val="523305994"/>
      </p:ext>
    </p:extLst>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 id="2147484662"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22"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22" y="160022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5" y="6357126"/>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r>
              <a:rPr lang="en-US" altLang="ja-JP" smtClean="0">
                <a:solidFill>
                  <a:prstClr val="black">
                    <a:tint val="75000"/>
                  </a:prstClr>
                </a:solidFill>
                <a:latin typeface="Arial" charset="0"/>
                <a:ea typeface="ＭＳ Ｐゴシック"/>
              </a:rPr>
              <a:t>2014/12/19</a:t>
            </a:r>
            <a:endParaRPr lang="ja-JP" altLang="en-US">
              <a:solidFill>
                <a:prstClr val="black">
                  <a:tint val="75000"/>
                </a:prstClr>
              </a:solidFill>
              <a:latin typeface="Arial" charset="0"/>
              <a:ea typeface="ＭＳ Ｐゴシック"/>
            </a:endParaRPr>
          </a:p>
        </p:txBody>
      </p:sp>
      <p:sp>
        <p:nvSpPr>
          <p:cNvPr id="5" name="フッター プレースホルダ 4"/>
          <p:cNvSpPr>
            <a:spLocks noGrp="1"/>
          </p:cNvSpPr>
          <p:nvPr>
            <p:ph type="ftr" sz="quarter" idx="3"/>
          </p:nvPr>
        </p:nvSpPr>
        <p:spPr>
          <a:xfrm>
            <a:off x="3384553" y="6357126"/>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a:endParaRPr>
          </a:p>
        </p:txBody>
      </p:sp>
      <p:sp>
        <p:nvSpPr>
          <p:cNvPr id="6" name="スライド番号プレースホルダ 5"/>
          <p:cNvSpPr>
            <a:spLocks noGrp="1"/>
          </p:cNvSpPr>
          <p:nvPr>
            <p:ph type="sldNum" sz="quarter" idx="4"/>
          </p:nvPr>
        </p:nvSpPr>
        <p:spPr>
          <a:xfrm>
            <a:off x="7617307" y="6526057"/>
            <a:ext cx="2311400" cy="365125"/>
          </a:xfrm>
          <a:prstGeom prst="rect">
            <a:avLst/>
          </a:prstGeom>
        </p:spPr>
        <p:txBody>
          <a:bodyPr vert="horz" lIns="91430" tIns="45714" rIns="91430" bIns="45714" rtlCol="0" anchor="ctr"/>
          <a:lstStyle>
            <a:lvl1pPr algn="r">
              <a:defRPr sz="1200">
                <a:solidFill>
                  <a:schemeClr val="tx1"/>
                </a:solidFill>
                <a:latin typeface="ＭＳ Ｐゴシック" panose="020B0600070205080204" pitchFamily="50" charset="-128"/>
                <a:ea typeface="ＭＳ Ｐゴシック" panose="020B0600070205080204" pitchFamily="50" charset="-128"/>
              </a:defRPr>
            </a:lvl1pPr>
          </a:lstStyle>
          <a:p>
            <a:pPr>
              <a:spcBef>
                <a:spcPct val="0"/>
              </a:spcBef>
              <a:defRPr/>
            </a:pPr>
            <a:fld id="{1E457E58-6B06-4798-8352-5D5C8AE39DA2}" type="slidenum">
              <a:rPr lang="ja-JP" altLang="en-US" smtClean="0">
                <a:solidFill>
                  <a:prstClr val="black"/>
                </a:solidFill>
              </a:rPr>
              <a:pPr>
                <a:spcBef>
                  <a:spcPct val="0"/>
                </a:spcBef>
                <a:defRPr/>
              </a:pPr>
              <a:t>‹#›</a:t>
            </a:fld>
            <a:endParaRPr lang="ja-JP" altLang="en-US" dirty="0">
              <a:solidFill>
                <a:prstClr val="black"/>
              </a:solidFill>
            </a:endParaRPr>
          </a:p>
        </p:txBody>
      </p:sp>
    </p:spTree>
    <p:extLst>
      <p:ext uri="{BB962C8B-B14F-4D97-AF65-F5344CB8AC3E}">
        <p14:creationId xmlns:p14="http://schemas.microsoft.com/office/powerpoint/2010/main" val="964042771"/>
      </p:ext>
    </p:extLst>
  </p:cSld>
  <p:clrMap bg1="lt1" tx1="dk1" bg2="lt2" tx2="dk2" accent1="accent1" accent2="accent2" accent3="accent3" accent4="accent4" accent5="accent5" accent6="accent6" hlink="hlink" folHlink="folHlink"/>
  <p:sldLayoutIdLst>
    <p:sldLayoutId id="2147485330" r:id="rId1"/>
    <p:sldLayoutId id="2147485331" r:id="rId2"/>
    <p:sldLayoutId id="2147485332" r:id="rId3"/>
    <p:sldLayoutId id="2147485333" r:id="rId4"/>
    <p:sldLayoutId id="2147485334" r:id="rId5"/>
    <p:sldLayoutId id="2147485335" r:id="rId6"/>
    <p:sldLayoutId id="2147485336" r:id="rId7"/>
    <p:sldLayoutId id="2147485337" r:id="rId8"/>
    <p:sldLayoutId id="2147485338" r:id="rId9"/>
    <p:sldLayoutId id="2147485339" r:id="rId10"/>
    <p:sldLayoutId id="2147485340" r:id="rId11"/>
    <p:sldLayoutId id="2147485341" r:id="rId12"/>
    <p:sldLayoutId id="2147485342"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22"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22" y="160022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5" y="6357110"/>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r>
              <a:rPr lang="en-US" altLang="ja-JP" smtClean="0">
                <a:solidFill>
                  <a:prstClr val="black">
                    <a:tint val="75000"/>
                  </a:prstClr>
                </a:solidFill>
                <a:latin typeface="Arial" charset="0"/>
                <a:ea typeface="ＭＳ Ｐゴシック"/>
              </a:rPr>
              <a:t>2014/12/19</a:t>
            </a:r>
            <a:endParaRPr lang="ja-JP" altLang="en-US">
              <a:solidFill>
                <a:prstClr val="black">
                  <a:tint val="75000"/>
                </a:prstClr>
              </a:solidFill>
              <a:latin typeface="Arial" charset="0"/>
              <a:ea typeface="ＭＳ Ｐゴシック"/>
            </a:endParaRPr>
          </a:p>
        </p:txBody>
      </p:sp>
      <p:sp>
        <p:nvSpPr>
          <p:cNvPr id="5" name="フッター プレースホルダ 4"/>
          <p:cNvSpPr>
            <a:spLocks noGrp="1"/>
          </p:cNvSpPr>
          <p:nvPr>
            <p:ph type="ftr" sz="quarter" idx="3"/>
          </p:nvPr>
        </p:nvSpPr>
        <p:spPr>
          <a:xfrm>
            <a:off x="3384553" y="6357110"/>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a:endParaRPr>
          </a:p>
        </p:txBody>
      </p:sp>
      <p:sp>
        <p:nvSpPr>
          <p:cNvPr id="6" name="スライド番号プレースホルダ 5"/>
          <p:cNvSpPr>
            <a:spLocks noGrp="1"/>
          </p:cNvSpPr>
          <p:nvPr>
            <p:ph type="sldNum" sz="quarter" idx="4"/>
          </p:nvPr>
        </p:nvSpPr>
        <p:spPr>
          <a:xfrm>
            <a:off x="7617307" y="6526041"/>
            <a:ext cx="2311400" cy="365125"/>
          </a:xfrm>
          <a:prstGeom prst="rect">
            <a:avLst/>
          </a:prstGeom>
        </p:spPr>
        <p:txBody>
          <a:bodyPr vert="horz" lIns="91430" tIns="45714" rIns="91430" bIns="45714" rtlCol="0" anchor="ctr"/>
          <a:lstStyle>
            <a:lvl1pPr algn="r">
              <a:defRPr sz="1200">
                <a:solidFill>
                  <a:schemeClr val="tx1"/>
                </a:solidFill>
                <a:latin typeface="ＭＳ Ｐゴシック" panose="020B0600070205080204" pitchFamily="50" charset="-128"/>
                <a:ea typeface="ＭＳ Ｐゴシック" panose="020B0600070205080204" pitchFamily="50" charset="-128"/>
              </a:defRPr>
            </a:lvl1pPr>
          </a:lstStyle>
          <a:p>
            <a:pPr>
              <a:spcBef>
                <a:spcPct val="0"/>
              </a:spcBef>
              <a:defRPr/>
            </a:pPr>
            <a:fld id="{1E457E58-6B06-4798-8352-5D5C8AE39DA2}" type="slidenum">
              <a:rPr lang="ja-JP" altLang="en-US" smtClean="0">
                <a:solidFill>
                  <a:prstClr val="black"/>
                </a:solidFill>
              </a:rPr>
              <a:pPr>
                <a:spcBef>
                  <a:spcPct val="0"/>
                </a:spcBef>
                <a:defRPr/>
              </a:pPr>
              <a:t>‹#›</a:t>
            </a:fld>
            <a:endParaRPr lang="ja-JP" altLang="en-US" dirty="0">
              <a:solidFill>
                <a:prstClr val="black"/>
              </a:solidFill>
            </a:endParaRPr>
          </a:p>
        </p:txBody>
      </p:sp>
    </p:spTree>
    <p:extLst>
      <p:ext uri="{BB962C8B-B14F-4D97-AF65-F5344CB8AC3E}">
        <p14:creationId xmlns:p14="http://schemas.microsoft.com/office/powerpoint/2010/main" val="3048851280"/>
      </p:ext>
    </p:extLst>
  </p:cSld>
  <p:clrMap bg1="lt1" tx1="dk1" bg2="lt2" tx2="dk2" accent1="accent1" accent2="accent2" accent3="accent3" accent4="accent4" accent5="accent5" accent6="accent6" hlink="hlink" folHlink="folHlink"/>
  <p:sldLayoutIdLst>
    <p:sldLayoutId id="2147485344" r:id="rId1"/>
    <p:sldLayoutId id="2147485345" r:id="rId2"/>
    <p:sldLayoutId id="2147485346" r:id="rId3"/>
    <p:sldLayoutId id="2147485347" r:id="rId4"/>
    <p:sldLayoutId id="2147485348" r:id="rId5"/>
    <p:sldLayoutId id="2147485349" r:id="rId6"/>
    <p:sldLayoutId id="2147485350" r:id="rId7"/>
    <p:sldLayoutId id="2147485351" r:id="rId8"/>
    <p:sldLayoutId id="2147485352" r:id="rId9"/>
    <p:sldLayoutId id="2147485353" r:id="rId10"/>
    <p:sldLayoutId id="2147485354" r:id="rId11"/>
    <p:sldLayoutId id="2147485355" r:id="rId12"/>
    <p:sldLayoutId id="2147485356"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4588"/>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42950" y="1981201"/>
            <a:ext cx="8420100" cy="4114800"/>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500">
                <a:latin typeface="Times New Roman" charset="0"/>
                <a:ea typeface="ＭＳ Ｐゴシック" pitchFamily="50" charset="-128"/>
              </a:defRPr>
            </a:lvl1pPr>
          </a:lstStyle>
          <a:p>
            <a:pPr algn="l">
              <a:spcBef>
                <a:spcPct val="0"/>
              </a:spcBef>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500">
                <a:latin typeface="Times New Roman" charset="0"/>
                <a:ea typeface="ＭＳ Ｐゴシック" pitchFamily="50" charset="-128"/>
              </a:defRPr>
            </a:lvl1pPr>
          </a:lstStyle>
          <a:p>
            <a:pPr>
              <a:spcBef>
                <a:spcPct val="0"/>
              </a:spcBef>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59700" y="6453253"/>
            <a:ext cx="206375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500">
                <a:latin typeface="+mn-ea"/>
                <a:ea typeface="ＭＳ Ｐゴシック" pitchFamily="50" charset="-128"/>
              </a:defRPr>
            </a:lvl1pPr>
          </a:lstStyle>
          <a:p>
            <a:pPr>
              <a:spcBef>
                <a:spcPct val="0"/>
              </a:spcBef>
              <a:defRPr/>
            </a:pPr>
            <a:fld id="{8190F147-1A02-4CC7-B751-C0621C3EAEFD}" type="slidenum">
              <a:rPr lang="en-US" altLang="ja-JP">
                <a:solidFill>
                  <a:srgbClr val="000000"/>
                </a:solidFill>
              </a:rPr>
              <a:pPr>
                <a:spcBef>
                  <a:spcPct val="0"/>
                </a:spcBef>
                <a:defRPr/>
              </a:pPr>
              <a:t>‹#›</a:t>
            </a:fld>
            <a:endParaRPr lang="en-US" altLang="ja-JP">
              <a:solidFill>
                <a:srgbClr val="000000"/>
              </a:solidFill>
            </a:endParaRPr>
          </a:p>
        </p:txBody>
      </p:sp>
    </p:spTree>
    <p:extLst>
      <p:ext uri="{BB962C8B-B14F-4D97-AF65-F5344CB8AC3E}">
        <p14:creationId xmlns:p14="http://schemas.microsoft.com/office/powerpoint/2010/main" val="2843426099"/>
      </p:ext>
    </p:extLst>
  </p:cSld>
  <p:clrMap bg1="lt1" tx1="dk1" bg2="lt2" tx2="dk2" accent1="accent1" accent2="accent2" accent3="accent3" accent4="accent4" accent5="accent5" accent6="accent6" hlink="hlink" folHlink="folHlink"/>
  <p:sldLayoutIdLst>
    <p:sldLayoutId id="2147485358" r:id="rId1"/>
    <p:sldLayoutId id="2147485359" r:id="rId2"/>
    <p:sldLayoutId id="2147485360" r:id="rId3"/>
    <p:sldLayoutId id="2147485361" r:id="rId4"/>
    <p:sldLayoutId id="2147485362" r:id="rId5"/>
    <p:sldLayoutId id="2147485363" r:id="rId6"/>
    <p:sldLayoutId id="2147485364" r:id="rId7"/>
    <p:sldLayoutId id="2147485365" r:id="rId8"/>
    <p:sldLayoutId id="2147485366" r:id="rId9"/>
    <p:sldLayoutId id="2147485367" r:id="rId10"/>
    <p:sldLayoutId id="2147485368" r:id="rId11"/>
    <p:sldLayoutId id="2147485369"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24" rtl="0" eaLnBrk="1" latinLnBrk="0" hangingPunct="1">
        <a:defRPr kumimoji="1" sz="1800" kern="1200">
          <a:solidFill>
            <a:schemeClr val="tx1"/>
          </a:solidFill>
          <a:latin typeface="+mn-lt"/>
          <a:ea typeface="+mn-ea"/>
          <a:cs typeface="+mn-cs"/>
        </a:defRPr>
      </a:lvl1pPr>
      <a:lvl2pPr marL="457112" algn="l" defTabSz="914224" rtl="0" eaLnBrk="1" latinLnBrk="0" hangingPunct="1">
        <a:defRPr kumimoji="1" sz="1800" kern="1200">
          <a:solidFill>
            <a:schemeClr val="tx1"/>
          </a:solidFill>
          <a:latin typeface="+mn-lt"/>
          <a:ea typeface="+mn-ea"/>
          <a:cs typeface="+mn-cs"/>
        </a:defRPr>
      </a:lvl2pPr>
      <a:lvl3pPr marL="914224" algn="l" defTabSz="914224" rtl="0" eaLnBrk="1" latinLnBrk="0" hangingPunct="1">
        <a:defRPr kumimoji="1" sz="1800" kern="1200">
          <a:solidFill>
            <a:schemeClr val="tx1"/>
          </a:solidFill>
          <a:latin typeface="+mn-lt"/>
          <a:ea typeface="+mn-ea"/>
          <a:cs typeface="+mn-cs"/>
        </a:defRPr>
      </a:lvl3pPr>
      <a:lvl4pPr marL="1371336" algn="l" defTabSz="914224" rtl="0" eaLnBrk="1" latinLnBrk="0" hangingPunct="1">
        <a:defRPr kumimoji="1" sz="1800" kern="1200">
          <a:solidFill>
            <a:schemeClr val="tx1"/>
          </a:solidFill>
          <a:latin typeface="+mn-lt"/>
          <a:ea typeface="+mn-ea"/>
          <a:cs typeface="+mn-cs"/>
        </a:defRPr>
      </a:lvl4pPr>
      <a:lvl5pPr marL="1828448" algn="l" defTabSz="914224" rtl="0" eaLnBrk="1" latinLnBrk="0" hangingPunct="1">
        <a:defRPr kumimoji="1" sz="1800" kern="1200">
          <a:solidFill>
            <a:schemeClr val="tx1"/>
          </a:solidFill>
          <a:latin typeface="+mn-lt"/>
          <a:ea typeface="+mn-ea"/>
          <a:cs typeface="+mn-cs"/>
        </a:defRPr>
      </a:lvl5pPr>
      <a:lvl6pPr marL="2285561" algn="l" defTabSz="914224" rtl="0" eaLnBrk="1" latinLnBrk="0" hangingPunct="1">
        <a:defRPr kumimoji="1" sz="1800" kern="1200">
          <a:solidFill>
            <a:schemeClr val="tx1"/>
          </a:solidFill>
          <a:latin typeface="+mn-lt"/>
          <a:ea typeface="+mn-ea"/>
          <a:cs typeface="+mn-cs"/>
        </a:defRPr>
      </a:lvl6pPr>
      <a:lvl7pPr marL="2742674" algn="l" defTabSz="914224" rtl="0" eaLnBrk="1" latinLnBrk="0" hangingPunct="1">
        <a:defRPr kumimoji="1" sz="1800" kern="1200">
          <a:solidFill>
            <a:schemeClr val="tx1"/>
          </a:solidFill>
          <a:latin typeface="+mn-lt"/>
          <a:ea typeface="+mn-ea"/>
          <a:cs typeface="+mn-cs"/>
        </a:defRPr>
      </a:lvl7pPr>
      <a:lvl8pPr marL="3199784" algn="l" defTabSz="914224" rtl="0" eaLnBrk="1" latinLnBrk="0" hangingPunct="1">
        <a:defRPr kumimoji="1" sz="1800" kern="1200">
          <a:solidFill>
            <a:schemeClr val="tx1"/>
          </a:solidFill>
          <a:latin typeface="+mn-lt"/>
          <a:ea typeface="+mn-ea"/>
          <a:cs typeface="+mn-cs"/>
        </a:defRPr>
      </a:lvl8pPr>
      <a:lvl9pPr marL="3656897" algn="l" defTabSz="9142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299" y="6356993"/>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fld id="{F5699A26-F7AA-4245-AED6-A91430FAB710}" type="datetime1">
              <a:rPr lang="ja-JP" altLang="en-US" smtClean="0">
                <a:solidFill>
                  <a:prstClr val="black">
                    <a:tint val="75000"/>
                  </a:prstClr>
                </a:solidFill>
                <a:latin typeface="Arial" charset="0"/>
                <a:ea typeface="ＭＳ Ｐゴシック" charset="-128"/>
              </a:rPr>
              <a:pPr>
                <a:spcBef>
                  <a:spcPct val="0"/>
                </a:spcBef>
                <a:defRPr/>
              </a:pPr>
              <a:t>2016/11/17</a:t>
            </a:fld>
            <a:endParaRPr lang="ja-JP" altLang="en-US">
              <a:solidFill>
                <a:prstClr val="black">
                  <a:tint val="75000"/>
                </a:prstClr>
              </a:solidFill>
              <a:latin typeface="Arial" charset="0"/>
              <a:ea typeface="ＭＳ Ｐゴシック" charset="-128"/>
            </a:endParaRPr>
          </a:p>
        </p:txBody>
      </p:sp>
      <p:sp>
        <p:nvSpPr>
          <p:cNvPr id="5" name="フッター プレースホルダ 4"/>
          <p:cNvSpPr>
            <a:spLocks noGrp="1"/>
          </p:cNvSpPr>
          <p:nvPr>
            <p:ph type="ftr" sz="quarter" idx="3"/>
          </p:nvPr>
        </p:nvSpPr>
        <p:spPr>
          <a:xfrm>
            <a:off x="3384685" y="6356993"/>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charset="-128"/>
            </a:endParaRPr>
          </a:p>
        </p:txBody>
      </p:sp>
      <p:sp>
        <p:nvSpPr>
          <p:cNvPr id="6" name="スライド番号プレースホルダ 5"/>
          <p:cNvSpPr>
            <a:spLocks noGrp="1"/>
          </p:cNvSpPr>
          <p:nvPr>
            <p:ph type="sldNum" sz="quarter" idx="4"/>
          </p:nvPr>
        </p:nvSpPr>
        <p:spPr>
          <a:xfrm>
            <a:off x="7617296" y="6525924"/>
            <a:ext cx="2311400" cy="365125"/>
          </a:xfrm>
          <a:prstGeom prst="rect">
            <a:avLst/>
          </a:prstGeom>
        </p:spPr>
        <p:txBody>
          <a:bodyPr vert="horz" lIns="91430" tIns="45714" rIns="91430" bIns="45714" rtlCol="0" anchor="ctr"/>
          <a:lstStyle>
            <a:lvl1pPr algn="r">
              <a:defRPr sz="1200">
                <a:solidFill>
                  <a:srgbClr val="002060"/>
                </a:solidFill>
              </a:defRPr>
            </a:lvl1pPr>
          </a:lstStyle>
          <a:p>
            <a:pPr>
              <a:spcBef>
                <a:spcPct val="0"/>
              </a:spcBef>
              <a:defRPr/>
            </a:pPr>
            <a:fld id="{1E457E58-6B06-4798-8352-5D5C8AE39DA2}" type="slidenum">
              <a:rPr lang="ja-JP" altLang="en-US" smtClean="0">
                <a:latin typeface="Arial" charset="0"/>
                <a:ea typeface="ＭＳ Ｐゴシック" charset="-128"/>
              </a:rPr>
              <a:pPr>
                <a:spcBef>
                  <a:spcPct val="0"/>
                </a:spcBef>
                <a:defRPr/>
              </a:pPr>
              <a:t>‹#›</a:t>
            </a:fld>
            <a:endParaRPr lang="ja-JP" altLang="en-US">
              <a:latin typeface="Arial" charset="0"/>
              <a:ea typeface="ＭＳ Ｐゴシック" charset="-128"/>
            </a:endParaRPr>
          </a:p>
        </p:txBody>
      </p:sp>
    </p:spTree>
    <p:extLst>
      <p:ext uri="{BB962C8B-B14F-4D97-AF65-F5344CB8AC3E}">
        <p14:creationId xmlns:p14="http://schemas.microsoft.com/office/powerpoint/2010/main" val="3434953650"/>
      </p:ext>
    </p:extLst>
  </p:cSld>
  <p:clrMap bg1="lt1" tx1="dk1" bg2="lt2" tx2="dk2" accent1="accent1" accent2="accent2" accent3="accent3" accent4="accent4" accent5="accent5" accent6="accent6" hlink="hlink" folHlink="folHlink"/>
  <p:sldLayoutIdLst>
    <p:sldLayoutId id="2147484665" r:id="rId1"/>
    <p:sldLayoutId id="2147484666" r:id="rId2"/>
    <p:sldLayoutId id="2147484667" r:id="rId3"/>
    <p:sldLayoutId id="2147484668" r:id="rId4"/>
    <p:sldLayoutId id="2147484669" r:id="rId5"/>
    <p:sldLayoutId id="2147484670" r:id="rId6"/>
    <p:sldLayoutId id="2147484671" r:id="rId7"/>
    <p:sldLayoutId id="2147484672" r:id="rId8"/>
    <p:sldLayoutId id="2147484673" r:id="rId9"/>
    <p:sldLayoutId id="2147484674" r:id="rId10"/>
    <p:sldLayoutId id="2147484675" r:id="rId11"/>
    <p:sldLayoutId id="2147484676" r:id="rId12"/>
    <p:sldLayoutId id="2147484677"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299" y="6356993"/>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fld id="{F5699A26-F7AA-4245-AED6-A91430FAB710}" type="datetime1">
              <a:rPr lang="ja-JP" altLang="en-US" smtClean="0">
                <a:solidFill>
                  <a:prstClr val="black">
                    <a:tint val="75000"/>
                  </a:prstClr>
                </a:solidFill>
                <a:latin typeface="Arial" charset="0"/>
                <a:ea typeface="ＭＳ Ｐゴシック" charset="-128"/>
              </a:rPr>
              <a:pPr>
                <a:spcBef>
                  <a:spcPct val="0"/>
                </a:spcBef>
                <a:defRPr/>
              </a:pPr>
              <a:t>2016/11/17</a:t>
            </a:fld>
            <a:endParaRPr lang="ja-JP" altLang="en-US">
              <a:solidFill>
                <a:prstClr val="black">
                  <a:tint val="75000"/>
                </a:prstClr>
              </a:solidFill>
              <a:latin typeface="Arial" charset="0"/>
              <a:ea typeface="ＭＳ Ｐゴシック" charset="-128"/>
            </a:endParaRPr>
          </a:p>
        </p:txBody>
      </p:sp>
      <p:sp>
        <p:nvSpPr>
          <p:cNvPr id="5" name="フッター プレースホルダ 4"/>
          <p:cNvSpPr>
            <a:spLocks noGrp="1"/>
          </p:cNvSpPr>
          <p:nvPr>
            <p:ph type="ftr" sz="quarter" idx="3"/>
          </p:nvPr>
        </p:nvSpPr>
        <p:spPr>
          <a:xfrm>
            <a:off x="3384685" y="6356993"/>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charset="-128"/>
            </a:endParaRPr>
          </a:p>
        </p:txBody>
      </p:sp>
      <p:sp>
        <p:nvSpPr>
          <p:cNvPr id="6" name="スライド番号プレースホルダ 5"/>
          <p:cNvSpPr>
            <a:spLocks noGrp="1"/>
          </p:cNvSpPr>
          <p:nvPr>
            <p:ph type="sldNum" sz="quarter" idx="4"/>
          </p:nvPr>
        </p:nvSpPr>
        <p:spPr>
          <a:xfrm>
            <a:off x="7617296" y="6525924"/>
            <a:ext cx="2311400" cy="365125"/>
          </a:xfrm>
          <a:prstGeom prst="rect">
            <a:avLst/>
          </a:prstGeom>
        </p:spPr>
        <p:txBody>
          <a:bodyPr vert="horz" lIns="91430" tIns="45714" rIns="91430" bIns="45714" rtlCol="0" anchor="ctr"/>
          <a:lstStyle>
            <a:lvl1pPr algn="r">
              <a:defRPr sz="1200">
                <a:solidFill>
                  <a:srgbClr val="002060"/>
                </a:solidFill>
              </a:defRPr>
            </a:lvl1pPr>
          </a:lstStyle>
          <a:p>
            <a:pPr>
              <a:spcBef>
                <a:spcPct val="0"/>
              </a:spcBef>
              <a:defRPr/>
            </a:pPr>
            <a:fld id="{1E457E58-6B06-4798-8352-5D5C8AE39DA2}" type="slidenum">
              <a:rPr lang="ja-JP" altLang="en-US" smtClean="0">
                <a:latin typeface="Arial" charset="0"/>
                <a:ea typeface="ＭＳ Ｐゴシック" charset="-128"/>
              </a:rPr>
              <a:pPr>
                <a:spcBef>
                  <a:spcPct val="0"/>
                </a:spcBef>
                <a:defRPr/>
              </a:pPr>
              <a:t>‹#›</a:t>
            </a:fld>
            <a:endParaRPr lang="ja-JP" altLang="en-US">
              <a:latin typeface="Arial" charset="0"/>
              <a:ea typeface="ＭＳ Ｐゴシック" charset="-128"/>
            </a:endParaRPr>
          </a:p>
        </p:txBody>
      </p:sp>
    </p:spTree>
    <p:extLst>
      <p:ext uri="{BB962C8B-B14F-4D97-AF65-F5344CB8AC3E}">
        <p14:creationId xmlns:p14="http://schemas.microsoft.com/office/powerpoint/2010/main" val="1107142271"/>
      </p:ext>
    </p:extLst>
  </p:cSld>
  <p:clrMap bg1="lt1" tx1="dk1" bg2="lt2" tx2="dk2" accent1="accent1" accent2="accent2" accent3="accent3" accent4="accent4" accent5="accent5" accent6="accent6" hlink="hlink" folHlink="folHlink"/>
  <p:sldLayoutIdLst>
    <p:sldLayoutId id="2147484679" r:id="rId1"/>
    <p:sldLayoutId id="2147484680" r:id="rId2"/>
    <p:sldLayoutId id="2147484681" r:id="rId3"/>
    <p:sldLayoutId id="2147484682" r:id="rId4"/>
    <p:sldLayoutId id="2147484683" r:id="rId5"/>
    <p:sldLayoutId id="2147484684" r:id="rId6"/>
    <p:sldLayoutId id="2147484685" r:id="rId7"/>
    <p:sldLayoutId id="2147484686" r:id="rId8"/>
    <p:sldLayoutId id="2147484687" r:id="rId9"/>
    <p:sldLayoutId id="2147484688" r:id="rId10"/>
    <p:sldLayoutId id="2147484689" r:id="rId11"/>
    <p:sldLayoutId id="2147484690" r:id="rId12"/>
    <p:sldLayoutId id="214748469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299" y="6356993"/>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fld id="{F5699A26-F7AA-4245-AED6-A91430FAB710}" type="datetime1">
              <a:rPr lang="ja-JP" altLang="en-US" smtClean="0">
                <a:solidFill>
                  <a:prstClr val="black">
                    <a:tint val="75000"/>
                  </a:prstClr>
                </a:solidFill>
                <a:latin typeface="Arial" charset="0"/>
                <a:ea typeface="ＭＳ Ｐゴシック" charset="-128"/>
              </a:rPr>
              <a:pPr>
                <a:spcBef>
                  <a:spcPct val="0"/>
                </a:spcBef>
                <a:defRPr/>
              </a:pPr>
              <a:t>2016/11/17</a:t>
            </a:fld>
            <a:endParaRPr lang="ja-JP" altLang="en-US">
              <a:solidFill>
                <a:prstClr val="black">
                  <a:tint val="75000"/>
                </a:prstClr>
              </a:solidFill>
              <a:latin typeface="Arial" charset="0"/>
              <a:ea typeface="ＭＳ Ｐゴシック" charset="-128"/>
            </a:endParaRPr>
          </a:p>
        </p:txBody>
      </p:sp>
      <p:sp>
        <p:nvSpPr>
          <p:cNvPr id="5" name="フッター プレースホルダ 4"/>
          <p:cNvSpPr>
            <a:spLocks noGrp="1"/>
          </p:cNvSpPr>
          <p:nvPr>
            <p:ph type="ftr" sz="quarter" idx="3"/>
          </p:nvPr>
        </p:nvSpPr>
        <p:spPr>
          <a:xfrm>
            <a:off x="3384685" y="6356993"/>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charset="-128"/>
            </a:endParaRPr>
          </a:p>
        </p:txBody>
      </p:sp>
      <p:sp>
        <p:nvSpPr>
          <p:cNvPr id="6" name="スライド番号プレースホルダ 5"/>
          <p:cNvSpPr>
            <a:spLocks noGrp="1"/>
          </p:cNvSpPr>
          <p:nvPr>
            <p:ph type="sldNum" sz="quarter" idx="4"/>
          </p:nvPr>
        </p:nvSpPr>
        <p:spPr>
          <a:xfrm>
            <a:off x="7617296" y="6525924"/>
            <a:ext cx="2311400" cy="365125"/>
          </a:xfrm>
          <a:prstGeom prst="rect">
            <a:avLst/>
          </a:prstGeom>
        </p:spPr>
        <p:txBody>
          <a:bodyPr vert="horz" lIns="91430" tIns="45714" rIns="91430" bIns="45714" rtlCol="0" anchor="ctr"/>
          <a:lstStyle>
            <a:lvl1pPr algn="r">
              <a:defRPr sz="1200">
                <a:solidFill>
                  <a:srgbClr val="002060"/>
                </a:solidFill>
              </a:defRPr>
            </a:lvl1pPr>
          </a:lstStyle>
          <a:p>
            <a:pPr>
              <a:spcBef>
                <a:spcPct val="0"/>
              </a:spcBef>
              <a:defRPr/>
            </a:pPr>
            <a:fld id="{1E457E58-6B06-4798-8352-5D5C8AE39DA2}" type="slidenum">
              <a:rPr lang="ja-JP" altLang="en-US" smtClean="0">
                <a:latin typeface="Arial" charset="0"/>
                <a:ea typeface="ＭＳ Ｐゴシック" charset="-128"/>
              </a:rPr>
              <a:pPr>
                <a:spcBef>
                  <a:spcPct val="0"/>
                </a:spcBef>
                <a:defRPr/>
              </a:pPr>
              <a:t>‹#›</a:t>
            </a:fld>
            <a:endParaRPr lang="ja-JP" altLang="en-US">
              <a:latin typeface="Arial" charset="0"/>
              <a:ea typeface="ＭＳ Ｐゴシック" charset="-128"/>
            </a:endParaRPr>
          </a:p>
        </p:txBody>
      </p:sp>
    </p:spTree>
    <p:extLst>
      <p:ext uri="{BB962C8B-B14F-4D97-AF65-F5344CB8AC3E}">
        <p14:creationId xmlns:p14="http://schemas.microsoft.com/office/powerpoint/2010/main" val="2407399618"/>
      </p:ext>
    </p:extLst>
  </p:cSld>
  <p:clrMap bg1="lt1" tx1="dk1" bg2="lt2" tx2="dk2" accent1="accent1" accent2="accent2" accent3="accent3" accent4="accent4" accent5="accent5" accent6="accent6" hlink="hlink" folHlink="folHlink"/>
  <p:sldLayoutIdLst>
    <p:sldLayoutId id="2147484707"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299" y="6356987"/>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fld id="{F5699A26-F7AA-4245-AED6-A91430FAB710}" type="datetime1">
              <a:rPr lang="ja-JP" altLang="en-US" smtClean="0">
                <a:solidFill>
                  <a:prstClr val="black">
                    <a:tint val="75000"/>
                  </a:prstClr>
                </a:solidFill>
                <a:latin typeface="Arial" charset="0"/>
                <a:ea typeface="ＭＳ Ｐゴシック" charset="-128"/>
              </a:rPr>
              <a:pPr>
                <a:spcBef>
                  <a:spcPct val="0"/>
                </a:spcBef>
                <a:defRPr/>
              </a:pPr>
              <a:t>2016/11/17</a:t>
            </a:fld>
            <a:endParaRPr lang="ja-JP" altLang="en-US">
              <a:solidFill>
                <a:prstClr val="black">
                  <a:tint val="75000"/>
                </a:prstClr>
              </a:solidFill>
              <a:latin typeface="Arial" charset="0"/>
              <a:ea typeface="ＭＳ Ｐゴシック" charset="-128"/>
            </a:endParaRPr>
          </a:p>
        </p:txBody>
      </p:sp>
      <p:sp>
        <p:nvSpPr>
          <p:cNvPr id="5" name="フッター プレースホルダ 4"/>
          <p:cNvSpPr>
            <a:spLocks noGrp="1"/>
          </p:cNvSpPr>
          <p:nvPr>
            <p:ph type="ftr" sz="quarter" idx="3"/>
          </p:nvPr>
        </p:nvSpPr>
        <p:spPr>
          <a:xfrm>
            <a:off x="3384685" y="6356987"/>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charset="-128"/>
            </a:endParaRPr>
          </a:p>
        </p:txBody>
      </p:sp>
      <p:sp>
        <p:nvSpPr>
          <p:cNvPr id="6" name="スライド番号プレースホルダ 5"/>
          <p:cNvSpPr>
            <a:spLocks noGrp="1"/>
          </p:cNvSpPr>
          <p:nvPr>
            <p:ph type="sldNum" sz="quarter" idx="4"/>
          </p:nvPr>
        </p:nvSpPr>
        <p:spPr>
          <a:xfrm>
            <a:off x="7617296" y="6525918"/>
            <a:ext cx="2311400" cy="365125"/>
          </a:xfrm>
          <a:prstGeom prst="rect">
            <a:avLst/>
          </a:prstGeom>
        </p:spPr>
        <p:txBody>
          <a:bodyPr vert="horz" lIns="91430" tIns="45714" rIns="91430" bIns="45714" rtlCol="0" anchor="ctr"/>
          <a:lstStyle>
            <a:lvl1pPr algn="r">
              <a:defRPr sz="1200">
                <a:solidFill>
                  <a:srgbClr val="002060"/>
                </a:solidFill>
              </a:defRPr>
            </a:lvl1pPr>
          </a:lstStyle>
          <a:p>
            <a:pPr>
              <a:spcBef>
                <a:spcPct val="0"/>
              </a:spcBef>
              <a:defRPr/>
            </a:pPr>
            <a:fld id="{1E457E58-6B06-4798-8352-5D5C8AE39DA2}" type="slidenum">
              <a:rPr lang="ja-JP" altLang="en-US" smtClean="0">
                <a:latin typeface="Arial" charset="0"/>
                <a:ea typeface="ＭＳ Ｐゴシック" charset="-128"/>
              </a:rPr>
              <a:pPr>
                <a:spcBef>
                  <a:spcPct val="0"/>
                </a:spcBef>
                <a:defRPr/>
              </a:pPr>
              <a:t>‹#›</a:t>
            </a:fld>
            <a:endParaRPr lang="ja-JP" altLang="en-US">
              <a:latin typeface="Arial" charset="0"/>
              <a:ea typeface="ＭＳ Ｐゴシック" charset="-128"/>
            </a:endParaRPr>
          </a:p>
        </p:txBody>
      </p:sp>
    </p:spTree>
    <p:extLst>
      <p:ext uri="{BB962C8B-B14F-4D97-AF65-F5344CB8AC3E}">
        <p14:creationId xmlns:p14="http://schemas.microsoft.com/office/powerpoint/2010/main" val="1285493779"/>
      </p:ext>
    </p:extLst>
  </p:cSld>
  <p:clrMap bg1="lt1" tx1="dk1" bg2="lt2" tx2="dk2" accent1="accent1" accent2="accent2" accent3="accent3" accent4="accent4" accent5="accent5" accent6="accent6" hlink="hlink" folHlink="folHlink"/>
  <p:sldLayoutIdLst>
    <p:sldLayoutId id="2147484737" r:id="rId1"/>
    <p:sldLayoutId id="2147484738" r:id="rId2"/>
    <p:sldLayoutId id="2147484739" r:id="rId3"/>
    <p:sldLayoutId id="2147484740" r:id="rId4"/>
    <p:sldLayoutId id="2147484741" r:id="rId5"/>
    <p:sldLayoutId id="2147484742" r:id="rId6"/>
    <p:sldLayoutId id="2147484743" r:id="rId7"/>
    <p:sldLayoutId id="2147484744" r:id="rId8"/>
    <p:sldLayoutId id="2147484745" r:id="rId9"/>
    <p:sldLayoutId id="2147484746" r:id="rId10"/>
    <p:sldLayoutId id="2147484747" r:id="rId11"/>
    <p:sldLayoutId id="2147484748" r:id="rId12"/>
    <p:sldLayoutId id="2147484749"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14"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14" y="160021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5" y="635682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r>
              <a:rPr lang="en-US" altLang="ja-JP" smtClean="0">
                <a:solidFill>
                  <a:prstClr val="black">
                    <a:tint val="75000"/>
                  </a:prstClr>
                </a:solidFill>
                <a:latin typeface="Calibri"/>
                <a:ea typeface="ＭＳ Ｐゴシック"/>
              </a:rPr>
              <a:t>2014/12/19</a:t>
            </a:r>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82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9340158" y="6472359"/>
            <a:ext cx="573226" cy="365125"/>
          </a:xfrm>
          <a:prstGeom prst="rect">
            <a:avLst/>
          </a:prstGeom>
        </p:spPr>
        <p:txBody>
          <a:bodyPr vert="horz" lIns="91440" tIns="45720" rIns="91440" bIns="45720" rtlCol="0" anchor="ctr"/>
          <a:lstStyle>
            <a:lvl1pPr algn="r">
              <a:defRPr sz="1200">
                <a:solidFill>
                  <a:schemeClr val="tx1"/>
                </a:solidFill>
                <a:latin typeface="ＭＳ Ｐゴシック" panose="020B0600070205080204" pitchFamily="50" charset="-128"/>
                <a:ea typeface="ＭＳ Ｐゴシック" panose="020B0600070205080204" pitchFamily="50" charset="-128"/>
              </a:defRPr>
            </a:lvl1pPr>
          </a:lstStyle>
          <a:p>
            <a:pPr fontAlgn="auto">
              <a:spcBef>
                <a:spcPts val="0"/>
              </a:spcBef>
              <a:spcAft>
                <a:spcPts val="0"/>
              </a:spcAft>
            </a:pPr>
            <a:fld id="{FB789730-EC86-4DA7-98C4-4DF7644F476D}" type="slidenum">
              <a:rPr lang="ja-JP" altLang="en-US" smtClean="0">
                <a:solidFill>
                  <a:prstClr val="black"/>
                </a:solidFill>
              </a:rPr>
              <a:pPr fontAlgn="auto">
                <a:spcBef>
                  <a:spcPts val="0"/>
                </a:spcBef>
                <a:spcAft>
                  <a:spcPts val="0"/>
                </a:spcAft>
              </a:pPr>
              <a:t>‹#›</a:t>
            </a:fld>
            <a:endParaRPr lang="ja-JP" altLang="en-US" dirty="0">
              <a:solidFill>
                <a:prstClr val="black"/>
              </a:solidFill>
            </a:endParaRPr>
          </a:p>
        </p:txBody>
      </p:sp>
    </p:spTree>
    <p:extLst>
      <p:ext uri="{BB962C8B-B14F-4D97-AF65-F5344CB8AC3E}">
        <p14:creationId xmlns:p14="http://schemas.microsoft.com/office/powerpoint/2010/main" val="782404562"/>
      </p:ext>
    </p:extLst>
  </p:cSld>
  <p:clrMap bg1="lt1" tx1="dk1" bg2="lt2" tx2="dk2" accent1="accent1" accent2="accent2" accent3="accent3" accent4="accent4" accent5="accent5" accent6="accent6" hlink="hlink" folHlink="folHlink"/>
  <p:sldLayoutIdLst>
    <p:sldLayoutId id="2147485158" r:id="rId1"/>
    <p:sldLayoutId id="2147485159" r:id="rId2"/>
    <p:sldLayoutId id="2147485160" r:id="rId3"/>
    <p:sldLayoutId id="2147485161" r:id="rId4"/>
    <p:sldLayoutId id="2147485162" r:id="rId5"/>
    <p:sldLayoutId id="2147485163" r:id="rId6"/>
    <p:sldLayoutId id="2147485164" r:id="rId7"/>
    <p:sldLayoutId id="2147485165" r:id="rId8"/>
    <p:sldLayoutId id="2147485166" r:id="rId9"/>
    <p:sldLayoutId id="2147485167" r:id="rId10"/>
    <p:sldLayoutId id="2147485168" r:id="rId11"/>
    <p:sldLayoutId id="2147485169"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1" y="274639"/>
            <a:ext cx="8915400" cy="1143000"/>
          </a:xfrm>
          <a:prstGeom prst="rect">
            <a:avLst/>
          </a:prstGeom>
          <a:noFill/>
          <a:ln w="9525">
            <a:noFill/>
            <a:miter lim="800000"/>
            <a:headEnd/>
            <a:tailEnd/>
          </a:ln>
        </p:spPr>
        <p:txBody>
          <a:bodyPr vert="horz" wrap="square" lIns="91418" tIns="45708" rIns="91418" bIns="45708" numCol="1" anchor="ctr" anchorCtr="0" compatLnSpc="1">
            <a:prstTxWarp prst="textNoShape">
              <a:avLst/>
            </a:prstTxWarp>
          </a:bodyPr>
          <a:lstStyle/>
          <a:p>
            <a:pPr lvl="0"/>
            <a:r>
              <a:rPr lang="ja-JP" altLang="en-US" smtClean="0"/>
              <a:t>マスタ タイトルの書式設定</a:t>
            </a:r>
          </a:p>
        </p:txBody>
      </p:sp>
      <p:sp>
        <p:nvSpPr>
          <p:cNvPr id="13315" name="Rectangle 3"/>
          <p:cNvSpPr>
            <a:spLocks noGrp="1" noChangeArrowheads="1"/>
          </p:cNvSpPr>
          <p:nvPr>
            <p:ph type="body" idx="1"/>
          </p:nvPr>
        </p:nvSpPr>
        <p:spPr bwMode="auto">
          <a:xfrm>
            <a:off x="495301" y="1600206"/>
            <a:ext cx="8915400" cy="4525963"/>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299" y="6245226"/>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400">
                <a:ea typeface="ＭＳ Ｐゴシック" pitchFamily="50" charset="-128"/>
              </a:defRPr>
            </a:lvl1pPr>
          </a:lstStyle>
          <a:p>
            <a:pPr algn="l">
              <a:spcBef>
                <a:spcPct val="0"/>
              </a:spcBef>
              <a:defRPr/>
            </a:pPr>
            <a:endParaRPr lang="en-US"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3384627" y="6245226"/>
            <a:ext cx="31369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ctr">
              <a:defRPr sz="1400">
                <a:ea typeface="ＭＳ Ｐゴシック" pitchFamily="50" charset="-128"/>
              </a:defRPr>
            </a:lvl1pPr>
          </a:lstStyle>
          <a:p>
            <a:pPr>
              <a:spcBef>
                <a:spcPct val="0"/>
              </a:spcBef>
              <a:defRPr/>
            </a:pPr>
            <a:endParaRPr lang="en-US"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7683501" y="6524626"/>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400">
                <a:ea typeface="ＭＳ Ｐゴシック" pitchFamily="50" charset="-128"/>
              </a:defRPr>
            </a:lvl1pPr>
          </a:lstStyle>
          <a:p>
            <a:pPr>
              <a:spcBef>
                <a:spcPct val="0"/>
              </a:spcBef>
              <a:defRPr/>
            </a:pPr>
            <a:fld id="{4E7AE4BE-F216-4572-974D-09A2D63C008C}" type="slidenum">
              <a:rPr lang="en-US" altLang="ja-JP">
                <a:solidFill>
                  <a:srgbClr val="000000"/>
                </a:solidFill>
                <a:latin typeface="Arial" charset="0"/>
              </a:rPr>
              <a:pPr>
                <a:spcBef>
                  <a:spcPct val="0"/>
                </a:spcBef>
                <a:defRPr/>
              </a:pPr>
              <a:t>‹#›</a:t>
            </a:fld>
            <a:endParaRPr lang="en-US" altLang="ja-JP">
              <a:solidFill>
                <a:srgbClr val="000000"/>
              </a:solidFill>
              <a:latin typeface="Arial" charset="0"/>
            </a:endParaRPr>
          </a:p>
        </p:txBody>
      </p:sp>
    </p:spTree>
    <p:extLst>
      <p:ext uri="{BB962C8B-B14F-4D97-AF65-F5344CB8AC3E}">
        <p14:creationId xmlns:p14="http://schemas.microsoft.com/office/powerpoint/2010/main" val="2489355673"/>
      </p:ext>
    </p:extLst>
  </p:cSld>
  <p:clrMap bg1="lt1" tx1="dk1" bg2="lt2" tx2="dk2" accent1="accent1" accent2="accent2" accent3="accent3" accent4="accent4" accent5="accent5" accent6="accent6" hlink="hlink" folHlink="folHlink"/>
  <p:sldLayoutIdLst>
    <p:sldLayoutId id="2147485193" r:id="rId1"/>
    <p:sldLayoutId id="2147485194" r:id="rId2"/>
    <p:sldLayoutId id="2147485195" r:id="rId3"/>
    <p:sldLayoutId id="2147485196" r:id="rId4"/>
    <p:sldLayoutId id="2147485197" r:id="rId5"/>
    <p:sldLayoutId id="2147485198" r:id="rId6"/>
    <p:sldLayoutId id="2147485199" r:id="rId7"/>
    <p:sldLayoutId id="2147485200" r:id="rId8"/>
    <p:sldLayoutId id="2147485201" r:id="rId9"/>
    <p:sldLayoutId id="2147485202" r:id="rId10"/>
    <p:sldLayoutId id="2147485203"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60" indent="-342860" algn="l" rtl="0" eaLnBrk="0" fontAlgn="base" hangingPunct="0">
        <a:spcBef>
          <a:spcPct val="20000"/>
        </a:spcBef>
        <a:spcAft>
          <a:spcPct val="0"/>
        </a:spcAft>
        <a:buChar char="•"/>
        <a:defRPr kumimoji="1" sz="3200">
          <a:solidFill>
            <a:schemeClr val="tx1"/>
          </a:solidFill>
          <a:latin typeface="+mn-lt"/>
          <a:ea typeface="+mn-ea"/>
          <a:cs typeface="+mn-cs"/>
        </a:defRPr>
      </a:lvl1pPr>
      <a:lvl2pPr marL="742863" indent="-285717" algn="l" rtl="0" eaLnBrk="0" fontAlgn="base" hangingPunct="0">
        <a:spcBef>
          <a:spcPct val="20000"/>
        </a:spcBef>
        <a:spcAft>
          <a:spcPct val="0"/>
        </a:spcAft>
        <a:buChar char="–"/>
        <a:defRPr kumimoji="1" sz="2800">
          <a:solidFill>
            <a:schemeClr val="tx1"/>
          </a:solidFill>
          <a:latin typeface="+mn-lt"/>
          <a:ea typeface="+mn-ea"/>
        </a:defRPr>
      </a:lvl2pPr>
      <a:lvl3pPr marL="1142867" indent="-228573" algn="l" rtl="0" eaLnBrk="0" fontAlgn="base" hangingPunct="0">
        <a:spcBef>
          <a:spcPct val="20000"/>
        </a:spcBef>
        <a:spcAft>
          <a:spcPct val="0"/>
        </a:spcAft>
        <a:buChar char="•"/>
        <a:defRPr kumimoji="1" sz="2400">
          <a:solidFill>
            <a:schemeClr val="tx1"/>
          </a:solidFill>
          <a:latin typeface="+mn-lt"/>
          <a:ea typeface="+mn-ea"/>
        </a:defRPr>
      </a:lvl3pPr>
      <a:lvl4pPr marL="1600013" indent="-228573" algn="l" rtl="0" eaLnBrk="0" fontAlgn="base" hangingPunct="0">
        <a:spcBef>
          <a:spcPct val="20000"/>
        </a:spcBef>
        <a:spcAft>
          <a:spcPct val="0"/>
        </a:spcAft>
        <a:buChar char="–"/>
        <a:defRPr kumimoji="1" sz="2000">
          <a:solidFill>
            <a:schemeClr val="tx1"/>
          </a:solidFill>
          <a:latin typeface="+mn-lt"/>
          <a:ea typeface="+mn-ea"/>
        </a:defRPr>
      </a:lvl4pPr>
      <a:lvl5pPr marL="2057159" indent="-228573" algn="l" rtl="0" eaLnBrk="0" fontAlgn="base" hangingPunct="0">
        <a:spcBef>
          <a:spcPct val="20000"/>
        </a:spcBef>
        <a:spcAft>
          <a:spcPct val="0"/>
        </a:spcAft>
        <a:buChar char="»"/>
        <a:defRPr kumimoji="1" sz="2000">
          <a:solidFill>
            <a:schemeClr val="tx1"/>
          </a:solidFill>
          <a:latin typeface="+mn-lt"/>
          <a:ea typeface="+mn-ea"/>
        </a:defRPr>
      </a:lvl5pPr>
      <a:lvl6pPr marL="2514306" indent="-228573" algn="l" rtl="0" fontAlgn="base">
        <a:spcBef>
          <a:spcPct val="20000"/>
        </a:spcBef>
        <a:spcAft>
          <a:spcPct val="0"/>
        </a:spcAft>
        <a:buChar char="»"/>
        <a:defRPr kumimoji="1" sz="2000">
          <a:solidFill>
            <a:schemeClr val="tx1"/>
          </a:solidFill>
          <a:latin typeface="+mn-lt"/>
          <a:ea typeface="+mn-ea"/>
        </a:defRPr>
      </a:lvl6pPr>
      <a:lvl7pPr marL="2971453" indent="-228573" algn="l" rtl="0" fontAlgn="base">
        <a:spcBef>
          <a:spcPct val="20000"/>
        </a:spcBef>
        <a:spcAft>
          <a:spcPct val="0"/>
        </a:spcAft>
        <a:buChar char="»"/>
        <a:defRPr kumimoji="1" sz="2000">
          <a:solidFill>
            <a:schemeClr val="tx1"/>
          </a:solidFill>
          <a:latin typeface="+mn-lt"/>
          <a:ea typeface="+mn-ea"/>
        </a:defRPr>
      </a:lvl7pPr>
      <a:lvl8pPr marL="3428599" indent="-228573" algn="l" rtl="0" fontAlgn="base">
        <a:spcBef>
          <a:spcPct val="20000"/>
        </a:spcBef>
        <a:spcAft>
          <a:spcPct val="0"/>
        </a:spcAft>
        <a:buChar char="»"/>
        <a:defRPr kumimoji="1" sz="2000">
          <a:solidFill>
            <a:schemeClr val="tx1"/>
          </a:solidFill>
          <a:latin typeface="+mn-lt"/>
          <a:ea typeface="+mn-ea"/>
        </a:defRPr>
      </a:lvl8pPr>
      <a:lvl9pPr marL="3885746" indent="-22857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22"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22" y="160022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5" y="6357152"/>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r>
              <a:rPr lang="en-US" altLang="ja-JP" smtClean="0">
                <a:solidFill>
                  <a:prstClr val="black">
                    <a:tint val="75000"/>
                  </a:prstClr>
                </a:solidFill>
                <a:latin typeface="Arial" charset="0"/>
                <a:ea typeface="ＭＳ Ｐゴシック"/>
              </a:rPr>
              <a:t>2014/12/19</a:t>
            </a:r>
            <a:endParaRPr lang="ja-JP" altLang="en-US">
              <a:solidFill>
                <a:prstClr val="black">
                  <a:tint val="75000"/>
                </a:prstClr>
              </a:solidFill>
              <a:latin typeface="Arial" charset="0"/>
              <a:ea typeface="ＭＳ Ｐゴシック"/>
            </a:endParaRPr>
          </a:p>
        </p:txBody>
      </p:sp>
      <p:sp>
        <p:nvSpPr>
          <p:cNvPr id="5" name="フッター プレースホルダ 4"/>
          <p:cNvSpPr>
            <a:spLocks noGrp="1"/>
          </p:cNvSpPr>
          <p:nvPr>
            <p:ph type="ftr" sz="quarter" idx="3"/>
          </p:nvPr>
        </p:nvSpPr>
        <p:spPr>
          <a:xfrm>
            <a:off x="3384553" y="6357152"/>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a:endParaRPr>
          </a:p>
        </p:txBody>
      </p:sp>
      <p:sp>
        <p:nvSpPr>
          <p:cNvPr id="6" name="スライド番号プレースホルダ 5"/>
          <p:cNvSpPr>
            <a:spLocks noGrp="1"/>
          </p:cNvSpPr>
          <p:nvPr>
            <p:ph type="sldNum" sz="quarter" idx="4"/>
          </p:nvPr>
        </p:nvSpPr>
        <p:spPr>
          <a:xfrm>
            <a:off x="7617307" y="6526083"/>
            <a:ext cx="2311400" cy="365125"/>
          </a:xfrm>
          <a:prstGeom prst="rect">
            <a:avLst/>
          </a:prstGeom>
        </p:spPr>
        <p:txBody>
          <a:bodyPr vert="horz" lIns="91430" tIns="45714" rIns="91430" bIns="45714" rtlCol="0" anchor="ctr"/>
          <a:lstStyle>
            <a:lvl1pPr algn="r">
              <a:defRPr sz="1200">
                <a:solidFill>
                  <a:schemeClr val="tx1"/>
                </a:solidFill>
                <a:latin typeface="ＭＳ Ｐゴシック" panose="020B0600070205080204" pitchFamily="50" charset="-128"/>
                <a:ea typeface="ＭＳ Ｐゴシック" panose="020B0600070205080204" pitchFamily="50" charset="-128"/>
              </a:defRPr>
            </a:lvl1pPr>
          </a:lstStyle>
          <a:p>
            <a:pPr>
              <a:spcBef>
                <a:spcPct val="0"/>
              </a:spcBef>
              <a:defRPr/>
            </a:pPr>
            <a:fld id="{1E457E58-6B06-4798-8352-5D5C8AE39DA2}" type="slidenum">
              <a:rPr lang="ja-JP" altLang="en-US" smtClean="0">
                <a:solidFill>
                  <a:prstClr val="black"/>
                </a:solidFill>
              </a:rPr>
              <a:pPr>
                <a:spcBef>
                  <a:spcPct val="0"/>
                </a:spcBef>
                <a:defRPr/>
              </a:pPr>
              <a:t>‹#›</a:t>
            </a:fld>
            <a:endParaRPr lang="ja-JP" altLang="en-US" dirty="0">
              <a:solidFill>
                <a:prstClr val="black"/>
              </a:solidFill>
            </a:endParaRPr>
          </a:p>
        </p:txBody>
      </p:sp>
    </p:spTree>
    <p:extLst>
      <p:ext uri="{BB962C8B-B14F-4D97-AF65-F5344CB8AC3E}">
        <p14:creationId xmlns:p14="http://schemas.microsoft.com/office/powerpoint/2010/main" val="4124355703"/>
      </p:ext>
    </p:extLst>
  </p:cSld>
  <p:clrMap bg1="lt1" tx1="dk1" bg2="lt2" tx2="dk2" accent1="accent1" accent2="accent2" accent3="accent3" accent4="accent4" accent5="accent5" accent6="accent6" hlink="hlink" folHlink="folHlink"/>
  <p:sldLayoutIdLst>
    <p:sldLayoutId id="2147485262" r:id="rId1"/>
    <p:sldLayoutId id="2147485263" r:id="rId2"/>
    <p:sldLayoutId id="2147485264" r:id="rId3"/>
    <p:sldLayoutId id="2147485265" r:id="rId4"/>
    <p:sldLayoutId id="2147485266" r:id="rId5"/>
    <p:sldLayoutId id="2147485267" r:id="rId6"/>
    <p:sldLayoutId id="2147485268" r:id="rId7"/>
    <p:sldLayoutId id="2147485269" r:id="rId8"/>
    <p:sldLayoutId id="2147485270" r:id="rId9"/>
    <p:sldLayoutId id="2147485271" r:id="rId10"/>
    <p:sldLayoutId id="2147485272" r:id="rId11"/>
    <p:sldLayoutId id="2147485273" r:id="rId12"/>
    <p:sldLayoutId id="2147485274"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22"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22" y="160022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5" y="6357140"/>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spcBef>
                <a:spcPct val="0"/>
              </a:spcBef>
              <a:defRPr/>
            </a:pPr>
            <a:r>
              <a:rPr lang="en-US" altLang="ja-JP" smtClean="0">
                <a:solidFill>
                  <a:prstClr val="black">
                    <a:tint val="75000"/>
                  </a:prstClr>
                </a:solidFill>
                <a:latin typeface="Arial" charset="0"/>
                <a:ea typeface="ＭＳ Ｐゴシック"/>
              </a:rPr>
              <a:t>2014/12/19</a:t>
            </a:r>
            <a:endParaRPr lang="ja-JP" altLang="en-US">
              <a:solidFill>
                <a:prstClr val="black">
                  <a:tint val="75000"/>
                </a:prstClr>
              </a:solidFill>
              <a:latin typeface="Arial" charset="0"/>
              <a:ea typeface="ＭＳ Ｐゴシック"/>
            </a:endParaRPr>
          </a:p>
        </p:txBody>
      </p:sp>
      <p:sp>
        <p:nvSpPr>
          <p:cNvPr id="5" name="フッター プレースホルダ 4"/>
          <p:cNvSpPr>
            <a:spLocks noGrp="1"/>
          </p:cNvSpPr>
          <p:nvPr>
            <p:ph type="ftr" sz="quarter" idx="3"/>
          </p:nvPr>
        </p:nvSpPr>
        <p:spPr>
          <a:xfrm>
            <a:off x="3384553" y="6357140"/>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spcBef>
                <a:spcPct val="0"/>
              </a:spcBef>
              <a:defRPr/>
            </a:pPr>
            <a:endParaRPr lang="ja-JP" altLang="en-US">
              <a:solidFill>
                <a:prstClr val="black">
                  <a:tint val="75000"/>
                </a:prstClr>
              </a:solidFill>
              <a:latin typeface="Arial" charset="0"/>
              <a:ea typeface="ＭＳ Ｐゴシック"/>
            </a:endParaRPr>
          </a:p>
        </p:txBody>
      </p:sp>
      <p:sp>
        <p:nvSpPr>
          <p:cNvPr id="6" name="スライド番号プレースホルダ 5"/>
          <p:cNvSpPr>
            <a:spLocks noGrp="1"/>
          </p:cNvSpPr>
          <p:nvPr>
            <p:ph type="sldNum" sz="quarter" idx="4"/>
          </p:nvPr>
        </p:nvSpPr>
        <p:spPr>
          <a:xfrm>
            <a:off x="7617307" y="6526071"/>
            <a:ext cx="2311400" cy="365125"/>
          </a:xfrm>
          <a:prstGeom prst="rect">
            <a:avLst/>
          </a:prstGeom>
        </p:spPr>
        <p:txBody>
          <a:bodyPr vert="horz" lIns="91430" tIns="45714" rIns="91430" bIns="45714" rtlCol="0" anchor="ctr"/>
          <a:lstStyle>
            <a:lvl1pPr algn="r">
              <a:defRPr sz="1200">
                <a:solidFill>
                  <a:schemeClr val="tx1"/>
                </a:solidFill>
                <a:latin typeface="ＭＳ Ｐゴシック" panose="020B0600070205080204" pitchFamily="50" charset="-128"/>
                <a:ea typeface="ＭＳ Ｐゴシック" panose="020B0600070205080204" pitchFamily="50" charset="-128"/>
              </a:defRPr>
            </a:lvl1pPr>
          </a:lstStyle>
          <a:p>
            <a:pPr>
              <a:spcBef>
                <a:spcPct val="0"/>
              </a:spcBef>
              <a:defRPr/>
            </a:pPr>
            <a:fld id="{1E457E58-6B06-4798-8352-5D5C8AE39DA2}" type="slidenum">
              <a:rPr lang="ja-JP" altLang="en-US" smtClean="0">
                <a:solidFill>
                  <a:prstClr val="black"/>
                </a:solidFill>
              </a:rPr>
              <a:pPr>
                <a:spcBef>
                  <a:spcPct val="0"/>
                </a:spcBef>
                <a:defRPr/>
              </a:pPr>
              <a:t>‹#›</a:t>
            </a:fld>
            <a:endParaRPr lang="ja-JP" altLang="en-US" dirty="0">
              <a:solidFill>
                <a:prstClr val="black"/>
              </a:solidFill>
            </a:endParaRPr>
          </a:p>
        </p:txBody>
      </p:sp>
    </p:spTree>
    <p:extLst>
      <p:ext uri="{BB962C8B-B14F-4D97-AF65-F5344CB8AC3E}">
        <p14:creationId xmlns:p14="http://schemas.microsoft.com/office/powerpoint/2010/main" val="73985268"/>
      </p:ext>
    </p:extLst>
  </p:cSld>
  <p:clrMap bg1="lt1" tx1="dk1" bg2="lt2" tx2="dk2" accent1="accent1" accent2="accent2" accent3="accent3" accent4="accent4" accent5="accent5" accent6="accent6" hlink="hlink" folHlink="folHlink"/>
  <p:sldLayoutIdLst>
    <p:sldLayoutId id="2147485316" r:id="rId1"/>
    <p:sldLayoutId id="2147485317" r:id="rId2"/>
    <p:sldLayoutId id="2147485318" r:id="rId3"/>
    <p:sldLayoutId id="2147485319" r:id="rId4"/>
    <p:sldLayoutId id="2147485320" r:id="rId5"/>
    <p:sldLayoutId id="2147485321" r:id="rId6"/>
    <p:sldLayoutId id="2147485322" r:id="rId7"/>
    <p:sldLayoutId id="2147485323" r:id="rId8"/>
    <p:sldLayoutId id="2147485324" r:id="rId9"/>
    <p:sldLayoutId id="2147485325" r:id="rId10"/>
    <p:sldLayoutId id="2147485326" r:id="rId11"/>
    <p:sldLayoutId id="2147485327" r:id="rId12"/>
    <p:sldLayoutId id="2147485328"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1.xml"/></Relationships>
</file>

<file path=ppt/slides/_rels/slide10.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66.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13.jpeg"/><Relationship Id="rId4" Type="http://schemas.openxmlformats.org/officeDocument/2006/relationships/image" Target="../media/image16.png"/><Relationship Id="rId9" Type="http://schemas.openxmlformats.org/officeDocument/2006/relationships/image" Target="../media/image20.wmf"/></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1.png"/><Relationship Id="rId1" Type="http://schemas.openxmlformats.org/officeDocument/2006/relationships/slideLayout" Target="../slideLayouts/slideLayout66.xml"/><Relationship Id="rId5" Type="http://schemas.openxmlformats.org/officeDocument/2006/relationships/chart" Target="../charts/chart2.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65.xml"/><Relationship Id="rId5" Type="http://schemas.openxmlformats.org/officeDocument/2006/relationships/image" Target="../media/image25.pn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0.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4.bp.blogspot.com/-Bu4fl7rnORg/UYtwzjheoDI/AAAAAAAARxM/XbK9UFqJdZM/s800/walk_woman.png" TargetMode="External"/><Relationship Id="rId1" Type="http://schemas.openxmlformats.org/officeDocument/2006/relationships/slideLayout" Target="../slideLayouts/slideLayout6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6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65.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6.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5.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84595" y="858716"/>
            <a:ext cx="9757175" cy="720000"/>
          </a:xfrm>
          <a:prstGeom prst="rect">
            <a:avLst/>
          </a:prstGeom>
          <a:noFill/>
          <a:ln w="25400">
            <a:solidFill>
              <a:schemeClr val="accent1"/>
            </a:solidFill>
            <a:round/>
            <a:headEnd/>
            <a:tailEnd/>
          </a:ln>
        </p:spPr>
        <p:txBody>
          <a:bodyPr lIns="144000" tIns="36000" rIns="144000" bIns="34208" rtlCol="0" anchor="ctr"/>
          <a:lstStyle/>
          <a:p>
            <a:pPr algn="just" defTabSz="957263" fontAlgn="auto">
              <a:lnSpc>
                <a:spcPts val="1550"/>
              </a:lnSpc>
              <a:spcBef>
                <a:spcPts val="100"/>
              </a:spcBef>
              <a:spcAft>
                <a:spcPts val="0"/>
              </a:spcAft>
            </a:pPr>
            <a:r>
              <a:rPr lang="ja-JP" altLang="en-US" sz="1300" dirty="0" smtClean="0">
                <a:solidFill>
                  <a:prstClr val="black"/>
                </a:solidFill>
                <a:latin typeface="ＭＳ ゴシック" panose="020B0609070205080204" pitchFamily="49" charset="-128"/>
                <a:ea typeface="ＭＳ ゴシック" panose="020B0609070205080204" pitchFamily="49" charset="-128"/>
              </a:rPr>
              <a:t>　</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障害者が自らの望む地域生活を営むことができるよう、「</a:t>
            </a:r>
            <a:r>
              <a:rPr lang="ja-JP" altLang="en-US" sz="1300" spc="-100" dirty="0">
                <a:solidFill>
                  <a:prstClr val="black"/>
                </a:solidFill>
                <a:latin typeface="ＭＳ ゴシック" panose="020B0609070205080204" pitchFamily="49" charset="-128"/>
                <a:ea typeface="ＭＳ ゴシック" panose="020B0609070205080204" pitchFamily="49" charset="-128"/>
              </a:rPr>
              <a:t>生活</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」と「</a:t>
            </a:r>
            <a:r>
              <a:rPr lang="ja-JP" altLang="en-US" sz="1300" spc="-100" dirty="0">
                <a:solidFill>
                  <a:prstClr val="black"/>
                </a:solidFill>
                <a:latin typeface="ＭＳ ゴシック" panose="020B0609070205080204" pitchFamily="49" charset="-128"/>
                <a:ea typeface="ＭＳ ゴシック" panose="020B0609070205080204" pitchFamily="49" charset="-128"/>
              </a:rPr>
              <a:t>就労</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」に対する支援の一層の充実や高齢障害者</a:t>
            </a:r>
            <a:r>
              <a:rPr lang="ja-JP" altLang="en-US" sz="1300" spc="-100" dirty="0">
                <a:solidFill>
                  <a:prstClr val="black"/>
                </a:solidFill>
                <a:latin typeface="ＭＳ ゴシック" panose="020B0609070205080204" pitchFamily="49" charset="-128"/>
                <a:ea typeface="ＭＳ ゴシック" panose="020B0609070205080204" pitchFamily="49" charset="-128"/>
              </a:rPr>
              <a:t>に</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よる介護保険サービスの円滑な利用を促進するため</a:t>
            </a:r>
            <a:r>
              <a:rPr lang="ja-JP" altLang="en-US" sz="1300" spc="-100" dirty="0">
                <a:solidFill>
                  <a:prstClr val="black"/>
                </a:solidFill>
                <a:latin typeface="ＭＳ ゴシック" panose="020B0609070205080204" pitchFamily="49" charset="-128"/>
                <a:ea typeface="ＭＳ ゴシック" panose="020B0609070205080204" pitchFamily="49" charset="-128"/>
              </a:rPr>
              <a:t>の</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見直しを行うとともに、障害児支援のニーズの多様化にきめ細かく対応するための支援の拡充を図るほか、サービスの質の確保・向上を図るための環境整備</a:t>
            </a:r>
            <a:r>
              <a:rPr lang="ja-JP" altLang="en-US" sz="1300" spc="-100" dirty="0">
                <a:solidFill>
                  <a:prstClr val="black"/>
                </a:solidFill>
                <a:latin typeface="ＭＳ ゴシック" panose="020B0609070205080204" pitchFamily="49" charset="-128"/>
                <a:ea typeface="ＭＳ ゴシック" panose="020B0609070205080204" pitchFamily="49" charset="-128"/>
              </a:rPr>
              <a:t>等</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を行う。</a:t>
            </a:r>
            <a:endParaRPr lang="ja-JP" altLang="en-US" sz="1300" spc="-100" dirty="0">
              <a:solidFill>
                <a:prstClr val="black"/>
              </a:solidFill>
              <a:latin typeface="ＭＳ ゴシック" panose="020B0609070205080204" pitchFamily="49" charset="-128"/>
              <a:ea typeface="ＭＳ ゴシック" panose="020B0609070205080204" pitchFamily="49" charset="-128"/>
            </a:endParaRPr>
          </a:p>
        </p:txBody>
      </p:sp>
      <p:sp>
        <p:nvSpPr>
          <p:cNvPr id="27" name="正方形/長方形 26"/>
          <p:cNvSpPr/>
          <p:nvPr/>
        </p:nvSpPr>
        <p:spPr bwMode="auto">
          <a:xfrm>
            <a:off x="84595" y="1875248"/>
            <a:ext cx="9757175" cy="4392000"/>
          </a:xfrm>
          <a:prstGeom prst="rect">
            <a:avLst/>
          </a:prstGeom>
          <a:noFill/>
          <a:ln w="25400">
            <a:solidFill>
              <a:schemeClr val="accent1"/>
            </a:solidFill>
            <a:round/>
            <a:headEnd/>
            <a:tailEnd/>
          </a:ln>
        </p:spPr>
        <p:txBody>
          <a:bodyPr lIns="68415" tIns="34208" rIns="68415" bIns="34208" rtlCol="0" anchor="ctr" anchorCtr="0"/>
          <a:lstStyle/>
          <a:p>
            <a:pPr algn="l" fontAlgn="auto">
              <a:spcBef>
                <a:spcPts val="0"/>
              </a:spcBef>
              <a:spcAft>
                <a:spcPts val="0"/>
              </a:spcAft>
            </a:pPr>
            <a:r>
              <a:rPr lang="ja-JP" altLang="en-US" sz="1600" b="1" u="sng" dirty="0" smtClean="0">
                <a:solidFill>
                  <a:srgbClr val="00B050"/>
                </a:solidFill>
                <a:latin typeface="ＭＳ Ｐゴシック"/>
                <a:ea typeface="ＭＳ Ｐゴシック"/>
              </a:rPr>
              <a:t>１</a:t>
            </a:r>
            <a:r>
              <a:rPr lang="ja-JP" altLang="en-US" sz="1600" b="1" u="sng" dirty="0">
                <a:solidFill>
                  <a:srgbClr val="00B050"/>
                </a:solidFill>
                <a:latin typeface="ＭＳ Ｐゴシック"/>
                <a:ea typeface="ＭＳ Ｐゴシック"/>
              </a:rPr>
              <a:t>．</a:t>
            </a:r>
            <a:r>
              <a:rPr lang="ja-JP" altLang="en-US" sz="1600" b="1" u="sng" dirty="0" smtClean="0">
                <a:solidFill>
                  <a:srgbClr val="00B050"/>
                </a:solidFill>
                <a:latin typeface="ＭＳ Ｐゴシック"/>
                <a:ea typeface="ＭＳ Ｐゴシック"/>
              </a:rPr>
              <a:t>障害者の望む地域生活の支援</a:t>
            </a:r>
            <a:endParaRPr lang="en-US" altLang="ja-JP" sz="1600" b="1" u="sng" dirty="0" smtClean="0">
              <a:solidFill>
                <a:srgbClr val="00B050"/>
              </a:solidFill>
              <a:latin typeface="ＭＳ Ｐゴシック"/>
              <a:ea typeface="ＭＳ Ｐゴシック"/>
            </a:endParaRPr>
          </a:p>
          <a:p>
            <a:pPr algn="l" fontAlgn="auto">
              <a:spcBef>
                <a:spcPts val="0"/>
              </a:spcBef>
              <a:spcAft>
                <a:spcPts val="0"/>
              </a:spcAft>
            </a:pPr>
            <a:endParaRPr lang="en-US" altLang="ja-JP" sz="400" dirty="0" smtClean="0">
              <a:solidFill>
                <a:prstClr val="black"/>
              </a:solidFill>
              <a:latin typeface="ＭＳ Ｐゴシック"/>
              <a:ea typeface="ＭＳ Ｐゴシック"/>
            </a:endParaRPr>
          </a:p>
          <a:p>
            <a:pPr marL="265113" indent="-265113" algn="l" fontAlgn="auto">
              <a:spcBef>
                <a:spcPts val="0"/>
              </a:spcBef>
              <a:spcAft>
                <a:spcPts val="0"/>
              </a:spcAft>
            </a:pPr>
            <a:r>
              <a:rPr lang="ja-JP" altLang="en-US" sz="1300" i="1" dirty="0">
                <a:solidFill>
                  <a:srgbClr val="FF0000"/>
                </a:solidFill>
                <a:latin typeface="ＭＳ Ｐゴシック"/>
                <a:ea typeface="ＭＳ Ｐゴシック"/>
              </a:rPr>
              <a:t> </a:t>
            </a:r>
            <a:r>
              <a:rPr lang="en-US" altLang="ja-JP" sz="1300" dirty="0" smtClean="0">
                <a:solidFill>
                  <a:prstClr val="black"/>
                </a:solidFill>
                <a:latin typeface="ＭＳ Ｐゴシック"/>
                <a:ea typeface="ＭＳ Ｐゴシック"/>
              </a:rPr>
              <a:t>(1) </a:t>
            </a:r>
            <a:r>
              <a:rPr lang="ja-JP" altLang="en-US" sz="1300" dirty="0" smtClean="0">
                <a:solidFill>
                  <a:prstClr val="black"/>
                </a:solidFill>
                <a:latin typeface="ＭＳ Ｐゴシック"/>
                <a:ea typeface="ＭＳ Ｐゴシック"/>
              </a:rPr>
              <a:t>施設</a:t>
            </a:r>
            <a:r>
              <a:rPr lang="ja-JP" altLang="en-US" sz="1300" dirty="0">
                <a:solidFill>
                  <a:prstClr val="black"/>
                </a:solidFill>
                <a:latin typeface="ＭＳ Ｐゴシック"/>
                <a:ea typeface="ＭＳ Ｐゴシック"/>
              </a:rPr>
              <a:t>入所支援や共同生活援助を利用していた者等を</a:t>
            </a:r>
            <a:r>
              <a:rPr lang="ja-JP" altLang="en-US" sz="1300" dirty="0" smtClean="0">
                <a:solidFill>
                  <a:prstClr val="black"/>
                </a:solidFill>
                <a:latin typeface="ＭＳ Ｐゴシック"/>
                <a:ea typeface="ＭＳ Ｐゴシック"/>
              </a:rPr>
              <a:t>対象として、</a:t>
            </a:r>
            <a:r>
              <a:rPr lang="ja-JP" altLang="en-US" sz="1300" dirty="0">
                <a:solidFill>
                  <a:prstClr val="black"/>
                </a:solidFill>
                <a:latin typeface="ＭＳ Ｐゴシック"/>
                <a:ea typeface="ＭＳ Ｐゴシック"/>
              </a:rPr>
              <a:t>定期的な巡回訪問や随時の対応により、円滑な地域生活に向けた相談・助言等を行う</a:t>
            </a:r>
            <a:r>
              <a:rPr lang="ja-JP" altLang="en-US" sz="1300" dirty="0" smtClean="0">
                <a:solidFill>
                  <a:prstClr val="black"/>
                </a:solidFill>
                <a:latin typeface="ＭＳ Ｐゴシック"/>
                <a:ea typeface="ＭＳ Ｐゴシック"/>
              </a:rPr>
              <a:t>サービスを新設する（</a:t>
            </a:r>
            <a:r>
              <a:rPr lang="ja-JP" altLang="en-US" sz="1300" u="sng" dirty="0" smtClean="0">
                <a:solidFill>
                  <a:prstClr val="black"/>
                </a:solidFill>
                <a:latin typeface="ＭＳ Ｐゴシック"/>
                <a:ea typeface="ＭＳ Ｐゴシック"/>
              </a:rPr>
              <a:t>自立生活援助</a:t>
            </a:r>
            <a:r>
              <a:rPr lang="ja-JP" altLang="en-US" sz="1300" dirty="0" smtClean="0">
                <a:solidFill>
                  <a:prstClr val="black"/>
                </a:solidFill>
                <a:latin typeface="ＭＳ Ｐゴシック"/>
                <a:ea typeface="ＭＳ Ｐゴシック"/>
              </a:rPr>
              <a:t>）</a:t>
            </a:r>
            <a:endParaRPr lang="en-US" altLang="ja-JP" sz="1300" dirty="0" smtClean="0">
              <a:solidFill>
                <a:prstClr val="black"/>
              </a:solidFill>
              <a:latin typeface="ＭＳ Ｐゴシック"/>
              <a:ea typeface="ＭＳ Ｐゴシック"/>
            </a:endParaRPr>
          </a:p>
          <a:p>
            <a:pPr marL="323850" indent="-323850" algn="l" fontAlgn="auto">
              <a:spcBef>
                <a:spcPts val="0"/>
              </a:spcBef>
              <a:spcAft>
                <a:spcPts val="0"/>
              </a:spcAft>
            </a:pPr>
            <a:endParaRPr lang="en-US" altLang="ja-JP" sz="200" dirty="0" smtClean="0">
              <a:solidFill>
                <a:prstClr val="black"/>
              </a:solidFill>
              <a:latin typeface="ＭＳ Ｐゴシック"/>
              <a:ea typeface="ＭＳ Ｐゴシック"/>
            </a:endParaRPr>
          </a:p>
          <a:p>
            <a:pPr marL="323850" indent="-323850" algn="l" fontAlgn="auto">
              <a:spcBef>
                <a:spcPts val="0"/>
              </a:spcBef>
              <a:spcAft>
                <a:spcPts val="0"/>
              </a:spcAft>
            </a:pPr>
            <a:r>
              <a:rPr lang="ja-JP" altLang="en-US" sz="1300" dirty="0" smtClean="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(2) </a:t>
            </a:r>
            <a:r>
              <a:rPr lang="ja-JP" altLang="en-US" sz="1300" dirty="0" smtClean="0">
                <a:solidFill>
                  <a:prstClr val="black"/>
                </a:solidFill>
                <a:latin typeface="ＭＳ Ｐゴシック"/>
                <a:ea typeface="ＭＳ Ｐゴシック"/>
              </a:rPr>
              <a:t>就業</a:t>
            </a:r>
            <a:r>
              <a:rPr lang="ja-JP" altLang="en-US" sz="1300" dirty="0">
                <a:solidFill>
                  <a:prstClr val="black"/>
                </a:solidFill>
                <a:latin typeface="ＭＳ Ｐゴシック"/>
                <a:ea typeface="ＭＳ Ｐゴシック"/>
              </a:rPr>
              <a:t>に伴う生活面の課題に対応できるよう、事業所・家族との連絡調整等の支援を行う</a:t>
            </a:r>
            <a:r>
              <a:rPr lang="ja-JP" altLang="en-US" sz="1300" dirty="0" smtClean="0">
                <a:solidFill>
                  <a:prstClr val="black"/>
                </a:solidFill>
                <a:latin typeface="ＭＳ Ｐゴシック"/>
                <a:ea typeface="ＭＳ Ｐゴシック"/>
              </a:rPr>
              <a:t>サービスを新設する（</a:t>
            </a:r>
            <a:r>
              <a:rPr lang="ja-JP" altLang="en-US" sz="1300" u="sng" dirty="0" smtClean="0">
                <a:solidFill>
                  <a:prstClr val="black"/>
                </a:solidFill>
                <a:latin typeface="ＭＳ Ｐゴシック"/>
                <a:ea typeface="ＭＳ Ｐゴシック"/>
              </a:rPr>
              <a:t>就労定着支援</a:t>
            </a:r>
            <a:r>
              <a:rPr lang="ja-JP" altLang="en-US" sz="1300" dirty="0" smtClean="0">
                <a:solidFill>
                  <a:prstClr val="black"/>
                </a:solidFill>
                <a:latin typeface="ＭＳ Ｐゴシック"/>
                <a:ea typeface="ＭＳ Ｐゴシック"/>
              </a:rPr>
              <a:t>）</a:t>
            </a:r>
            <a:endParaRPr lang="ja-JP" altLang="en-US" sz="1300" dirty="0">
              <a:solidFill>
                <a:prstClr val="black"/>
              </a:solidFill>
              <a:latin typeface="ＭＳ Ｐゴシック"/>
              <a:ea typeface="ＭＳ Ｐゴシック"/>
            </a:endParaRPr>
          </a:p>
          <a:p>
            <a:pPr marL="323850" indent="-323850" algn="l" fontAlgn="auto">
              <a:spcBef>
                <a:spcPts val="0"/>
              </a:spcBef>
              <a:spcAft>
                <a:spcPts val="0"/>
              </a:spcAft>
            </a:pPr>
            <a:endParaRPr lang="en-US" altLang="ja-JP" sz="200" dirty="0" smtClean="0">
              <a:solidFill>
                <a:prstClr val="black"/>
              </a:solidFill>
              <a:latin typeface="ＭＳ Ｐゴシック"/>
              <a:ea typeface="ＭＳ Ｐゴシック"/>
            </a:endParaRPr>
          </a:p>
          <a:p>
            <a:pPr marL="323850" indent="-323850" algn="l" fontAlgn="auto">
              <a:spcBef>
                <a:spcPts val="0"/>
              </a:spcBef>
              <a:spcAft>
                <a:spcPts val="0"/>
              </a:spcAft>
            </a:pPr>
            <a:r>
              <a:rPr lang="ja-JP" altLang="en-US" sz="1300" dirty="0" smtClean="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(3) </a:t>
            </a:r>
            <a:r>
              <a:rPr lang="ja-JP" altLang="en-US" sz="1300" dirty="0">
                <a:solidFill>
                  <a:prstClr val="black"/>
                </a:solidFill>
                <a:latin typeface="ＭＳ Ｐゴシック"/>
                <a:ea typeface="ＭＳ Ｐゴシック"/>
              </a:rPr>
              <a:t>重度訪問介護について、</a:t>
            </a:r>
            <a:r>
              <a:rPr lang="ja-JP" altLang="en-US" sz="1300" u="sng" dirty="0">
                <a:solidFill>
                  <a:prstClr val="black"/>
                </a:solidFill>
                <a:latin typeface="ＭＳ Ｐゴシック"/>
                <a:ea typeface="ＭＳ Ｐゴシック"/>
              </a:rPr>
              <a:t>医療機関への入院時</a:t>
            </a:r>
            <a:r>
              <a:rPr lang="ja-JP" altLang="en-US" sz="1300" dirty="0">
                <a:solidFill>
                  <a:prstClr val="black"/>
                </a:solidFill>
                <a:latin typeface="ＭＳ Ｐゴシック"/>
                <a:ea typeface="ＭＳ Ｐゴシック"/>
              </a:rPr>
              <a:t>も一定の支援</a:t>
            </a:r>
            <a:r>
              <a:rPr lang="ja-JP" altLang="en-US" sz="1300" dirty="0" smtClean="0">
                <a:solidFill>
                  <a:prstClr val="black"/>
                </a:solidFill>
                <a:latin typeface="ＭＳ Ｐゴシック"/>
                <a:ea typeface="ＭＳ Ｐゴシック"/>
              </a:rPr>
              <a:t>を</a:t>
            </a:r>
            <a:r>
              <a:rPr lang="ja-JP" altLang="en-US" sz="1300" dirty="0">
                <a:solidFill>
                  <a:prstClr val="black"/>
                </a:solidFill>
                <a:latin typeface="ＭＳ Ｐゴシック"/>
                <a:ea typeface="ＭＳ Ｐゴシック"/>
              </a:rPr>
              <a:t>可能とする</a:t>
            </a:r>
            <a:endParaRPr lang="en-US" altLang="ja-JP" sz="1300" dirty="0" smtClean="0">
              <a:solidFill>
                <a:prstClr val="black"/>
              </a:solidFill>
              <a:latin typeface="ＭＳ Ｐゴシック"/>
              <a:ea typeface="ＭＳ Ｐゴシック"/>
            </a:endParaRPr>
          </a:p>
          <a:p>
            <a:pPr marL="323850" indent="-323850" algn="l" fontAlgn="auto">
              <a:spcBef>
                <a:spcPts val="0"/>
              </a:spcBef>
              <a:spcAft>
                <a:spcPts val="0"/>
              </a:spcAft>
            </a:pPr>
            <a:endParaRPr lang="en-US" altLang="ja-JP" sz="200" dirty="0">
              <a:solidFill>
                <a:prstClr val="black"/>
              </a:solidFill>
              <a:latin typeface="ＭＳ Ｐゴシック"/>
              <a:ea typeface="ＭＳ Ｐゴシック"/>
            </a:endParaRPr>
          </a:p>
          <a:p>
            <a:pPr marL="265113" indent="-265113" algn="l" fontAlgn="auto">
              <a:spcBef>
                <a:spcPts val="0"/>
              </a:spcBef>
              <a:spcAft>
                <a:spcPts val="0"/>
              </a:spcAft>
            </a:pPr>
            <a:r>
              <a:rPr lang="ja-JP" altLang="en-US" sz="1300" i="1" dirty="0" smtClean="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(4) </a:t>
            </a:r>
            <a:r>
              <a:rPr lang="en-US" altLang="ja-JP" sz="1300" u="sng" dirty="0" smtClean="0">
                <a:solidFill>
                  <a:prstClr val="black"/>
                </a:solidFill>
                <a:latin typeface="ＭＳ Ｐゴシック"/>
                <a:ea typeface="ＭＳ Ｐゴシック"/>
              </a:rPr>
              <a:t>65</a:t>
            </a:r>
            <a:r>
              <a:rPr lang="ja-JP" altLang="en-US" sz="1300" u="sng" dirty="0" smtClean="0">
                <a:solidFill>
                  <a:prstClr val="black"/>
                </a:solidFill>
                <a:latin typeface="ＭＳ Ｐゴシック"/>
                <a:ea typeface="ＭＳ Ｐゴシック"/>
              </a:rPr>
              <a:t>歳に至るまで相当の長期間にわたり障害福祉サービスを利用してきた低所得の高齢障害者</a:t>
            </a:r>
            <a:r>
              <a:rPr lang="ja-JP" altLang="en-US" sz="1300" dirty="0" smtClean="0">
                <a:solidFill>
                  <a:prstClr val="black"/>
                </a:solidFill>
                <a:latin typeface="ＭＳ Ｐゴシック"/>
                <a:ea typeface="ＭＳ Ｐゴシック"/>
              </a:rPr>
              <a:t>が引き続き</a:t>
            </a:r>
            <a:r>
              <a:rPr lang="ja-JP" altLang="en-US" sz="1300" dirty="0">
                <a:solidFill>
                  <a:prstClr val="black"/>
                </a:solidFill>
                <a:latin typeface="ＭＳ Ｐゴシック"/>
                <a:ea typeface="ＭＳ Ｐゴシック"/>
              </a:rPr>
              <a:t>障害福祉</a:t>
            </a:r>
            <a:r>
              <a:rPr lang="ja-JP" altLang="en-US" sz="1300" dirty="0" smtClean="0">
                <a:solidFill>
                  <a:prstClr val="black"/>
                </a:solidFill>
                <a:latin typeface="ＭＳ Ｐゴシック"/>
                <a:ea typeface="ＭＳ Ｐゴシック"/>
              </a:rPr>
              <a:t>サービスに相当する介護保険サービスを利用する場合に、障害者の所得の状況や障害の程度等の事情を勘案し、当該介護保険サービスの</a:t>
            </a:r>
            <a:r>
              <a:rPr lang="ja-JP" altLang="en-US" sz="1300" u="sng" dirty="0" smtClean="0">
                <a:solidFill>
                  <a:prstClr val="black"/>
                </a:solidFill>
                <a:latin typeface="ＭＳ Ｐゴシック"/>
                <a:ea typeface="ＭＳ Ｐゴシック"/>
              </a:rPr>
              <a:t>利用者負担を障害福祉制度により軽減</a:t>
            </a:r>
            <a:r>
              <a:rPr lang="ja-JP" altLang="en-US" sz="1300" dirty="0" smtClean="0">
                <a:solidFill>
                  <a:prstClr val="black"/>
                </a:solidFill>
                <a:latin typeface="ＭＳ Ｐゴシック"/>
                <a:ea typeface="ＭＳ Ｐゴシック"/>
              </a:rPr>
              <a:t>（償還）できる仕組みを設ける</a:t>
            </a:r>
            <a:endParaRPr lang="en-US" altLang="ja-JP" sz="1300" i="1" dirty="0" smtClean="0">
              <a:solidFill>
                <a:prstClr val="black"/>
              </a:solidFill>
              <a:latin typeface="ＭＳ Ｐゴシック"/>
              <a:ea typeface="ＭＳ Ｐゴシック"/>
            </a:endParaRPr>
          </a:p>
          <a:p>
            <a:pPr marL="216000" indent="-216000" algn="l" fontAlgn="auto">
              <a:spcBef>
                <a:spcPts val="0"/>
              </a:spcBef>
              <a:spcAft>
                <a:spcPts val="0"/>
              </a:spcAft>
            </a:pPr>
            <a:endParaRPr lang="en-US" altLang="ja-JP" sz="700" dirty="0" smtClean="0">
              <a:solidFill>
                <a:prstClr val="black"/>
              </a:solidFill>
              <a:latin typeface="ＭＳ Ｐゴシック"/>
              <a:ea typeface="ＭＳ Ｐゴシック"/>
            </a:endParaRPr>
          </a:p>
          <a:p>
            <a:pPr algn="l" fontAlgn="auto">
              <a:spcBef>
                <a:spcPts val="0"/>
              </a:spcBef>
              <a:spcAft>
                <a:spcPts val="0"/>
              </a:spcAft>
            </a:pPr>
            <a:r>
              <a:rPr lang="ja-JP" altLang="en-US" sz="1600" b="1" u="sng" dirty="0" smtClean="0">
                <a:solidFill>
                  <a:srgbClr val="00B050"/>
                </a:solidFill>
                <a:latin typeface="ＭＳ Ｐゴシック"/>
                <a:ea typeface="ＭＳ Ｐゴシック"/>
              </a:rPr>
              <a:t>２．障害児支援のニーズの多様化へのきめ細かな対応</a:t>
            </a:r>
            <a:endParaRPr lang="en-US" altLang="ja-JP" sz="1600" b="1" u="sng" dirty="0" smtClean="0">
              <a:solidFill>
                <a:srgbClr val="00B050"/>
              </a:solidFill>
              <a:latin typeface="ＭＳ Ｐゴシック"/>
              <a:ea typeface="ＭＳ Ｐゴシック"/>
            </a:endParaRPr>
          </a:p>
          <a:p>
            <a:pPr algn="l" fontAlgn="auto">
              <a:spcBef>
                <a:spcPts val="0"/>
              </a:spcBef>
              <a:spcAft>
                <a:spcPts val="0"/>
              </a:spcAft>
            </a:pPr>
            <a:endParaRPr lang="en-US" altLang="ja-JP" sz="400" dirty="0">
              <a:solidFill>
                <a:prstClr val="black"/>
              </a:solidFill>
              <a:latin typeface="ＭＳ Ｐゴシック"/>
              <a:ea typeface="ＭＳ Ｐゴシック"/>
            </a:endParaRPr>
          </a:p>
          <a:p>
            <a:pPr marL="179388" indent="-179388" algn="l" fontAlgn="auto">
              <a:spcBef>
                <a:spcPts val="0"/>
              </a:spcBef>
              <a:spcAft>
                <a:spcPts val="0"/>
              </a:spcAft>
            </a:pPr>
            <a:r>
              <a:rPr lang="en-US" altLang="ja-JP" sz="1300" dirty="0" smtClean="0">
                <a:solidFill>
                  <a:prstClr val="black"/>
                </a:solidFill>
                <a:latin typeface="ＭＳ Ｐゴシック"/>
                <a:ea typeface="ＭＳ Ｐゴシック"/>
              </a:rPr>
              <a:t> (1) </a:t>
            </a:r>
            <a:r>
              <a:rPr lang="ja-JP" altLang="en-US" sz="1300" dirty="0" smtClean="0">
                <a:solidFill>
                  <a:prstClr val="black"/>
                </a:solidFill>
                <a:latin typeface="ＭＳ Ｐゴシック"/>
                <a:ea typeface="ＭＳ Ｐゴシック"/>
              </a:rPr>
              <a:t>重度</a:t>
            </a:r>
            <a:r>
              <a:rPr lang="ja-JP" altLang="en-US" sz="1300" dirty="0">
                <a:solidFill>
                  <a:prstClr val="black"/>
                </a:solidFill>
                <a:latin typeface="ＭＳ Ｐゴシック"/>
                <a:ea typeface="ＭＳ Ｐゴシック"/>
              </a:rPr>
              <a:t>の</a:t>
            </a:r>
            <a:r>
              <a:rPr lang="ja-JP" altLang="en-US" sz="1300" dirty="0" smtClean="0">
                <a:solidFill>
                  <a:prstClr val="black"/>
                </a:solidFill>
                <a:latin typeface="ＭＳ Ｐゴシック"/>
                <a:ea typeface="ＭＳ Ｐゴシック"/>
              </a:rPr>
              <a:t>障害等に</a:t>
            </a:r>
            <a:r>
              <a:rPr lang="ja-JP" altLang="en-US" sz="1300" dirty="0">
                <a:solidFill>
                  <a:prstClr val="black"/>
                </a:solidFill>
                <a:latin typeface="ＭＳ Ｐゴシック"/>
                <a:ea typeface="ＭＳ Ｐゴシック"/>
              </a:rPr>
              <a:t>より外</a:t>
            </a:r>
            <a:r>
              <a:rPr lang="ja-JP" altLang="en-US" sz="1300" dirty="0" smtClean="0">
                <a:solidFill>
                  <a:prstClr val="black"/>
                </a:solidFill>
                <a:latin typeface="ＭＳ Ｐゴシック"/>
                <a:ea typeface="ＭＳ Ｐゴシック"/>
              </a:rPr>
              <a:t>出が著しく困難</a:t>
            </a:r>
            <a:r>
              <a:rPr lang="ja-JP" altLang="en-US" sz="1300" dirty="0">
                <a:solidFill>
                  <a:prstClr val="black"/>
                </a:solidFill>
                <a:latin typeface="ＭＳ Ｐゴシック"/>
                <a:ea typeface="ＭＳ Ｐゴシック"/>
              </a:rPr>
              <a:t>な</a:t>
            </a:r>
            <a:r>
              <a:rPr lang="ja-JP" altLang="en-US" sz="1300" dirty="0" smtClean="0">
                <a:solidFill>
                  <a:prstClr val="black"/>
                </a:solidFill>
                <a:latin typeface="ＭＳ Ｐゴシック"/>
                <a:ea typeface="ＭＳ Ｐゴシック"/>
              </a:rPr>
              <a:t>障害児に対し、</a:t>
            </a:r>
            <a:r>
              <a:rPr lang="ja-JP" altLang="en-US" sz="1300" u="sng" dirty="0" smtClean="0">
                <a:solidFill>
                  <a:prstClr val="black"/>
                </a:solidFill>
                <a:latin typeface="ＭＳ Ｐゴシック"/>
                <a:ea typeface="ＭＳ Ｐゴシック"/>
              </a:rPr>
              <a:t>居宅を訪問して発達</a:t>
            </a:r>
            <a:r>
              <a:rPr lang="ja-JP" altLang="en-US" sz="1300" u="sng" dirty="0">
                <a:solidFill>
                  <a:prstClr val="black"/>
                </a:solidFill>
                <a:latin typeface="ＭＳ Ｐゴシック"/>
                <a:ea typeface="ＭＳ Ｐゴシック"/>
              </a:rPr>
              <a:t>支援</a:t>
            </a:r>
            <a:r>
              <a:rPr lang="ja-JP" altLang="en-US" sz="1300" dirty="0" smtClean="0">
                <a:solidFill>
                  <a:prstClr val="black"/>
                </a:solidFill>
                <a:latin typeface="ＭＳ Ｐゴシック"/>
                <a:ea typeface="ＭＳ Ｐゴシック"/>
              </a:rPr>
              <a:t>を</a:t>
            </a:r>
            <a:r>
              <a:rPr lang="ja-JP" altLang="en-US" sz="1300" dirty="0">
                <a:solidFill>
                  <a:prstClr val="black"/>
                </a:solidFill>
                <a:latin typeface="ＭＳ Ｐゴシック"/>
                <a:ea typeface="ＭＳ Ｐゴシック"/>
              </a:rPr>
              <a:t>提供する</a:t>
            </a:r>
            <a:r>
              <a:rPr lang="ja-JP" altLang="en-US" sz="1300" dirty="0" smtClean="0">
                <a:solidFill>
                  <a:prstClr val="black"/>
                </a:solidFill>
                <a:latin typeface="ＭＳ Ｐゴシック"/>
                <a:ea typeface="ＭＳ Ｐゴシック"/>
              </a:rPr>
              <a:t>サービスを新設する</a:t>
            </a:r>
            <a:endParaRPr lang="en-US" altLang="ja-JP" sz="1300" dirty="0" smtClean="0">
              <a:solidFill>
                <a:prstClr val="black"/>
              </a:solidFill>
              <a:latin typeface="ＭＳ Ｐゴシック"/>
              <a:ea typeface="ＭＳ Ｐゴシック"/>
            </a:endParaRPr>
          </a:p>
          <a:p>
            <a:pPr marL="179388" indent="-179388" algn="l" fontAlgn="auto">
              <a:spcBef>
                <a:spcPts val="0"/>
              </a:spcBef>
              <a:spcAft>
                <a:spcPts val="0"/>
              </a:spcAft>
            </a:pPr>
            <a:endParaRPr lang="en-US" altLang="ja-JP" sz="200" u="sng" dirty="0" smtClean="0">
              <a:solidFill>
                <a:prstClr val="black"/>
              </a:solidFill>
              <a:latin typeface="ＭＳ Ｐゴシック"/>
              <a:ea typeface="ＭＳ Ｐゴシック"/>
            </a:endParaRPr>
          </a:p>
          <a:p>
            <a:pPr marL="179388" indent="-179388" algn="l" fontAlgn="auto">
              <a:spcBef>
                <a:spcPts val="0"/>
              </a:spcBef>
              <a:spcAft>
                <a:spcPts val="0"/>
              </a:spcAft>
            </a:pPr>
            <a:r>
              <a:rPr lang="en-US" altLang="ja-JP" sz="1300" dirty="0" smtClean="0">
                <a:solidFill>
                  <a:prstClr val="black"/>
                </a:solidFill>
                <a:latin typeface="ＭＳ Ｐゴシック"/>
                <a:ea typeface="ＭＳ Ｐゴシック"/>
              </a:rPr>
              <a:t> (2) </a:t>
            </a:r>
            <a:r>
              <a:rPr lang="ja-JP" altLang="en-US" sz="1300" dirty="0" smtClean="0">
                <a:solidFill>
                  <a:prstClr val="black"/>
                </a:solidFill>
                <a:latin typeface="ＭＳ Ｐゴシック"/>
                <a:ea typeface="ＭＳ Ｐゴシック"/>
              </a:rPr>
              <a:t>保育所等</a:t>
            </a:r>
            <a:r>
              <a:rPr lang="ja-JP" altLang="en-US" sz="1300" dirty="0">
                <a:solidFill>
                  <a:prstClr val="black"/>
                </a:solidFill>
                <a:latin typeface="ＭＳ Ｐゴシック"/>
                <a:ea typeface="ＭＳ Ｐゴシック"/>
              </a:rPr>
              <a:t>の</a:t>
            </a:r>
            <a:r>
              <a:rPr lang="ja-JP" altLang="en-US" sz="1300" dirty="0" smtClean="0">
                <a:solidFill>
                  <a:prstClr val="black"/>
                </a:solidFill>
                <a:latin typeface="ＭＳ Ｐゴシック"/>
                <a:ea typeface="ＭＳ Ｐゴシック"/>
              </a:rPr>
              <a:t>障害児に発達支援を</a:t>
            </a:r>
            <a:r>
              <a:rPr lang="ja-JP" altLang="en-US" sz="1300" dirty="0">
                <a:solidFill>
                  <a:prstClr val="black"/>
                </a:solidFill>
                <a:latin typeface="ＭＳ Ｐゴシック"/>
                <a:ea typeface="ＭＳ Ｐゴシック"/>
              </a:rPr>
              <a:t>提供する</a:t>
            </a:r>
            <a:r>
              <a:rPr lang="ja-JP" altLang="en-US" sz="1300" dirty="0" smtClean="0">
                <a:solidFill>
                  <a:prstClr val="black"/>
                </a:solidFill>
                <a:latin typeface="ＭＳ Ｐゴシック"/>
                <a:ea typeface="ＭＳ Ｐゴシック"/>
              </a:rPr>
              <a:t>保育所等訪問支援について、</a:t>
            </a:r>
            <a:r>
              <a:rPr lang="ja-JP" altLang="en-US" sz="1300" u="sng" dirty="0" smtClean="0">
                <a:solidFill>
                  <a:prstClr val="black"/>
                </a:solidFill>
                <a:latin typeface="ＭＳ Ｐゴシック"/>
                <a:ea typeface="ＭＳ Ｐゴシック"/>
              </a:rPr>
              <a:t>乳児院</a:t>
            </a:r>
            <a:r>
              <a:rPr lang="ja-JP" altLang="en-US" sz="1300" u="sng" dirty="0">
                <a:solidFill>
                  <a:prstClr val="black"/>
                </a:solidFill>
                <a:latin typeface="ＭＳ Ｐゴシック"/>
                <a:ea typeface="ＭＳ Ｐゴシック"/>
              </a:rPr>
              <a:t>・児童養護</a:t>
            </a:r>
            <a:r>
              <a:rPr lang="ja-JP" altLang="en-US" sz="1300" u="sng" dirty="0" smtClean="0">
                <a:solidFill>
                  <a:prstClr val="black"/>
                </a:solidFill>
                <a:latin typeface="ＭＳ Ｐゴシック"/>
                <a:ea typeface="ＭＳ Ｐゴシック"/>
              </a:rPr>
              <a:t>施設</a:t>
            </a:r>
            <a:r>
              <a:rPr lang="ja-JP" altLang="en-US" sz="1300" dirty="0" smtClean="0">
                <a:solidFill>
                  <a:prstClr val="black"/>
                </a:solidFill>
                <a:latin typeface="ＭＳ Ｐゴシック"/>
                <a:ea typeface="ＭＳ Ｐゴシック"/>
              </a:rPr>
              <a:t>の障害児</a:t>
            </a:r>
            <a:r>
              <a:rPr lang="ja-JP" altLang="en-US" sz="1300" dirty="0">
                <a:solidFill>
                  <a:prstClr val="black"/>
                </a:solidFill>
                <a:latin typeface="ＭＳ Ｐゴシック"/>
                <a:ea typeface="ＭＳ Ｐゴシック"/>
              </a:rPr>
              <a:t>に</a:t>
            </a:r>
            <a:r>
              <a:rPr lang="ja-JP" altLang="en-US" sz="1300" dirty="0" smtClean="0">
                <a:solidFill>
                  <a:prstClr val="black"/>
                </a:solidFill>
                <a:latin typeface="ＭＳ Ｐゴシック"/>
                <a:ea typeface="ＭＳ Ｐゴシック"/>
              </a:rPr>
              <a:t>対象を拡大する</a:t>
            </a:r>
            <a:endParaRPr lang="en-US" altLang="ja-JP" sz="1300" dirty="0" smtClean="0">
              <a:solidFill>
                <a:prstClr val="black"/>
              </a:solidFill>
              <a:latin typeface="ＭＳ Ｐゴシック"/>
              <a:ea typeface="ＭＳ Ｐゴシック"/>
            </a:endParaRPr>
          </a:p>
          <a:p>
            <a:pPr marL="179388" indent="-179388" algn="l" fontAlgn="auto">
              <a:spcBef>
                <a:spcPts val="0"/>
              </a:spcBef>
              <a:spcAft>
                <a:spcPts val="0"/>
              </a:spcAft>
            </a:pPr>
            <a:endParaRPr lang="en-US" altLang="ja-JP" sz="200" dirty="0" smtClean="0">
              <a:solidFill>
                <a:prstClr val="black"/>
              </a:solidFill>
              <a:latin typeface="ＭＳ Ｐゴシック"/>
              <a:ea typeface="ＭＳ Ｐゴシック"/>
            </a:endParaRPr>
          </a:p>
          <a:p>
            <a:pPr marL="179388" indent="-179388" algn="l" fontAlgn="auto">
              <a:spcBef>
                <a:spcPts val="0"/>
              </a:spcBef>
              <a:spcAft>
                <a:spcPts val="0"/>
              </a:spcAft>
            </a:pPr>
            <a:r>
              <a:rPr lang="en-US" altLang="ja-JP" sz="1300" dirty="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(3) </a:t>
            </a:r>
            <a:r>
              <a:rPr lang="ja-JP" altLang="en-US" sz="1300" u="sng" dirty="0" smtClean="0">
                <a:solidFill>
                  <a:prstClr val="black"/>
                </a:solidFill>
                <a:latin typeface="ＭＳ Ｐゴシック"/>
                <a:ea typeface="ＭＳ Ｐゴシック"/>
              </a:rPr>
              <a:t>医療的</a:t>
            </a:r>
            <a:r>
              <a:rPr lang="ja-JP" altLang="en-US" sz="1300" u="sng" dirty="0">
                <a:solidFill>
                  <a:prstClr val="black"/>
                </a:solidFill>
                <a:latin typeface="ＭＳ Ｐゴシック"/>
                <a:ea typeface="ＭＳ Ｐゴシック"/>
              </a:rPr>
              <a:t>ケアを要する</a:t>
            </a:r>
            <a:r>
              <a:rPr lang="ja-JP" altLang="en-US" sz="1300" u="sng" dirty="0" smtClean="0">
                <a:solidFill>
                  <a:prstClr val="black"/>
                </a:solidFill>
                <a:latin typeface="ＭＳ Ｐゴシック"/>
                <a:ea typeface="ＭＳ Ｐゴシック"/>
              </a:rPr>
              <a:t>障害児</a:t>
            </a:r>
            <a:r>
              <a:rPr lang="ja-JP" altLang="en-US" sz="1300" dirty="0">
                <a:solidFill>
                  <a:prstClr val="black"/>
                </a:solidFill>
                <a:latin typeface="ＭＳ Ｐゴシック"/>
                <a:ea typeface="ＭＳ Ｐゴシック"/>
              </a:rPr>
              <a:t>が</a:t>
            </a:r>
            <a:r>
              <a:rPr lang="ja-JP" altLang="en-US" sz="1300" dirty="0" smtClean="0">
                <a:solidFill>
                  <a:prstClr val="black"/>
                </a:solidFill>
                <a:latin typeface="ＭＳ Ｐゴシック"/>
                <a:ea typeface="ＭＳ Ｐゴシック"/>
              </a:rPr>
              <a:t>適切な支援を受けられるよう、自治体において保健・医療・福祉等の連携促進に努めるものとする</a:t>
            </a:r>
            <a:endParaRPr lang="en-US" altLang="ja-JP" sz="1300" dirty="0">
              <a:solidFill>
                <a:prstClr val="black"/>
              </a:solidFill>
              <a:latin typeface="ＭＳ Ｐゴシック"/>
              <a:ea typeface="ＭＳ Ｐゴシック"/>
            </a:endParaRPr>
          </a:p>
          <a:p>
            <a:pPr marL="179388" indent="-179388" algn="l" fontAlgn="auto">
              <a:spcBef>
                <a:spcPts val="0"/>
              </a:spcBef>
              <a:spcAft>
                <a:spcPts val="0"/>
              </a:spcAft>
            </a:pPr>
            <a:endParaRPr lang="en-US" altLang="ja-JP" sz="200" dirty="0" smtClean="0">
              <a:solidFill>
                <a:prstClr val="black"/>
              </a:solidFill>
              <a:latin typeface="ＭＳ Ｐゴシック"/>
              <a:ea typeface="ＭＳ Ｐゴシック"/>
            </a:endParaRPr>
          </a:p>
          <a:p>
            <a:pPr marL="179388" indent="-179388" algn="l" fontAlgn="auto">
              <a:spcBef>
                <a:spcPts val="0"/>
              </a:spcBef>
              <a:spcAft>
                <a:spcPts val="0"/>
              </a:spcAft>
            </a:pPr>
            <a:r>
              <a:rPr lang="en-US" altLang="ja-JP" sz="1300" dirty="0" smtClean="0">
                <a:solidFill>
                  <a:prstClr val="black"/>
                </a:solidFill>
                <a:latin typeface="ＭＳ Ｐゴシック"/>
                <a:ea typeface="ＭＳ Ｐゴシック"/>
              </a:rPr>
              <a:t> (4) </a:t>
            </a:r>
            <a:r>
              <a:rPr lang="ja-JP" altLang="en-US" sz="1300" dirty="0" smtClean="0">
                <a:solidFill>
                  <a:prstClr val="black"/>
                </a:solidFill>
                <a:latin typeface="ＭＳ Ｐゴシック"/>
                <a:ea typeface="ＭＳ Ｐゴシック"/>
              </a:rPr>
              <a:t>障害児のサービスに係る提供体制の計画的な構築を推進するため、自治体において</a:t>
            </a:r>
            <a:r>
              <a:rPr lang="ja-JP" altLang="en-US" sz="1300" u="sng" dirty="0" smtClean="0">
                <a:solidFill>
                  <a:prstClr val="black"/>
                </a:solidFill>
                <a:latin typeface="ＭＳ Ｐゴシック"/>
                <a:ea typeface="ＭＳ Ｐゴシック"/>
              </a:rPr>
              <a:t>障害児福祉計画</a:t>
            </a:r>
            <a:r>
              <a:rPr lang="ja-JP" altLang="en-US" sz="1300" dirty="0" smtClean="0">
                <a:solidFill>
                  <a:prstClr val="black"/>
                </a:solidFill>
                <a:latin typeface="ＭＳ Ｐゴシック"/>
                <a:ea typeface="ＭＳ Ｐゴシック"/>
              </a:rPr>
              <a:t>を策定するものとする</a:t>
            </a:r>
            <a:endParaRPr lang="en-US" altLang="ja-JP" sz="1300" dirty="0" smtClean="0">
              <a:solidFill>
                <a:prstClr val="black"/>
              </a:solidFill>
              <a:latin typeface="ＭＳ Ｐゴシック"/>
              <a:ea typeface="ＭＳ Ｐゴシック"/>
            </a:endParaRPr>
          </a:p>
          <a:p>
            <a:pPr algn="l" fontAlgn="auto">
              <a:spcBef>
                <a:spcPts val="0"/>
              </a:spcBef>
              <a:spcAft>
                <a:spcPts val="0"/>
              </a:spcAft>
            </a:pPr>
            <a:endParaRPr lang="en-US" altLang="ja-JP" sz="700" dirty="0" smtClean="0">
              <a:solidFill>
                <a:prstClr val="black"/>
              </a:solidFill>
              <a:latin typeface="ＭＳ Ｐゴシック"/>
              <a:ea typeface="ＭＳ Ｐゴシック"/>
            </a:endParaRPr>
          </a:p>
          <a:p>
            <a:pPr algn="l" fontAlgn="auto">
              <a:spcBef>
                <a:spcPts val="0"/>
              </a:spcBef>
              <a:spcAft>
                <a:spcPts val="0"/>
              </a:spcAft>
            </a:pPr>
            <a:r>
              <a:rPr lang="ja-JP" altLang="en-US" sz="1600" b="1" u="sng" dirty="0">
                <a:solidFill>
                  <a:srgbClr val="00B050"/>
                </a:solidFill>
                <a:latin typeface="ＭＳ Ｐゴシック"/>
                <a:ea typeface="ＭＳ Ｐゴシック"/>
              </a:rPr>
              <a:t>３</a:t>
            </a:r>
            <a:r>
              <a:rPr lang="ja-JP" altLang="en-US" sz="1600" b="1" u="sng" dirty="0" smtClean="0">
                <a:solidFill>
                  <a:srgbClr val="00B050"/>
                </a:solidFill>
                <a:latin typeface="ＭＳ Ｐゴシック"/>
                <a:ea typeface="ＭＳ Ｐゴシック"/>
              </a:rPr>
              <a:t>．サービスの質の確保・向上に向けた環境整備</a:t>
            </a:r>
            <a:endParaRPr lang="en-US" altLang="ja-JP" sz="1600" b="1" u="sng" dirty="0" smtClean="0">
              <a:solidFill>
                <a:srgbClr val="00B050"/>
              </a:solidFill>
              <a:latin typeface="ＭＳ Ｐゴシック"/>
              <a:ea typeface="ＭＳ Ｐゴシック"/>
            </a:endParaRPr>
          </a:p>
          <a:p>
            <a:pPr algn="l" fontAlgn="auto">
              <a:spcBef>
                <a:spcPts val="0"/>
              </a:spcBef>
              <a:spcAft>
                <a:spcPts val="0"/>
              </a:spcAft>
            </a:pPr>
            <a:endParaRPr lang="en-US" altLang="ja-JP" sz="400" b="1" u="sng" dirty="0">
              <a:solidFill>
                <a:srgbClr val="00B050"/>
              </a:solidFill>
              <a:latin typeface="ＭＳ Ｐゴシック"/>
              <a:ea typeface="ＭＳ Ｐゴシック"/>
            </a:endParaRPr>
          </a:p>
          <a:p>
            <a:pPr marL="269875" indent="-269875" algn="l" fontAlgn="auto">
              <a:spcBef>
                <a:spcPts val="0"/>
              </a:spcBef>
              <a:spcAft>
                <a:spcPts val="0"/>
              </a:spcAft>
            </a:pPr>
            <a:r>
              <a:rPr lang="ja-JP" altLang="en-US" sz="1300" dirty="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(1) </a:t>
            </a:r>
            <a:r>
              <a:rPr lang="ja-JP" altLang="en-US" sz="1300" dirty="0">
                <a:solidFill>
                  <a:prstClr val="black"/>
                </a:solidFill>
                <a:latin typeface="ＭＳ Ｐゴシック"/>
                <a:ea typeface="ＭＳ Ｐゴシック"/>
              </a:rPr>
              <a:t>補装具費について、成長に伴い短期間で取り替える必要のある障害児の場合等に貸与の活用も可能と</a:t>
            </a:r>
            <a:r>
              <a:rPr lang="ja-JP" altLang="en-US" sz="1300" dirty="0" smtClean="0">
                <a:solidFill>
                  <a:prstClr val="black"/>
                </a:solidFill>
                <a:latin typeface="ＭＳ Ｐゴシック"/>
                <a:ea typeface="ＭＳ Ｐゴシック"/>
              </a:rPr>
              <a:t>する</a:t>
            </a:r>
            <a:endParaRPr lang="en-US" altLang="ja-JP" sz="1300" dirty="0">
              <a:solidFill>
                <a:prstClr val="black"/>
              </a:solidFill>
              <a:latin typeface="ＭＳ Ｐゴシック"/>
              <a:ea typeface="ＭＳ Ｐゴシック"/>
            </a:endParaRPr>
          </a:p>
          <a:p>
            <a:pPr marL="269875" indent="-269875" algn="l" fontAlgn="auto">
              <a:spcBef>
                <a:spcPts val="0"/>
              </a:spcBef>
              <a:spcAft>
                <a:spcPts val="0"/>
              </a:spcAft>
            </a:pPr>
            <a:endParaRPr lang="en-US" altLang="ja-JP" sz="200" dirty="0" smtClean="0">
              <a:solidFill>
                <a:prstClr val="black"/>
              </a:solidFill>
              <a:latin typeface="ＭＳ Ｐゴシック"/>
              <a:ea typeface="ＭＳ Ｐゴシック"/>
            </a:endParaRPr>
          </a:p>
          <a:p>
            <a:pPr marL="265113" indent="-265113" algn="l" fontAlgn="auto">
              <a:spcBef>
                <a:spcPts val="0"/>
              </a:spcBef>
              <a:spcAft>
                <a:spcPts val="0"/>
              </a:spcAft>
            </a:pPr>
            <a:r>
              <a:rPr lang="ja-JP" altLang="en-US" sz="1300" i="1" dirty="0">
                <a:solidFill>
                  <a:prstClr val="black"/>
                </a:solidFill>
                <a:latin typeface="ＭＳ Ｐゴシック"/>
                <a:ea typeface="ＭＳ Ｐゴシック"/>
              </a:rPr>
              <a:t> </a:t>
            </a:r>
            <a:r>
              <a:rPr lang="en-US" altLang="ja-JP" sz="1300" dirty="0" smtClean="0">
                <a:solidFill>
                  <a:prstClr val="black"/>
                </a:solidFill>
                <a:latin typeface="ＭＳ Ｐゴシック"/>
                <a:ea typeface="ＭＳ Ｐゴシック"/>
              </a:rPr>
              <a:t>(2) </a:t>
            </a:r>
            <a:r>
              <a:rPr lang="ja-JP" altLang="en-US" sz="1300" dirty="0" smtClean="0">
                <a:solidFill>
                  <a:prstClr val="black"/>
                </a:solidFill>
                <a:latin typeface="ＭＳ Ｐゴシック"/>
                <a:ea typeface="ＭＳ Ｐゴシック"/>
              </a:rPr>
              <a:t>都道府県がサービス事業所の事業内容等の情報を公表する制度を設けるとともに、</a:t>
            </a:r>
            <a:r>
              <a:rPr lang="ja-JP" altLang="en-US" sz="1300" dirty="0">
                <a:solidFill>
                  <a:prstClr val="black"/>
                </a:solidFill>
                <a:latin typeface="ＭＳ Ｐゴシック"/>
                <a:ea typeface="ＭＳ Ｐゴシック"/>
              </a:rPr>
              <a:t>自治体</a:t>
            </a:r>
            <a:r>
              <a:rPr lang="ja-JP" altLang="en-US" sz="1300" dirty="0" smtClean="0">
                <a:solidFill>
                  <a:prstClr val="black"/>
                </a:solidFill>
                <a:latin typeface="ＭＳ Ｐゴシック"/>
                <a:ea typeface="ＭＳ Ｐゴシック"/>
              </a:rPr>
              <a:t>の事務の効率化を図るため、所要の規定を整備する</a:t>
            </a:r>
            <a:endParaRPr lang="en-US" altLang="ja-JP" sz="1300" dirty="0" smtClean="0">
              <a:solidFill>
                <a:prstClr val="black"/>
              </a:solidFill>
              <a:latin typeface="ＭＳ Ｐゴシック"/>
              <a:ea typeface="ＭＳ Ｐゴシック"/>
            </a:endParaRPr>
          </a:p>
        </p:txBody>
      </p:sp>
      <p:sp>
        <p:nvSpPr>
          <p:cNvPr id="31" name="正方形/長方形 30"/>
          <p:cNvSpPr/>
          <p:nvPr/>
        </p:nvSpPr>
        <p:spPr bwMode="auto">
          <a:xfrm>
            <a:off x="85389" y="6565912"/>
            <a:ext cx="9757175" cy="288000"/>
          </a:xfrm>
          <a:prstGeom prst="rect">
            <a:avLst/>
          </a:prstGeom>
          <a:noFill/>
          <a:ln w="25400">
            <a:solidFill>
              <a:schemeClr val="accent1"/>
            </a:solidFill>
            <a:round/>
            <a:headEnd/>
            <a:tailEnd/>
          </a:ln>
        </p:spPr>
        <p:txBody>
          <a:bodyPr lIns="68415" tIns="34208" rIns="68415" bIns="34208" rtlCol="0" anchor="ctr"/>
          <a:lstStyle/>
          <a:p>
            <a:pPr algn="just" defTabSz="957263" fontAlgn="auto">
              <a:spcBef>
                <a:spcPts val="0"/>
              </a:spcBef>
              <a:spcAft>
                <a:spcPts val="0"/>
              </a:spcAft>
            </a:pPr>
            <a:r>
              <a:rPr lang="ja-JP" altLang="en-US" sz="1300" dirty="0" smtClean="0">
                <a:solidFill>
                  <a:prstClr val="black"/>
                </a:solidFill>
                <a:latin typeface="ＭＳ 明朝" panose="02020609040205080304" pitchFamily="17" charset="-128"/>
                <a:ea typeface="ＭＳ 明朝" panose="02020609040205080304" pitchFamily="17" charset="-128"/>
              </a:rPr>
              <a:t>　</a:t>
            </a:r>
            <a:r>
              <a:rPr lang="ja-JP" altLang="en-US" sz="1300" dirty="0" smtClean="0">
                <a:solidFill>
                  <a:prstClr val="black"/>
                </a:solidFill>
                <a:latin typeface="ＭＳ Ｐゴシック"/>
                <a:ea typeface="ＭＳ Ｐゴシック"/>
              </a:rPr>
              <a:t>平成</a:t>
            </a:r>
            <a:r>
              <a:rPr lang="en-US" altLang="ja-JP" sz="1300" dirty="0" smtClean="0">
                <a:solidFill>
                  <a:prstClr val="black"/>
                </a:solidFill>
                <a:latin typeface="ＭＳ Ｐゴシック"/>
                <a:ea typeface="ＭＳ Ｐゴシック"/>
              </a:rPr>
              <a:t>30</a:t>
            </a:r>
            <a:r>
              <a:rPr lang="ja-JP" altLang="en-US" sz="1300" dirty="0" smtClean="0">
                <a:solidFill>
                  <a:prstClr val="black"/>
                </a:solidFill>
                <a:latin typeface="ＭＳ Ｐゴシック"/>
                <a:ea typeface="ＭＳ Ｐゴシック"/>
              </a:rPr>
              <a:t>年４月１日</a:t>
            </a:r>
            <a:r>
              <a:rPr lang="ja-JP" altLang="en-US" dirty="0" smtClean="0">
                <a:solidFill>
                  <a:prstClr val="black"/>
                </a:solidFill>
                <a:latin typeface="ＭＳ Ｐゴシック"/>
                <a:ea typeface="ＭＳ Ｐゴシック"/>
              </a:rPr>
              <a:t>（２</a:t>
            </a:r>
            <a:r>
              <a:rPr lang="en-US" altLang="ja-JP" dirty="0" smtClean="0">
                <a:solidFill>
                  <a:prstClr val="black"/>
                </a:solidFill>
                <a:latin typeface="ＭＳ Ｐゴシック"/>
                <a:ea typeface="ＭＳ Ｐゴシック"/>
              </a:rPr>
              <a:t>.(3)</a:t>
            </a:r>
            <a:r>
              <a:rPr lang="ja-JP" altLang="en-US" dirty="0" smtClean="0">
                <a:solidFill>
                  <a:prstClr val="black"/>
                </a:solidFill>
                <a:latin typeface="ＭＳ Ｐゴシック"/>
                <a:ea typeface="ＭＳ Ｐゴシック"/>
              </a:rPr>
              <a:t>については公布の日）</a:t>
            </a:r>
            <a:endParaRPr lang="en-US" altLang="ja-JP" dirty="0" smtClean="0">
              <a:solidFill>
                <a:prstClr val="black"/>
              </a:solidFill>
              <a:latin typeface="ＭＳ Ｐゴシック"/>
              <a:ea typeface="ＭＳ Ｐゴシック"/>
            </a:endParaRPr>
          </a:p>
        </p:txBody>
      </p:sp>
      <p:sp>
        <p:nvSpPr>
          <p:cNvPr id="11" name="角丸四角形 10"/>
          <p:cNvSpPr/>
          <p:nvPr/>
        </p:nvSpPr>
        <p:spPr>
          <a:xfrm>
            <a:off x="12584" y="1635036"/>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fontAlgn="auto">
              <a:spcBef>
                <a:spcPts val="0"/>
              </a:spcBef>
              <a:spcAft>
                <a:spcPts val="0"/>
              </a:spcAft>
            </a:pPr>
            <a:r>
              <a:rPr lang="ja-JP" altLang="en-US" sz="1600" dirty="0" smtClean="0">
                <a:solidFill>
                  <a:prstClr val="white"/>
                </a:solidFill>
                <a:latin typeface="ＭＳ Ｐゴシック"/>
              </a:rPr>
              <a:t>　概　要</a:t>
            </a:r>
            <a:endParaRPr lang="en-US" altLang="ja-JP" sz="1600" dirty="0" smtClean="0">
              <a:solidFill>
                <a:prstClr val="white"/>
              </a:solidFill>
              <a:latin typeface="ＭＳ Ｐゴシック"/>
            </a:endParaRPr>
          </a:p>
        </p:txBody>
      </p:sp>
      <p:sp>
        <p:nvSpPr>
          <p:cNvPr id="12" name="角丸四角形 11"/>
          <p:cNvSpPr/>
          <p:nvPr/>
        </p:nvSpPr>
        <p:spPr>
          <a:xfrm>
            <a:off x="25656" y="614556"/>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fontAlgn="auto">
              <a:spcBef>
                <a:spcPts val="0"/>
              </a:spcBef>
              <a:spcAft>
                <a:spcPts val="0"/>
              </a:spcAft>
            </a:pPr>
            <a:r>
              <a:rPr lang="ja-JP" altLang="en-US" sz="1600" dirty="0" smtClean="0">
                <a:solidFill>
                  <a:prstClr val="white"/>
                </a:solidFill>
                <a:latin typeface="ＭＳ Ｐゴシック"/>
              </a:rPr>
              <a:t>　趣　旨</a:t>
            </a:r>
            <a:endParaRPr lang="en-US" altLang="ja-JP" sz="1600" dirty="0" smtClean="0">
              <a:solidFill>
                <a:prstClr val="white"/>
              </a:solidFill>
              <a:latin typeface="ＭＳ Ｐゴシック"/>
            </a:endParaRPr>
          </a:p>
        </p:txBody>
      </p:sp>
      <p:sp>
        <p:nvSpPr>
          <p:cNvPr id="15" name="角丸四角形 14"/>
          <p:cNvSpPr/>
          <p:nvPr/>
        </p:nvSpPr>
        <p:spPr>
          <a:xfrm>
            <a:off x="12584" y="6327100"/>
            <a:ext cx="1368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fontAlgn="auto">
              <a:spcBef>
                <a:spcPts val="0"/>
              </a:spcBef>
              <a:spcAft>
                <a:spcPts val="0"/>
              </a:spcAft>
            </a:pPr>
            <a:r>
              <a:rPr lang="ja-JP" altLang="en-US" sz="1600" dirty="0" smtClean="0">
                <a:solidFill>
                  <a:prstClr val="white"/>
                </a:solidFill>
                <a:latin typeface="ＭＳ Ｐゴシック"/>
              </a:rPr>
              <a:t>　施行期日</a:t>
            </a:r>
            <a:endParaRPr lang="en-US" altLang="ja-JP" sz="1600" dirty="0" smtClean="0">
              <a:solidFill>
                <a:prstClr val="white"/>
              </a:solidFill>
              <a:latin typeface="ＭＳ Ｐゴシック"/>
            </a:endParaRPr>
          </a:p>
        </p:txBody>
      </p:sp>
      <p:cxnSp>
        <p:nvCxnSpPr>
          <p:cNvPr id="16" name="直線コネクタ 15"/>
          <p:cNvCxnSpPr/>
          <p:nvPr/>
        </p:nvCxnSpPr>
        <p:spPr>
          <a:xfrm>
            <a:off x="-42204" y="546450"/>
            <a:ext cx="10008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0527" y="-25718"/>
            <a:ext cx="8554881" cy="540000"/>
          </a:xfrm>
          <a:prstGeom prst="rect">
            <a:avLst/>
          </a:prstGeom>
          <a:noFill/>
          <a:ln w="19050">
            <a:noFill/>
          </a:ln>
        </p:spPr>
        <p:style>
          <a:lnRef idx="1">
            <a:schemeClr val="accent1"/>
          </a:lnRef>
          <a:fillRef idx="2">
            <a:schemeClr val="accent1"/>
          </a:fillRef>
          <a:effectRef idx="1">
            <a:schemeClr val="accent1"/>
          </a:effectRef>
          <a:fontRef idx="minor">
            <a:schemeClr val="dk1"/>
          </a:fontRef>
        </p:style>
        <p:txBody>
          <a:bodyPr tIns="108000" bIns="0" rtlCol="0" anchor="ctr"/>
          <a:lstStyle/>
          <a:p>
            <a:pPr defTabSz="914125" fontAlgn="auto">
              <a:lnSpc>
                <a:spcPts val="2000"/>
              </a:lnSpc>
              <a:spcBef>
                <a:spcPts val="600"/>
              </a:spcBef>
              <a:spcAft>
                <a:spcPts val="0"/>
              </a:spcAft>
            </a:pPr>
            <a:r>
              <a:rPr lang="ja-JP" altLang="en-US" sz="1800" b="1" dirty="0">
                <a:solidFill>
                  <a:prstClr val="black"/>
                </a:solidFill>
                <a:latin typeface="メイリオ" pitchFamily="50" charset="-128"/>
                <a:ea typeface="メイリオ" pitchFamily="50" charset="-128"/>
              </a:rPr>
              <a:t>障害者の日常生活及び社会生活を総合的に支援するための法律及び児童福祉法</a:t>
            </a:r>
            <a:r>
              <a:rPr lang="ja-JP" altLang="en-US" sz="1800" b="1" dirty="0" smtClean="0">
                <a:solidFill>
                  <a:prstClr val="black"/>
                </a:solidFill>
                <a:latin typeface="メイリオ" pitchFamily="50" charset="-128"/>
                <a:ea typeface="メイリオ" pitchFamily="50" charset="-128"/>
              </a:rPr>
              <a:t>の</a:t>
            </a:r>
            <a:endParaRPr lang="en-US" altLang="ja-JP" sz="1800" b="1" dirty="0" smtClean="0">
              <a:solidFill>
                <a:prstClr val="black"/>
              </a:solidFill>
              <a:latin typeface="メイリオ" pitchFamily="50" charset="-128"/>
              <a:ea typeface="メイリオ" pitchFamily="50" charset="-128"/>
            </a:endParaRPr>
          </a:p>
          <a:p>
            <a:pPr defTabSz="914125" fontAlgn="auto">
              <a:lnSpc>
                <a:spcPts val="2000"/>
              </a:lnSpc>
              <a:spcBef>
                <a:spcPts val="0"/>
              </a:spcBef>
              <a:spcAft>
                <a:spcPts val="0"/>
              </a:spcAft>
            </a:pPr>
            <a:r>
              <a:rPr lang="ja-JP" altLang="en-US" sz="1800" b="1" dirty="0" smtClean="0">
                <a:solidFill>
                  <a:prstClr val="black"/>
                </a:solidFill>
                <a:latin typeface="メイリオ" pitchFamily="50" charset="-128"/>
                <a:ea typeface="メイリオ" pitchFamily="50" charset="-128"/>
              </a:rPr>
              <a:t>一部</a:t>
            </a:r>
            <a:r>
              <a:rPr lang="ja-JP" altLang="en-US" sz="1800" b="1" dirty="0">
                <a:solidFill>
                  <a:prstClr val="black"/>
                </a:solidFill>
                <a:latin typeface="メイリオ" pitchFamily="50" charset="-128"/>
                <a:ea typeface="メイリオ" pitchFamily="50" charset="-128"/>
              </a:rPr>
              <a:t>を改正</a:t>
            </a:r>
            <a:r>
              <a:rPr lang="ja-JP" altLang="en-US" sz="1800" b="1" dirty="0" smtClean="0">
                <a:solidFill>
                  <a:prstClr val="black"/>
                </a:solidFill>
                <a:latin typeface="メイリオ" pitchFamily="50" charset="-128"/>
                <a:ea typeface="メイリオ" pitchFamily="50" charset="-128"/>
              </a:rPr>
              <a:t>する法律（概要）</a:t>
            </a:r>
            <a:endParaRPr lang="en-US" altLang="ja-JP" sz="1800" b="1" dirty="0" smtClean="0">
              <a:solidFill>
                <a:prstClr val="black"/>
              </a:solidFill>
              <a:latin typeface="メイリオ" pitchFamily="50" charset="-128"/>
              <a:ea typeface="メイリオ" pitchFamily="50" charset="-128"/>
            </a:endParaRPr>
          </a:p>
        </p:txBody>
      </p:sp>
      <p:sp>
        <p:nvSpPr>
          <p:cNvPr id="17" name="テキスト ボックス 16"/>
          <p:cNvSpPr txBox="1"/>
          <p:nvPr/>
        </p:nvSpPr>
        <p:spPr>
          <a:xfrm>
            <a:off x="6377766" y="302101"/>
            <a:ext cx="3468900" cy="246221"/>
          </a:xfrm>
          <a:prstGeom prst="rect">
            <a:avLst/>
          </a:prstGeom>
          <a:noFill/>
        </p:spPr>
        <p:txBody>
          <a:bodyPr wrap="square" lIns="36000" rIns="36000" rtlCol="0" anchor="ctr" anchorCtr="0">
            <a:spAutoFit/>
          </a:bodyPr>
          <a:lstStyle/>
          <a:p>
            <a:pPr algn="r">
              <a:lnSpc>
                <a:spcPts val="1200"/>
              </a:lnSpc>
              <a:spcBef>
                <a:spcPts val="0"/>
              </a:spcBef>
            </a:pPr>
            <a:r>
              <a:rPr kumimoji="1" lang="ja-JP" altLang="en-US" dirty="0" smtClean="0"/>
              <a:t>平成２８年５月２５日成立、</a:t>
            </a:r>
            <a:r>
              <a:rPr lang="ja-JP" altLang="en-US" dirty="0" smtClean="0"/>
              <a:t>平成２８年６月 ３日公布</a:t>
            </a:r>
            <a:endParaRPr kumimoji="1" lang="ja-JP" altLang="en-US" dirty="0"/>
          </a:p>
        </p:txBody>
      </p:sp>
      <p:sp>
        <p:nvSpPr>
          <p:cNvPr id="3" name="テキスト ボックス 2"/>
          <p:cNvSpPr txBox="1"/>
          <p:nvPr/>
        </p:nvSpPr>
        <p:spPr>
          <a:xfrm>
            <a:off x="8791460" y="55880"/>
            <a:ext cx="1072346" cy="246221"/>
          </a:xfrm>
          <a:prstGeom prst="rect">
            <a:avLst/>
          </a:prstGeom>
          <a:noFill/>
          <a:ln>
            <a:solidFill>
              <a:schemeClr val="tx1"/>
            </a:solidFill>
          </a:ln>
        </p:spPr>
        <p:txBody>
          <a:bodyPr wrap="square" tIns="0" bIns="0" rtlCol="0" anchor="ctr" anchorCtr="0">
            <a:spAutoFit/>
          </a:bodyPr>
          <a:lstStyle/>
          <a:p>
            <a:r>
              <a:rPr lang="ja-JP" altLang="en-US" sz="1600" b="1" dirty="0" smtClean="0"/>
              <a:t>資 料 ４</a:t>
            </a:r>
            <a:endParaRPr kumimoji="1" lang="ja-JP" altLang="en-US" sz="1600" b="1" dirty="0"/>
          </a:p>
        </p:txBody>
      </p:sp>
    </p:spTree>
    <p:extLst>
      <p:ext uri="{BB962C8B-B14F-4D97-AF65-F5344CB8AC3E}">
        <p14:creationId xmlns:p14="http://schemas.microsoft.com/office/powerpoint/2010/main" val="9643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角丸四角形 96"/>
          <p:cNvSpPr/>
          <p:nvPr/>
        </p:nvSpPr>
        <p:spPr>
          <a:xfrm>
            <a:off x="7380002" y="5564104"/>
            <a:ext cx="2376000" cy="11052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srgbClr val="FFFFFF"/>
              </a:solidFill>
            </a:endParaRPr>
          </a:p>
        </p:txBody>
      </p:sp>
      <p:sp>
        <p:nvSpPr>
          <p:cNvPr id="5" name="Rectangle 2"/>
          <p:cNvSpPr>
            <a:spLocks noChangeArrowheads="1"/>
          </p:cNvSpPr>
          <p:nvPr/>
        </p:nvSpPr>
        <p:spPr bwMode="auto">
          <a:xfrm>
            <a:off x="-39518" y="-27384"/>
            <a:ext cx="9945555" cy="576064"/>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smtClean="0">
                <a:solidFill>
                  <a:srgbClr val="000000"/>
                </a:solidFill>
                <a:latin typeface="HG創英角ｺﾞｼｯｸUB" panose="020B0909000000000000" pitchFamily="49" charset="-128"/>
                <a:ea typeface="HG創英角ｺﾞｼｯｸUB" panose="020B0909000000000000" pitchFamily="49" charset="-128"/>
              </a:rPr>
              <a:t>保育所</a:t>
            </a:r>
            <a:r>
              <a:rPr lang="ja-JP" altLang="en-US" sz="2400" spc="-100" dirty="0">
                <a:solidFill>
                  <a:srgbClr val="000000"/>
                </a:solidFill>
                <a:latin typeface="HG創英角ｺﾞｼｯｸUB" pitchFamily="49" charset="-128"/>
                <a:ea typeface="HG創英角ｺﾞｼｯｸUB" pitchFamily="49" charset="-128"/>
              </a:rPr>
              <a:t>等訪問支援</a:t>
            </a:r>
            <a:r>
              <a:rPr lang="ja-JP" altLang="en-US" sz="2400" spc="-100" dirty="0" smtClean="0">
                <a:solidFill>
                  <a:srgbClr val="000000"/>
                </a:solidFill>
                <a:latin typeface="HG創英角ｺﾞｼｯｸUB" pitchFamily="49" charset="-128"/>
                <a:ea typeface="HG創英角ｺﾞｼｯｸUB" pitchFamily="49" charset="-128"/>
              </a:rPr>
              <a:t>の支援対象の拡大</a:t>
            </a:r>
            <a:endParaRPr lang="ja-JP" altLang="en-US" sz="2400" spc="-100" dirty="0">
              <a:solidFill>
                <a:srgbClr val="000000"/>
              </a:solidFill>
              <a:latin typeface="HG創英角ｺﾞｼｯｸUB" pitchFamily="49" charset="-128"/>
              <a:ea typeface="HG創英角ｺﾞｼｯｸUB" pitchFamily="49" charset="-128"/>
            </a:endParaRPr>
          </a:p>
        </p:txBody>
      </p:sp>
      <p:grpSp>
        <p:nvGrpSpPr>
          <p:cNvPr id="6" name="グループ化 18"/>
          <p:cNvGrpSpPr/>
          <p:nvPr/>
        </p:nvGrpSpPr>
        <p:grpSpPr>
          <a:xfrm>
            <a:off x="0" y="476672"/>
            <a:ext cx="9906000" cy="72008"/>
            <a:chOff x="0" y="188640"/>
            <a:chExt cx="9144000" cy="72008"/>
          </a:xfrm>
        </p:grpSpPr>
        <p:cxnSp>
          <p:nvCxnSpPr>
            <p:cNvPr id="7" name="直線コネクタ 6"/>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pic>
        <p:nvPicPr>
          <p:cNvPr id="59" name="Picture 4" descr="C:\Users\KKKPH\AppData\Local\Microsoft\Windows\Temporary Internet Files\Content.IE5\QG3CZTPE\lgi01a2013121115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89566" y="3429930"/>
            <a:ext cx="1074141" cy="636722"/>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3" descr="C:\Users\TMJVT\Documents\●その他資料\イラスト\NB42_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69518" y="3832295"/>
            <a:ext cx="689921" cy="820857"/>
          </a:xfrm>
          <a:prstGeom prst="rect">
            <a:avLst/>
          </a:prstGeom>
          <a:noFill/>
          <a:ln w="6350">
            <a:noFill/>
          </a:ln>
          <a:extLst>
            <a:ext uri="{909E8E84-426E-40DD-AFC4-6F175D3DCCD1}">
              <a14:hiddenFill xmlns:a14="http://schemas.microsoft.com/office/drawing/2010/main">
                <a:solidFill>
                  <a:srgbClr val="FFFFFF"/>
                </a:solidFill>
              </a14:hiddenFill>
            </a:ext>
          </a:extLst>
        </p:spPr>
      </p:pic>
      <p:sp>
        <p:nvSpPr>
          <p:cNvPr id="62" name="正方形/長方形 61"/>
          <p:cNvSpPr/>
          <p:nvPr/>
        </p:nvSpPr>
        <p:spPr>
          <a:xfrm>
            <a:off x="5510986" y="4741694"/>
            <a:ext cx="1314224" cy="415498"/>
          </a:xfrm>
          <a:prstGeom prst="rect">
            <a:avLst/>
          </a:prstGeom>
        </p:spPr>
        <p:txBody>
          <a:bodyPr wrap="square">
            <a:spAutoFit/>
          </a:bodyPr>
          <a:lstStyle/>
          <a:p>
            <a:pPr fontAlgn="auto">
              <a:spcBef>
                <a:spcPts val="0"/>
              </a:spcBef>
              <a:spcAft>
                <a:spcPts val="0"/>
              </a:spcAft>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児童発達</a:t>
            </a: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支援</a:t>
            </a:r>
            <a:endParaRPr lang="en-US" altLang="ja-JP" sz="1050" b="1" dirty="0" smtClean="0">
              <a:solidFill>
                <a:srgbClr val="000000"/>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センター等</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65" name="Picture 3" descr="C:\Users\KKKPH\AppData\Local\Microsoft\Windows\Temporary Internet Files\Content.IE5\7WY9GE0X\gi01a20140713200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5627" y="3696248"/>
            <a:ext cx="724543" cy="380824"/>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17291" y="2997026"/>
            <a:ext cx="920012" cy="628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3" descr="C:\Users\KKKPH\AppData\Local\Microsoft\Windows\Temporary Internet Files\Content.IE5\7WY9GE0X\gi01a20140713200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89309" y="3243103"/>
            <a:ext cx="769935" cy="404683"/>
          </a:xfrm>
          <a:prstGeom prst="rect">
            <a:avLst/>
          </a:prstGeom>
          <a:noFill/>
          <a:extLst>
            <a:ext uri="{909E8E84-426E-40DD-AFC4-6F175D3DCCD1}">
              <a14:hiddenFill xmlns:a14="http://schemas.microsoft.com/office/drawing/2010/main">
                <a:solidFill>
                  <a:srgbClr val="FFFFFF"/>
                </a:solidFill>
              </a14:hiddenFill>
            </a:ext>
          </a:extLst>
        </p:spPr>
      </p:pic>
      <p:sp>
        <p:nvSpPr>
          <p:cNvPr id="68" name="正方形/長方形 67"/>
          <p:cNvSpPr/>
          <p:nvPr/>
        </p:nvSpPr>
        <p:spPr>
          <a:xfrm>
            <a:off x="5457056" y="3717032"/>
            <a:ext cx="1728192" cy="276704"/>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spcBef>
                <a:spcPct val="0"/>
              </a:spcBef>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保育所等訪問支援</a:t>
            </a:r>
          </a:p>
        </p:txBody>
      </p:sp>
      <p:sp>
        <p:nvSpPr>
          <p:cNvPr id="77" name="正方形/長方形 76"/>
          <p:cNvSpPr/>
          <p:nvPr/>
        </p:nvSpPr>
        <p:spPr>
          <a:xfrm>
            <a:off x="7473280" y="3540630"/>
            <a:ext cx="1440096" cy="261610"/>
          </a:xfrm>
          <a:prstGeom prst="rect">
            <a:avLst/>
          </a:prstGeom>
        </p:spPr>
        <p:txBody>
          <a:bodyPr wrap="square">
            <a:spAutoFit/>
          </a:bodyPr>
          <a:lstStyle/>
          <a:p>
            <a:pPr algn="l"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保育所・幼稚園</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78" name="正方形/長方形 77"/>
          <p:cNvSpPr/>
          <p:nvPr/>
        </p:nvSpPr>
        <p:spPr>
          <a:xfrm>
            <a:off x="7869488" y="4607550"/>
            <a:ext cx="792088" cy="261610"/>
          </a:xfrm>
          <a:prstGeom prst="rect">
            <a:avLst/>
          </a:prstGeom>
        </p:spPr>
        <p:txBody>
          <a:bodyPr wrap="square">
            <a:spAutoFit/>
          </a:bodyPr>
          <a:lstStyle/>
          <a:p>
            <a:pPr algn="l"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小学校</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79" name="正方形/長方形 78"/>
          <p:cNvSpPr/>
          <p:nvPr/>
        </p:nvSpPr>
        <p:spPr>
          <a:xfrm>
            <a:off x="8544454" y="4005064"/>
            <a:ext cx="1416157" cy="261610"/>
          </a:xfrm>
          <a:prstGeom prst="rect">
            <a:avLst/>
          </a:prstGeom>
        </p:spPr>
        <p:txBody>
          <a:bodyPr wrap="square">
            <a:spAutoFit/>
          </a:bodyPr>
          <a:lstStyle/>
          <a:p>
            <a:pPr algn="l"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放課後児童クラブ</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80" name="角丸四角形 79"/>
          <p:cNvSpPr/>
          <p:nvPr/>
        </p:nvSpPr>
        <p:spPr>
          <a:xfrm>
            <a:off x="7329264" y="2665556"/>
            <a:ext cx="2484000" cy="4032000"/>
          </a:xfrm>
          <a:prstGeom prst="roundRect">
            <a:avLst>
              <a:gd name="adj" fmla="val 8204"/>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srgbClr val="FFFFFF"/>
              </a:solidFill>
            </a:endParaRPr>
          </a:p>
        </p:txBody>
      </p:sp>
      <p:sp>
        <p:nvSpPr>
          <p:cNvPr id="81" name="角丸四角形 80"/>
          <p:cNvSpPr/>
          <p:nvPr/>
        </p:nvSpPr>
        <p:spPr>
          <a:xfrm>
            <a:off x="7401272" y="2636912"/>
            <a:ext cx="1008112" cy="252000"/>
          </a:xfrm>
          <a:prstGeom prst="roundRect">
            <a:avLst>
              <a:gd name="adj" fmla="val 8204"/>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a:solidFill>
                  <a:srgbClr val="000000"/>
                </a:solidFill>
                <a:latin typeface="HG丸ｺﾞｼｯｸM-PRO" panose="020F0600000000000000" pitchFamily="50" charset="-128"/>
                <a:ea typeface="HG丸ｺﾞｼｯｸM-PRO" panose="020F0600000000000000" pitchFamily="50" charset="-128"/>
              </a:rPr>
              <a:t>訪問先</a:t>
            </a:r>
          </a:p>
        </p:txBody>
      </p:sp>
      <p:sp>
        <p:nvSpPr>
          <p:cNvPr id="75" name="正方形/長方形 74"/>
          <p:cNvSpPr/>
          <p:nvPr/>
        </p:nvSpPr>
        <p:spPr>
          <a:xfrm>
            <a:off x="6321189" y="5085184"/>
            <a:ext cx="1028363" cy="693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l">
              <a:spcBef>
                <a:spcPct val="0"/>
              </a:spcBef>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集団生活</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へ</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適応のための支援　　　等</a:t>
            </a:r>
            <a:endParaRPr lang="ja-JP" altLang="en-US" sz="1000" dirty="0">
              <a:solidFill>
                <a:prstClr val="black"/>
              </a:solidFill>
              <a:latin typeface="HG丸ｺﾞｼｯｸM-PRO" panose="020F0600000000000000" pitchFamily="50" charset="-128"/>
              <a:ea typeface="HG丸ｺﾞｼｯｸM-PRO" panose="020F0600000000000000" pitchFamily="50" charset="-128"/>
            </a:endParaRPr>
          </a:p>
        </p:txBody>
      </p:sp>
      <p:cxnSp>
        <p:nvCxnSpPr>
          <p:cNvPr id="40" name="直線矢印コネクタ 39"/>
          <p:cNvCxnSpPr/>
          <p:nvPr/>
        </p:nvCxnSpPr>
        <p:spPr>
          <a:xfrm flipV="1">
            <a:off x="6626416" y="4998573"/>
            <a:ext cx="558869" cy="14677"/>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2" name="右矢印 91"/>
          <p:cNvSpPr/>
          <p:nvPr/>
        </p:nvSpPr>
        <p:spPr>
          <a:xfrm rot="5400000">
            <a:off x="8334694" y="4475954"/>
            <a:ext cx="617588" cy="140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srgbClr val="FFFFFF"/>
              </a:solidFill>
            </a:endParaRPr>
          </a:p>
        </p:txBody>
      </p:sp>
      <p:sp>
        <p:nvSpPr>
          <p:cNvPr id="93" name="テキスト ボックス 92"/>
          <p:cNvSpPr txBox="1"/>
          <p:nvPr/>
        </p:nvSpPr>
        <p:spPr>
          <a:xfrm>
            <a:off x="8187459" y="4917204"/>
            <a:ext cx="936104" cy="461665"/>
          </a:xfrm>
          <a:prstGeom prst="rect">
            <a:avLst/>
          </a:prstGeom>
          <a:noFill/>
        </p:spPr>
        <p:txBody>
          <a:bodyPr wrap="square" rtlCol="0">
            <a:spAutoFit/>
          </a:bodyPr>
          <a:lstStyle/>
          <a:p>
            <a:pPr fontAlgn="auto">
              <a:spcBef>
                <a:spcPts val="0"/>
              </a:spcBef>
              <a:spcAft>
                <a:spcPts val="0"/>
              </a:spcAft>
            </a:pPr>
            <a:r>
              <a:rPr lang="ja-JP" altLang="en-US" dirty="0" smtClean="0">
                <a:solidFill>
                  <a:srgbClr val="000000"/>
                </a:solidFill>
                <a:latin typeface="HG丸ｺﾞｼｯｸM-PRO" panose="020F0600000000000000" pitchFamily="50" charset="-128"/>
                <a:ea typeface="HG丸ｺﾞｼｯｸM-PRO" panose="020F0600000000000000" pitchFamily="50" charset="-128"/>
              </a:rPr>
              <a:t>訪問対象の拡大</a:t>
            </a:r>
            <a:endParaRPr lang="ja-JP" altLang="en-US"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94" name="図 9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6871796" y="4339458"/>
            <a:ext cx="313489" cy="529702"/>
          </a:xfrm>
          <a:prstGeom prst="rect">
            <a:avLst/>
          </a:prstGeom>
        </p:spPr>
      </p:pic>
      <p:pic>
        <p:nvPicPr>
          <p:cNvPr id="3079" name="Picture 7" descr="C:\Users\KKKPH\AppData\Local\Microsoft\Windows\Temporary Internet Files\Content.IE5\WHB5SLS6\lgi01c2014022500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88069" y="5778916"/>
            <a:ext cx="993326" cy="583967"/>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7" descr="C:\Users\KKKPH\AppData\Local\Microsoft\Windows\Temporary Internet Files\Content.IE5\WHB5SLS6\lgi01c2014022500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0200" y="5733330"/>
            <a:ext cx="993326" cy="583967"/>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3" descr="C:\Users\KKKPH\AppData\Local\Microsoft\Windows\Temporary Internet Files\Content.IE5\7WY9GE0X\gi01a20140713200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40976" y="6021362"/>
            <a:ext cx="769935" cy="404683"/>
          </a:xfrm>
          <a:prstGeom prst="rect">
            <a:avLst/>
          </a:prstGeom>
          <a:noFill/>
          <a:extLst>
            <a:ext uri="{909E8E84-426E-40DD-AFC4-6F175D3DCCD1}">
              <a14:hiddenFill xmlns:a14="http://schemas.microsoft.com/office/drawing/2010/main">
                <a:solidFill>
                  <a:srgbClr val="FFFFFF"/>
                </a:solidFill>
              </a14:hiddenFill>
            </a:ext>
          </a:extLst>
        </p:spPr>
      </p:pic>
      <p:sp>
        <p:nvSpPr>
          <p:cNvPr id="101" name="正方形/長方形 100"/>
          <p:cNvSpPr/>
          <p:nvPr/>
        </p:nvSpPr>
        <p:spPr>
          <a:xfrm>
            <a:off x="7660686" y="6381328"/>
            <a:ext cx="763484" cy="261610"/>
          </a:xfrm>
          <a:prstGeom prst="rect">
            <a:avLst/>
          </a:prstGeom>
        </p:spPr>
        <p:txBody>
          <a:bodyPr wrap="square">
            <a:spAutoFit/>
          </a:bodyPr>
          <a:lstStyle/>
          <a:p>
            <a:pPr algn="l"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乳児院</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2" name="正方形/長方形 101"/>
          <p:cNvSpPr/>
          <p:nvPr/>
        </p:nvSpPr>
        <p:spPr>
          <a:xfrm>
            <a:off x="8625408" y="6381328"/>
            <a:ext cx="1296144" cy="261610"/>
          </a:xfrm>
          <a:prstGeom prst="rect">
            <a:avLst/>
          </a:prstGeom>
        </p:spPr>
        <p:txBody>
          <a:bodyPr wrap="square">
            <a:spAutoFit/>
          </a:bodyPr>
          <a:lstStyle/>
          <a:p>
            <a:pPr algn="l" fontAlgn="auto">
              <a:spcBef>
                <a:spcPts val="0"/>
              </a:spcBef>
              <a:spcAft>
                <a:spcPts val="0"/>
              </a:spcAft>
            </a:pPr>
            <a:r>
              <a:rPr lang="ja-JP" altLang="en-US" sz="1050" b="1" dirty="0" smtClean="0">
                <a:solidFill>
                  <a:srgbClr val="000000"/>
                </a:solidFill>
                <a:latin typeface="HG丸ｺﾞｼｯｸM-PRO" panose="020F0600000000000000" pitchFamily="50" charset="-128"/>
                <a:ea typeface="HG丸ｺﾞｼｯｸM-PRO" panose="020F0600000000000000" pitchFamily="50" charset="-128"/>
              </a:rPr>
              <a:t>児童養護施設</a:t>
            </a:r>
            <a:endParaRPr lang="ja-JP" altLang="en-US" sz="1050" b="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41" name="Picture 9" descr="MCj03950900000[1]"/>
          <p:cNvPicPr preferRelativeResize="0">
            <a:picLocks noChangeAspect="1" noChangeArrowheads="1"/>
          </p:cNvPicPr>
          <p:nvPr/>
        </p:nvPicPr>
        <p:blipFill>
          <a:blip r:embed="rId9" cstate="print">
            <a:lum bright="-6000"/>
          </a:blip>
          <a:srcRect/>
          <a:stretch>
            <a:fillRect/>
          </a:stretch>
        </p:blipFill>
        <p:spPr bwMode="auto">
          <a:xfrm>
            <a:off x="7768401" y="6102276"/>
            <a:ext cx="548127" cy="328192"/>
          </a:xfrm>
          <a:prstGeom prst="rect">
            <a:avLst/>
          </a:prstGeom>
          <a:noFill/>
          <a:ln w="9525">
            <a:noFill/>
            <a:miter lim="800000"/>
            <a:headEnd/>
            <a:tailEnd/>
          </a:ln>
        </p:spPr>
      </p:pic>
      <p:pic>
        <p:nvPicPr>
          <p:cNvPr id="42" name="Picture 2" descr="http://msp.c.yimg.jp/yjimage?q=UVn3R60XyLGTYNoB3petaXbwggp3HAUe23sYxFcAYNjHity7.r1FMP91m8wofIXw0tihQMvRp1Uxf6iWAoxPKegC6RGgB7f_ZA_3Ly5K9xv6rBU5YxtMgy.NtXp4EGqZWwNn12ZMbDPL.J48nQ--&amp;sig=138pojjr2&amp;x=170&amp;y=1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40125" y="4168175"/>
            <a:ext cx="1157823" cy="573531"/>
          </a:xfrm>
          <a:prstGeom prst="rect">
            <a:avLst/>
          </a:prstGeom>
          <a:noFill/>
          <a:extLst>
            <a:ext uri="{909E8E84-426E-40DD-AFC4-6F175D3DCCD1}">
              <a14:hiddenFill xmlns:a14="http://schemas.microsoft.com/office/drawing/2010/main">
                <a:solidFill>
                  <a:srgbClr val="FFFFFF"/>
                </a:solidFill>
              </a14:hiddenFill>
            </a:ext>
          </a:extLst>
        </p:spPr>
      </p:pic>
      <p:sp>
        <p:nvSpPr>
          <p:cNvPr id="43" name="角丸四角形 42"/>
          <p:cNvSpPr/>
          <p:nvPr/>
        </p:nvSpPr>
        <p:spPr>
          <a:xfrm>
            <a:off x="7436239" y="5409248"/>
            <a:ext cx="774016" cy="252000"/>
          </a:xfrm>
          <a:prstGeom prst="roundRect">
            <a:avLst>
              <a:gd name="adj" fmla="val 8204"/>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改正後</a:t>
            </a:r>
            <a:endParaRPr lang="ja-JP" altLang="en-US"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44" name="正方形/長方形 43"/>
          <p:cNvSpPr/>
          <p:nvPr/>
        </p:nvSpPr>
        <p:spPr>
          <a:xfrm>
            <a:off x="119352" y="2852941"/>
            <a:ext cx="5172568" cy="1558531"/>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36000" tIns="45714" rIns="36000" bIns="45714" anchor="t" anchorCtr="0"/>
          <a:lstStyle/>
          <a:p>
            <a:pPr marL="179388" indent="-179388" algn="l" fontAlgn="auto">
              <a:spcBef>
                <a:spcPts val="0"/>
              </a:spcBef>
              <a:spcAft>
                <a:spcPts val="0"/>
              </a:spcAft>
              <a:defRPr/>
            </a:pPr>
            <a:endParaRPr lang="en-US" altLang="ja-JP"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乳児院、児童養護施設に入所している障害児を対象者として追加</a:t>
            </a:r>
            <a:endParaRPr lang="en-US" altLang="ja-JP"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現在の対象者は、以下</a:t>
            </a: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の</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施設</a:t>
            </a: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に通う</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障害児</a:t>
            </a:r>
            <a:endParaRPr lang="en-US" altLang="ja-JP"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en-US" altLang="ja-JP" sz="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保育所、幼稚園、小学校　</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等</a:t>
            </a:r>
            <a:endParaRPr lang="en-US" altLang="ja-JP"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ja-JP" altLang="en-US" sz="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365125" indent="-365125" algn="l" fontAlgn="auto">
              <a:spcBef>
                <a:spcPts val="0"/>
              </a:spcBef>
              <a:spcAft>
                <a:spcPts val="0"/>
              </a:spcAft>
              <a:defRPr/>
            </a:pP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その他児童が集団生活を営む施設として、地方自治体が</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認めるもの</a:t>
            </a:r>
            <a:endParaRPr lang="en-US" altLang="ja-JP"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365125" indent="-365125" algn="l" fontAlgn="auto">
              <a:spcBef>
                <a:spcPts val="0"/>
              </a:spcBef>
              <a:spcAft>
                <a:spcPts val="0"/>
              </a:spcAft>
              <a:defRPr/>
            </a:pPr>
            <a:r>
              <a:rPr lang="ja-JP" altLang="en-US"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（例：放課後児童クラブ）</a:t>
            </a:r>
            <a:endParaRPr lang="en-US" altLang="ja-JP"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en-US" altLang="ja-JP" sz="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5" name="正方形/長方形 44"/>
          <p:cNvSpPr/>
          <p:nvPr/>
        </p:nvSpPr>
        <p:spPr>
          <a:xfrm>
            <a:off x="56457" y="2636912"/>
            <a:ext cx="1779340"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srgbClr val="FFFFFF"/>
                </a:solidFill>
                <a:latin typeface="HGS創英角ｺﾞｼｯｸUB" pitchFamily="50" charset="-128"/>
                <a:ea typeface="HGS創英角ｺﾞｼｯｸUB" pitchFamily="50" charset="-128"/>
              </a:rPr>
              <a:t> </a:t>
            </a:r>
            <a:r>
              <a:rPr lang="ja-JP" altLang="en-US" sz="1400" dirty="0" smtClean="0">
                <a:solidFill>
                  <a:srgbClr val="FFFFFF"/>
                </a:solidFill>
                <a:latin typeface="HGS創英角ｺﾞｼｯｸUB" pitchFamily="50" charset="-128"/>
                <a:ea typeface="HGS創英角ｺﾞｼｯｸUB" pitchFamily="50" charset="-128"/>
              </a:rPr>
              <a:t>対象</a:t>
            </a:r>
            <a:r>
              <a:rPr lang="ja-JP" altLang="en-US" sz="1400" strike="sngStrike" dirty="0" smtClean="0">
                <a:solidFill>
                  <a:srgbClr val="FFFFFF"/>
                </a:solidFill>
                <a:latin typeface="HGS創英角ｺﾞｼｯｸUB" pitchFamily="50" charset="-128"/>
                <a:ea typeface="HGS創英角ｺﾞｼｯｸUB" pitchFamily="50" charset="-128"/>
              </a:rPr>
              <a:t>者</a:t>
            </a:r>
            <a:r>
              <a:rPr lang="ja-JP" altLang="en-US" sz="1400" dirty="0" smtClean="0">
                <a:solidFill>
                  <a:srgbClr val="FFFFFF"/>
                </a:solidFill>
                <a:latin typeface="HGS創英角ｺﾞｼｯｸUB" pitchFamily="50" charset="-128"/>
                <a:ea typeface="HGS創英角ｺﾞｼｯｸUB" pitchFamily="50" charset="-128"/>
              </a:rPr>
              <a:t>の拡大</a:t>
            </a:r>
            <a:endParaRPr lang="ja-JP" altLang="en-US" sz="1400" dirty="0">
              <a:solidFill>
                <a:srgbClr val="FFFFFF"/>
              </a:solidFill>
              <a:latin typeface="HGS創英角ｺﾞｼｯｸUB" pitchFamily="50" charset="-128"/>
              <a:ea typeface="HGS創英角ｺﾞｼｯｸUB" pitchFamily="50" charset="-128"/>
            </a:endParaRPr>
          </a:p>
        </p:txBody>
      </p:sp>
      <p:sp>
        <p:nvSpPr>
          <p:cNvPr id="46" name="正方形/長方形 45"/>
          <p:cNvSpPr/>
          <p:nvPr/>
        </p:nvSpPr>
        <p:spPr>
          <a:xfrm>
            <a:off x="158497" y="5015155"/>
            <a:ext cx="5133420" cy="1425043"/>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36000" tIns="45714" rIns="36000" bIns="45714" anchor="t"/>
          <a:lstStyle/>
          <a:p>
            <a:pPr marL="179388" indent="-179388" algn="l" fontAlgn="auto">
              <a:spcBef>
                <a:spcPts val="0"/>
              </a:spcBef>
              <a:spcAft>
                <a:spcPts val="0"/>
              </a:spcAft>
              <a:defRPr/>
            </a:pPr>
            <a:endParaRPr lang="en-US" altLang="ja-JP"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児童が</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集団生活を営む施設</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を訪問</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し</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他</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の</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児童との集団生活への適応のための専門的な支援等を行う</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ja-JP" altLang="en-US" sz="3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algn="l" fontAlgn="auto">
              <a:spcBef>
                <a:spcPts val="0"/>
              </a:spcBef>
              <a:spcAft>
                <a:spcPts val="0"/>
              </a:spcAft>
              <a:defRPr/>
            </a:pPr>
            <a:r>
              <a:rPr lang="ja-JP" altLang="en-US"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①</a:t>
            </a: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障害児本人に対する支援（集団生活適応のための訓練等</a:t>
            </a:r>
            <a:r>
              <a:rPr lang="ja-JP" altLang="en-US"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a:t>
            </a: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algn="l" fontAlgn="auto">
              <a:spcBef>
                <a:spcPts val="0"/>
              </a:spcBef>
              <a:spcAft>
                <a:spcPts val="0"/>
              </a:spcAft>
              <a:defRPr/>
            </a:pPr>
            <a:endParaRPr lang="ja-JP" altLang="en-US" sz="3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algn="l" fontAlgn="auto">
              <a:spcBef>
                <a:spcPts val="0"/>
              </a:spcBef>
              <a:spcAft>
                <a:spcPts val="0"/>
              </a:spcAft>
              <a:defRPr/>
            </a:pPr>
            <a:r>
              <a:rPr lang="ja-JP" altLang="en-US" sz="1400" dirty="0" smtClean="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②</a:t>
            </a: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訪問先施設のスタッフに対する支援（支援方法</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等の指導等）</a:t>
            </a:r>
          </a:p>
          <a:p>
            <a:pPr marL="179388" indent="-179388" algn="l" fontAlgn="auto">
              <a:spcBef>
                <a:spcPts val="0"/>
              </a:spcBef>
              <a:spcAft>
                <a:spcPts val="0"/>
              </a:spcAft>
              <a:defRPr/>
            </a:pPr>
            <a:endParaRPr lang="ja-JP" altLang="en-US" sz="8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7" name="正方形/長方形 46"/>
          <p:cNvSpPr/>
          <p:nvPr/>
        </p:nvSpPr>
        <p:spPr>
          <a:xfrm>
            <a:off x="56484" y="4797152"/>
            <a:ext cx="1779341"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smtClean="0">
                <a:solidFill>
                  <a:prstClr val="white"/>
                </a:solidFill>
                <a:latin typeface="HGS創英角ｺﾞｼｯｸUB" pitchFamily="50" charset="-128"/>
                <a:ea typeface="HGS創英角ｺﾞｼｯｸUB" pitchFamily="50" charset="-128"/>
              </a:rPr>
              <a:t>支援内容</a:t>
            </a:r>
            <a:endParaRPr lang="ja-JP" altLang="en-US" sz="1400" dirty="0">
              <a:solidFill>
                <a:prstClr val="white"/>
              </a:solidFill>
              <a:latin typeface="HGS創英角ｺﾞｼｯｸUB" pitchFamily="50" charset="-128"/>
              <a:ea typeface="HGS創英角ｺﾞｼｯｸUB" pitchFamily="50" charset="-128"/>
            </a:endParaRPr>
          </a:p>
        </p:txBody>
      </p:sp>
      <p:sp>
        <p:nvSpPr>
          <p:cNvPr id="49" name="角丸四角形 48"/>
          <p:cNvSpPr/>
          <p:nvPr/>
        </p:nvSpPr>
        <p:spPr>
          <a:xfrm>
            <a:off x="56456" y="692694"/>
            <a:ext cx="9720386" cy="1728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lang="ja-JP" altLang="en-US" sz="1400" dirty="0" smtClean="0">
                <a:solidFill>
                  <a:srgbClr val="000000"/>
                </a:solidFill>
                <a:latin typeface="HGPｺﾞｼｯｸM" panose="020B0600000000000000" pitchFamily="50" charset="-128"/>
                <a:ea typeface="HGPｺﾞｼｯｸM" panose="020B0600000000000000" pitchFamily="50" charset="-128"/>
              </a:rPr>
              <a:t>○</a:t>
            </a:r>
            <a:r>
              <a:rPr lang="ja-JP" altLang="en-US" sz="1400" dirty="0">
                <a:solidFill>
                  <a:srgbClr val="000000"/>
                </a:solidFill>
                <a:latin typeface="HGPｺﾞｼｯｸM" panose="020B0600000000000000" pitchFamily="50" charset="-128"/>
                <a:ea typeface="HGPｺﾞｼｯｸM" panose="020B0600000000000000" pitchFamily="50" charset="-128"/>
              </a:rPr>
              <a:t>　乳児院や児童養護施設の入所者に占める障害児の割合は３割程度となっており</a:t>
            </a:r>
            <a:r>
              <a:rPr lang="ja-JP" altLang="en-US" sz="1400" dirty="0" smtClean="0">
                <a:solidFill>
                  <a:srgbClr val="000000"/>
                </a:solidFill>
                <a:latin typeface="HGPｺﾞｼｯｸM" panose="020B0600000000000000" pitchFamily="50" charset="-128"/>
                <a:ea typeface="HGPｺﾞｼｯｸM" panose="020B0600000000000000" pitchFamily="50" charset="-128"/>
              </a:rPr>
              <a:t>、職員</a:t>
            </a:r>
            <a:r>
              <a:rPr lang="ja-JP" altLang="en-US" sz="1400" dirty="0">
                <a:solidFill>
                  <a:srgbClr val="000000"/>
                </a:solidFill>
                <a:latin typeface="HGPｺﾞｼｯｸM" panose="020B0600000000000000" pitchFamily="50" charset="-128"/>
                <a:ea typeface="HGPｺﾞｼｯｸM" panose="020B0600000000000000" pitchFamily="50" charset="-128"/>
              </a:rPr>
              <a:t>による支援に加えて、発達支援に関する専門的な</a:t>
            </a:r>
            <a:r>
              <a:rPr lang="ja-JP" altLang="en-US" sz="1400" dirty="0" smtClean="0">
                <a:solidFill>
                  <a:srgbClr val="000000"/>
                </a:solidFill>
                <a:latin typeface="HGPｺﾞｼｯｸM" panose="020B0600000000000000" pitchFamily="50" charset="-128"/>
                <a:ea typeface="HGPｺﾞｼｯｸM" panose="020B0600000000000000" pitchFamily="50" charset="-128"/>
              </a:rPr>
              <a:t>支援が求められて</a:t>
            </a:r>
            <a:r>
              <a:rPr lang="ja-JP" altLang="en-US" sz="1400" dirty="0">
                <a:solidFill>
                  <a:prstClr val="black"/>
                </a:solidFill>
                <a:latin typeface="HGPｺﾞｼｯｸM" panose="020B0600000000000000" pitchFamily="50" charset="-128"/>
                <a:ea typeface="HGPｺﾞｼｯｸM" panose="020B0600000000000000" pitchFamily="50" charset="-128"/>
              </a:rPr>
              <a:t>いる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。（乳児院：</a:t>
            </a:r>
            <a:r>
              <a:rPr lang="en-US" altLang="ja-JP" sz="1400" dirty="0" smtClean="0">
                <a:solidFill>
                  <a:prstClr val="black"/>
                </a:solidFill>
                <a:latin typeface="HGPｺﾞｼｯｸM" panose="020B0600000000000000" pitchFamily="50" charset="-128"/>
                <a:ea typeface="HGPｺﾞｼｯｸM" panose="020B0600000000000000" pitchFamily="50" charset="-128"/>
              </a:rPr>
              <a:t>28.2</a:t>
            </a:r>
            <a:r>
              <a:rPr lang="ja-JP" altLang="en-US" sz="1400" dirty="0" smtClean="0">
                <a:solidFill>
                  <a:prstClr val="black"/>
                </a:solidFill>
                <a:latin typeface="HGPｺﾞｼｯｸM" panose="020B0600000000000000" pitchFamily="50" charset="-128"/>
                <a:ea typeface="HGPｺﾞｼｯｸM" panose="020B0600000000000000" pitchFamily="50" charset="-128"/>
              </a:rPr>
              <a:t>％、児童養護施設：</a:t>
            </a:r>
            <a:r>
              <a:rPr lang="en-US" altLang="ja-JP" sz="1400" dirty="0" smtClean="0">
                <a:solidFill>
                  <a:prstClr val="black"/>
                </a:solidFill>
                <a:latin typeface="HGPｺﾞｼｯｸM" panose="020B0600000000000000" pitchFamily="50" charset="-128"/>
                <a:ea typeface="HGPｺﾞｼｯｸM" panose="020B0600000000000000" pitchFamily="50" charset="-128"/>
              </a:rPr>
              <a:t>28.5</a:t>
            </a:r>
            <a:r>
              <a:rPr lang="ja-JP" altLang="en-US" sz="1400" dirty="0" smtClean="0">
                <a:solidFill>
                  <a:prstClr val="black"/>
                </a:solidFill>
                <a:latin typeface="HGPｺﾞｼｯｸM" panose="020B0600000000000000" pitchFamily="50" charset="-128"/>
                <a:ea typeface="HGPｺﾞｼｯｸM" panose="020B0600000000000000" pitchFamily="50" charset="-128"/>
              </a:rPr>
              <a:t>％／平成</a:t>
            </a:r>
            <a:r>
              <a:rPr lang="en-US" altLang="ja-JP" sz="1400" dirty="0" smtClean="0">
                <a:solidFill>
                  <a:prstClr val="black"/>
                </a:solidFill>
                <a:latin typeface="HGPｺﾞｼｯｸM" panose="020B0600000000000000" pitchFamily="50" charset="-128"/>
                <a:ea typeface="HGPｺﾞｼｯｸM" panose="020B0600000000000000" pitchFamily="50" charset="-128"/>
              </a:rPr>
              <a:t>24</a:t>
            </a:r>
            <a:r>
              <a:rPr lang="ja-JP" altLang="en-US" sz="1400" dirty="0">
                <a:solidFill>
                  <a:prstClr val="black"/>
                </a:solidFill>
                <a:latin typeface="HGPｺﾞｼｯｸM" panose="020B0600000000000000" pitchFamily="50" charset="-128"/>
                <a:ea typeface="HGPｺﾞｼｯｸM" panose="020B0600000000000000" pitchFamily="50" charset="-128"/>
              </a:rPr>
              <a:t>年度</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lang="ja-JP" altLang="en-US" sz="1400" dirty="0">
                <a:solidFill>
                  <a:srgbClr val="000000"/>
                </a:solidFill>
                <a:latin typeface="HGPｺﾞｼｯｸM" panose="020B0600000000000000" pitchFamily="50" charset="-128"/>
                <a:ea typeface="HGPｺﾞｼｯｸM" panose="020B0600000000000000" pitchFamily="50" charset="-128"/>
              </a:rPr>
              <a:t>○　このため、保育所等訪問支援の対象</a:t>
            </a:r>
            <a:r>
              <a:rPr lang="ja-JP" altLang="en-US" sz="1400" dirty="0" smtClean="0">
                <a:solidFill>
                  <a:srgbClr val="000000"/>
                </a:solidFill>
                <a:latin typeface="HGPｺﾞｼｯｸM" panose="020B0600000000000000" pitchFamily="50" charset="-128"/>
                <a:ea typeface="HGPｺﾞｼｯｸM" panose="020B0600000000000000" pitchFamily="50" charset="-128"/>
              </a:rPr>
              <a:t>を乳児院</a:t>
            </a:r>
            <a:r>
              <a:rPr lang="ja-JP" altLang="en-US" sz="1400" dirty="0">
                <a:solidFill>
                  <a:srgbClr val="000000"/>
                </a:solidFill>
                <a:latin typeface="HGPｺﾞｼｯｸM" panose="020B0600000000000000" pitchFamily="50" charset="-128"/>
                <a:ea typeface="HGPｺﾞｼｯｸM" panose="020B0600000000000000" pitchFamily="50" charset="-128"/>
              </a:rPr>
              <a:t>や児童養護施設に</a:t>
            </a:r>
            <a:r>
              <a:rPr lang="ja-JP" altLang="en-US" sz="1400" dirty="0" smtClean="0">
                <a:solidFill>
                  <a:srgbClr val="000000"/>
                </a:solidFill>
                <a:latin typeface="HGPｺﾞｼｯｸM" panose="020B0600000000000000" pitchFamily="50" charset="-128"/>
                <a:ea typeface="HGPｺﾞｼｯｸM" panose="020B0600000000000000" pitchFamily="50" charset="-128"/>
              </a:rPr>
              <a:t>入所している障害児に拡大し、障害児本人に対して他</a:t>
            </a:r>
            <a:r>
              <a:rPr lang="ja-JP" altLang="en-US" sz="1400" dirty="0">
                <a:solidFill>
                  <a:srgbClr val="000000"/>
                </a:solidFill>
                <a:latin typeface="HGPｺﾞｼｯｸM" panose="020B0600000000000000" pitchFamily="50" charset="-128"/>
                <a:ea typeface="HGPｺﾞｼｯｸM" panose="020B0600000000000000" pitchFamily="50" charset="-128"/>
              </a:rPr>
              <a:t>の児童との集団生活への適応のための専門的な支援を行うとともに、当該施設の職員に</a:t>
            </a:r>
            <a:r>
              <a:rPr lang="ja-JP" altLang="en-US" sz="1400" dirty="0" smtClean="0">
                <a:solidFill>
                  <a:srgbClr val="000000"/>
                </a:solidFill>
                <a:latin typeface="HGPｺﾞｼｯｸM" panose="020B0600000000000000" pitchFamily="50" charset="-128"/>
                <a:ea typeface="HGPｺﾞｼｯｸM" panose="020B0600000000000000" pitchFamily="50" charset="-128"/>
              </a:rPr>
              <a:t>対して障害児</a:t>
            </a:r>
            <a:r>
              <a:rPr lang="ja-JP" altLang="en-US" sz="1400" dirty="0">
                <a:solidFill>
                  <a:srgbClr val="000000"/>
                </a:solidFill>
                <a:latin typeface="HGPｺﾞｼｯｸM" panose="020B0600000000000000" pitchFamily="50" charset="-128"/>
                <a:ea typeface="HGPｺﾞｼｯｸM" panose="020B0600000000000000" pitchFamily="50" charset="-128"/>
              </a:rPr>
              <a:t>の特性に応じた支援内容や関わり方についての助言等を行うことができることとする</a:t>
            </a:r>
            <a:r>
              <a:rPr lang="ja-JP" altLang="en-US" sz="1400" dirty="0" smtClean="0">
                <a:solidFill>
                  <a:srgbClr val="000000"/>
                </a:solidFill>
                <a:latin typeface="HGPｺﾞｼｯｸM" panose="020B0600000000000000" pitchFamily="50" charset="-128"/>
                <a:ea typeface="HGPｺﾞｼｯｸM" panose="020B0600000000000000" pitchFamily="50" charset="-128"/>
              </a:rPr>
              <a:t>。</a:t>
            </a:r>
            <a:endParaRPr lang="ja-JP" altLang="en-US" sz="1400" dirty="0">
              <a:solidFill>
                <a:srgbClr val="00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77787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直線コネクタ 42"/>
          <p:cNvCxnSpPr/>
          <p:nvPr/>
        </p:nvCxnSpPr>
        <p:spPr bwMode="auto">
          <a:xfrm>
            <a:off x="30709" y="-375787"/>
            <a:ext cx="9976133" cy="0"/>
          </a:xfrm>
          <a:prstGeom prst="line">
            <a:avLst/>
          </a:prstGeom>
          <a:noFill/>
          <a:ln w="9525" cap="flat" cmpd="sng" algn="ctr">
            <a:solidFill>
              <a:srgbClr val="99CCFF"/>
            </a:solidFill>
            <a:prstDash val="solid"/>
          </a:ln>
          <a:effectLst/>
        </p:spPr>
      </p:cxnSp>
      <p:sp>
        <p:nvSpPr>
          <p:cNvPr id="46" name="Rectangle 2"/>
          <p:cNvSpPr>
            <a:spLocks noChangeArrowheads="1"/>
          </p:cNvSpPr>
          <p:nvPr/>
        </p:nvSpPr>
        <p:spPr bwMode="auto">
          <a:xfrm>
            <a:off x="0" y="-101600"/>
            <a:ext cx="9906000" cy="431393"/>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a:solidFill>
                  <a:srgbClr val="000000"/>
                </a:solidFill>
                <a:latin typeface="HG創英角ｺﾞｼｯｸUB" panose="020B0909000000000000" pitchFamily="49" charset="-128"/>
                <a:ea typeface="HG創英角ｺﾞｼｯｸUB" panose="020B0909000000000000" pitchFamily="49" charset="-128"/>
              </a:rPr>
              <a:t>医療的</a:t>
            </a:r>
            <a:r>
              <a:rPr lang="ja-JP" altLang="en-US" sz="2400" spc="-100" dirty="0" smtClean="0">
                <a:solidFill>
                  <a:srgbClr val="000000"/>
                </a:solidFill>
                <a:latin typeface="HG創英角ｺﾞｼｯｸUB" panose="020B0909000000000000" pitchFamily="49" charset="-128"/>
                <a:ea typeface="HG創英角ｺﾞｼｯｸUB" panose="020B0909000000000000" pitchFamily="49" charset="-128"/>
              </a:rPr>
              <a:t>ケアを</a:t>
            </a:r>
            <a:r>
              <a:rPr lang="ja-JP" altLang="en-US" sz="2400" spc="-100" dirty="0">
                <a:solidFill>
                  <a:srgbClr val="000000"/>
                </a:solidFill>
                <a:latin typeface="HG創英角ｺﾞｼｯｸUB" panose="020B0909000000000000" pitchFamily="49" charset="-128"/>
                <a:ea typeface="HG創英角ｺﾞｼｯｸUB" panose="020B0909000000000000" pitchFamily="49" charset="-128"/>
              </a:rPr>
              <a:t>要する</a:t>
            </a:r>
            <a:r>
              <a:rPr lang="ja-JP" altLang="en-US" sz="2400" spc="-100" dirty="0" smtClean="0">
                <a:solidFill>
                  <a:srgbClr val="000000"/>
                </a:solidFill>
                <a:latin typeface="HG創英角ｺﾞｼｯｸUB" panose="020B0909000000000000" pitchFamily="49" charset="-128"/>
                <a:ea typeface="HG創英角ｺﾞｼｯｸUB" panose="020B0909000000000000" pitchFamily="49" charset="-128"/>
              </a:rPr>
              <a:t>障害児に対する支援</a:t>
            </a:r>
            <a:endParaRPr lang="en-US" altLang="ja-JP" sz="2400" spc="-100"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47" name="角丸四角形 46"/>
          <p:cNvSpPr/>
          <p:nvPr/>
        </p:nvSpPr>
        <p:spPr>
          <a:xfrm>
            <a:off x="64005" y="460502"/>
            <a:ext cx="9720386" cy="1312315"/>
          </a:xfrm>
          <a:prstGeom prst="roundRect">
            <a:avLst>
              <a:gd name="adj" fmla="val 4923"/>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lang="ja-JP" altLang="ja-JP" sz="1400" dirty="0" smtClean="0">
                <a:solidFill>
                  <a:srgbClr val="000000"/>
                </a:solidFill>
                <a:latin typeface="HGPｺﾞｼｯｸM" panose="020B0600000000000000" pitchFamily="50" charset="-128"/>
                <a:ea typeface="HGPｺﾞｼｯｸM" panose="020B0600000000000000" pitchFamily="50" charset="-128"/>
              </a:rPr>
              <a:t>○</a:t>
            </a:r>
            <a:r>
              <a:rPr lang="ja-JP" altLang="ja-JP" sz="1400" dirty="0">
                <a:solidFill>
                  <a:srgbClr val="000000"/>
                </a:solidFill>
                <a:latin typeface="HGPｺﾞｼｯｸM" panose="020B0600000000000000" pitchFamily="50" charset="-128"/>
                <a:ea typeface="HGPｺﾞｼｯｸM" panose="020B0600000000000000" pitchFamily="50" charset="-128"/>
              </a:rPr>
              <a:t>　医療技術の進歩等を背景として、ＮＩＣＵ等に長期間入院した後</a:t>
            </a:r>
            <a:r>
              <a:rPr lang="ja-JP" altLang="ja-JP" sz="1400" dirty="0" smtClean="0">
                <a:solidFill>
                  <a:srgbClr val="000000"/>
                </a:solidFill>
                <a:latin typeface="HGPｺﾞｼｯｸM" panose="020B0600000000000000" pitchFamily="50" charset="-128"/>
                <a:ea typeface="HGPｺﾞｼｯｸM" panose="020B0600000000000000" pitchFamily="50" charset="-128"/>
              </a:rPr>
              <a:t>、</a:t>
            </a:r>
            <a:r>
              <a:rPr lang="ja-JP" altLang="en-US" sz="1400" dirty="0" smtClean="0">
                <a:solidFill>
                  <a:srgbClr val="000000"/>
                </a:solidFill>
                <a:latin typeface="HGPｺﾞｼｯｸM" panose="020B0600000000000000" pitchFamily="50" charset="-128"/>
                <a:ea typeface="HGPｺﾞｼｯｸM" panose="020B0600000000000000" pitchFamily="50" charset="-128"/>
              </a:rPr>
              <a:t>引き続き</a:t>
            </a:r>
            <a:r>
              <a:rPr lang="ja-JP" altLang="ja-JP" sz="1400" dirty="0" smtClean="0">
                <a:solidFill>
                  <a:srgbClr val="000000"/>
                </a:solidFill>
                <a:latin typeface="HGPｺﾞｼｯｸM" panose="020B0600000000000000" pitchFamily="50" charset="-128"/>
                <a:ea typeface="HGPｺﾞｼｯｸM" panose="020B0600000000000000" pitchFamily="50" charset="-128"/>
              </a:rPr>
              <a:t>人工呼吸器</a:t>
            </a:r>
            <a:r>
              <a:rPr lang="ja-JP" altLang="en-US" sz="1400" dirty="0" smtClean="0">
                <a:solidFill>
                  <a:srgbClr val="000000"/>
                </a:solidFill>
                <a:latin typeface="HGPｺﾞｼｯｸM" panose="020B0600000000000000" pitchFamily="50" charset="-128"/>
                <a:ea typeface="HGPｺﾞｼｯｸM" panose="020B0600000000000000" pitchFamily="50" charset="-128"/>
              </a:rPr>
              <a:t>や胃</a:t>
            </a:r>
            <a:r>
              <a:rPr lang="ja-JP" altLang="en-US" sz="1400" dirty="0" err="1" smtClean="0">
                <a:solidFill>
                  <a:srgbClr val="000000"/>
                </a:solidFill>
                <a:latin typeface="HGPｺﾞｼｯｸM" panose="020B0600000000000000" pitchFamily="50" charset="-128"/>
                <a:ea typeface="HGPｺﾞｼｯｸM" panose="020B0600000000000000" pitchFamily="50" charset="-128"/>
              </a:rPr>
              <a:t>ろう</a:t>
            </a:r>
            <a:r>
              <a:rPr lang="ja-JP" altLang="ja-JP" sz="1400" dirty="0" smtClean="0">
                <a:solidFill>
                  <a:srgbClr val="000000"/>
                </a:solidFill>
                <a:latin typeface="HGPｺﾞｼｯｸM" panose="020B0600000000000000" pitchFamily="50" charset="-128"/>
                <a:ea typeface="HGPｺﾞｼｯｸM" panose="020B0600000000000000" pitchFamily="50" charset="-128"/>
              </a:rPr>
              <a:t>等</a:t>
            </a:r>
            <a:r>
              <a:rPr lang="ja-JP" altLang="ja-JP" sz="1400" dirty="0">
                <a:solidFill>
                  <a:srgbClr val="000000"/>
                </a:solidFill>
                <a:latin typeface="HGPｺﾞｼｯｸM" panose="020B0600000000000000" pitchFamily="50" charset="-128"/>
                <a:ea typeface="HGPｺﾞｼｯｸM" panose="020B0600000000000000" pitchFamily="50" charset="-128"/>
              </a:rPr>
              <a:t>を使用し、たんの</a:t>
            </a:r>
            <a:r>
              <a:rPr lang="ja-JP" altLang="ja-JP" sz="1400" dirty="0" smtClean="0">
                <a:solidFill>
                  <a:srgbClr val="000000"/>
                </a:solidFill>
                <a:latin typeface="HGPｺﾞｼｯｸM" panose="020B0600000000000000" pitchFamily="50" charset="-128"/>
                <a:ea typeface="HGPｺﾞｼｯｸM" panose="020B0600000000000000" pitchFamily="50" charset="-128"/>
              </a:rPr>
              <a:t>吸引</a:t>
            </a:r>
            <a:r>
              <a:rPr lang="ja-JP" altLang="en-US" sz="1400" dirty="0" smtClean="0">
                <a:solidFill>
                  <a:srgbClr val="000000"/>
                </a:solidFill>
                <a:latin typeface="HGPｺﾞｼｯｸM" panose="020B0600000000000000" pitchFamily="50" charset="-128"/>
                <a:ea typeface="HGPｺﾞｼｯｸM" panose="020B0600000000000000" pitchFamily="50" charset="-128"/>
              </a:rPr>
              <a:t>や経管栄養</a:t>
            </a:r>
            <a:r>
              <a:rPr lang="ja-JP" altLang="ja-JP" sz="1400" dirty="0" smtClean="0">
                <a:solidFill>
                  <a:srgbClr val="000000"/>
                </a:solidFill>
                <a:latin typeface="HGPｺﾞｼｯｸM" panose="020B0600000000000000" pitchFamily="50" charset="-128"/>
                <a:ea typeface="HGPｺﾞｼｯｸM" panose="020B0600000000000000" pitchFamily="50" charset="-128"/>
              </a:rPr>
              <a:t>などの医療的</a:t>
            </a:r>
            <a:r>
              <a:rPr lang="ja-JP" altLang="ja-JP" sz="1400" dirty="0">
                <a:solidFill>
                  <a:srgbClr val="000000"/>
                </a:solidFill>
                <a:latin typeface="HGPｺﾞｼｯｸM" panose="020B0600000000000000" pitchFamily="50" charset="-128"/>
                <a:ea typeface="HGPｺﾞｼｯｸM" panose="020B0600000000000000" pitchFamily="50" charset="-128"/>
              </a:rPr>
              <a:t>ケアが必要な障害児（医療的ケア児）が増加している</a:t>
            </a:r>
            <a:r>
              <a:rPr lang="ja-JP" altLang="ja-JP" sz="14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400" dirty="0" smtClean="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ja-JP" altLang="ja-JP" sz="30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spcBef>
                <a:spcPts val="0"/>
              </a:spcBef>
              <a:spcAft>
                <a:spcPts val="0"/>
              </a:spcAft>
            </a:pPr>
            <a:r>
              <a:rPr lang="ja-JP" altLang="ja-JP" sz="1400" dirty="0">
                <a:solidFill>
                  <a:srgbClr val="000000"/>
                </a:solidFill>
                <a:latin typeface="HGPｺﾞｼｯｸM" panose="020B0600000000000000" pitchFamily="50" charset="-128"/>
                <a:ea typeface="HGPｺﾞｼｯｸM" panose="020B0600000000000000" pitchFamily="50" charset="-128"/>
              </a:rPr>
              <a:t>○　</a:t>
            </a:r>
            <a:r>
              <a:rPr lang="ja-JP" altLang="en-US" sz="1400" dirty="0" smtClean="0">
                <a:solidFill>
                  <a:srgbClr val="000000"/>
                </a:solidFill>
                <a:latin typeface="HGPｺﾞｼｯｸM" panose="020B0600000000000000" pitchFamily="50" charset="-128"/>
                <a:ea typeface="HGPｺﾞｼｯｸM" panose="020B0600000000000000" pitchFamily="50" charset="-128"/>
              </a:rPr>
              <a:t>このため、</a:t>
            </a:r>
            <a:r>
              <a:rPr lang="ja-JP" altLang="ja-JP" sz="1400" dirty="0" smtClean="0">
                <a:solidFill>
                  <a:srgbClr val="000000"/>
                </a:solidFill>
                <a:latin typeface="HGPｺﾞｼｯｸM" panose="020B0600000000000000" pitchFamily="50" charset="-128"/>
                <a:ea typeface="HGPｺﾞｼｯｸM" panose="020B0600000000000000" pitchFamily="50" charset="-128"/>
              </a:rPr>
              <a:t>医療的</a:t>
            </a:r>
            <a:r>
              <a:rPr lang="ja-JP" altLang="ja-JP" sz="1400" dirty="0">
                <a:solidFill>
                  <a:srgbClr val="000000"/>
                </a:solidFill>
                <a:latin typeface="HGPｺﾞｼｯｸM" panose="020B0600000000000000" pitchFamily="50" charset="-128"/>
                <a:ea typeface="HGPｺﾞｼｯｸM" panose="020B0600000000000000" pitchFamily="50" charset="-128"/>
              </a:rPr>
              <a:t>ケア児が、地域において必要な支援を円滑に受けることができるよう、地方公共団体</a:t>
            </a:r>
            <a:r>
              <a:rPr lang="ja-JP" altLang="ja-JP" sz="1400" dirty="0" smtClean="0">
                <a:solidFill>
                  <a:srgbClr val="000000"/>
                </a:solidFill>
                <a:latin typeface="HGPｺﾞｼｯｸM" panose="020B0600000000000000" pitchFamily="50" charset="-128"/>
                <a:ea typeface="HGPｺﾞｼｯｸM" panose="020B0600000000000000" pitchFamily="50" charset="-128"/>
              </a:rPr>
              <a:t>は保健、</a:t>
            </a:r>
            <a:r>
              <a:rPr lang="ja-JP" altLang="en-US" sz="1400" dirty="0" smtClean="0">
                <a:solidFill>
                  <a:srgbClr val="000000"/>
                </a:solidFill>
                <a:latin typeface="HGPｺﾞｼｯｸM" panose="020B0600000000000000" pitchFamily="50" charset="-128"/>
                <a:ea typeface="HGPｺﾞｼｯｸM" panose="020B0600000000000000" pitchFamily="50" charset="-128"/>
              </a:rPr>
              <a:t>医療、</a:t>
            </a:r>
            <a:r>
              <a:rPr lang="ja-JP" altLang="ja-JP" sz="1400" dirty="0" smtClean="0">
                <a:solidFill>
                  <a:srgbClr val="000000"/>
                </a:solidFill>
                <a:latin typeface="HGPｺﾞｼｯｸM" panose="020B0600000000000000" pitchFamily="50" charset="-128"/>
                <a:ea typeface="HGPｺﾞｼｯｸM" panose="020B0600000000000000" pitchFamily="50" charset="-128"/>
              </a:rPr>
              <a:t>福祉</a:t>
            </a:r>
            <a:r>
              <a:rPr lang="ja-JP" altLang="ja-JP" sz="1400" dirty="0">
                <a:solidFill>
                  <a:srgbClr val="000000"/>
                </a:solidFill>
                <a:latin typeface="HGPｺﾞｼｯｸM" panose="020B0600000000000000" pitchFamily="50" charset="-128"/>
                <a:ea typeface="HGPｺﾞｼｯｸM" panose="020B0600000000000000" pitchFamily="50" charset="-128"/>
              </a:rPr>
              <a:t>その他の各関連分野の支援を行う機関との連絡調整を行うための体制の整備について</a:t>
            </a:r>
            <a:r>
              <a:rPr lang="ja-JP" altLang="ja-JP" sz="1400" dirty="0" smtClean="0">
                <a:solidFill>
                  <a:srgbClr val="000000"/>
                </a:solidFill>
                <a:latin typeface="HGPｺﾞｼｯｸM" panose="020B0600000000000000" pitchFamily="50" charset="-128"/>
                <a:ea typeface="HGPｺﾞｼｯｸM" panose="020B0600000000000000" pitchFamily="50" charset="-128"/>
              </a:rPr>
              <a:t>必要な</a:t>
            </a:r>
            <a:r>
              <a:rPr lang="ja-JP" altLang="ja-JP" sz="1400" dirty="0">
                <a:solidFill>
                  <a:srgbClr val="000000"/>
                </a:solidFill>
                <a:latin typeface="HGPｺﾞｼｯｸM" panose="020B0600000000000000" pitchFamily="50" charset="-128"/>
                <a:ea typeface="HGPｺﾞｼｯｸM" panose="020B0600000000000000" pitchFamily="50" charset="-128"/>
              </a:rPr>
              <a:t>措置を</a:t>
            </a:r>
            <a:r>
              <a:rPr lang="ja-JP" altLang="ja-JP" sz="1400" dirty="0" smtClean="0">
                <a:solidFill>
                  <a:srgbClr val="000000"/>
                </a:solidFill>
                <a:latin typeface="HGPｺﾞｼｯｸM" panose="020B0600000000000000" pitchFamily="50" charset="-128"/>
                <a:ea typeface="HGPｺﾞｼｯｸM" panose="020B0600000000000000" pitchFamily="50" charset="-128"/>
              </a:rPr>
              <a:t>講ずる</a:t>
            </a:r>
            <a:r>
              <a:rPr lang="ja-JP" altLang="en-US" sz="1400" dirty="0" smtClean="0">
                <a:solidFill>
                  <a:srgbClr val="000000"/>
                </a:solidFill>
                <a:latin typeface="HGPｺﾞｼｯｸM" panose="020B0600000000000000" pitchFamily="50" charset="-128"/>
                <a:ea typeface="HGPｺﾞｼｯｸM" panose="020B0600000000000000" pitchFamily="50" charset="-128"/>
              </a:rPr>
              <a:t>よう努めることとする。</a:t>
            </a:r>
            <a:endParaRPr lang="ja-JP" altLang="ja-JP" sz="400" dirty="0">
              <a:solidFill>
                <a:srgbClr val="000000"/>
              </a:solidFill>
              <a:latin typeface="HGPｺﾞｼｯｸM" panose="020B0600000000000000" pitchFamily="50" charset="-128"/>
              <a:ea typeface="HGPｺﾞｼｯｸM" panose="020B0600000000000000" pitchFamily="50" charset="-128"/>
            </a:endParaRPr>
          </a:p>
          <a:p>
            <a:pPr algn="l" fontAlgn="auto">
              <a:spcBef>
                <a:spcPts val="0"/>
              </a:spcBef>
              <a:spcAft>
                <a:spcPts val="0"/>
              </a:spcAft>
            </a:pPr>
            <a:r>
              <a:rPr lang="ja-JP" altLang="en-US" dirty="0">
                <a:solidFill>
                  <a:srgbClr val="000000"/>
                </a:solidFill>
                <a:latin typeface="HGPｺﾞｼｯｸM" panose="020B0600000000000000" pitchFamily="50" charset="-128"/>
                <a:ea typeface="HGPｺﾞｼｯｸM" panose="020B0600000000000000" pitchFamily="50" charset="-128"/>
              </a:rPr>
              <a:t>　</a:t>
            </a:r>
            <a:r>
              <a:rPr lang="ja-JP" altLang="en-US" dirty="0" smtClean="0">
                <a:solidFill>
                  <a:srgbClr val="000000"/>
                </a:solidFill>
                <a:latin typeface="HGPｺﾞｼｯｸM" panose="020B0600000000000000" pitchFamily="50" charset="-128"/>
                <a:ea typeface="HGPｺﾞｼｯｸM" panose="020B0600000000000000" pitchFamily="50" charset="-128"/>
              </a:rPr>
              <a:t>　</a:t>
            </a:r>
            <a:r>
              <a:rPr lang="en-US" altLang="ja-JP" dirty="0" smtClean="0">
                <a:solidFill>
                  <a:srgbClr val="000000"/>
                </a:solidFill>
                <a:latin typeface="HGPｺﾞｼｯｸM" panose="020B0600000000000000" pitchFamily="50" charset="-128"/>
                <a:ea typeface="HGPｺﾞｼｯｸM" panose="020B0600000000000000" pitchFamily="50" charset="-128"/>
              </a:rPr>
              <a:t>※ </a:t>
            </a:r>
            <a:r>
              <a:rPr lang="ja-JP" altLang="ja-JP" dirty="0" smtClean="0">
                <a:solidFill>
                  <a:srgbClr val="000000"/>
                </a:solidFill>
                <a:latin typeface="HGPｺﾞｼｯｸM" panose="020B0600000000000000" pitchFamily="50" charset="-128"/>
                <a:ea typeface="HGPｺﾞｼｯｸM" panose="020B0600000000000000" pitchFamily="50" charset="-128"/>
              </a:rPr>
              <a:t>施策例</a:t>
            </a:r>
            <a:r>
              <a:rPr lang="ja-JP" altLang="en-US" dirty="0" smtClean="0">
                <a:solidFill>
                  <a:srgbClr val="000000"/>
                </a:solidFill>
                <a:latin typeface="HGPｺﾞｼｯｸM" panose="020B0600000000000000" pitchFamily="50" charset="-128"/>
                <a:ea typeface="HGPｺﾞｼｯｸM" panose="020B0600000000000000" pitchFamily="50" charset="-128"/>
              </a:rPr>
              <a:t>：　都道府県や市町村による</a:t>
            </a:r>
            <a:r>
              <a:rPr lang="ja-JP" altLang="ja-JP" dirty="0" smtClean="0">
                <a:solidFill>
                  <a:srgbClr val="000000"/>
                </a:solidFill>
                <a:latin typeface="HGPｺﾞｼｯｸM" panose="020B0600000000000000" pitchFamily="50" charset="-128"/>
                <a:ea typeface="HGPｺﾞｼｯｸM" panose="020B0600000000000000" pitchFamily="50" charset="-128"/>
              </a:rPr>
              <a:t>関係</a:t>
            </a:r>
            <a:r>
              <a:rPr lang="ja-JP" altLang="ja-JP" dirty="0">
                <a:solidFill>
                  <a:srgbClr val="000000"/>
                </a:solidFill>
                <a:latin typeface="HGPｺﾞｼｯｸM" panose="020B0600000000000000" pitchFamily="50" charset="-128"/>
                <a:ea typeface="HGPｺﾞｼｯｸM" panose="020B0600000000000000" pitchFamily="50" charset="-128"/>
              </a:rPr>
              <a:t>機関の連携の場の</a:t>
            </a:r>
            <a:r>
              <a:rPr lang="ja-JP" altLang="ja-JP" dirty="0" smtClean="0">
                <a:solidFill>
                  <a:srgbClr val="000000"/>
                </a:solidFill>
                <a:latin typeface="HGPｺﾞｼｯｸM" panose="020B0600000000000000" pitchFamily="50" charset="-128"/>
                <a:ea typeface="HGPｺﾞｼｯｸM" panose="020B0600000000000000" pitchFamily="50" charset="-128"/>
              </a:rPr>
              <a:t>設置</a:t>
            </a:r>
            <a:r>
              <a:rPr lang="ja-JP" altLang="en-US" dirty="0">
                <a:solidFill>
                  <a:srgbClr val="000000"/>
                </a:solidFill>
                <a:latin typeface="HGPｺﾞｼｯｸM" panose="020B0600000000000000" pitchFamily="50" charset="-128"/>
                <a:ea typeface="HGPｺﾞｼｯｸM" panose="020B0600000000000000" pitchFamily="50" charset="-128"/>
              </a:rPr>
              <a:t>、</a:t>
            </a:r>
            <a:r>
              <a:rPr lang="ja-JP" altLang="ja-JP" dirty="0" smtClean="0">
                <a:solidFill>
                  <a:srgbClr val="000000"/>
                </a:solidFill>
                <a:latin typeface="HGPｺﾞｼｯｸM" panose="020B0600000000000000" pitchFamily="50" charset="-128"/>
                <a:ea typeface="HGPｺﾞｼｯｸM" panose="020B0600000000000000" pitchFamily="50" charset="-128"/>
              </a:rPr>
              <a:t>技術</a:t>
            </a:r>
            <a:r>
              <a:rPr lang="ja-JP" altLang="ja-JP" dirty="0">
                <a:solidFill>
                  <a:srgbClr val="000000"/>
                </a:solidFill>
                <a:latin typeface="HGPｺﾞｼｯｸM" panose="020B0600000000000000" pitchFamily="50" charset="-128"/>
                <a:ea typeface="HGPｺﾞｼｯｸM" panose="020B0600000000000000" pitchFamily="50" charset="-128"/>
              </a:rPr>
              <a:t>・知識の共有等を通じた医療・</a:t>
            </a:r>
            <a:r>
              <a:rPr lang="ja-JP" altLang="ja-JP" dirty="0" smtClean="0">
                <a:solidFill>
                  <a:srgbClr val="000000"/>
                </a:solidFill>
                <a:latin typeface="HGPｺﾞｼｯｸM" panose="020B0600000000000000" pitchFamily="50" charset="-128"/>
                <a:ea typeface="HGPｺﾞｼｯｸM" panose="020B0600000000000000" pitchFamily="50" charset="-128"/>
              </a:rPr>
              <a:t>福祉</a:t>
            </a:r>
            <a:r>
              <a:rPr lang="ja-JP" altLang="en-US" dirty="0" smtClean="0">
                <a:solidFill>
                  <a:srgbClr val="000000"/>
                </a:solidFill>
                <a:latin typeface="HGPｺﾞｼｯｸM" panose="020B0600000000000000" pitchFamily="50" charset="-128"/>
                <a:ea typeface="HGPｺﾞｼｯｸM" panose="020B0600000000000000" pitchFamily="50" charset="-128"/>
              </a:rPr>
              <a:t>等</a:t>
            </a:r>
            <a:r>
              <a:rPr lang="ja-JP" altLang="ja-JP" dirty="0" smtClean="0">
                <a:solidFill>
                  <a:srgbClr val="000000"/>
                </a:solidFill>
                <a:latin typeface="HGPｺﾞｼｯｸM" panose="020B0600000000000000" pitchFamily="50" charset="-128"/>
                <a:ea typeface="HGPｺﾞｼｯｸM" panose="020B0600000000000000" pitchFamily="50" charset="-128"/>
              </a:rPr>
              <a:t>の連携</a:t>
            </a:r>
            <a:r>
              <a:rPr lang="ja-JP" altLang="ja-JP" dirty="0">
                <a:solidFill>
                  <a:srgbClr val="000000"/>
                </a:solidFill>
                <a:latin typeface="HGPｺﾞｼｯｸM" panose="020B0600000000000000" pitchFamily="50" charset="-128"/>
                <a:ea typeface="HGPｺﾞｼｯｸM" panose="020B0600000000000000" pitchFamily="50" charset="-128"/>
              </a:rPr>
              <a:t>体制</a:t>
            </a:r>
            <a:r>
              <a:rPr lang="ja-JP" altLang="ja-JP" dirty="0" smtClean="0">
                <a:solidFill>
                  <a:srgbClr val="000000"/>
                </a:solidFill>
                <a:latin typeface="HGPｺﾞｼｯｸM" panose="020B0600000000000000" pitchFamily="50" charset="-128"/>
                <a:ea typeface="HGPｺﾞｼｯｸM" panose="020B0600000000000000" pitchFamily="50" charset="-128"/>
              </a:rPr>
              <a:t>の</a:t>
            </a:r>
            <a:r>
              <a:rPr lang="ja-JP" altLang="en-US" dirty="0" smtClean="0">
                <a:solidFill>
                  <a:srgbClr val="000000"/>
                </a:solidFill>
                <a:latin typeface="HGPｺﾞｼｯｸM" panose="020B0600000000000000" pitchFamily="50" charset="-128"/>
                <a:ea typeface="HGPｺﾞｼｯｸM" panose="020B0600000000000000" pitchFamily="50" charset="-128"/>
              </a:rPr>
              <a:t>構築</a:t>
            </a:r>
            <a:endParaRPr lang="en-US" altLang="ja-JP" dirty="0" smtClean="0">
              <a:solidFill>
                <a:srgbClr val="000000"/>
              </a:solidFill>
              <a:latin typeface="HGPｺﾞｼｯｸM" panose="020B0600000000000000" pitchFamily="50" charset="-128"/>
              <a:ea typeface="HGPｺﾞｼｯｸM" panose="020B0600000000000000" pitchFamily="50" charset="-128"/>
            </a:endParaRPr>
          </a:p>
          <a:p>
            <a:pPr algn="l" fontAlgn="auto">
              <a:spcBef>
                <a:spcPts val="0"/>
              </a:spcBef>
              <a:spcAft>
                <a:spcPts val="0"/>
              </a:spcAft>
            </a:pPr>
            <a:endParaRPr lang="ja-JP" altLang="ja-JP" dirty="0">
              <a:solidFill>
                <a:srgbClr val="000000"/>
              </a:solidFill>
              <a:latin typeface="HGPｺﾞｼｯｸM" panose="020B0600000000000000" pitchFamily="50" charset="-128"/>
              <a:ea typeface="HGPｺﾞｼｯｸM" panose="020B0600000000000000" pitchFamily="50" charset="-128"/>
            </a:endParaRPr>
          </a:p>
        </p:txBody>
      </p:sp>
      <p:sp>
        <p:nvSpPr>
          <p:cNvPr id="9" name="角丸四角形 8"/>
          <p:cNvSpPr/>
          <p:nvPr/>
        </p:nvSpPr>
        <p:spPr bwMode="auto">
          <a:xfrm>
            <a:off x="100855" y="4995306"/>
            <a:ext cx="9662673" cy="1818070"/>
          </a:xfrm>
          <a:prstGeom prst="roundRect">
            <a:avLst>
              <a:gd name="adj" fmla="val 5312"/>
            </a:avLst>
          </a:prstGeom>
          <a:solidFill>
            <a:schemeClr val="bg1"/>
          </a:solidFill>
          <a:ln w="6350" cap="flat" cmpd="sng" algn="ctr">
            <a:solidFill>
              <a:schemeClr val="tx1">
                <a:lumMod val="75000"/>
                <a:lumOff val="25000"/>
              </a:schemeClr>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indent="-119063" algn="l" defTabSz="873125">
              <a:spcBef>
                <a:spcPct val="0"/>
              </a:spcBef>
            </a:pPr>
            <a:endParaRPr lang="ja-JP" altLang="en-US" smtClean="0">
              <a:solidFill>
                <a:srgbClr val="000000"/>
              </a:solidFill>
              <a:latin typeface="Calibri"/>
              <a:ea typeface="ＭＳ Ｐゴシック"/>
            </a:endParaRPr>
          </a:p>
        </p:txBody>
      </p:sp>
      <p:sp>
        <p:nvSpPr>
          <p:cNvPr id="20" name="アーチ 19"/>
          <p:cNvSpPr/>
          <p:nvPr/>
        </p:nvSpPr>
        <p:spPr>
          <a:xfrm rot="16200000">
            <a:off x="127265" y="5353373"/>
            <a:ext cx="1053357" cy="1062558"/>
          </a:xfrm>
          <a:prstGeom prst="blockArc">
            <a:avLst>
              <a:gd name="adj1" fmla="val 9625393"/>
              <a:gd name="adj2" fmla="val 1427701"/>
              <a:gd name="adj3" fmla="val 16154"/>
            </a:avLst>
          </a:prstGeom>
          <a:solidFill>
            <a:schemeClr val="accent3">
              <a:lumMod val="95000"/>
            </a:schemeClr>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vert="eaVert" rtlCol="0" anchor="ctr"/>
          <a:lstStyle/>
          <a:p>
            <a:pPr fontAlgn="auto">
              <a:spcBef>
                <a:spcPts val="0"/>
              </a:spcBef>
              <a:spcAft>
                <a:spcPts val="0"/>
              </a:spcAft>
            </a:pPr>
            <a:r>
              <a:rPr lang="ja-JP" altLang="en-US" sz="1600" b="1" dirty="0" smtClean="0">
                <a:solidFill>
                  <a:srgbClr val="EEECE1">
                    <a:lumMod val="25000"/>
                  </a:srgbClr>
                </a:solidFill>
                <a:latin typeface="HG丸ｺﾞｼｯｸM-PRO" pitchFamily="50" charset="-128"/>
                <a:ea typeface="HG丸ｺﾞｼｯｸM-PRO" pitchFamily="50" charset="-128"/>
              </a:rPr>
              <a:t>連携</a:t>
            </a:r>
          </a:p>
        </p:txBody>
      </p:sp>
      <p:sp>
        <p:nvSpPr>
          <p:cNvPr id="29" name="角丸四角形 28"/>
          <p:cNvSpPr/>
          <p:nvPr/>
        </p:nvSpPr>
        <p:spPr>
          <a:xfrm>
            <a:off x="773811" y="4995390"/>
            <a:ext cx="8747477" cy="897011"/>
          </a:xfrm>
          <a:prstGeom prst="roundRect">
            <a:avLst>
              <a:gd name="adj" fmla="val 4065"/>
            </a:avLst>
          </a:prstGeom>
          <a:solidFill>
            <a:srgbClr val="FFFF99"/>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endParaRPr lang="ja-JP" altLang="en-US" sz="2400" dirty="0" smtClean="0">
              <a:ln>
                <a:solidFill>
                  <a:srgbClr val="00CC00"/>
                </a:solidFill>
              </a:ln>
              <a:solidFill>
                <a:srgbClr val="00CC00"/>
              </a:solidFill>
              <a:latin typeface="HG丸ｺﾞｼｯｸM-PRO" pitchFamily="50" charset="-128"/>
              <a:ea typeface="HG丸ｺﾞｼｯｸM-PRO" pitchFamily="50" charset="-128"/>
            </a:endParaRPr>
          </a:p>
        </p:txBody>
      </p:sp>
      <p:sp>
        <p:nvSpPr>
          <p:cNvPr id="28" name="角丸四角形 27"/>
          <p:cNvSpPr/>
          <p:nvPr/>
        </p:nvSpPr>
        <p:spPr>
          <a:xfrm>
            <a:off x="773747" y="5892402"/>
            <a:ext cx="8747545" cy="915027"/>
          </a:xfrm>
          <a:prstGeom prst="roundRect">
            <a:avLst>
              <a:gd name="adj" fmla="val 3040"/>
            </a:avLst>
          </a:prstGeom>
          <a:solidFill>
            <a:schemeClr val="accent5"/>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endParaRPr lang="ja-JP" altLang="en-US" sz="2400" dirty="0" smtClean="0">
              <a:ln>
                <a:solidFill>
                  <a:srgbClr val="00CC00"/>
                </a:solidFill>
              </a:ln>
              <a:solidFill>
                <a:srgbClr val="00CC00"/>
              </a:solidFill>
              <a:latin typeface="HG丸ｺﾞｼｯｸM-PRO" pitchFamily="50" charset="-128"/>
              <a:ea typeface="HG丸ｺﾞｼｯｸM-PRO" pitchFamily="50" charset="-128"/>
            </a:endParaRPr>
          </a:p>
        </p:txBody>
      </p:sp>
      <p:sp>
        <p:nvSpPr>
          <p:cNvPr id="5" name="角丸四角形 4"/>
          <p:cNvSpPr/>
          <p:nvPr/>
        </p:nvSpPr>
        <p:spPr>
          <a:xfrm>
            <a:off x="961608" y="6037364"/>
            <a:ext cx="429265" cy="624270"/>
          </a:xfrm>
          <a:prstGeom prst="round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rtlCol="0" anchor="ctr"/>
          <a:lstStyle/>
          <a:p>
            <a:pPr fontAlgn="auto">
              <a:spcBef>
                <a:spcPts val="0"/>
              </a:spcBef>
              <a:spcAft>
                <a:spcPts val="0"/>
              </a:spcAft>
            </a:pPr>
            <a:r>
              <a:rPr lang="ja-JP" altLang="en-US" sz="1600" b="1" dirty="0" smtClean="0">
                <a:ln w="18415" cmpd="sng">
                  <a:noFill/>
                  <a:prstDash val="solid"/>
                </a:ln>
                <a:solidFill>
                  <a:srgbClr val="FFFFFF"/>
                </a:solidFill>
                <a:latin typeface="HGPｺﾞｼｯｸM" panose="020B0600000000000000" pitchFamily="50" charset="-128"/>
                <a:ea typeface="HGPｺﾞｼｯｸM" panose="020B0600000000000000" pitchFamily="50" charset="-128"/>
              </a:rPr>
              <a:t>医療</a:t>
            </a:r>
          </a:p>
        </p:txBody>
      </p:sp>
      <p:sp>
        <p:nvSpPr>
          <p:cNvPr id="21" name="角丸四角形 20"/>
          <p:cNvSpPr/>
          <p:nvPr/>
        </p:nvSpPr>
        <p:spPr>
          <a:xfrm>
            <a:off x="941594" y="5132387"/>
            <a:ext cx="443991" cy="640330"/>
          </a:xfrm>
          <a:prstGeom prst="roundRect">
            <a:avLst/>
          </a:prstGeom>
          <a:solidFill>
            <a:srgbClr val="FFC000"/>
          </a:solidFill>
          <a:ln>
            <a:solidFill>
              <a:schemeClr val="tx2">
                <a:lumMod val="50000"/>
                <a:lumOff val="50000"/>
              </a:schemeClr>
            </a:solidFill>
          </a:ln>
        </p:spPr>
        <p:style>
          <a:lnRef idx="0">
            <a:schemeClr val="dk1"/>
          </a:lnRef>
          <a:fillRef idx="3">
            <a:schemeClr val="dk1"/>
          </a:fillRef>
          <a:effectRef idx="3">
            <a:schemeClr val="dk1"/>
          </a:effectRef>
          <a:fontRef idx="minor">
            <a:schemeClr val="lt1"/>
          </a:fontRef>
        </p:style>
        <p:txBody>
          <a:bodyPr rtlCol="0" anchor="ctr"/>
          <a:lstStyle/>
          <a:p>
            <a:pPr fontAlgn="auto">
              <a:spcBef>
                <a:spcPts val="0"/>
              </a:spcBef>
              <a:spcAft>
                <a:spcPts val="0"/>
              </a:spcAft>
            </a:pPr>
            <a:r>
              <a:rPr lang="ja-JP" altLang="en-US" sz="1600" b="1" dirty="0" smtClean="0">
                <a:ln w="18415" cmpd="sng">
                  <a:noFill/>
                  <a:prstDash val="solid"/>
                </a:ln>
                <a:solidFill>
                  <a:srgbClr val="000000">
                    <a:lumMod val="75000"/>
                    <a:lumOff val="25000"/>
                  </a:srgbClr>
                </a:solidFill>
                <a:latin typeface="HGPｺﾞｼｯｸM" panose="020B0600000000000000" pitchFamily="50" charset="-128"/>
                <a:ea typeface="HGPｺﾞｼｯｸM" panose="020B0600000000000000" pitchFamily="50" charset="-128"/>
              </a:rPr>
              <a:t>福祉</a:t>
            </a:r>
          </a:p>
        </p:txBody>
      </p:sp>
      <p:sp>
        <p:nvSpPr>
          <p:cNvPr id="24" name="角丸四角形 23"/>
          <p:cNvSpPr/>
          <p:nvPr/>
        </p:nvSpPr>
        <p:spPr>
          <a:xfrm>
            <a:off x="5714401" y="5644179"/>
            <a:ext cx="1946070" cy="487342"/>
          </a:xfrm>
          <a:prstGeom prst="roundRect">
            <a:avLst>
              <a:gd name="adj" fmla="val 2501"/>
            </a:avLst>
          </a:prstGeom>
          <a:solidFill>
            <a:schemeClr val="bg1"/>
          </a:solidFill>
          <a:ln w="19050">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（自立支援）協議会</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子ども関係の専門部会等</a:t>
            </a:r>
          </a:p>
        </p:txBody>
      </p:sp>
      <p:sp>
        <p:nvSpPr>
          <p:cNvPr id="42" name="円/楕円 41"/>
          <p:cNvSpPr/>
          <p:nvPr/>
        </p:nvSpPr>
        <p:spPr>
          <a:xfrm>
            <a:off x="3636847" y="5637773"/>
            <a:ext cx="1143340" cy="493833"/>
          </a:xfrm>
          <a:prstGeom prst="ellipse">
            <a:avLst/>
          </a:prstGeom>
          <a:solidFill>
            <a:srgbClr val="FFFF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自治体</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担当課</a:t>
            </a: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4198" y="5653114"/>
            <a:ext cx="648066" cy="5382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1" name="グラフ 30"/>
          <p:cNvGraphicFramePr>
            <a:graphicFrameLocks/>
          </p:cNvGraphicFramePr>
          <p:nvPr>
            <p:extLst>
              <p:ext uri="{D42A27DB-BD31-4B8C-83A1-F6EECF244321}">
                <p14:modId xmlns:p14="http://schemas.microsoft.com/office/powerpoint/2010/main" val="68332816"/>
              </p:ext>
            </p:extLst>
          </p:nvPr>
        </p:nvGraphicFramePr>
        <p:xfrm>
          <a:off x="3396234" y="2246952"/>
          <a:ext cx="3055953" cy="2387126"/>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Grp="1" noChangeAspect="1" noChangeArrowheads="1"/>
          </p:cNvPicPr>
          <p:nvPr>
            <p:ph idx="1"/>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1708093" y="5223881"/>
            <a:ext cx="7654675" cy="1360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横巻き 6"/>
          <p:cNvSpPr/>
          <p:nvPr/>
        </p:nvSpPr>
        <p:spPr>
          <a:xfrm>
            <a:off x="41564" y="4689397"/>
            <a:ext cx="2445229" cy="402380"/>
          </a:xfrm>
          <a:prstGeom prst="horizontalScroll">
            <a:avLst/>
          </a:prstGeom>
          <a:solidFill>
            <a:schemeClr val="bg1"/>
          </a:solidFill>
          <a:ln w="15875">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algn="l" fontAlgn="auto">
              <a:spcBef>
                <a:spcPts val="0"/>
              </a:spcBef>
              <a:spcAft>
                <a:spcPts val="0"/>
              </a:spcAft>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関係機関による連携イメージ図</a:t>
            </a:r>
          </a:p>
        </p:txBody>
      </p:sp>
      <p:sp>
        <p:nvSpPr>
          <p:cNvPr id="35" name="円/楕円 34"/>
          <p:cNvSpPr/>
          <p:nvPr/>
        </p:nvSpPr>
        <p:spPr>
          <a:xfrm>
            <a:off x="1615263" y="5294310"/>
            <a:ext cx="1796784" cy="412944"/>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相談支援事業所</a:t>
            </a:r>
          </a:p>
        </p:txBody>
      </p:sp>
      <p:sp>
        <p:nvSpPr>
          <p:cNvPr id="19" name="円/楕円 18"/>
          <p:cNvSpPr/>
          <p:nvPr/>
        </p:nvSpPr>
        <p:spPr>
          <a:xfrm>
            <a:off x="3530753" y="5114992"/>
            <a:ext cx="1685896" cy="393763"/>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児童</a:t>
            </a:r>
            <a:r>
              <a:rPr lang="ja-JP" altLang="en-US" sz="1050" dirty="0">
                <a:solidFill>
                  <a:srgbClr val="EEECE1">
                    <a:lumMod val="25000"/>
                  </a:srgbClr>
                </a:solidFill>
                <a:latin typeface="HG丸ｺﾞｼｯｸM-PRO" pitchFamily="50" charset="-128"/>
                <a:ea typeface="HG丸ｺﾞｼｯｸM-PRO" pitchFamily="50" charset="-128"/>
              </a:rPr>
              <a:t>発達</a:t>
            </a:r>
            <a:r>
              <a:rPr lang="ja-JP" altLang="en-US" sz="1050" dirty="0" smtClean="0">
                <a:solidFill>
                  <a:srgbClr val="EEECE1">
                    <a:lumMod val="25000"/>
                  </a:srgbClr>
                </a:solidFill>
                <a:latin typeface="HG丸ｺﾞｼｯｸM-PRO" pitchFamily="50" charset="-128"/>
                <a:ea typeface="HG丸ｺﾞｼｯｸM-PRO" pitchFamily="50" charset="-128"/>
              </a:rPr>
              <a:t>支援</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センター</a:t>
            </a:r>
            <a:r>
              <a:rPr lang="ja-JP" altLang="en-US" sz="1050" dirty="0">
                <a:solidFill>
                  <a:srgbClr val="EEECE1">
                    <a:lumMod val="25000"/>
                  </a:srgbClr>
                </a:solidFill>
                <a:latin typeface="HG丸ｺﾞｼｯｸM-PRO" pitchFamily="50" charset="-128"/>
                <a:ea typeface="HG丸ｺﾞｼｯｸM-PRO" pitchFamily="50" charset="-128"/>
              </a:rPr>
              <a:t>等</a:t>
            </a:r>
            <a:endParaRPr lang="ja-JP" altLang="en-US" sz="1050" dirty="0" smtClean="0">
              <a:solidFill>
                <a:srgbClr val="EEECE1">
                  <a:lumMod val="25000"/>
                </a:srgbClr>
              </a:solidFill>
              <a:latin typeface="HG丸ｺﾞｼｯｸM-PRO" pitchFamily="50" charset="-128"/>
              <a:ea typeface="HG丸ｺﾞｼｯｸM-PRO" pitchFamily="50" charset="-128"/>
            </a:endParaRPr>
          </a:p>
        </p:txBody>
      </p:sp>
      <p:sp>
        <p:nvSpPr>
          <p:cNvPr id="44" name="円/楕円 43"/>
          <p:cNvSpPr/>
          <p:nvPr/>
        </p:nvSpPr>
        <p:spPr>
          <a:xfrm>
            <a:off x="5572264" y="5114773"/>
            <a:ext cx="1946070" cy="421374"/>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障害</a:t>
            </a:r>
            <a:r>
              <a:rPr lang="ja-JP" altLang="en-US" sz="1050" dirty="0">
                <a:solidFill>
                  <a:srgbClr val="EEECE1">
                    <a:lumMod val="25000"/>
                  </a:srgbClr>
                </a:solidFill>
                <a:latin typeface="HG丸ｺﾞｼｯｸM-PRO" pitchFamily="50" charset="-128"/>
                <a:ea typeface="HG丸ｺﾞｼｯｸM-PRO" pitchFamily="50" charset="-128"/>
              </a:rPr>
              <a:t>福祉</a:t>
            </a:r>
            <a:r>
              <a:rPr lang="ja-JP" altLang="en-US" sz="1050" dirty="0" smtClean="0">
                <a:solidFill>
                  <a:srgbClr val="EEECE1">
                    <a:lumMod val="25000"/>
                  </a:srgbClr>
                </a:solidFill>
                <a:latin typeface="HG丸ｺﾞｼｯｸM-PRO" pitchFamily="50" charset="-128"/>
                <a:ea typeface="HG丸ｺﾞｼｯｸM-PRO" pitchFamily="50" charset="-128"/>
              </a:rPr>
              <a:t>サービス事業所</a:t>
            </a:r>
          </a:p>
        </p:txBody>
      </p:sp>
      <p:sp>
        <p:nvSpPr>
          <p:cNvPr id="11" name="角丸四角形吹き出し 10"/>
          <p:cNvSpPr/>
          <p:nvPr/>
        </p:nvSpPr>
        <p:spPr>
          <a:xfrm>
            <a:off x="7866183" y="5332046"/>
            <a:ext cx="1521687" cy="447123"/>
          </a:xfrm>
          <a:prstGeom prst="wedgeRoundRectCallout">
            <a:avLst>
              <a:gd name="adj1" fmla="val -57518"/>
              <a:gd name="adj2" fmla="val -8612"/>
              <a:gd name="adj3" fmla="val 16667"/>
            </a:avLst>
          </a:prstGeom>
          <a:solidFill>
            <a:schemeClr val="bg1"/>
          </a:solidFill>
          <a:ln w="12700">
            <a:solidFill>
              <a:schemeClr val="tx1">
                <a:lumMod val="65000"/>
                <a:lumOff val="35000"/>
              </a:schemeClr>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l" fontAlgn="auto">
              <a:lnSpc>
                <a:spcPts val="1300"/>
              </a:lnSpc>
              <a:spcBef>
                <a:spcPts val="0"/>
              </a:spcBef>
              <a:spcAft>
                <a:spcPts val="0"/>
              </a:spcAft>
            </a:pPr>
            <a:r>
              <a:rPr lang="ja-JP" altLang="en-US" sz="1400" dirty="0" smtClean="0">
                <a:solidFill>
                  <a:srgbClr val="EEECE1">
                    <a:lumMod val="25000"/>
                  </a:srgbClr>
                </a:solidFill>
                <a:latin typeface="HG丸ｺﾞｼｯｸM-PRO" pitchFamily="50" charset="-128"/>
                <a:ea typeface="HG丸ｺﾞｼｯｸM-PRO" pitchFamily="50" charset="-128"/>
              </a:rPr>
              <a:t>　</a:t>
            </a:r>
            <a:r>
              <a:rPr lang="ja-JP" altLang="en-US" sz="1100" dirty="0" smtClean="0">
                <a:solidFill>
                  <a:srgbClr val="EEECE1">
                    <a:lumMod val="25000"/>
                  </a:srgbClr>
                </a:solidFill>
                <a:latin typeface="HG丸ｺﾞｼｯｸM-PRO" pitchFamily="50" charset="-128"/>
                <a:ea typeface="HG丸ｺﾞｼｯｸM-PRO" pitchFamily="50" charset="-128"/>
              </a:rPr>
              <a:t>・</a:t>
            </a:r>
            <a:r>
              <a:rPr lang="ja-JP" altLang="en-US" sz="1050" dirty="0" smtClean="0">
                <a:solidFill>
                  <a:srgbClr val="EEECE1">
                    <a:lumMod val="25000"/>
                  </a:srgbClr>
                </a:solidFill>
                <a:latin typeface="HG丸ｺﾞｼｯｸM-PRO" pitchFamily="50" charset="-128"/>
                <a:ea typeface="HG丸ｺﾞｼｯｸM-PRO" pitchFamily="50" charset="-128"/>
              </a:rPr>
              <a:t>特別支援学校　</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algn="l" fontAlgn="auto">
              <a:lnSpc>
                <a:spcPts val="1300"/>
              </a:lnSpc>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　</a:t>
            </a:r>
            <a:r>
              <a:rPr lang="ja-JP" altLang="en-US" sz="1050" dirty="0">
                <a:solidFill>
                  <a:srgbClr val="EEECE1">
                    <a:lumMod val="25000"/>
                  </a:srgbClr>
                </a:solidFill>
                <a:latin typeface="HG丸ｺﾞｼｯｸM-PRO" pitchFamily="50" charset="-128"/>
                <a:ea typeface="HG丸ｺﾞｼｯｸM-PRO" pitchFamily="50" charset="-128"/>
              </a:rPr>
              <a:t> </a:t>
            </a:r>
            <a:r>
              <a:rPr lang="ja-JP" altLang="en-US" sz="1050" dirty="0" smtClean="0">
                <a:solidFill>
                  <a:srgbClr val="EEECE1">
                    <a:lumMod val="25000"/>
                  </a:srgbClr>
                </a:solidFill>
                <a:latin typeface="HG丸ｺﾞｼｯｸM-PRO" pitchFamily="50" charset="-128"/>
                <a:ea typeface="HG丸ｺﾞｼｯｸM-PRO" pitchFamily="50" charset="-128"/>
              </a:rPr>
              <a:t>・訪問教育</a:t>
            </a:r>
          </a:p>
        </p:txBody>
      </p:sp>
      <p:sp>
        <p:nvSpPr>
          <p:cNvPr id="36" name="角丸四角形 35"/>
          <p:cNvSpPr/>
          <p:nvPr/>
        </p:nvSpPr>
        <p:spPr>
          <a:xfrm>
            <a:off x="7941532" y="5234509"/>
            <a:ext cx="223000" cy="524408"/>
          </a:xfrm>
          <a:prstGeom prst="roundRect">
            <a:avLst/>
          </a:prstGeom>
          <a:solidFill>
            <a:srgbClr val="CCFF99"/>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100" b="1" dirty="0" smtClean="0">
                <a:ln w="18415" cmpd="sng">
                  <a:noFill/>
                  <a:prstDash val="solid"/>
                </a:ln>
                <a:solidFill>
                  <a:srgbClr val="EEECE1">
                    <a:lumMod val="25000"/>
                  </a:srgbClr>
                </a:solidFill>
                <a:latin typeface="HG丸ｺﾞｼｯｸM-PRO" pitchFamily="50" charset="-128"/>
                <a:ea typeface="HG丸ｺﾞｼｯｸM-PRO" pitchFamily="50" charset="-128"/>
              </a:rPr>
              <a:t>教育</a:t>
            </a:r>
          </a:p>
        </p:txBody>
      </p:sp>
      <p:sp>
        <p:nvSpPr>
          <p:cNvPr id="33" name="角丸四角形吹き出し 32"/>
          <p:cNvSpPr/>
          <p:nvPr/>
        </p:nvSpPr>
        <p:spPr>
          <a:xfrm>
            <a:off x="7945055" y="6266849"/>
            <a:ext cx="1521687" cy="447123"/>
          </a:xfrm>
          <a:prstGeom prst="wedgeRoundRectCallout">
            <a:avLst>
              <a:gd name="adj1" fmla="val -60425"/>
              <a:gd name="adj2" fmla="val -19569"/>
              <a:gd name="adj3" fmla="val 16667"/>
            </a:avLst>
          </a:prstGeom>
          <a:solidFill>
            <a:schemeClr val="bg1"/>
          </a:solidFill>
          <a:ln w="12700">
            <a:solidFill>
              <a:schemeClr val="tx1">
                <a:lumMod val="65000"/>
                <a:lumOff val="35000"/>
              </a:schemeClr>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l" fontAlgn="auto">
              <a:lnSpc>
                <a:spcPts val="1300"/>
              </a:lnSpc>
              <a:spcBef>
                <a:spcPts val="0"/>
              </a:spcBef>
              <a:spcAft>
                <a:spcPts val="0"/>
              </a:spcAft>
            </a:pPr>
            <a:r>
              <a:rPr lang="ja-JP" altLang="en-US" sz="1400" dirty="0" smtClean="0">
                <a:solidFill>
                  <a:srgbClr val="EEECE1">
                    <a:lumMod val="25000"/>
                  </a:srgbClr>
                </a:solidFill>
                <a:latin typeface="HG丸ｺﾞｼｯｸM-PRO" pitchFamily="50" charset="-128"/>
                <a:ea typeface="HG丸ｺﾞｼｯｸM-PRO" pitchFamily="50" charset="-128"/>
              </a:rPr>
              <a:t>　</a:t>
            </a:r>
            <a:r>
              <a:rPr lang="ja-JP" altLang="en-US" sz="1050" dirty="0" smtClean="0">
                <a:solidFill>
                  <a:srgbClr val="EEECE1">
                    <a:lumMod val="25000"/>
                  </a:srgbClr>
                </a:solidFill>
                <a:latin typeface="HG丸ｺﾞｼｯｸM-PRO" pitchFamily="50" charset="-128"/>
                <a:ea typeface="HG丸ｺﾞｼｯｸM-PRO" pitchFamily="50" charset="-128"/>
              </a:rPr>
              <a:t>・保健所　</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algn="l" fontAlgn="auto">
              <a:lnSpc>
                <a:spcPts val="1300"/>
              </a:lnSpc>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　</a:t>
            </a:r>
            <a:r>
              <a:rPr lang="ja-JP" altLang="en-US" sz="1050" dirty="0">
                <a:solidFill>
                  <a:srgbClr val="EEECE1">
                    <a:lumMod val="25000"/>
                  </a:srgbClr>
                </a:solidFill>
                <a:latin typeface="HG丸ｺﾞｼｯｸM-PRO" pitchFamily="50" charset="-128"/>
                <a:ea typeface="HG丸ｺﾞｼｯｸM-PRO" pitchFamily="50" charset="-128"/>
              </a:rPr>
              <a:t> </a:t>
            </a:r>
            <a:r>
              <a:rPr lang="ja-JP" altLang="en-US" sz="1050" dirty="0" smtClean="0">
                <a:solidFill>
                  <a:srgbClr val="EEECE1">
                    <a:lumMod val="25000"/>
                  </a:srgbClr>
                </a:solidFill>
                <a:latin typeface="HG丸ｺﾞｼｯｸM-PRO" pitchFamily="50" charset="-128"/>
                <a:ea typeface="HG丸ｺﾞｼｯｸM-PRO" pitchFamily="50" charset="-128"/>
              </a:rPr>
              <a:t>・保健センター</a:t>
            </a:r>
          </a:p>
        </p:txBody>
      </p:sp>
      <p:sp>
        <p:nvSpPr>
          <p:cNvPr id="37" name="角丸四角形 36"/>
          <p:cNvSpPr/>
          <p:nvPr/>
        </p:nvSpPr>
        <p:spPr>
          <a:xfrm>
            <a:off x="7945053" y="6212729"/>
            <a:ext cx="223000" cy="524408"/>
          </a:xfrm>
          <a:prstGeom prst="roundRect">
            <a:avLst/>
          </a:prstGeom>
          <a:solidFill>
            <a:srgbClr val="FDBBC1"/>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b="1" dirty="0" smtClean="0">
                <a:ln w="18415" cmpd="sng">
                  <a:noFill/>
                  <a:prstDash val="solid"/>
                </a:ln>
                <a:solidFill>
                  <a:srgbClr val="EEECE1">
                    <a:lumMod val="25000"/>
                  </a:srgbClr>
                </a:solidFill>
                <a:latin typeface="HG丸ｺﾞｼｯｸM-PRO" pitchFamily="50" charset="-128"/>
                <a:ea typeface="HG丸ｺﾞｼｯｸM-PRO" pitchFamily="50" charset="-128"/>
              </a:rPr>
              <a:t>保健</a:t>
            </a:r>
          </a:p>
        </p:txBody>
      </p:sp>
      <p:sp>
        <p:nvSpPr>
          <p:cNvPr id="16" name="円/楕円 15"/>
          <p:cNvSpPr/>
          <p:nvPr/>
        </p:nvSpPr>
        <p:spPr>
          <a:xfrm>
            <a:off x="5500262" y="6298599"/>
            <a:ext cx="2090089" cy="460160"/>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地域中核病院</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地域小児科センター</a:t>
            </a:r>
          </a:p>
        </p:txBody>
      </p:sp>
      <p:sp>
        <p:nvSpPr>
          <p:cNvPr id="32" name="円/楕円 31"/>
          <p:cNvSpPr/>
          <p:nvPr/>
        </p:nvSpPr>
        <p:spPr>
          <a:xfrm>
            <a:off x="3124055" y="6307922"/>
            <a:ext cx="2124211" cy="429299"/>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小児科診療所</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在宅療養支援診療所</a:t>
            </a:r>
          </a:p>
        </p:txBody>
      </p:sp>
      <p:sp>
        <p:nvSpPr>
          <p:cNvPr id="34" name="円/楕円 33"/>
          <p:cNvSpPr/>
          <p:nvPr/>
        </p:nvSpPr>
        <p:spPr>
          <a:xfrm>
            <a:off x="1615305" y="6098901"/>
            <a:ext cx="1487021" cy="409670"/>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訪問看護</a:t>
            </a:r>
            <a:endParaRPr lang="en-US" altLang="ja-JP" sz="1050" dirty="0" smtClean="0">
              <a:solidFill>
                <a:srgbClr val="EEECE1">
                  <a:lumMod val="25000"/>
                </a:srgbClr>
              </a:solidFill>
              <a:latin typeface="HG丸ｺﾞｼｯｸM-PRO" pitchFamily="50" charset="-128"/>
              <a:ea typeface="HG丸ｺﾞｼｯｸM-PRO" pitchFamily="50" charset="-128"/>
            </a:endParaRPr>
          </a:p>
          <a:p>
            <a:pPr fontAlgn="auto">
              <a:spcBef>
                <a:spcPts val="0"/>
              </a:spcBef>
              <a:spcAft>
                <a:spcPts val="0"/>
              </a:spcAft>
            </a:pPr>
            <a:r>
              <a:rPr lang="ja-JP" altLang="en-US" sz="1050" dirty="0" smtClean="0">
                <a:solidFill>
                  <a:srgbClr val="EEECE1">
                    <a:lumMod val="25000"/>
                  </a:srgbClr>
                </a:solidFill>
                <a:latin typeface="HG丸ｺﾞｼｯｸM-PRO" pitchFamily="50" charset="-128"/>
                <a:ea typeface="HG丸ｺﾞｼｯｸM-PRO" pitchFamily="50" charset="-128"/>
              </a:rPr>
              <a:t>ステーション</a:t>
            </a:r>
          </a:p>
        </p:txBody>
      </p:sp>
      <p:sp>
        <p:nvSpPr>
          <p:cNvPr id="51" name="テキスト ボックス 50"/>
          <p:cNvSpPr txBox="1"/>
          <p:nvPr/>
        </p:nvSpPr>
        <p:spPr>
          <a:xfrm>
            <a:off x="3432596" y="1904724"/>
            <a:ext cx="3071043"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l" fontAlgn="auto">
              <a:spcBef>
                <a:spcPts val="0"/>
              </a:spcBef>
              <a:spcAft>
                <a:spcPts val="0"/>
              </a:spcAft>
            </a:pP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在宅人工呼吸指導管理料算定件数</a:t>
            </a:r>
            <a:endParaRPr lang="en-US" altLang="ja-JP"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fontAlgn="auto">
              <a:spcBef>
                <a:spcPts val="0"/>
              </a:spcBef>
              <a:spcAft>
                <a:spcPts val="0"/>
              </a:spcAft>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0</a:t>
            </a: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19</a:t>
            </a: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歳</a:t>
            </a: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の推移</a:t>
            </a:r>
            <a:endPar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40" name="テキスト ボックス 39"/>
          <p:cNvSpPr txBox="1"/>
          <p:nvPr/>
        </p:nvSpPr>
        <p:spPr>
          <a:xfrm>
            <a:off x="3412047" y="2436141"/>
            <a:ext cx="504056" cy="246221"/>
          </a:xfrm>
          <a:prstGeom prst="rect">
            <a:avLst/>
          </a:prstGeom>
          <a:noFill/>
        </p:spPr>
        <p:txBody>
          <a:bodyPr wrap="square" rtlCol="0">
            <a:spAutoFit/>
          </a:bodyPr>
          <a:lstStyle/>
          <a:p>
            <a:pPr algn="l" fontAlgn="auto">
              <a:spcBef>
                <a:spcPts val="0"/>
              </a:spcBef>
              <a:spcAft>
                <a:spcPts val="0"/>
              </a:spcAft>
            </a:pPr>
            <a:r>
              <a:rPr lang="ja-JP" altLang="en-US" sz="1000" dirty="0" smtClean="0">
                <a:solidFill>
                  <a:srgbClr val="000000"/>
                </a:solidFill>
                <a:latin typeface="Calibri"/>
                <a:ea typeface="ＭＳ Ｐゴシック"/>
              </a:rPr>
              <a:t>（件）</a:t>
            </a:r>
            <a:endParaRPr lang="ja-JP" altLang="en-US" sz="1000" dirty="0">
              <a:solidFill>
                <a:srgbClr val="000000"/>
              </a:solidFill>
              <a:latin typeface="Calibri"/>
              <a:ea typeface="ＭＳ Ｐゴシック"/>
            </a:endParaRPr>
          </a:p>
        </p:txBody>
      </p:sp>
      <p:grpSp>
        <p:nvGrpSpPr>
          <p:cNvPr id="48" name="グループ化 18"/>
          <p:cNvGrpSpPr/>
          <p:nvPr/>
        </p:nvGrpSpPr>
        <p:grpSpPr>
          <a:xfrm>
            <a:off x="0" y="329793"/>
            <a:ext cx="9906000" cy="72008"/>
            <a:chOff x="0" y="188640"/>
            <a:chExt cx="9144000" cy="72008"/>
          </a:xfrm>
        </p:grpSpPr>
        <p:cxnSp>
          <p:nvCxnSpPr>
            <p:cNvPr id="49" name="直線コネクタ 48"/>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60" name="表 59"/>
          <p:cNvGraphicFramePr>
            <a:graphicFrameLocks noGrp="1"/>
          </p:cNvGraphicFramePr>
          <p:nvPr>
            <p:extLst>
              <p:ext uri="{D42A27DB-BD31-4B8C-83A1-F6EECF244321}">
                <p14:modId xmlns:p14="http://schemas.microsoft.com/office/powerpoint/2010/main" val="1656451234"/>
              </p:ext>
            </p:extLst>
          </p:nvPr>
        </p:nvGraphicFramePr>
        <p:xfrm>
          <a:off x="6674703" y="2405625"/>
          <a:ext cx="3130490" cy="2106697"/>
        </p:xfrm>
        <a:graphic>
          <a:graphicData uri="http://schemas.openxmlformats.org/drawingml/2006/table">
            <a:tbl>
              <a:tblPr firstRow="1" firstCol="1" bandRow="1">
                <a:tableStyleId>{5940675A-B579-460E-94D1-54222C63F5DA}</a:tableStyleId>
              </a:tblPr>
              <a:tblGrid>
                <a:gridCol w="2382772"/>
                <a:gridCol w="355648"/>
                <a:gridCol w="392070"/>
              </a:tblGrid>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ctr">
                        <a:spcAft>
                          <a:spcPts val="0"/>
                        </a:spcAft>
                      </a:pPr>
                      <a:r>
                        <a:rPr lang="ja-JP" altLang="en-US" sz="1000" b="0" kern="100" dirty="0" smtClean="0">
                          <a:solidFill>
                            <a:schemeClr val="tx1">
                              <a:lumMod val="85000"/>
                              <a:lumOff val="15000"/>
                            </a:schemeClr>
                          </a:solidFill>
                          <a:effectLst/>
                        </a:rPr>
                        <a:t>相談先</a:t>
                      </a:r>
                      <a:endParaRPr lang="ja-JP" sz="1000" b="0" kern="100" dirty="0">
                        <a:solidFill>
                          <a:schemeClr val="tx1">
                            <a:lumMod val="85000"/>
                            <a:lumOff val="15000"/>
                          </a:schemeClr>
                        </a:solidFill>
                        <a:effectLst/>
                        <a:latin typeface="+mn-ea"/>
                        <a:ea typeface="+mn-ea"/>
                        <a:cs typeface="Times New Roman"/>
                      </a:endParaRPr>
                    </a:p>
                  </a:txBody>
                  <a:tcPr marL="68580" marR="68580" marT="0" marB="0">
                    <a:solidFill>
                      <a:srgbClr val="D2DCF0"/>
                    </a:solidFill>
                  </a:tcPr>
                </a:tc>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r">
                        <a:spcAft>
                          <a:spcPts val="0"/>
                        </a:spcAft>
                      </a:pPr>
                      <a:r>
                        <a:rPr lang="ja-JP" sz="1000" b="0" kern="0" dirty="0">
                          <a:solidFill>
                            <a:schemeClr val="tx1">
                              <a:lumMod val="85000"/>
                              <a:lumOff val="15000"/>
                            </a:schemeClr>
                          </a:solidFill>
                          <a:effectLst/>
                        </a:rPr>
                        <a:t>人</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r">
                        <a:spcAft>
                          <a:spcPts val="0"/>
                        </a:spcAft>
                      </a:pPr>
                      <a:r>
                        <a:rPr lang="ja-JP" sz="1000" b="0" kern="0" dirty="0">
                          <a:solidFill>
                            <a:schemeClr val="tx1">
                              <a:lumMod val="85000"/>
                              <a:lumOff val="15000"/>
                            </a:schemeClr>
                          </a:solidFill>
                          <a:effectLst/>
                        </a:rPr>
                        <a:t>％</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r>
              <a:tr h="259219">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0" dirty="0" smtClean="0">
                          <a:solidFill>
                            <a:schemeClr val="tx1">
                              <a:lumMod val="85000"/>
                              <a:lumOff val="15000"/>
                            </a:schemeClr>
                          </a:solidFill>
                          <a:effectLst/>
                        </a:rPr>
                        <a:t>医療機関の職員（医師、看護師、</a:t>
                      </a:r>
                      <a:r>
                        <a:rPr lang="en-US" altLang="ja-JP" sz="1000" b="0" kern="0" dirty="0" smtClean="0">
                          <a:solidFill>
                            <a:schemeClr val="tx1">
                              <a:lumMod val="85000"/>
                              <a:lumOff val="15000"/>
                            </a:schemeClr>
                          </a:solidFill>
                          <a:effectLst/>
                        </a:rPr>
                        <a:t>MSW</a:t>
                      </a:r>
                      <a:r>
                        <a:rPr lang="ja-JP" altLang="en-US" sz="1000" b="0" kern="0" dirty="0" smtClean="0">
                          <a:solidFill>
                            <a:schemeClr val="tx1">
                              <a:lumMod val="85000"/>
                              <a:lumOff val="15000"/>
                            </a:schemeClr>
                          </a:solidFill>
                          <a:effectLst/>
                        </a:rPr>
                        <a:t>等）</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692</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77.4</a:t>
                      </a:r>
                      <a:endParaRPr lang="ja-JP" sz="1000" kern="100" dirty="0">
                        <a:solidFill>
                          <a:schemeClr val="tx1"/>
                        </a:solidFill>
                        <a:effectLst/>
                        <a:latin typeface="+mn-ea"/>
                        <a:ea typeface="+mn-ea"/>
                        <a:cs typeface="Times New Roman"/>
                      </a:endParaRPr>
                    </a:p>
                  </a:txBody>
                  <a:tcPr marL="68580" marR="68580" marT="0" marB="0" anchor="ctr"/>
                </a:tc>
              </a:tr>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訪問看護事業所等の職員（看護師等）</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405</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45.3</a:t>
                      </a:r>
                      <a:endParaRPr lang="ja-JP" sz="1000" kern="100" dirty="0">
                        <a:solidFill>
                          <a:schemeClr val="tx1"/>
                        </a:solidFill>
                        <a:effectLst/>
                        <a:latin typeface="+mn-ea"/>
                        <a:ea typeface="+mn-ea"/>
                        <a:cs typeface="Times New Roman"/>
                      </a:endParaRPr>
                    </a:p>
                  </a:txBody>
                  <a:tcPr marL="68580" marR="68580" marT="0" marB="0" anchor="ctr"/>
                </a:tc>
              </a:tr>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福祉サービス事業所等の職員</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292</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32.7</a:t>
                      </a:r>
                      <a:endParaRPr lang="ja-JP" sz="1000" kern="100" dirty="0">
                        <a:solidFill>
                          <a:schemeClr val="tx1"/>
                        </a:solidFill>
                        <a:effectLst/>
                        <a:latin typeface="+mn-ea"/>
                        <a:ea typeface="+mn-ea"/>
                        <a:cs typeface="Times New Roman"/>
                      </a:endParaRPr>
                    </a:p>
                  </a:txBody>
                  <a:tcPr marL="68580" marR="68580" marT="0" marB="0" anchor="ctr"/>
                </a:tc>
              </a:tr>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行政機関の職員（保健師等）</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216</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24.2</a:t>
                      </a:r>
                      <a:endParaRPr lang="ja-JP" sz="1000" kern="100" dirty="0">
                        <a:solidFill>
                          <a:schemeClr val="tx1"/>
                        </a:solidFill>
                        <a:effectLst/>
                        <a:latin typeface="+mn-ea"/>
                        <a:ea typeface="+mn-ea"/>
                        <a:cs typeface="Times New Roman"/>
                      </a:endParaRPr>
                    </a:p>
                  </a:txBody>
                  <a:tcPr marL="68580" marR="68580" marT="0" marB="0" anchor="ctr"/>
                </a:tc>
              </a:tr>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学校・保育所等の職員</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317</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35.5</a:t>
                      </a:r>
                      <a:endParaRPr lang="ja-JP" sz="1000" kern="100" dirty="0">
                        <a:solidFill>
                          <a:schemeClr val="tx1"/>
                        </a:solidFill>
                        <a:effectLst/>
                        <a:latin typeface="+mn-ea"/>
                        <a:ea typeface="+mn-ea"/>
                        <a:cs typeface="Times New Roman"/>
                      </a:endParaRPr>
                    </a:p>
                  </a:txBody>
                  <a:tcPr marL="68580" marR="68580" marT="0" marB="0" anchor="ctr"/>
                </a:tc>
              </a:tr>
              <a:tr h="18101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知人・友人</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412</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46.1</a:t>
                      </a:r>
                      <a:endParaRPr lang="ja-JP" sz="1000" kern="100" dirty="0">
                        <a:solidFill>
                          <a:schemeClr val="tx1"/>
                        </a:solidFill>
                        <a:effectLst/>
                        <a:latin typeface="+mn-ea"/>
                        <a:ea typeface="+mn-ea"/>
                        <a:cs typeface="Times New Roman"/>
                      </a:endParaRPr>
                    </a:p>
                  </a:txBody>
                  <a:tcPr marL="68580" marR="68580" marT="0" marB="0" anchor="ctr"/>
                </a:tc>
              </a:tr>
              <a:tr h="25307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患者団体・支援団体</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46</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5.1</a:t>
                      </a:r>
                      <a:endParaRPr lang="ja-JP" sz="1000" kern="100" dirty="0">
                        <a:solidFill>
                          <a:schemeClr val="tx1"/>
                        </a:solidFill>
                        <a:effectLst/>
                        <a:latin typeface="+mn-ea"/>
                        <a:ea typeface="+mn-ea"/>
                        <a:cs typeface="Times New Roman"/>
                      </a:endParaRPr>
                    </a:p>
                  </a:txBody>
                  <a:tcPr marL="68580" marR="68580" marT="0" marB="0" anchor="ctr"/>
                </a:tc>
              </a:tr>
              <a:tr h="25278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その他</a:t>
                      </a:r>
                      <a:endParaRPr lang="ja-JP" sz="1000" b="0" kern="100" dirty="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32</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3.6</a:t>
                      </a:r>
                      <a:endParaRPr lang="ja-JP" sz="1000" kern="100" dirty="0">
                        <a:solidFill>
                          <a:schemeClr val="tx1"/>
                        </a:solidFill>
                        <a:effectLst/>
                        <a:latin typeface="+mn-ea"/>
                        <a:ea typeface="+mn-ea"/>
                        <a:cs typeface="Times New Roman"/>
                      </a:endParaRPr>
                    </a:p>
                  </a:txBody>
                  <a:tcPr marL="68580" marR="68580" marT="0" marB="0" anchor="ctr"/>
                </a:tc>
              </a:tr>
              <a:tr h="255549">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相談先がない・分からない</a:t>
                      </a:r>
                      <a:endParaRPr lang="en-US" altLang="ja-JP" sz="1000" b="0" kern="100" dirty="0" smtClean="0">
                        <a:solidFill>
                          <a:schemeClr val="tx1">
                            <a:lumMod val="85000"/>
                            <a:lumOff val="15000"/>
                          </a:schemeClr>
                        </a:solidFill>
                        <a:effectLst/>
                        <a:latin typeface="+mn-ea"/>
                        <a:ea typeface="+mn-ea"/>
                        <a:cs typeface="Times New Roman"/>
                      </a:endParaRPr>
                    </a:p>
                  </a:txBody>
                  <a:tcPr marL="68580" marR="68580"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31</a:t>
                      </a:r>
                      <a:endParaRPr lang="ja-JP" sz="1000" kern="100" dirty="0">
                        <a:solidFill>
                          <a:schemeClr val="tx1"/>
                        </a:solidFill>
                        <a:effectLst/>
                        <a:latin typeface="+mn-ea"/>
                        <a:ea typeface="+mn-ea"/>
                        <a:cs typeface="Times New Roman"/>
                      </a:endParaRPr>
                    </a:p>
                  </a:txBody>
                  <a:tcPr marL="68580" marR="68580"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3.5</a:t>
                      </a:r>
                      <a:endParaRPr lang="ja-JP" sz="1000" kern="100" dirty="0">
                        <a:solidFill>
                          <a:schemeClr val="tx1"/>
                        </a:solidFill>
                        <a:effectLst/>
                        <a:latin typeface="+mn-ea"/>
                        <a:ea typeface="+mn-ea"/>
                        <a:cs typeface="Times New Roman"/>
                      </a:endParaRPr>
                    </a:p>
                  </a:txBody>
                  <a:tcPr marL="68580" marR="68580" marT="0" marB="0" anchor="ctr"/>
                </a:tc>
              </a:tr>
            </a:tbl>
          </a:graphicData>
        </a:graphic>
      </p:graphicFrame>
      <p:sp>
        <p:nvSpPr>
          <p:cNvPr id="61" name="正方形/長方形 60"/>
          <p:cNvSpPr/>
          <p:nvPr/>
        </p:nvSpPr>
        <p:spPr>
          <a:xfrm>
            <a:off x="6652135" y="4539521"/>
            <a:ext cx="3111356" cy="338554"/>
          </a:xfrm>
          <a:prstGeom prst="rect">
            <a:avLst/>
          </a:prstGeom>
        </p:spPr>
        <p:txBody>
          <a:bodyPr wrap="square">
            <a:spAutoFit/>
          </a:bodyPr>
          <a:lstStyle/>
          <a:p>
            <a:pPr algn="l" fontAlgn="auto">
              <a:spcBef>
                <a:spcPts val="0"/>
              </a:spcBef>
              <a:spcAft>
                <a:spcPts val="0"/>
              </a:spcAft>
            </a:pPr>
            <a:r>
              <a:rPr lang="ja-JP" altLang="en-US"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en-US" altLang="ja-JP"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27</a:t>
            </a:r>
            <a:r>
              <a:rPr lang="ja-JP" altLang="en-US"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年度厚生労働省社会・援護局委託事業「</a:t>
            </a:r>
            <a:r>
              <a:rPr lang="ja-JP" altLang="en-US" sz="800" dirty="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在宅</a:t>
            </a:r>
            <a:r>
              <a:rPr lang="ja-JP" altLang="en-US"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医療</a:t>
            </a:r>
            <a:endParaRPr lang="en-US" altLang="ja-JP"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fontAlgn="auto">
              <a:spcBef>
                <a:spcPts val="0"/>
              </a:spcBef>
              <a:spcAft>
                <a:spcPts val="0"/>
              </a:spcAft>
            </a:pPr>
            <a:r>
              <a:rPr lang="ja-JP" altLang="en-US" sz="8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ケアが必要な子どもに関する調査」速報値</a:t>
            </a:r>
            <a:endParaRPr lang="ja-JP" altLang="en-US" sz="800" dirty="0">
              <a:solidFill>
                <a:srgbClr val="000000">
                  <a:lumMod val="85000"/>
                  <a:lumOff val="15000"/>
                </a:srgb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2" name="正方形/長方形 61"/>
          <p:cNvSpPr/>
          <p:nvPr/>
        </p:nvSpPr>
        <p:spPr>
          <a:xfrm>
            <a:off x="6673035" y="1904724"/>
            <a:ext cx="3111356"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l" eaLnBrk="0" hangingPunct="0">
              <a:spcBef>
                <a:spcPct val="0"/>
              </a:spcBef>
            </a:pP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Times New Roman" pitchFamily="18" charset="0"/>
              </a:rPr>
              <a:t>◆　育児や療育、在宅での生活等の全般に</a:t>
            </a:r>
            <a:endParaRPr lang="en-US" altLang="ja-JP" sz="1050" dirty="0" smtClean="0">
              <a:solidFill>
                <a:srgbClr val="FFFFFF"/>
              </a:solidFill>
              <a:latin typeface="HG丸ｺﾞｼｯｸM-PRO" panose="020F0600000000000000" pitchFamily="50" charset="-128"/>
              <a:ea typeface="HG丸ｺﾞｼｯｸM-PRO" panose="020F0600000000000000" pitchFamily="50" charset="-128"/>
              <a:cs typeface="Times New Roman" pitchFamily="18" charset="0"/>
            </a:endParaRPr>
          </a:p>
          <a:p>
            <a:pPr algn="l" eaLnBrk="0" hangingPunct="0">
              <a:spcBef>
                <a:spcPct val="0"/>
              </a:spcBef>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Times New Roman" pitchFamily="18" charset="0"/>
              </a:rPr>
              <a:t>　</a:t>
            </a: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Times New Roman" pitchFamily="18" charset="0"/>
              </a:rPr>
              <a:t>　関する相談先</a:t>
            </a:r>
            <a:endParaRPr lang="ja-JP" altLang="en-US" sz="1050" dirty="0">
              <a:solidFill>
                <a:srgbClr val="FFFFFF"/>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63" name="Rectangle 2"/>
          <p:cNvSpPr>
            <a:spLocks noChangeArrowheads="1"/>
          </p:cNvSpPr>
          <p:nvPr/>
        </p:nvSpPr>
        <p:spPr bwMode="auto">
          <a:xfrm>
            <a:off x="8759338" y="4707615"/>
            <a:ext cx="120257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l" eaLnBrk="0" hangingPunct="0">
              <a:spcBef>
                <a:spcPct val="0"/>
              </a:spcBef>
            </a:pPr>
            <a:r>
              <a:rPr lang="en-US" altLang="ja-JP" sz="800" dirty="0">
                <a:solidFill>
                  <a:srgbClr val="000000">
                    <a:lumMod val="75000"/>
                    <a:lumOff val="25000"/>
                  </a:srgbClr>
                </a:solidFill>
                <a:latin typeface="HG丸ｺﾞｼｯｸM-PRO" panose="020F0600000000000000" pitchFamily="50" charset="-128"/>
                <a:ea typeface="HG丸ｺﾞｼｯｸM-PRO" panose="020F0600000000000000" pitchFamily="50" charset="-128"/>
                <a:cs typeface="Times New Roman" pitchFamily="18" charset="0"/>
              </a:rPr>
              <a:t>(</a:t>
            </a:r>
            <a:r>
              <a:rPr lang="en-US" altLang="ja-JP" sz="800" dirty="0" smtClean="0">
                <a:solidFill>
                  <a:srgbClr val="000000">
                    <a:lumMod val="75000"/>
                    <a:lumOff val="25000"/>
                  </a:srgbClr>
                </a:solidFill>
                <a:latin typeface="HG丸ｺﾞｼｯｸM-PRO" panose="020F0600000000000000" pitchFamily="50" charset="-128"/>
                <a:ea typeface="HG丸ｺﾞｼｯｸM-PRO" panose="020F0600000000000000" pitchFamily="50" charset="-128"/>
                <a:cs typeface="Times New Roman" pitchFamily="18" charset="0"/>
              </a:rPr>
              <a:t>N=797</a:t>
            </a:r>
            <a:r>
              <a:rPr lang="ja-JP" altLang="en-US" sz="800" dirty="0" smtClean="0">
                <a:solidFill>
                  <a:srgbClr val="000000">
                    <a:lumMod val="75000"/>
                    <a:lumOff val="25000"/>
                  </a:srgbClr>
                </a:solidFill>
                <a:latin typeface="HG丸ｺﾞｼｯｸM-PRO" panose="020F0600000000000000" pitchFamily="50" charset="-128"/>
                <a:ea typeface="HG丸ｺﾞｼｯｸM-PRO" panose="020F0600000000000000" pitchFamily="50" charset="-128"/>
                <a:cs typeface="Times New Roman" pitchFamily="18" charset="0"/>
              </a:rPr>
              <a:t>（複数回答）</a:t>
            </a:r>
            <a:endParaRPr lang="ja-JP" altLang="en-US" sz="800" dirty="0" smtClean="0">
              <a:solidFill>
                <a:srgbClr val="000000">
                  <a:lumMod val="75000"/>
                  <a:lumOff val="25000"/>
                </a:srgb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65" name="正方形/長方形 64"/>
          <p:cNvSpPr/>
          <p:nvPr/>
        </p:nvSpPr>
        <p:spPr>
          <a:xfrm>
            <a:off x="4065012" y="4561664"/>
            <a:ext cx="2366438" cy="293186"/>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fontAlgn="auto">
              <a:spcBef>
                <a:spcPts val="0"/>
              </a:spcBef>
              <a:spcAft>
                <a:spcPts val="0"/>
              </a:spcAft>
            </a:pPr>
            <a:r>
              <a:rPr lang="ja-JP" altLang="en-US" sz="9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rPr>
              <a:t>出典：社会医療診療行為別調査</a:t>
            </a:r>
            <a:endParaRPr lang="ja-JP" altLang="en-US" sz="900" dirty="0">
              <a:solidFill>
                <a:srgbClr val="000000">
                  <a:lumMod val="85000"/>
                  <a:lumOff val="15000"/>
                </a:srgbClr>
              </a:solidFill>
              <a:latin typeface="HG丸ｺﾞｼｯｸM-PRO" panose="020F0600000000000000" pitchFamily="50" charset="-128"/>
              <a:ea typeface="HG丸ｺﾞｼｯｸM-PRO" panose="020F0600000000000000" pitchFamily="50" charset="-128"/>
            </a:endParaRPr>
          </a:p>
        </p:txBody>
      </p:sp>
      <p:sp>
        <p:nvSpPr>
          <p:cNvPr id="66" name="テキスト ボックス 65"/>
          <p:cNvSpPr txBox="1"/>
          <p:nvPr/>
        </p:nvSpPr>
        <p:spPr>
          <a:xfrm>
            <a:off x="149248" y="1909917"/>
            <a:ext cx="3071043"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l" fontAlgn="auto">
              <a:spcBef>
                <a:spcPts val="0"/>
              </a:spcBef>
              <a:spcAft>
                <a:spcPts val="0"/>
              </a:spcAft>
            </a:pP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特別支援学校及び小中学校における</a:t>
            </a:r>
            <a:endParaRPr lang="en-US" altLang="ja-JP"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fontAlgn="auto">
              <a:spcBef>
                <a:spcPts val="0"/>
              </a:spcBef>
              <a:spcAft>
                <a:spcPts val="0"/>
              </a:spcAft>
            </a:pPr>
            <a:r>
              <a:rPr lang="ja-JP" altLang="en-US" sz="1050" dirty="0" smtClean="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医療的ケアが必要な幼児児童生徒数　</a:t>
            </a:r>
            <a:endPar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3" name="テキスト ボックス 82"/>
          <p:cNvSpPr txBox="1"/>
          <p:nvPr/>
        </p:nvSpPr>
        <p:spPr>
          <a:xfrm>
            <a:off x="93078" y="4283804"/>
            <a:ext cx="3127228" cy="369332"/>
          </a:xfrm>
          <a:prstGeom prst="rect">
            <a:avLst/>
          </a:prstGeom>
          <a:noFill/>
        </p:spPr>
        <p:txBody>
          <a:bodyPr wrap="square" rtlCol="0">
            <a:spAutoFit/>
          </a:bodyPr>
          <a:lstStyle/>
          <a:p>
            <a:pPr algn="l" fontAlgn="auto">
              <a:spcBef>
                <a:spcPts val="0"/>
              </a:spcBef>
              <a:spcAft>
                <a:spcPts val="0"/>
              </a:spcAft>
            </a:pPr>
            <a:r>
              <a:rPr kumimoji="0" lang="ja-JP" altLang="en-US"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出典：文部科学省「特別支援学校等の医療的ケアに関する</a:t>
            </a:r>
            <a:endParaRPr kumimoji="0" lang="en-US" altLang="ja-JP"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l" fontAlgn="auto">
              <a:spcBef>
                <a:spcPts val="0"/>
              </a:spcBef>
              <a:spcAft>
                <a:spcPts val="0"/>
              </a:spcAft>
            </a:pPr>
            <a:r>
              <a:rPr kumimoji="0" lang="ja-JP" altLang="en-US"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調査結果</a:t>
            </a:r>
            <a:r>
              <a:rPr kumimoji="0" lang="ja-JP" altLang="en-US" sz="900" kern="0" dirty="0" smtClean="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rgbClr val="000000">
                    <a:lumMod val="75000"/>
                    <a:lumOff val="25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0000">
                    <a:lumMod val="75000"/>
                    <a:lumOff val="25000"/>
                  </a:srgbClr>
                </a:solidFill>
                <a:latin typeface="Meiryo UI" panose="020B0604030504040204" pitchFamily="50" charset="-128"/>
                <a:ea typeface="Meiryo UI" panose="020B0604030504040204" pitchFamily="50" charset="-128"/>
                <a:cs typeface="Meiryo UI" panose="020B0604030504040204" pitchFamily="50" charset="-128"/>
              </a:rPr>
              <a:t>小中学校は平成２４年度から</a:t>
            </a:r>
            <a:r>
              <a:rPr lang="ja-JP" altLang="en-US" sz="900" dirty="0" smtClean="0">
                <a:solidFill>
                  <a:srgbClr val="000000">
                    <a:lumMod val="75000"/>
                    <a:lumOff val="25000"/>
                  </a:srgbClr>
                </a:solidFill>
                <a:latin typeface="Meiryo UI" panose="020B0604030504040204" pitchFamily="50" charset="-128"/>
                <a:ea typeface="Meiryo UI" panose="020B0604030504040204" pitchFamily="50" charset="-128"/>
                <a:cs typeface="Meiryo UI" panose="020B0604030504040204" pitchFamily="50" charset="-128"/>
              </a:rPr>
              <a:t>調査</a:t>
            </a:r>
            <a:r>
              <a:rPr kumimoji="0" lang="ja-JP" altLang="en-US" sz="900" kern="0" dirty="0" smtClean="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5" name="グラフ 84"/>
          <p:cNvGraphicFramePr>
            <a:graphicFrameLocks/>
          </p:cNvGraphicFramePr>
          <p:nvPr>
            <p:extLst>
              <p:ext uri="{D42A27DB-BD31-4B8C-83A1-F6EECF244321}">
                <p14:modId xmlns:p14="http://schemas.microsoft.com/office/powerpoint/2010/main" val="2334576191"/>
              </p:ext>
            </p:extLst>
          </p:nvPr>
        </p:nvGraphicFramePr>
        <p:xfrm>
          <a:off x="164232" y="2371338"/>
          <a:ext cx="3041135" cy="2025566"/>
        </p:xfrm>
        <a:graphic>
          <a:graphicData uri="http://schemas.openxmlformats.org/drawingml/2006/chart">
            <c:chart xmlns:c="http://schemas.openxmlformats.org/drawingml/2006/chart" xmlns:r="http://schemas.openxmlformats.org/officeDocument/2006/relationships" r:id="rId5"/>
          </a:graphicData>
        </a:graphic>
      </p:graphicFrame>
      <p:grpSp>
        <p:nvGrpSpPr>
          <p:cNvPr id="86" name="グループ化 85"/>
          <p:cNvGrpSpPr/>
          <p:nvPr/>
        </p:nvGrpSpPr>
        <p:grpSpPr>
          <a:xfrm>
            <a:off x="1052172" y="2780928"/>
            <a:ext cx="1596600" cy="437296"/>
            <a:chOff x="1264363" y="912133"/>
            <a:chExt cx="1615957" cy="822819"/>
          </a:xfrm>
        </p:grpSpPr>
        <p:cxnSp>
          <p:nvCxnSpPr>
            <p:cNvPr id="87" name="直線コネクタ 86"/>
            <p:cNvCxnSpPr/>
            <p:nvPr/>
          </p:nvCxnSpPr>
          <p:spPr>
            <a:xfrm flipV="1">
              <a:off x="1264363" y="1344180"/>
              <a:ext cx="679853" cy="390772"/>
            </a:xfrm>
            <a:prstGeom prst="line">
              <a:avLst/>
            </a:prstGeom>
            <a:ln w="38100">
              <a:solidFill>
                <a:srgbClr val="CC0000"/>
              </a:solidFill>
            </a:ln>
          </p:spPr>
          <p:style>
            <a:lnRef idx="2">
              <a:schemeClr val="accent2"/>
            </a:lnRef>
            <a:fillRef idx="0">
              <a:schemeClr val="accent2"/>
            </a:fillRef>
            <a:effectRef idx="1">
              <a:schemeClr val="accent2"/>
            </a:effectRef>
            <a:fontRef idx="minor">
              <a:schemeClr val="tx1"/>
            </a:fontRef>
          </p:style>
        </p:cxnSp>
        <p:cxnSp>
          <p:nvCxnSpPr>
            <p:cNvPr id="88" name="直線矢印コネクタ 87"/>
            <p:cNvCxnSpPr/>
            <p:nvPr/>
          </p:nvCxnSpPr>
          <p:spPr>
            <a:xfrm flipV="1">
              <a:off x="1944217" y="912133"/>
              <a:ext cx="936103" cy="432049"/>
            </a:xfrm>
            <a:prstGeom prst="straightConnector1">
              <a:avLst/>
            </a:prstGeom>
            <a:ln w="38100">
              <a:solidFill>
                <a:srgbClr val="CC0000"/>
              </a:solidFill>
              <a:tailEnd type="arrow"/>
            </a:ln>
          </p:spPr>
          <p:style>
            <a:lnRef idx="2">
              <a:schemeClr val="accent2"/>
            </a:lnRef>
            <a:fillRef idx="0">
              <a:schemeClr val="accent2"/>
            </a:fillRef>
            <a:effectRef idx="1">
              <a:schemeClr val="accent2"/>
            </a:effectRef>
            <a:fontRef idx="minor">
              <a:schemeClr val="tx1"/>
            </a:fontRef>
          </p:style>
        </p:cxnSp>
      </p:grpSp>
      <p:sp>
        <p:nvSpPr>
          <p:cNvPr id="89" name="正方形/長方形 88"/>
          <p:cNvSpPr/>
          <p:nvPr/>
        </p:nvSpPr>
        <p:spPr>
          <a:xfrm>
            <a:off x="184413" y="2371412"/>
            <a:ext cx="490411" cy="247951"/>
          </a:xfrm>
          <a:prstGeom prst="rect">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r>
              <a:rPr lang="ja-JP" altLang="en-US" sz="800" dirty="0">
                <a:solidFill>
                  <a:srgbClr val="000000">
                    <a:lumMod val="85000"/>
                    <a:lumOff val="15000"/>
                  </a:srgbClr>
                </a:solidFill>
                <a:latin typeface="HG丸ｺﾞｼｯｸM-PRO" panose="020F0600000000000000" pitchFamily="50" charset="-128"/>
                <a:ea typeface="HG丸ｺﾞｼｯｸM-PRO" panose="020F0600000000000000" pitchFamily="50" charset="-128"/>
              </a:rPr>
              <a:t>（人）</a:t>
            </a:r>
          </a:p>
        </p:txBody>
      </p:sp>
      <p:sp>
        <p:nvSpPr>
          <p:cNvPr id="90" name="大波 89"/>
          <p:cNvSpPr/>
          <p:nvPr/>
        </p:nvSpPr>
        <p:spPr>
          <a:xfrm>
            <a:off x="2518857" y="3719283"/>
            <a:ext cx="377076" cy="45719"/>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91" name="大波 90"/>
          <p:cNvSpPr/>
          <p:nvPr/>
        </p:nvSpPr>
        <p:spPr>
          <a:xfrm>
            <a:off x="2141790" y="3706876"/>
            <a:ext cx="377076" cy="58135"/>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92" name="大波 91"/>
          <p:cNvSpPr/>
          <p:nvPr/>
        </p:nvSpPr>
        <p:spPr>
          <a:xfrm>
            <a:off x="1387629" y="3706874"/>
            <a:ext cx="377076" cy="66581"/>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93" name="大波 92"/>
          <p:cNvSpPr/>
          <p:nvPr/>
        </p:nvSpPr>
        <p:spPr>
          <a:xfrm>
            <a:off x="1764724" y="3706874"/>
            <a:ext cx="377076" cy="66581"/>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94" name="正方形/長方形 93"/>
          <p:cNvSpPr/>
          <p:nvPr/>
        </p:nvSpPr>
        <p:spPr>
          <a:xfrm>
            <a:off x="2360712" y="2559180"/>
            <a:ext cx="576064" cy="139876"/>
          </a:xfrm>
          <a:prstGeom prst="rect">
            <a:avLst/>
          </a:prstGeom>
          <a:noFill/>
          <a:ln w="15875">
            <a:solidFill>
              <a:schemeClr val="bg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r>
              <a:rPr lang="en-US" altLang="ja-JP" sz="800" dirty="0" smtClean="0">
                <a:solidFill>
                  <a:prstClr val="black"/>
                </a:solidFill>
              </a:rPr>
              <a:t>8,750</a:t>
            </a:r>
            <a:endParaRPr lang="ja-JP" altLang="en-US" sz="800" dirty="0" smtClean="0">
              <a:solidFill>
                <a:prstClr val="black"/>
              </a:solidFill>
            </a:endParaRPr>
          </a:p>
        </p:txBody>
      </p:sp>
    </p:spTree>
    <p:extLst>
      <p:ext uri="{BB962C8B-B14F-4D97-AF65-F5344CB8AC3E}">
        <p14:creationId xmlns:p14="http://schemas.microsoft.com/office/powerpoint/2010/main" val="3744041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18" y="-12879"/>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dirty="0" smtClean="0">
                <a:solidFill>
                  <a:prstClr val="black"/>
                </a:solidFill>
                <a:latin typeface="HG創英角ｺﾞｼｯｸUB" panose="020B0909000000000000" pitchFamily="49" charset="-128"/>
                <a:ea typeface="HG創英角ｺﾞｼｯｸUB" panose="020B0909000000000000" pitchFamily="49" charset="-128"/>
              </a:rPr>
              <a:t>障害児のサービス提供体制の計画的な構築</a:t>
            </a:r>
            <a:endParaRPr lang="en-US" altLang="ja-JP" sz="2400" spc="-100" dirty="0" smtClean="0">
              <a:solidFill>
                <a:prstClr val="black"/>
              </a:solidFill>
              <a:latin typeface="HG創英角ｺﾞｼｯｸUB" panose="020B0909000000000000" pitchFamily="49" charset="-128"/>
              <a:ea typeface="HG創英角ｺﾞｼｯｸUB" panose="020B0909000000000000" pitchFamily="49" charset="-128"/>
            </a:endParaRPr>
          </a:p>
        </p:txBody>
      </p:sp>
      <p:grpSp>
        <p:nvGrpSpPr>
          <p:cNvPr id="4" name="グループ化 18"/>
          <p:cNvGrpSpPr/>
          <p:nvPr/>
        </p:nvGrpSpPr>
        <p:grpSpPr>
          <a:xfrm>
            <a:off x="0" y="476672"/>
            <a:ext cx="9906000" cy="7200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252000" y="2160000"/>
            <a:ext cx="9433048" cy="4608000"/>
          </a:xfrm>
          <a:prstGeom prst="rect">
            <a:avLst/>
          </a:prstGeom>
          <a:noFill/>
          <a:ln w="6350">
            <a:solidFill>
              <a:schemeClr val="tx1"/>
            </a:solidFill>
          </a:ln>
        </p:spPr>
        <p:txBody>
          <a:bodyPr wrap="square" lIns="36000" tIns="36000" rIns="36000" bIns="36000" rtlCol="0">
            <a:noAutofit/>
          </a:bodyPr>
          <a:lstStyle/>
          <a:p>
            <a:pPr algn="l" fontAlgn="auto">
              <a:lnSpc>
                <a:spcPts val="1600"/>
              </a:lnSpc>
              <a:spcBef>
                <a:spcPts val="0"/>
              </a:spcBef>
              <a:spcAft>
                <a:spcPts val="0"/>
              </a:spcAft>
              <a:defRPr/>
            </a:pPr>
            <a:r>
              <a:rPr lang="en-US" altLang="ja-JP" sz="1400" b="1" dirty="0" smtClean="0">
                <a:solidFill>
                  <a:prstClr val="black"/>
                </a:solidFill>
                <a:latin typeface="HGPｺﾞｼｯｸM" panose="020B0600000000000000" pitchFamily="50" charset="-128"/>
                <a:ea typeface="HGPｺﾞｼｯｸM" panose="020B0600000000000000" pitchFamily="50" charset="-128"/>
              </a:rPr>
              <a:t> </a:t>
            </a:r>
          </a:p>
          <a:p>
            <a:pPr algn="l" fontAlgn="auto">
              <a:lnSpc>
                <a:spcPts val="1600"/>
              </a:lnSpc>
              <a:spcBef>
                <a:spcPts val="0"/>
              </a:spcBef>
              <a:spcAft>
                <a:spcPts val="0"/>
              </a:spcAf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 </a:t>
            </a:r>
            <a:r>
              <a:rPr lang="en-US" altLang="ja-JP" sz="1400" b="1" dirty="0" smtClean="0">
                <a:solidFill>
                  <a:prstClr val="black"/>
                </a:solidFill>
                <a:latin typeface="HGPｺﾞｼｯｸM" panose="020B0600000000000000" pitchFamily="50" charset="-128"/>
                <a:ea typeface="HGPｺﾞｼｯｸM" panose="020B0600000000000000" pitchFamily="50" charset="-128"/>
              </a:rPr>
              <a:t>【</a:t>
            </a:r>
            <a:r>
              <a:rPr lang="ja-JP" altLang="en-US" sz="1400" b="1" dirty="0" smtClean="0">
                <a:solidFill>
                  <a:prstClr val="black"/>
                </a:solidFill>
                <a:latin typeface="HGPｺﾞｼｯｸM" panose="020B0600000000000000" pitchFamily="50" charset="-128"/>
                <a:ea typeface="HGPｺﾞｼｯｸM" panose="020B0600000000000000" pitchFamily="50" charset="-128"/>
              </a:rPr>
              <a:t>基本指針</a:t>
            </a:r>
            <a:r>
              <a:rPr lang="en-US" altLang="ja-JP" sz="1400" b="1" dirty="0" smtClean="0">
                <a:solidFill>
                  <a:prstClr val="black"/>
                </a:solidFill>
                <a:latin typeface="HGPｺﾞｼｯｸM" panose="020B0600000000000000" pitchFamily="50" charset="-128"/>
                <a:ea typeface="HGPｺﾞｼｯｸM" panose="020B0600000000000000" pitchFamily="50" charset="-128"/>
              </a:rPr>
              <a:t>】</a:t>
            </a:r>
          </a:p>
          <a:p>
            <a:pPr marL="354013" indent="-354013" algn="l" fontAlgn="auto">
              <a:lnSpc>
                <a:spcPts val="1600"/>
              </a:lnSpc>
              <a:spcBef>
                <a:spcPts val="0"/>
              </a:spcBef>
              <a:spcAft>
                <a:spcPts val="0"/>
              </a:spcAft>
              <a:defRPr/>
            </a:pPr>
            <a:r>
              <a:rPr lang="ja-JP" altLang="en-US" sz="1400" dirty="0" smtClean="0">
                <a:solidFill>
                  <a:prstClr val="black"/>
                </a:solidFill>
                <a:latin typeface="HGPｺﾞｼｯｸM" panose="020B0600000000000000" pitchFamily="50" charset="-128"/>
                <a:ea typeface="HGPｺﾞｼｯｸM" panose="020B0600000000000000" pitchFamily="50" charset="-128"/>
              </a:rPr>
              <a:t>　 ○ 厚生</a:t>
            </a:r>
            <a:r>
              <a:rPr lang="ja-JP" altLang="en-US" sz="1400" dirty="0">
                <a:solidFill>
                  <a:prstClr val="black"/>
                </a:solidFill>
                <a:latin typeface="HGPｺﾞｼｯｸM" panose="020B0600000000000000" pitchFamily="50" charset="-128"/>
                <a:ea typeface="HGPｺﾞｼｯｸM" panose="020B0600000000000000" pitchFamily="50" charset="-128"/>
              </a:rPr>
              <a:t>労働</a:t>
            </a:r>
            <a:r>
              <a:rPr lang="ja-JP" altLang="en-US" sz="1400" dirty="0" smtClean="0">
                <a:solidFill>
                  <a:prstClr val="black"/>
                </a:solidFill>
                <a:latin typeface="HGPｺﾞｼｯｸM" panose="020B0600000000000000" pitchFamily="50" charset="-128"/>
                <a:ea typeface="HGPｺﾞｼｯｸM" panose="020B0600000000000000" pitchFamily="50" charset="-128"/>
              </a:rPr>
              <a:t>大臣は、障害児通所・入所支援、障害児相談支援の</a:t>
            </a:r>
            <a:r>
              <a:rPr lang="ja-JP" altLang="en-US" sz="1400" dirty="0">
                <a:solidFill>
                  <a:prstClr val="black"/>
                </a:solidFill>
                <a:latin typeface="HGPｺﾞｼｯｸM" panose="020B0600000000000000" pitchFamily="50" charset="-128"/>
                <a:ea typeface="HGPｺﾞｼｯｸM" panose="020B0600000000000000" pitchFamily="50" charset="-128"/>
              </a:rPr>
              <a:t>提供体制の整備や円滑な実施を確保するための</a:t>
            </a:r>
            <a:r>
              <a:rPr lang="ja-JP" altLang="en-US" sz="1400" dirty="0" smtClean="0">
                <a:solidFill>
                  <a:prstClr val="black"/>
                </a:solidFill>
                <a:latin typeface="HGPｺﾞｼｯｸM" panose="020B0600000000000000" pitchFamily="50" charset="-128"/>
                <a:ea typeface="HGPｺﾞｼｯｸM" panose="020B0600000000000000" pitchFamily="50" charset="-128"/>
              </a:rPr>
              <a:t>基本的</a:t>
            </a:r>
            <a:r>
              <a:rPr lang="ja-JP" altLang="en-US" sz="1400" dirty="0">
                <a:solidFill>
                  <a:prstClr val="black"/>
                </a:solidFill>
                <a:latin typeface="HGPｺﾞｼｯｸM" panose="020B0600000000000000" pitchFamily="50" charset="-128"/>
                <a:ea typeface="HGPｺﾞｼｯｸM" panose="020B0600000000000000" pitchFamily="50" charset="-128"/>
              </a:rPr>
              <a:t>な</a:t>
            </a:r>
            <a:r>
              <a:rPr lang="ja-JP" altLang="en-US" sz="1400" dirty="0" smtClean="0">
                <a:solidFill>
                  <a:prstClr val="black"/>
                </a:solidFill>
                <a:latin typeface="HGPｺﾞｼｯｸM" panose="020B0600000000000000" pitchFamily="50" charset="-128"/>
                <a:ea typeface="HGPｺﾞｼｯｸM" panose="020B0600000000000000" pitchFamily="50" charset="-128"/>
              </a:rPr>
              <a:t>指針を定める。　</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1000"/>
              </a:lnSpc>
              <a:spcBef>
                <a:spcPts val="0"/>
              </a:spcBef>
              <a:spcAft>
                <a:spcPts val="0"/>
              </a:spcAft>
              <a:defRPr/>
            </a:pPr>
            <a:endParaRPr lang="en-US" altLang="ja-JP" sz="300" dirty="0" smtClean="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en-US" altLang="ja-JP" sz="1400" b="1" dirty="0" smtClean="0">
                <a:solidFill>
                  <a:prstClr val="black"/>
                </a:solidFill>
                <a:latin typeface="HGPｺﾞｼｯｸM" panose="020B0600000000000000" pitchFamily="50" charset="-128"/>
                <a:ea typeface="HGPｺﾞｼｯｸM" panose="020B0600000000000000" pitchFamily="50" charset="-128"/>
              </a:rPr>
              <a:t> 【</a:t>
            </a:r>
            <a:r>
              <a:rPr lang="ja-JP" altLang="en-US" sz="1400" b="1" dirty="0" smtClean="0">
                <a:solidFill>
                  <a:prstClr val="black"/>
                </a:solidFill>
                <a:latin typeface="HGPｺﾞｼｯｸM" panose="020B0600000000000000" pitchFamily="50" charset="-128"/>
                <a:ea typeface="HGPｺﾞｼｯｸM" panose="020B0600000000000000" pitchFamily="50" charset="-128"/>
              </a:rPr>
              <a:t>障害児福祉計画</a:t>
            </a:r>
            <a:r>
              <a:rPr lang="en-US" altLang="ja-JP" sz="1400" b="1" dirty="0" smtClean="0">
                <a:solidFill>
                  <a:prstClr val="black"/>
                </a:solidFill>
                <a:latin typeface="HGPｺﾞｼｯｸM" panose="020B0600000000000000" pitchFamily="50" charset="-128"/>
                <a:ea typeface="HGPｺﾞｼｯｸM" panose="020B0600000000000000" pitchFamily="50" charset="-128"/>
              </a:rPr>
              <a:t>】</a:t>
            </a:r>
          </a:p>
          <a:p>
            <a:pPr algn="l" fontAlgn="auto">
              <a:lnSpc>
                <a:spcPts val="1600"/>
              </a:lnSpc>
              <a:spcBef>
                <a:spcPts val="0"/>
              </a:spcBef>
              <a:spcAft>
                <a:spcPts val="0"/>
              </a:spcAft>
              <a:defRPr/>
            </a:pPr>
            <a:r>
              <a:rPr lang="ja-JP" altLang="en-US" sz="1400" dirty="0" smtClean="0">
                <a:solidFill>
                  <a:prstClr val="black"/>
                </a:solidFill>
                <a:latin typeface="HGPｺﾞｼｯｸM" panose="020B0600000000000000" pitchFamily="50" charset="-128"/>
                <a:ea typeface="HGPｺﾞｼｯｸM" panose="020B0600000000000000" pitchFamily="50" charset="-128"/>
              </a:rPr>
              <a:t>   ○ 市町村・都道府県は、基本指針に即して、障害児福祉計画を策定する。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600"/>
              </a:lnSpc>
              <a:spcBef>
                <a:spcPts val="0"/>
              </a:spcBef>
              <a:spcAft>
                <a:spcPts val="0"/>
              </a:spcAft>
              <a:defRPr/>
            </a:pPr>
            <a:endParaRPr lang="en-US" altLang="ja-JP" sz="1400" b="1" dirty="0" smtClean="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b="1" dirty="0">
                <a:solidFill>
                  <a:prstClr val="black"/>
                </a:solidFill>
                <a:latin typeface="HGPｺﾞｼｯｸM" panose="020B0600000000000000" pitchFamily="50" charset="-128"/>
                <a:ea typeface="HGPｺﾞｼｯｸM" panose="020B0600000000000000" pitchFamily="50" charset="-128"/>
              </a:rPr>
              <a:t>　</a:t>
            </a:r>
            <a:r>
              <a:rPr lang="ja-JP" altLang="en-US" sz="1400" b="1" dirty="0" smtClean="0">
                <a:solidFill>
                  <a:prstClr val="black"/>
                </a:solidFill>
                <a:latin typeface="HGPｺﾞｼｯｸM" panose="020B0600000000000000" pitchFamily="50" charset="-128"/>
                <a:ea typeface="HGPｺﾞｼｯｸM" panose="020B0600000000000000" pitchFamily="50" charset="-128"/>
              </a:rPr>
              <a:t> （市町村障害児福祉計画）</a:t>
            </a:r>
            <a:endParaRPr lang="en-US" altLang="ja-JP" sz="1400" b="1" dirty="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・障害児通所支援や障害児</a:t>
            </a:r>
            <a:r>
              <a:rPr lang="ja-JP" altLang="en-US" sz="1400" dirty="0">
                <a:solidFill>
                  <a:prstClr val="black"/>
                </a:solidFill>
                <a:latin typeface="HGPｺﾞｼｯｸM" panose="020B0600000000000000" pitchFamily="50" charset="-128"/>
                <a:ea typeface="HGPｺﾞｼｯｸM" panose="020B0600000000000000" pitchFamily="50" charset="-128"/>
              </a:rPr>
              <a:t>相談支援の提供体制の確保に係る目標に関する事項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各年度の自治体が指定する障害児通所支援や障害児相談支援の</a:t>
            </a:r>
            <a:r>
              <a:rPr lang="ja-JP" altLang="en-US" sz="1400" dirty="0">
                <a:solidFill>
                  <a:prstClr val="black"/>
                </a:solidFill>
                <a:latin typeface="HGPｺﾞｼｯｸM" panose="020B0600000000000000" pitchFamily="50" charset="-128"/>
                <a:ea typeface="HGPｺﾞｼｯｸM" panose="020B0600000000000000" pitchFamily="50" charset="-128"/>
              </a:rPr>
              <a:t>種類ごとの必要な量の見込み</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600"/>
              </a:lnSpc>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b="1" dirty="0" smtClean="0">
                <a:solidFill>
                  <a:prstClr val="black"/>
                </a:solidFill>
                <a:latin typeface="HGPｺﾞｼｯｸM" panose="020B0600000000000000" pitchFamily="50" charset="-128"/>
                <a:ea typeface="HGPｺﾞｼｯｸM" panose="020B0600000000000000" pitchFamily="50" charset="-128"/>
              </a:rPr>
              <a:t>（都道府県障害児福祉計画）</a:t>
            </a:r>
            <a:endParaRPr lang="en-US" altLang="ja-JP" sz="1400" b="1" dirty="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・障害児通所・入所支援</a:t>
            </a:r>
            <a:r>
              <a:rPr lang="ja-JP" altLang="en-US" sz="1400" dirty="0">
                <a:solidFill>
                  <a:prstClr val="black"/>
                </a:solidFill>
                <a:latin typeface="HGPｺﾞｼｯｸM" panose="020B0600000000000000" pitchFamily="50" charset="-128"/>
                <a:ea typeface="HGPｺﾞｼｯｸM" panose="020B0600000000000000" pitchFamily="50" charset="-128"/>
              </a:rPr>
              <a:t>、障害児相談</a:t>
            </a:r>
            <a:r>
              <a:rPr lang="ja-JP" altLang="en-US" sz="1400" dirty="0" smtClean="0">
                <a:solidFill>
                  <a:prstClr val="black"/>
                </a:solidFill>
                <a:latin typeface="HGPｺﾞｼｯｸM" panose="020B0600000000000000" pitchFamily="50" charset="-128"/>
                <a:ea typeface="HGPｺﾞｼｯｸM" panose="020B0600000000000000" pitchFamily="50" charset="-128"/>
              </a:rPr>
              <a:t>支援の</a:t>
            </a:r>
            <a:r>
              <a:rPr lang="ja-JP" altLang="en-US" sz="1400" dirty="0">
                <a:solidFill>
                  <a:prstClr val="black"/>
                </a:solidFill>
                <a:latin typeface="HGPｺﾞｼｯｸM" panose="020B0600000000000000" pitchFamily="50" charset="-128"/>
                <a:ea typeface="HGPｺﾞｼｯｸM" panose="020B0600000000000000" pitchFamily="50" charset="-128"/>
              </a:rPr>
              <a:t>提供体制の確保に係る目標に関する事項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442913" indent="-442913" algn="l" fontAlgn="auto">
              <a:lnSpc>
                <a:spcPts val="16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・都道府県</a:t>
            </a:r>
            <a:r>
              <a:rPr lang="ja-JP" altLang="en-US" sz="1400" dirty="0">
                <a:solidFill>
                  <a:prstClr val="black"/>
                </a:solidFill>
                <a:latin typeface="HGPｺﾞｼｯｸM" panose="020B0600000000000000" pitchFamily="50" charset="-128"/>
                <a:ea typeface="HGPｺﾞｼｯｸM" panose="020B0600000000000000" pitchFamily="50" charset="-128"/>
              </a:rPr>
              <a:t>が定める区域ごと</a:t>
            </a:r>
            <a:r>
              <a:rPr lang="ja-JP" altLang="en-US" sz="1400" dirty="0" smtClean="0">
                <a:solidFill>
                  <a:prstClr val="black"/>
                </a:solidFill>
                <a:latin typeface="HGPｺﾞｼｯｸM" panose="020B0600000000000000" pitchFamily="50" charset="-128"/>
                <a:ea typeface="HGPｺﾞｼｯｸM" panose="020B0600000000000000" pitchFamily="50" charset="-128"/>
              </a:rPr>
              <a:t>に、当該</a:t>
            </a:r>
            <a:r>
              <a:rPr lang="ja-JP" altLang="en-US" sz="1400" dirty="0">
                <a:solidFill>
                  <a:prstClr val="black"/>
                </a:solidFill>
                <a:latin typeface="HGPｺﾞｼｯｸM" panose="020B0600000000000000" pitchFamily="50" charset="-128"/>
                <a:ea typeface="HGPｺﾞｼｯｸM" panose="020B0600000000000000" pitchFamily="50" charset="-128"/>
              </a:rPr>
              <a:t>区域における各年度</a:t>
            </a:r>
            <a:r>
              <a:rPr lang="ja-JP" altLang="en-US" sz="1400" dirty="0" smtClean="0">
                <a:solidFill>
                  <a:prstClr val="black"/>
                </a:solidFill>
                <a:latin typeface="HGPｺﾞｼｯｸM" panose="020B0600000000000000" pitchFamily="50" charset="-128"/>
                <a:ea typeface="HGPｺﾞｼｯｸM" panose="020B0600000000000000" pitchFamily="50" charset="-128"/>
              </a:rPr>
              <a:t>の自治体が指定する障害児通所支援や障害児相談支援の種類</a:t>
            </a:r>
            <a:r>
              <a:rPr lang="ja-JP" altLang="en-US" sz="1400" dirty="0">
                <a:solidFill>
                  <a:prstClr val="black"/>
                </a:solidFill>
                <a:latin typeface="HGPｺﾞｼｯｸM" panose="020B0600000000000000" pitchFamily="50" charset="-128"/>
                <a:ea typeface="HGPｺﾞｼｯｸM" panose="020B0600000000000000" pitchFamily="50" charset="-128"/>
              </a:rPr>
              <a:t>ごとの必要な量の見込み</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a:solidFill>
                  <a:prstClr val="black"/>
                </a:solidFill>
                <a:latin typeface="HGPｺﾞｼｯｸM" panose="020B0600000000000000" pitchFamily="50" charset="-128"/>
                <a:ea typeface="HGPｺﾞｼｯｸM" panose="020B0600000000000000" pitchFamily="50" charset="-128"/>
              </a:rPr>
              <a:t>各年度</a:t>
            </a:r>
            <a:r>
              <a:rPr lang="ja-JP" altLang="en-US" sz="1400" dirty="0" smtClean="0">
                <a:solidFill>
                  <a:prstClr val="black"/>
                </a:solidFill>
                <a:latin typeface="HGPｺﾞｼｯｸM" panose="020B0600000000000000" pitchFamily="50" charset="-128"/>
                <a:ea typeface="HGPｺﾞｼｯｸM" panose="020B0600000000000000" pitchFamily="50" charset="-128"/>
              </a:rPr>
              <a:t>の障害児</a:t>
            </a:r>
            <a:r>
              <a:rPr lang="ja-JP" altLang="en-US" sz="1400" dirty="0">
                <a:solidFill>
                  <a:prstClr val="black"/>
                </a:solidFill>
                <a:latin typeface="HGPｺﾞｼｯｸM" panose="020B0600000000000000" pitchFamily="50" charset="-128"/>
                <a:ea typeface="HGPｺﾞｼｯｸM" panose="020B0600000000000000" pitchFamily="50" charset="-128"/>
              </a:rPr>
              <a:t>入所施設の必要入所定員</a:t>
            </a:r>
            <a:r>
              <a:rPr lang="ja-JP" altLang="en-US" sz="1400" dirty="0" smtClean="0">
                <a:solidFill>
                  <a:prstClr val="black"/>
                </a:solidFill>
                <a:latin typeface="HGPｺﾞｼｯｸM" panose="020B0600000000000000" pitchFamily="50" charset="-128"/>
                <a:ea typeface="HGPｺﾞｼｯｸM" panose="020B0600000000000000" pitchFamily="50" charset="-128"/>
              </a:rPr>
              <a:t>総数</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algn="l" fontAlgn="auto">
              <a:lnSpc>
                <a:spcPts val="600"/>
              </a:lnSpc>
              <a:spcBef>
                <a:spcPts val="0"/>
              </a:spcBef>
              <a:spcAft>
                <a:spcPts val="0"/>
              </a:spcAft>
              <a:defRPr/>
            </a:pPr>
            <a:endParaRPr lang="en-US" altLang="ja-JP" sz="300" dirty="0">
              <a:solidFill>
                <a:prstClr val="black"/>
              </a:solidFill>
              <a:latin typeface="HGPｺﾞｼｯｸM" panose="020B0600000000000000" pitchFamily="50" charset="-128"/>
              <a:ea typeface="HGPｺﾞｼｯｸM" panose="020B0600000000000000" pitchFamily="50" charset="-128"/>
            </a:endParaRPr>
          </a:p>
          <a:p>
            <a:pPr marL="354013" indent="-354013" algn="l" fontAlgn="auto">
              <a:lnSpc>
                <a:spcPts val="1600"/>
              </a:lnSpc>
              <a:spcBef>
                <a:spcPts val="0"/>
              </a:spcBef>
              <a:spcAft>
                <a:spcPts val="0"/>
              </a:spcAft>
              <a:defRPr/>
            </a:pPr>
            <a:r>
              <a:rPr lang="ja-JP" altLang="en-US" dirty="0">
                <a:solidFill>
                  <a:prstClr val="black"/>
                </a:solidFill>
                <a:latin typeface="HGPｺﾞｼｯｸM" panose="020B0600000000000000" pitchFamily="50" charset="-128"/>
                <a:ea typeface="HGPｺﾞｼｯｸM" panose="020B0600000000000000" pitchFamily="50" charset="-128"/>
              </a:rPr>
              <a:t>　</a:t>
            </a:r>
            <a:r>
              <a:rPr lang="ja-JP" altLang="en-US" dirty="0" smtClean="0">
                <a:solidFill>
                  <a:prstClr val="black"/>
                </a:solidFill>
                <a:latin typeface="HGPｺﾞｼｯｸM" panose="020B0600000000000000" pitchFamily="50" charset="-128"/>
                <a:ea typeface="HGPｺﾞｼｯｸM" panose="020B0600000000000000" pitchFamily="50" charset="-128"/>
              </a:rPr>
              <a:t>　</a:t>
            </a:r>
            <a:r>
              <a:rPr lang="en-US" altLang="ja-JP" dirty="0" smtClean="0">
                <a:solidFill>
                  <a:prstClr val="black"/>
                </a:solidFill>
                <a:latin typeface="HGPｺﾞｼｯｸM" panose="020B0600000000000000" pitchFamily="50" charset="-128"/>
                <a:ea typeface="HGPｺﾞｼｯｸM" panose="020B0600000000000000" pitchFamily="50" charset="-128"/>
              </a:rPr>
              <a:t>※</a:t>
            </a:r>
            <a:r>
              <a:rPr lang="ja-JP" altLang="en-US" dirty="0" smtClean="0">
                <a:solidFill>
                  <a:prstClr val="black"/>
                </a:solidFill>
                <a:latin typeface="HGPｺﾞｼｯｸM" panose="020B0600000000000000" pitchFamily="50" charset="-128"/>
                <a:ea typeface="HGPｺﾞｼｯｸM" panose="020B0600000000000000" pitchFamily="50" charset="-128"/>
              </a:rPr>
              <a:t>上記の基本指針、市町村障害児福祉計画、都道府県障害児福祉計画は、障害者総合支援法に基づく基本指針、市町村障害福祉計画、都道府県障害福祉計画と一体のものとして</a:t>
            </a:r>
            <a:r>
              <a:rPr lang="ja-JP" altLang="en-US" dirty="0">
                <a:solidFill>
                  <a:prstClr val="black"/>
                </a:solidFill>
                <a:latin typeface="HGPｺﾞｼｯｸM" panose="020B0600000000000000" pitchFamily="50" charset="-128"/>
                <a:ea typeface="HGPｺﾞｼｯｸM" panose="020B0600000000000000" pitchFamily="50" charset="-128"/>
              </a:rPr>
              <a:t>策定</a:t>
            </a:r>
            <a:r>
              <a:rPr lang="ja-JP" altLang="en-US" dirty="0" smtClean="0">
                <a:solidFill>
                  <a:prstClr val="black"/>
                </a:solidFill>
                <a:latin typeface="HGPｺﾞｼｯｸM" panose="020B0600000000000000" pitchFamily="50" charset="-128"/>
                <a:ea typeface="HGPｺﾞｼｯｸM" panose="020B0600000000000000" pitchFamily="50" charset="-128"/>
              </a:rPr>
              <a:t>することができる。</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pPr algn="l" fontAlgn="auto">
              <a:lnSpc>
                <a:spcPts val="1600"/>
              </a:lnSpc>
              <a:spcBef>
                <a:spcPts val="0"/>
              </a:spcBef>
              <a:spcAft>
                <a:spcPts val="0"/>
              </a:spcAft>
              <a:defRPr/>
            </a:pPr>
            <a:endParaRPr lang="en-US" altLang="ja-JP" sz="1400" b="1" dirty="0" smtClean="0">
              <a:solidFill>
                <a:prstClr val="black"/>
              </a:solidFill>
              <a:latin typeface="HGPｺﾞｼｯｸM" panose="020B0600000000000000" pitchFamily="50" charset="-128"/>
              <a:ea typeface="HGPｺﾞｼｯｸM" panose="020B0600000000000000" pitchFamily="50" charset="-128"/>
            </a:endParaRPr>
          </a:p>
          <a:p>
            <a:pPr marL="354013" indent="-354013" algn="l" fontAlgn="auto">
              <a:lnSpc>
                <a:spcPts val="1600"/>
              </a:lnSpc>
              <a:spcBef>
                <a:spcPts val="0"/>
              </a:spcBef>
              <a:spcAft>
                <a:spcPts val="0"/>
              </a:spcAft>
              <a:defRPr/>
            </a:pPr>
            <a:r>
              <a:rPr lang="ja-JP" altLang="en-US" sz="1400" dirty="0" smtClean="0">
                <a:solidFill>
                  <a:prstClr val="black"/>
                </a:solidFill>
                <a:latin typeface="HGPｺﾞｼｯｸM" panose="020B0600000000000000" pitchFamily="50" charset="-128"/>
                <a:ea typeface="HGPｺﾞｼｯｸM" panose="020B0600000000000000" pitchFamily="50" charset="-128"/>
              </a:rPr>
              <a:t>　 ○ 放課後等デイサービス等の障害児通所支援</a:t>
            </a:r>
            <a:r>
              <a:rPr lang="ja-JP" altLang="en-US" sz="1400" dirty="0">
                <a:solidFill>
                  <a:prstClr val="black"/>
                </a:solidFill>
                <a:latin typeface="HGPｺﾞｼｯｸM" panose="020B0600000000000000" pitchFamily="50" charset="-128"/>
                <a:ea typeface="HGPｺﾞｼｯｸM" panose="020B0600000000000000" pitchFamily="50" charset="-128"/>
              </a:rPr>
              <a:t>や</a:t>
            </a:r>
            <a:r>
              <a:rPr lang="ja-JP" altLang="en-US" sz="1400" dirty="0" smtClean="0">
                <a:solidFill>
                  <a:prstClr val="black"/>
                </a:solidFill>
                <a:latin typeface="HGPｺﾞｼｯｸM" panose="020B0600000000000000" pitchFamily="50" charset="-128"/>
                <a:ea typeface="HGPｺﾞｼｯｸM" panose="020B0600000000000000" pitchFamily="50" charset="-128"/>
              </a:rPr>
              <a:t>障害児入所支援については、都道府県障害児福祉計画の達成に支障を生ずるおそれがあると認めるとき（計画に定めるサービスの必要な量に達している場合等）、都道府県は事業所等の指定をしないことができる。</a:t>
            </a:r>
            <a:r>
              <a:rPr lang="en-US" altLang="ja-JP" sz="1400" dirty="0" smtClean="0">
                <a:solidFill>
                  <a:prstClr val="black"/>
                </a:solidFill>
                <a:latin typeface="HGPｺﾞｼｯｸM" panose="020B0600000000000000" pitchFamily="50" charset="-128"/>
                <a:ea typeface="HGPｺﾞｼｯｸM" panose="020B0600000000000000" pitchFamily="50" charset="-128"/>
              </a:rPr>
              <a:t>  </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129158" y="2016000"/>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prstClr val="white"/>
                </a:solidFill>
                <a:latin typeface="HGS創英角ｺﾞｼｯｸUB" pitchFamily="50" charset="-128"/>
                <a:ea typeface="HGS創英角ｺﾞｼｯｸUB" pitchFamily="50" charset="-128"/>
              </a:rPr>
              <a:t> </a:t>
            </a:r>
            <a:r>
              <a:rPr lang="ja-JP" altLang="en-US" sz="1400" dirty="0" smtClean="0">
                <a:solidFill>
                  <a:prstClr val="white"/>
                </a:solidFill>
                <a:latin typeface="HGS創英角ｺﾞｼｯｸUB" pitchFamily="50" charset="-128"/>
                <a:ea typeface="HGS創英角ｺﾞｼｯｸUB" pitchFamily="50" charset="-128"/>
              </a:rPr>
              <a:t>具体的内容</a:t>
            </a:r>
            <a:endParaRPr lang="ja-JP" altLang="en-US" sz="1400" dirty="0">
              <a:solidFill>
                <a:prstClr val="white"/>
              </a:solidFill>
              <a:latin typeface="HGS創英角ｺﾞｼｯｸUB" pitchFamily="50" charset="-128"/>
              <a:ea typeface="HGS創英角ｺﾞｼｯｸUB" pitchFamily="50" charset="-128"/>
            </a:endParaRPr>
          </a:p>
        </p:txBody>
      </p:sp>
      <p:sp>
        <p:nvSpPr>
          <p:cNvPr id="15" name="角丸四角形 14"/>
          <p:cNvSpPr/>
          <p:nvPr/>
        </p:nvSpPr>
        <p:spPr>
          <a:xfrm>
            <a:off x="92807" y="692696"/>
            <a:ext cx="9720386" cy="1152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ja-JP" sz="1400" dirty="0">
                <a:solidFill>
                  <a:prstClr val="black"/>
                </a:solidFill>
                <a:latin typeface="HGPｺﾞｼｯｸM" panose="020B0600000000000000" pitchFamily="50" charset="-128"/>
                <a:ea typeface="HGPｺﾞｼｯｸM" panose="020B0600000000000000" pitchFamily="50" charset="-128"/>
              </a:rPr>
              <a:t>児童福祉法に基づく障害児</a:t>
            </a:r>
            <a:r>
              <a:rPr lang="ja-JP" altLang="en-US" sz="1400" dirty="0">
                <a:solidFill>
                  <a:prstClr val="black"/>
                </a:solidFill>
                <a:latin typeface="HGPｺﾞｼｯｸM" panose="020B0600000000000000" pitchFamily="50" charset="-128"/>
                <a:ea typeface="HGPｺﾞｼｯｸM" panose="020B0600000000000000" pitchFamily="50" charset="-128"/>
              </a:rPr>
              <a:t>通所・入所支援などについて、</a:t>
            </a:r>
            <a:r>
              <a:rPr lang="ja-JP" altLang="ja-JP" sz="1400" dirty="0">
                <a:solidFill>
                  <a:prstClr val="black"/>
                </a:solidFill>
                <a:latin typeface="HGPｺﾞｼｯｸM" panose="020B0600000000000000" pitchFamily="50" charset="-128"/>
                <a:ea typeface="HGPｺﾞｼｯｸM" panose="020B0600000000000000" pitchFamily="50" charset="-128"/>
              </a:rPr>
              <a:t>サービス</a:t>
            </a:r>
            <a:r>
              <a:rPr lang="ja-JP" altLang="en-US" sz="1400" dirty="0">
                <a:solidFill>
                  <a:prstClr val="black"/>
                </a:solidFill>
                <a:latin typeface="HGPｺﾞｼｯｸM" panose="020B0600000000000000" pitchFamily="50" charset="-128"/>
                <a:ea typeface="HGPｺﾞｼｯｸM" panose="020B0600000000000000" pitchFamily="50" charset="-128"/>
              </a:rPr>
              <a:t>の</a:t>
            </a:r>
            <a:r>
              <a:rPr lang="ja-JP" altLang="ja-JP" sz="1400" dirty="0">
                <a:solidFill>
                  <a:prstClr val="black"/>
                </a:solidFill>
                <a:latin typeface="HGPｺﾞｼｯｸM" panose="020B0600000000000000" pitchFamily="50" charset="-128"/>
                <a:ea typeface="HGPｺﾞｼｯｸM" panose="020B0600000000000000" pitchFamily="50" charset="-128"/>
              </a:rPr>
              <a:t>提供</a:t>
            </a:r>
            <a:r>
              <a:rPr lang="ja-JP" altLang="en-US" sz="1400" dirty="0">
                <a:solidFill>
                  <a:prstClr val="black"/>
                </a:solidFill>
                <a:latin typeface="HGPｺﾞｼｯｸM" panose="020B0600000000000000" pitchFamily="50" charset="-128"/>
                <a:ea typeface="HGPｺﾞｼｯｸM" panose="020B0600000000000000" pitchFamily="50" charset="-128"/>
              </a:rPr>
              <a:t>体制を計画的に確保するため、都道府県及び市町村において障害児福祉計画を策定する等の見直しを行う。</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en-US" altLang="ja-JP" sz="400" dirty="0">
              <a:solidFill>
                <a:prstClr val="black"/>
              </a:solidFill>
              <a:latin typeface="HGPｺﾞｼｯｸM" panose="020B0600000000000000" pitchFamily="50" charset="-128"/>
              <a:ea typeface="HGPｺﾞｼｯｸM" panose="020B0600000000000000" pitchFamily="50" charset="-128"/>
            </a:endParaRPr>
          </a:p>
          <a:p>
            <a:pPr marL="442913" indent="-442913" algn="l" fontAlgn="auto">
              <a:spcBef>
                <a:spcPts val="0"/>
              </a:spcBef>
              <a:spcAft>
                <a:spcPts val="0"/>
              </a:spcAft>
            </a:pPr>
            <a:r>
              <a:rPr lang="ja-JP" altLang="en-US" dirty="0">
                <a:solidFill>
                  <a:prstClr val="black"/>
                </a:solidFill>
                <a:latin typeface="HGPｺﾞｼｯｸM" panose="020B0600000000000000" pitchFamily="50" charset="-128"/>
                <a:ea typeface="HGPｺﾞｼｯｸM" panose="020B0600000000000000" pitchFamily="50" charset="-128"/>
              </a:rPr>
              <a:t>　　</a:t>
            </a:r>
            <a:r>
              <a:rPr lang="en-US" altLang="ja-JP" dirty="0">
                <a:solidFill>
                  <a:prstClr val="black"/>
                </a:solidFill>
                <a:latin typeface="HGPｺﾞｼｯｸM" panose="020B0600000000000000" pitchFamily="50" charset="-128"/>
                <a:ea typeface="HGPｺﾞｼｯｸM" panose="020B0600000000000000" pitchFamily="50" charset="-128"/>
              </a:rPr>
              <a:t>※</a:t>
            </a:r>
            <a:r>
              <a:rPr lang="ja-JP" altLang="en-US" dirty="0">
                <a:solidFill>
                  <a:prstClr val="black"/>
                </a:solidFill>
                <a:latin typeface="HGPｺﾞｼｯｸM" panose="020B0600000000000000" pitchFamily="50" charset="-128"/>
                <a:ea typeface="HGPｺﾞｼｯｸM" panose="020B0600000000000000" pitchFamily="50" charset="-128"/>
              </a:rPr>
              <a:t>　現在、障害者総合</a:t>
            </a:r>
            <a:r>
              <a:rPr lang="ja-JP" altLang="en-US" dirty="0" smtClean="0">
                <a:solidFill>
                  <a:prstClr val="black"/>
                </a:solidFill>
                <a:latin typeface="HGPｺﾞｼｯｸM" panose="020B0600000000000000" pitchFamily="50" charset="-128"/>
                <a:ea typeface="HGPｺﾞｼｯｸM" panose="020B0600000000000000" pitchFamily="50" charset="-128"/>
              </a:rPr>
              <a:t>支援法に基づく障害福祉サービスについては、</a:t>
            </a:r>
            <a:r>
              <a:rPr lang="ja-JP" altLang="ja-JP" dirty="0">
                <a:solidFill>
                  <a:prstClr val="black"/>
                </a:solidFill>
                <a:latin typeface="HGPｺﾞｼｯｸM" panose="020B0600000000000000" pitchFamily="50" charset="-128"/>
                <a:ea typeface="HGPｺﾞｼｯｸM" panose="020B0600000000000000" pitchFamily="50" charset="-128"/>
              </a:rPr>
              <a:t>サービスの提供体制を計画的に確保する</a:t>
            </a:r>
            <a:r>
              <a:rPr lang="ja-JP" altLang="en-US" dirty="0">
                <a:solidFill>
                  <a:prstClr val="black"/>
                </a:solidFill>
                <a:latin typeface="HGPｺﾞｼｯｸM" panose="020B0600000000000000" pitchFamily="50" charset="-128"/>
                <a:ea typeface="HGPｺﾞｼｯｸM" panose="020B0600000000000000" pitchFamily="50" charset="-128"/>
              </a:rPr>
              <a:t>ため、</a:t>
            </a:r>
            <a:r>
              <a:rPr lang="ja-JP" altLang="ja-JP" dirty="0">
                <a:solidFill>
                  <a:prstClr val="black"/>
                </a:solidFill>
                <a:latin typeface="HGPｺﾞｼｯｸM" panose="020B0600000000000000" pitchFamily="50" charset="-128"/>
                <a:ea typeface="HGPｺﾞｼｯｸM" panose="020B0600000000000000" pitchFamily="50" charset="-128"/>
              </a:rPr>
              <a:t>都道府県</a:t>
            </a:r>
            <a:r>
              <a:rPr lang="ja-JP" altLang="en-US" dirty="0">
                <a:solidFill>
                  <a:prstClr val="black"/>
                </a:solidFill>
                <a:latin typeface="HGPｺﾞｼｯｸM" panose="020B0600000000000000" pitchFamily="50" charset="-128"/>
                <a:ea typeface="HGPｺﾞｼｯｸM" panose="020B0600000000000000" pitchFamily="50" charset="-128"/>
              </a:rPr>
              <a:t>及び市町村</a:t>
            </a:r>
            <a:r>
              <a:rPr lang="ja-JP" altLang="ja-JP" dirty="0">
                <a:solidFill>
                  <a:prstClr val="black"/>
                </a:solidFill>
                <a:latin typeface="HGPｺﾞｼｯｸM" panose="020B0600000000000000" pitchFamily="50" charset="-128"/>
                <a:ea typeface="HGPｺﾞｼｯｸM" panose="020B0600000000000000" pitchFamily="50" charset="-128"/>
              </a:rPr>
              <a:t>が障害福祉計画を策定し、サービスの種類ごとの必要な量の見込みや提供体制の確保に係る目標等を</a:t>
            </a:r>
            <a:r>
              <a:rPr lang="ja-JP" altLang="en-US" dirty="0">
                <a:solidFill>
                  <a:prstClr val="black"/>
                </a:solidFill>
                <a:latin typeface="HGPｺﾞｼｯｸM" panose="020B0600000000000000" pitchFamily="50" charset="-128"/>
                <a:ea typeface="HGPｺﾞｼｯｸM" panose="020B0600000000000000" pitchFamily="50" charset="-128"/>
              </a:rPr>
              <a:t>策定</a:t>
            </a:r>
            <a:r>
              <a:rPr lang="ja-JP" altLang="en-US" dirty="0" smtClean="0">
                <a:solidFill>
                  <a:prstClr val="black"/>
                </a:solidFill>
                <a:latin typeface="HGPｺﾞｼｯｸM" panose="020B0600000000000000" pitchFamily="50" charset="-128"/>
                <a:ea typeface="HGPｺﾞｼｯｸM" panose="020B0600000000000000" pitchFamily="50" charset="-128"/>
              </a:rPr>
              <a:t>。</a:t>
            </a:r>
            <a:endParaRPr lang="en-US" altLang="ja-JP" dirty="0">
              <a:solidFill>
                <a:prstClr val="black"/>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979404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18"/>
          <p:cNvGrpSpPr/>
          <p:nvPr/>
        </p:nvGrpSpPr>
        <p:grpSpPr>
          <a:xfrm>
            <a:off x="4273" y="476672"/>
            <a:ext cx="9906000" cy="7200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7" name="テキスト ボックス 6"/>
          <p:cNvSpPr txBox="1"/>
          <p:nvPr/>
        </p:nvSpPr>
        <p:spPr>
          <a:xfrm>
            <a:off x="1052604" y="14814"/>
            <a:ext cx="7572841" cy="461665"/>
          </a:xfrm>
          <a:prstGeom prst="rect">
            <a:avLst/>
          </a:prstGeom>
          <a:noFill/>
        </p:spPr>
        <p:txBody>
          <a:bodyPr wrap="square" rtlCol="0">
            <a:spAutoFit/>
          </a:bodyPr>
          <a:lstStyle/>
          <a:p>
            <a:pPr fontAlgn="auto">
              <a:spcBef>
                <a:spcPts val="0"/>
              </a:spcBef>
              <a:spcAft>
                <a:spcPts val="0"/>
              </a:spcAft>
            </a:pPr>
            <a:r>
              <a:rPr lang="ja-JP" altLang="en-US" sz="2400" dirty="0" smtClean="0">
                <a:solidFill>
                  <a:srgbClr val="000000"/>
                </a:solidFill>
                <a:latin typeface="HG創英角ｺﾞｼｯｸUB" panose="020B0909000000000000" pitchFamily="49" charset="-128"/>
                <a:ea typeface="HG創英角ｺﾞｼｯｸUB" panose="020B0909000000000000" pitchFamily="49" charset="-128"/>
              </a:rPr>
              <a:t>補装具費の支給範囲の拡大（</a:t>
            </a:r>
            <a:r>
              <a:rPr lang="ja-JP" altLang="en-US" sz="2400" dirty="0">
                <a:solidFill>
                  <a:srgbClr val="000000"/>
                </a:solidFill>
                <a:latin typeface="HG創英角ｺﾞｼｯｸUB" panose="020B0909000000000000" pitchFamily="49" charset="-128"/>
                <a:ea typeface="HG創英角ｺﾞｼｯｸUB" panose="020B0909000000000000" pitchFamily="49" charset="-128"/>
              </a:rPr>
              <a:t>貸与</a:t>
            </a:r>
            <a:r>
              <a:rPr lang="ja-JP" altLang="en-US" sz="2400" dirty="0" smtClean="0">
                <a:solidFill>
                  <a:srgbClr val="000000"/>
                </a:solidFill>
                <a:latin typeface="HG創英角ｺﾞｼｯｸUB" panose="020B0909000000000000" pitchFamily="49" charset="-128"/>
                <a:ea typeface="HG創英角ｺﾞｼｯｸUB" panose="020B0909000000000000" pitchFamily="49" charset="-128"/>
              </a:rPr>
              <a:t>の追加）</a:t>
            </a:r>
            <a:endParaRPr lang="ja-JP" altLang="en-US" sz="2400"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9" name="正方形/長方形 8"/>
          <p:cNvSpPr/>
          <p:nvPr/>
        </p:nvSpPr>
        <p:spPr>
          <a:xfrm>
            <a:off x="39020" y="2202956"/>
            <a:ext cx="9778446" cy="4608000"/>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ctr"/>
          <a:lstStyle/>
          <a:p>
            <a:pPr algn="l" fontAlgn="auto">
              <a:spcBef>
                <a:spcPts val="0"/>
              </a:spcBef>
              <a:spcAft>
                <a:spcPts val="0"/>
              </a:spcAft>
              <a:defRPr/>
            </a:pPr>
            <a:r>
              <a:rPr lang="ja-JP" altLang="en-US" dirty="0" smtClean="0">
                <a:solidFill>
                  <a:prstClr val="black"/>
                </a:solidFill>
                <a:latin typeface="ＭＳ Ｐゴシック"/>
              </a:rPr>
              <a:t>　　　　</a:t>
            </a:r>
            <a:endParaRPr lang="en-US" altLang="ja-JP" dirty="0">
              <a:solidFill>
                <a:prstClr val="black"/>
              </a:solidFill>
              <a:latin typeface="ＭＳ Ｐゴシック"/>
            </a:endParaRPr>
          </a:p>
        </p:txBody>
      </p:sp>
      <p:sp>
        <p:nvSpPr>
          <p:cNvPr id="13" name="正方形/長方形 12"/>
          <p:cNvSpPr/>
          <p:nvPr/>
        </p:nvSpPr>
        <p:spPr>
          <a:xfrm>
            <a:off x="44492" y="2057036"/>
            <a:ext cx="2028225"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prstClr val="white"/>
                </a:solidFill>
                <a:latin typeface="HGS創英角ｺﾞｼｯｸUB" pitchFamily="50" charset="-128"/>
                <a:ea typeface="HGS創英角ｺﾞｼｯｸUB" pitchFamily="50" charset="-128"/>
              </a:rPr>
              <a:t>具体的内容</a:t>
            </a:r>
          </a:p>
        </p:txBody>
      </p:sp>
      <p:grpSp>
        <p:nvGrpSpPr>
          <p:cNvPr id="2" name="グループ化 1"/>
          <p:cNvGrpSpPr/>
          <p:nvPr/>
        </p:nvGrpSpPr>
        <p:grpSpPr>
          <a:xfrm>
            <a:off x="322292" y="2547935"/>
            <a:ext cx="4342713" cy="3833393"/>
            <a:chOff x="288094" y="-880680"/>
            <a:chExt cx="4813525" cy="6445942"/>
          </a:xfrm>
        </p:grpSpPr>
        <p:sp>
          <p:nvSpPr>
            <p:cNvPr id="42" name="角丸四角形 41"/>
            <p:cNvSpPr/>
            <p:nvPr/>
          </p:nvSpPr>
          <p:spPr>
            <a:xfrm>
              <a:off x="288094" y="-604130"/>
              <a:ext cx="4254821" cy="6169392"/>
            </a:xfrm>
            <a:prstGeom prst="roundRect">
              <a:avLst>
                <a:gd name="adj" fmla="val 3877"/>
              </a:avLst>
            </a:prstGeom>
            <a:gradFill>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15875">
              <a:solidFill>
                <a:srgbClr val="F79646">
                  <a:shade val="95000"/>
                  <a:satMod val="105000"/>
                </a:srgbClr>
              </a:solidFill>
            </a:ln>
          </p:spPr>
          <p:txBody>
            <a:bodyPr wrap="square" lIns="91355" tIns="45677" rIns="91355" bIns="45677" anchor="t" anchorCtr="0">
              <a:noAutofit/>
            </a:bodyPr>
            <a:lstStyle/>
            <a:p>
              <a:pPr algn="l" defTabSz="914337" fontAlgn="auto">
                <a:spcBef>
                  <a:spcPts val="0"/>
                </a:spcBef>
                <a:spcAft>
                  <a:spcPts val="0"/>
                </a:spcAft>
                <a:defRPr/>
              </a:pPr>
              <a:endParaRPr lang="en-US" altLang="ja-JP" sz="18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sz="1400" dirty="0" smtClean="0">
                  <a:solidFill>
                    <a:prstClr val="black"/>
                  </a:solidFill>
                  <a:latin typeface="HG丸ｺﾞｼｯｸM-PRO" pitchFamily="50" charset="-128"/>
                  <a:ea typeface="HG丸ｺﾞｼｯｸM-PRO" pitchFamily="50" charset="-128"/>
                </a:rPr>
                <a:t>○成長に伴って短期間での交換が必要となる</a:t>
              </a:r>
              <a:endParaRPr lang="en-US" altLang="ja-JP" sz="14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　</a:t>
              </a:r>
              <a:r>
                <a:rPr lang="ja-JP" altLang="en-US" sz="1400" dirty="0" smtClean="0">
                  <a:solidFill>
                    <a:prstClr val="black"/>
                  </a:solidFill>
                  <a:latin typeface="HG丸ｺﾞｼｯｸM-PRO" pitchFamily="50" charset="-128"/>
                  <a:ea typeface="HG丸ｺﾞｼｯｸM-PRO" pitchFamily="50" charset="-128"/>
                </a:rPr>
                <a:t>障害児</a:t>
              </a:r>
              <a:endParaRPr lang="en-US" altLang="ja-JP" sz="14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sz="13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sz="1400" dirty="0" smtClean="0">
                  <a:solidFill>
                    <a:prstClr val="black"/>
                  </a:solidFill>
                  <a:latin typeface="HG丸ｺﾞｼｯｸM-PRO" pitchFamily="50" charset="-128"/>
                  <a:ea typeface="HG丸ｺﾞｼｯｸM-PRO" pitchFamily="50" charset="-128"/>
                </a:rPr>
                <a:t>○障害の進行により、短期間の利用が想定さ</a:t>
              </a:r>
              <a:endParaRPr lang="en-US" altLang="ja-JP" sz="14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　</a:t>
              </a:r>
              <a:r>
                <a:rPr lang="ja-JP" altLang="en-US" sz="1400" dirty="0" err="1" smtClean="0">
                  <a:solidFill>
                    <a:prstClr val="black"/>
                  </a:solidFill>
                  <a:latin typeface="HG丸ｺﾞｼｯｸM-PRO" pitchFamily="50" charset="-128"/>
                  <a:ea typeface="HG丸ｺﾞｼｯｸM-PRO" pitchFamily="50" charset="-128"/>
                </a:rPr>
                <a:t>れる</a:t>
              </a:r>
              <a:r>
                <a:rPr lang="ja-JP" altLang="en-US" sz="1400" dirty="0" smtClean="0">
                  <a:solidFill>
                    <a:prstClr val="black"/>
                  </a:solidFill>
                  <a:latin typeface="HG丸ｺﾞｼｯｸM-PRO" pitchFamily="50" charset="-128"/>
                  <a:ea typeface="HG丸ｺﾞｼｯｸM-PRO" pitchFamily="50" charset="-128"/>
                </a:rPr>
                <a:t>もの</a:t>
              </a:r>
              <a:endParaRPr lang="en-US" altLang="ja-JP" sz="14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sz="1300" dirty="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sz="1400" dirty="0" smtClean="0">
                  <a:solidFill>
                    <a:prstClr val="black"/>
                  </a:solidFill>
                  <a:latin typeface="HG丸ｺﾞｼｯｸM-PRO" pitchFamily="50" charset="-128"/>
                  <a:ea typeface="HG丸ｺﾞｼｯｸM-PRO" pitchFamily="50" charset="-128"/>
                </a:rPr>
                <a:t>○仮合わせ前の試用　</a:t>
              </a:r>
              <a:endParaRPr lang="en-US" altLang="ja-JP" sz="1400" dirty="0" smtClean="0">
                <a:solidFill>
                  <a:prstClr val="black"/>
                </a:solidFill>
                <a:latin typeface="HG丸ｺﾞｼｯｸM-PRO" pitchFamily="50" charset="-128"/>
                <a:ea typeface="HG丸ｺﾞｼｯｸM-PRO" pitchFamily="50" charset="-128"/>
              </a:endParaRPr>
            </a:p>
          </p:txBody>
        </p:sp>
        <p:sp>
          <p:nvSpPr>
            <p:cNvPr id="43" name="テキスト ボックス 42"/>
            <p:cNvSpPr txBox="1"/>
            <p:nvPr/>
          </p:nvSpPr>
          <p:spPr>
            <a:xfrm>
              <a:off x="649154" y="-880680"/>
              <a:ext cx="3591262" cy="517388"/>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FC000"/>
              </a:solidFill>
              <a:prstDash val="solid"/>
            </a:ln>
            <a:effectLst>
              <a:outerShdw blurRad="40000" dist="23000" dir="5400000" rotWithShape="0">
                <a:srgbClr val="000000">
                  <a:alpha val="35000"/>
                </a:srgbClr>
              </a:outerShdw>
            </a:effectLst>
          </p:spPr>
          <p:txBody>
            <a:bodyPr wrap="square" lIns="91355" tIns="45677" rIns="91355" bIns="45677" rtlCol="0">
              <a:spAutoFit/>
            </a:bodyPr>
            <a:lstStyle/>
            <a:p>
              <a:pPr fontAlgn="auto">
                <a:spcBef>
                  <a:spcPts val="0"/>
                </a:spcBef>
                <a:spcAft>
                  <a:spcPts val="0"/>
                </a:spcAft>
                <a:defRPr/>
              </a:pPr>
              <a:r>
                <a:rPr kumimoji="0" lang="ja-JP" altLang="en-US" sz="1400" kern="0" dirty="0" smtClean="0">
                  <a:solidFill>
                    <a:prstClr val="white"/>
                  </a:solidFill>
                  <a:latin typeface="HG丸ｺﾞｼｯｸM-PRO" pitchFamily="50" charset="-128"/>
                  <a:ea typeface="HG丸ｺﾞｼｯｸM-PRO" pitchFamily="50" charset="-128"/>
                </a:rPr>
                <a:t>貸与が適切と考えられる場合（例）</a:t>
              </a:r>
              <a:endParaRPr kumimoji="0" lang="ja-JP" altLang="en-US" sz="1400" kern="0" dirty="0">
                <a:solidFill>
                  <a:prstClr val="white"/>
                </a:solidFill>
                <a:latin typeface="HG丸ｺﾞｼｯｸM-PRO" pitchFamily="50" charset="-128"/>
                <a:ea typeface="HG丸ｺﾞｼｯｸM-PRO" pitchFamily="50" charset="-128"/>
              </a:endParaRPr>
            </a:p>
          </p:txBody>
        </p:sp>
        <p:sp>
          <p:nvSpPr>
            <p:cNvPr id="46" name="タイトル 2"/>
            <p:cNvSpPr txBox="1">
              <a:spLocks/>
            </p:cNvSpPr>
            <p:nvPr/>
          </p:nvSpPr>
          <p:spPr bwMode="auto">
            <a:xfrm>
              <a:off x="444430" y="3022517"/>
              <a:ext cx="4657189" cy="2127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ja-JP" altLang="en-US" sz="1050" kern="0" dirty="0" smtClean="0">
                  <a:solidFill>
                    <a:srgbClr val="000000"/>
                  </a:solidFill>
                  <a:latin typeface="メイリオ" pitchFamily="50" charset="-128"/>
                  <a:ea typeface="メイリオ" pitchFamily="50" charset="-128"/>
                  <a:cs typeface="メイリオ" pitchFamily="50" charset="-128"/>
                </a:rPr>
                <a:t>　</a:t>
              </a:r>
              <a:r>
                <a:rPr lang="en-US" altLang="ja-JP" sz="1200" kern="0" dirty="0" smtClean="0">
                  <a:solidFill>
                    <a:srgbClr val="000000"/>
                  </a:solidFill>
                  <a:latin typeface="メイリオ" pitchFamily="50" charset="-128"/>
                  <a:ea typeface="メイリオ" pitchFamily="50" charset="-128"/>
                  <a:cs typeface="メイリオ" pitchFamily="50" charset="-128"/>
                </a:rPr>
                <a:t>※</a:t>
              </a:r>
              <a:r>
                <a:rPr lang="ja-JP" altLang="en-US" sz="1200" kern="0" dirty="0" smtClean="0">
                  <a:solidFill>
                    <a:srgbClr val="000000"/>
                  </a:solidFill>
                  <a:latin typeface="メイリオ" pitchFamily="50" charset="-128"/>
                  <a:ea typeface="メイリオ" pitchFamily="50" charset="-128"/>
                  <a:cs typeface="メイリオ" pitchFamily="50" charset="-128"/>
                </a:rPr>
                <a:t>　上記のような場合が想定されるが、今後、</a:t>
              </a:r>
              <a:endParaRPr lang="en-US" altLang="ja-JP" sz="1200" kern="0" dirty="0" smtClean="0">
                <a:solidFill>
                  <a:srgbClr val="000000"/>
                </a:solidFill>
                <a:latin typeface="メイリオ" pitchFamily="50" charset="-128"/>
                <a:ea typeface="メイリオ" pitchFamily="50" charset="-128"/>
                <a:cs typeface="メイリオ" pitchFamily="50" charset="-128"/>
              </a:endParaRPr>
            </a:p>
            <a:p>
              <a:pPr algn="l"/>
              <a:r>
                <a:rPr lang="ja-JP" altLang="en-US" sz="1200" kern="0" dirty="0">
                  <a:solidFill>
                    <a:srgbClr val="000000"/>
                  </a:solidFill>
                  <a:latin typeface="メイリオ" pitchFamily="50" charset="-128"/>
                  <a:ea typeface="メイリオ" pitchFamily="50" charset="-128"/>
                  <a:cs typeface="メイリオ" pitchFamily="50" charset="-128"/>
                </a:rPr>
                <a:t>　</a:t>
              </a:r>
              <a:r>
                <a:rPr lang="ja-JP" altLang="en-US" sz="1200" kern="0" dirty="0" smtClean="0">
                  <a:solidFill>
                    <a:srgbClr val="000000"/>
                  </a:solidFill>
                  <a:latin typeface="メイリオ" pitchFamily="50" charset="-128"/>
                  <a:ea typeface="メイリオ" pitchFamily="50" charset="-128"/>
                  <a:cs typeface="メイリオ" pitchFamily="50" charset="-128"/>
                </a:rPr>
                <a:t>　</a:t>
              </a:r>
              <a:r>
                <a:rPr lang="ja-JP" altLang="en-US" sz="1200" kern="0" dirty="0" smtClean="0">
                  <a:solidFill>
                    <a:prstClr val="black"/>
                  </a:solidFill>
                  <a:latin typeface="メイリオ" pitchFamily="50" charset="-128"/>
                  <a:ea typeface="メイリオ" pitchFamily="50" charset="-128"/>
                  <a:cs typeface="メイリオ" pitchFamily="50" charset="-128"/>
                </a:rPr>
                <a:t>関係者の意見も踏まえて検討。</a:t>
              </a:r>
              <a:endParaRPr lang="en-US" altLang="ja-JP" sz="1200" kern="0" dirty="0" smtClean="0">
                <a:solidFill>
                  <a:prstClr val="black"/>
                </a:solidFill>
                <a:latin typeface="メイリオ" pitchFamily="50" charset="-128"/>
                <a:ea typeface="メイリオ" pitchFamily="50" charset="-128"/>
                <a:cs typeface="メイリオ" pitchFamily="50" charset="-128"/>
              </a:endParaRPr>
            </a:p>
            <a:p>
              <a:pPr algn="l"/>
              <a:endParaRPr lang="en-US" altLang="ja-JP" sz="800" kern="0" dirty="0" smtClean="0">
                <a:solidFill>
                  <a:prstClr val="black"/>
                </a:solidFill>
                <a:latin typeface="メイリオ" pitchFamily="50" charset="-128"/>
                <a:ea typeface="メイリオ" pitchFamily="50" charset="-128"/>
                <a:cs typeface="メイリオ" pitchFamily="50" charset="-128"/>
              </a:endParaRPr>
            </a:p>
            <a:p>
              <a:pPr algn="l"/>
              <a:r>
                <a:rPr lang="ja-JP" altLang="en-US" sz="1200" kern="0" dirty="0">
                  <a:solidFill>
                    <a:prstClr val="black"/>
                  </a:solidFill>
                  <a:latin typeface="メイリオ" pitchFamily="50" charset="-128"/>
                  <a:ea typeface="メイリオ" pitchFamily="50" charset="-128"/>
                  <a:cs typeface="メイリオ" pitchFamily="50" charset="-128"/>
                </a:rPr>
                <a:t>　</a:t>
              </a:r>
              <a:r>
                <a:rPr lang="en-US" altLang="ja-JP" sz="1200" kern="0" dirty="0" smtClean="0">
                  <a:solidFill>
                    <a:prstClr val="black"/>
                  </a:solidFill>
                  <a:latin typeface="メイリオ" pitchFamily="50" charset="-128"/>
                  <a:ea typeface="メイリオ" pitchFamily="50" charset="-128"/>
                  <a:cs typeface="メイリオ" pitchFamily="50" charset="-128"/>
                </a:rPr>
                <a:t>※</a:t>
              </a:r>
              <a:r>
                <a:rPr lang="ja-JP" altLang="en-US" sz="1200" kern="0" dirty="0" smtClean="0">
                  <a:solidFill>
                    <a:prstClr val="black"/>
                  </a:solidFill>
                  <a:latin typeface="メイリオ" pitchFamily="50" charset="-128"/>
                  <a:ea typeface="メイリオ" pitchFamily="50" charset="-128"/>
                  <a:cs typeface="メイリオ" pitchFamily="50" charset="-128"/>
                </a:rPr>
                <a:t>　身体への適合を図るための製作が必要なも</a:t>
              </a:r>
              <a:endParaRPr lang="en-US" altLang="ja-JP" sz="1200" kern="0" dirty="0" smtClean="0">
                <a:solidFill>
                  <a:prstClr val="black"/>
                </a:solidFill>
                <a:latin typeface="メイリオ" pitchFamily="50" charset="-128"/>
                <a:ea typeface="メイリオ" pitchFamily="50" charset="-128"/>
                <a:cs typeface="メイリオ" pitchFamily="50" charset="-128"/>
              </a:endParaRPr>
            </a:p>
            <a:p>
              <a:pPr algn="l"/>
              <a:r>
                <a:rPr lang="ja-JP" altLang="en-US" sz="1200" kern="0" dirty="0">
                  <a:solidFill>
                    <a:prstClr val="black"/>
                  </a:solidFill>
                  <a:latin typeface="メイリオ" pitchFamily="50" charset="-128"/>
                  <a:ea typeface="メイリオ" pitchFamily="50" charset="-128"/>
                  <a:cs typeface="メイリオ" pitchFamily="50" charset="-128"/>
                </a:rPr>
                <a:t>　</a:t>
              </a:r>
              <a:r>
                <a:rPr lang="ja-JP" altLang="en-US" sz="1200" kern="0" dirty="0" smtClean="0">
                  <a:solidFill>
                    <a:prstClr val="black"/>
                  </a:solidFill>
                  <a:latin typeface="メイリオ" pitchFamily="50" charset="-128"/>
                  <a:ea typeface="メイリオ" pitchFamily="50" charset="-128"/>
                  <a:cs typeface="メイリオ" pitchFamily="50" charset="-128"/>
                </a:rPr>
                <a:t>　の等については、貸与になじまないものと考</a:t>
              </a:r>
              <a:endParaRPr lang="en-US" altLang="ja-JP" sz="1200" kern="0" dirty="0" smtClean="0">
                <a:solidFill>
                  <a:prstClr val="black"/>
                </a:solidFill>
                <a:latin typeface="メイリオ" pitchFamily="50" charset="-128"/>
                <a:ea typeface="メイリオ" pitchFamily="50" charset="-128"/>
                <a:cs typeface="メイリオ" pitchFamily="50" charset="-128"/>
              </a:endParaRPr>
            </a:p>
            <a:p>
              <a:pPr algn="l"/>
              <a:r>
                <a:rPr lang="ja-JP" altLang="en-US" sz="1200" kern="0" dirty="0">
                  <a:solidFill>
                    <a:prstClr val="black"/>
                  </a:solidFill>
                  <a:latin typeface="メイリオ" pitchFamily="50" charset="-128"/>
                  <a:ea typeface="メイリオ" pitchFamily="50" charset="-128"/>
                  <a:cs typeface="メイリオ" pitchFamily="50" charset="-128"/>
                </a:rPr>
                <a:t>　</a:t>
              </a:r>
              <a:r>
                <a:rPr lang="ja-JP" altLang="en-US" sz="1200" kern="0" dirty="0" smtClean="0">
                  <a:solidFill>
                    <a:prstClr val="black"/>
                  </a:solidFill>
                  <a:latin typeface="メイリオ" pitchFamily="50" charset="-128"/>
                  <a:ea typeface="メイリオ" pitchFamily="50" charset="-128"/>
                  <a:cs typeface="メイリオ" pitchFamily="50" charset="-128"/>
                </a:rPr>
                <a:t>　えられる。</a:t>
              </a:r>
              <a:endParaRPr lang="ja-JP" altLang="en-US" sz="1200" kern="0" dirty="0">
                <a:solidFill>
                  <a:prstClr val="black"/>
                </a:solidFill>
                <a:latin typeface="メイリオ" pitchFamily="50" charset="-128"/>
                <a:ea typeface="メイリオ" pitchFamily="50" charset="-128"/>
                <a:cs typeface="メイリオ" pitchFamily="50" charset="-128"/>
              </a:endParaRPr>
            </a:p>
          </p:txBody>
        </p:sp>
      </p:grpSp>
      <p:grpSp>
        <p:nvGrpSpPr>
          <p:cNvPr id="23" name="グループ化 22"/>
          <p:cNvGrpSpPr/>
          <p:nvPr/>
        </p:nvGrpSpPr>
        <p:grpSpPr>
          <a:xfrm>
            <a:off x="4664968" y="2348880"/>
            <a:ext cx="5040560" cy="2232248"/>
            <a:chOff x="998509" y="2636912"/>
            <a:chExt cx="7921770" cy="3720412"/>
          </a:xfrm>
        </p:grpSpPr>
        <p:sp>
          <p:nvSpPr>
            <p:cNvPr id="24" name="角丸四角形 23"/>
            <p:cNvSpPr/>
            <p:nvPr/>
          </p:nvSpPr>
          <p:spPr>
            <a:xfrm>
              <a:off x="998509" y="2636912"/>
              <a:ext cx="631935" cy="3720404"/>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vert="eaVert" rtlCol="0" anchor="ctr"/>
            <a:lstStyle/>
            <a:p>
              <a:pPr fontAlgn="auto">
                <a:spcBef>
                  <a:spcPts val="0"/>
                </a:spcBef>
                <a:spcAft>
                  <a:spcPts val="0"/>
                </a:spcAft>
                <a:defRPr/>
              </a:pPr>
              <a:r>
                <a:rPr kumimoji="0" lang="ja-JP" altLang="en-US" sz="1050" kern="0" dirty="0" smtClean="0">
                  <a:solidFill>
                    <a:prstClr val="black"/>
                  </a:solidFill>
                  <a:latin typeface="Calibri"/>
                  <a:ea typeface="ＭＳ Ｐゴシック"/>
                </a:rPr>
                <a:t>補装具の購入希望</a:t>
              </a:r>
            </a:p>
          </p:txBody>
        </p:sp>
        <p:sp>
          <p:nvSpPr>
            <p:cNvPr id="26" name="角丸四角形 25"/>
            <p:cNvSpPr/>
            <p:nvPr/>
          </p:nvSpPr>
          <p:spPr>
            <a:xfrm>
              <a:off x="2721832" y="4926881"/>
              <a:ext cx="2592289" cy="1430443"/>
            </a:xfrm>
            <a:prstGeom prst="roundRect">
              <a:avLst/>
            </a:prstGeom>
            <a:noFill/>
            <a:ln w="9525" cap="flat" cmpd="sng" algn="ctr">
              <a:noFill/>
              <a:prstDash val="dash"/>
            </a:ln>
            <a:effectLst>
              <a:outerShdw blurRad="40000" dist="20000" dir="5400000" rotWithShape="0">
                <a:srgbClr val="000000">
                  <a:alpha val="38000"/>
                </a:srgbClr>
              </a:outerShdw>
            </a:effectLst>
          </p:spPr>
          <p:txBody>
            <a:bodyPr rtlCol="0" anchor="ctr"/>
            <a:lstStyle/>
            <a:p>
              <a:pPr marL="179388" indent="-179388" algn="l" fontAlgn="auto">
                <a:spcBef>
                  <a:spcPts val="0"/>
                </a:spcBef>
                <a:spcAft>
                  <a:spcPts val="0"/>
                </a:spcAft>
                <a:defRPr/>
              </a:pPr>
              <a:r>
                <a:rPr kumimoji="0" lang="ja-JP" altLang="en-US" sz="1050" kern="0" dirty="0" smtClean="0">
                  <a:solidFill>
                    <a:prstClr val="black"/>
                  </a:solidFill>
                  <a:latin typeface="Calibri"/>
                  <a:ea typeface="ＭＳ Ｐゴシック"/>
                </a:rPr>
                <a:t>・ 成長に合わせた作り</a:t>
              </a:r>
              <a:endParaRPr kumimoji="0" lang="en-US" altLang="ja-JP" sz="1050" kern="0" dirty="0" smtClean="0">
                <a:solidFill>
                  <a:prstClr val="black"/>
                </a:solidFill>
                <a:latin typeface="Calibri"/>
                <a:ea typeface="ＭＳ Ｐゴシック"/>
              </a:endParaRPr>
            </a:p>
            <a:p>
              <a:pPr marL="179388" indent="-179388" algn="l" fontAlgn="auto">
                <a:spcBef>
                  <a:spcPts val="0"/>
                </a:spcBef>
                <a:spcAft>
                  <a:spcPts val="0"/>
                </a:spcAft>
                <a:defRPr/>
              </a:pPr>
              <a:r>
                <a:rPr kumimoji="0" lang="ja-JP" altLang="en-US" sz="1050" kern="0" dirty="0">
                  <a:solidFill>
                    <a:prstClr val="black"/>
                  </a:solidFill>
                  <a:latin typeface="Calibri"/>
                  <a:ea typeface="ＭＳ Ｐゴシック"/>
                </a:rPr>
                <a:t>　</a:t>
              </a:r>
              <a:r>
                <a:rPr kumimoji="0" lang="ja-JP" altLang="en-US" sz="1050" kern="0" dirty="0" smtClean="0">
                  <a:solidFill>
                    <a:prstClr val="black"/>
                  </a:solidFill>
                  <a:latin typeface="Calibri"/>
                  <a:ea typeface="ＭＳ Ｐゴシック"/>
                </a:rPr>
                <a:t>替えが必要</a:t>
              </a:r>
              <a:endParaRPr kumimoji="0" lang="en-US" altLang="ja-JP" sz="1050" kern="0" dirty="0" smtClean="0">
                <a:solidFill>
                  <a:prstClr val="black"/>
                </a:solidFill>
                <a:latin typeface="Calibri"/>
                <a:ea typeface="ＭＳ Ｐゴシック"/>
              </a:endParaRPr>
            </a:p>
            <a:p>
              <a:pPr marL="179388" indent="-179388" algn="l" fontAlgn="auto">
                <a:spcBef>
                  <a:spcPts val="0"/>
                </a:spcBef>
                <a:spcAft>
                  <a:spcPts val="0"/>
                </a:spcAft>
                <a:defRPr/>
              </a:pPr>
              <a:r>
                <a:rPr kumimoji="0" lang="ja-JP" altLang="en-US" sz="1050" kern="0" dirty="0" smtClean="0">
                  <a:solidFill>
                    <a:prstClr val="black"/>
                  </a:solidFill>
                  <a:latin typeface="Calibri"/>
                  <a:ea typeface="ＭＳ Ｐゴシック"/>
                </a:rPr>
                <a:t>・ 適切な補装具の選定</a:t>
              </a:r>
              <a:endParaRPr kumimoji="0" lang="en-US" altLang="ja-JP" sz="1050" kern="0" dirty="0" smtClean="0">
                <a:solidFill>
                  <a:prstClr val="black"/>
                </a:solidFill>
                <a:latin typeface="Calibri"/>
                <a:ea typeface="ＭＳ Ｐゴシック"/>
              </a:endParaRPr>
            </a:p>
            <a:p>
              <a:pPr marL="179388" indent="-179388" algn="l" fontAlgn="auto">
                <a:spcBef>
                  <a:spcPts val="0"/>
                </a:spcBef>
                <a:spcAft>
                  <a:spcPts val="0"/>
                </a:spcAft>
                <a:defRPr/>
              </a:pPr>
              <a:r>
                <a:rPr kumimoji="0" lang="ja-JP" altLang="en-US" sz="1050" kern="0" dirty="0">
                  <a:solidFill>
                    <a:prstClr val="black"/>
                  </a:solidFill>
                  <a:latin typeface="Calibri"/>
                  <a:ea typeface="ＭＳ Ｐゴシック"/>
                </a:rPr>
                <a:t>　</a:t>
              </a:r>
              <a:r>
                <a:rPr kumimoji="0" lang="ja-JP" altLang="en-US" sz="1050" kern="0" dirty="0" smtClean="0">
                  <a:solidFill>
                    <a:prstClr val="black"/>
                  </a:solidFill>
                  <a:latin typeface="Calibri"/>
                  <a:ea typeface="ＭＳ Ｐゴシック"/>
                </a:rPr>
                <a:t>が必要</a:t>
              </a:r>
            </a:p>
          </p:txBody>
        </p:sp>
        <p:sp>
          <p:nvSpPr>
            <p:cNvPr id="27" name="角丸四角形 26"/>
            <p:cNvSpPr/>
            <p:nvPr/>
          </p:nvSpPr>
          <p:spPr>
            <a:xfrm>
              <a:off x="2678811" y="2636912"/>
              <a:ext cx="2592289" cy="2064421"/>
            </a:xfrm>
            <a:prstGeom prst="roundRect">
              <a:avLst>
                <a:gd name="adj" fmla="val 8474"/>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rtlCol="0" anchor="ctr"/>
            <a:lstStyle/>
            <a:p>
              <a:pPr marL="179388" indent="-179388" algn="l" fontAlgn="auto">
                <a:spcBef>
                  <a:spcPts val="0"/>
                </a:spcBef>
                <a:spcAft>
                  <a:spcPts val="0"/>
                </a:spcAft>
                <a:defRPr/>
              </a:pPr>
              <a:r>
                <a:rPr kumimoji="0" lang="ja-JP" altLang="en-US" sz="1050" kern="0" dirty="0" smtClean="0">
                  <a:solidFill>
                    <a:prstClr val="black"/>
                  </a:solidFill>
                  <a:latin typeface="Calibri"/>
                  <a:ea typeface="ＭＳ Ｐゴシック"/>
                </a:rPr>
                <a:t>・ 早期に不適合が予想</a:t>
              </a:r>
              <a:endParaRPr kumimoji="0" lang="en-US" altLang="ja-JP" sz="1050" kern="0" dirty="0" smtClean="0">
                <a:solidFill>
                  <a:prstClr val="black"/>
                </a:solidFill>
                <a:latin typeface="Calibri"/>
                <a:ea typeface="ＭＳ Ｐゴシック"/>
              </a:endParaRPr>
            </a:p>
            <a:p>
              <a:pPr marL="179388" indent="-179388" algn="l" fontAlgn="auto">
                <a:spcBef>
                  <a:spcPts val="0"/>
                </a:spcBef>
                <a:spcAft>
                  <a:spcPts val="0"/>
                </a:spcAft>
                <a:defRPr/>
              </a:pPr>
              <a:r>
                <a:rPr kumimoji="0" lang="ja-JP" altLang="en-US" sz="1050" kern="0" dirty="0">
                  <a:solidFill>
                    <a:prstClr val="black"/>
                  </a:solidFill>
                  <a:latin typeface="Calibri"/>
                  <a:ea typeface="ＭＳ Ｐゴシック"/>
                </a:rPr>
                <a:t>　</a:t>
              </a:r>
              <a:r>
                <a:rPr kumimoji="0" lang="ja-JP" altLang="en-US" sz="1050" kern="0" dirty="0" smtClean="0">
                  <a:solidFill>
                    <a:prstClr val="black"/>
                  </a:solidFill>
                  <a:latin typeface="Calibri"/>
                  <a:ea typeface="ＭＳ Ｐゴシック"/>
                </a:rPr>
                <a:t>されない</a:t>
              </a:r>
              <a:endParaRPr kumimoji="0" lang="en-US" altLang="ja-JP" sz="1050" kern="0" dirty="0" smtClean="0">
                <a:solidFill>
                  <a:prstClr val="black"/>
                </a:solidFill>
                <a:latin typeface="Calibri"/>
                <a:ea typeface="ＭＳ Ｐゴシック"/>
              </a:endParaRPr>
            </a:p>
            <a:p>
              <a:pPr marL="179388" indent="-179388" algn="l" fontAlgn="auto">
                <a:spcBef>
                  <a:spcPts val="0"/>
                </a:spcBef>
                <a:spcAft>
                  <a:spcPts val="0"/>
                </a:spcAft>
                <a:defRPr/>
              </a:pPr>
              <a:r>
                <a:rPr kumimoji="0" lang="ja-JP" altLang="en-US" sz="1050" kern="0" dirty="0" smtClean="0">
                  <a:solidFill>
                    <a:prstClr val="black"/>
                  </a:solidFill>
                  <a:latin typeface="Calibri"/>
                  <a:ea typeface="ＭＳ Ｐゴシック"/>
                </a:rPr>
                <a:t>・ 必要な補装具が明確</a:t>
              </a:r>
            </a:p>
          </p:txBody>
        </p:sp>
        <p:sp>
          <p:nvSpPr>
            <p:cNvPr id="28" name="右矢印 27"/>
            <p:cNvSpPr/>
            <p:nvPr/>
          </p:nvSpPr>
          <p:spPr>
            <a:xfrm>
              <a:off x="5412066" y="5397217"/>
              <a:ext cx="495742" cy="541983"/>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29" name="右矢印 28"/>
            <p:cNvSpPr/>
            <p:nvPr/>
          </p:nvSpPr>
          <p:spPr>
            <a:xfrm>
              <a:off x="5451495" y="3116965"/>
              <a:ext cx="2337103" cy="1320146"/>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30" name="角丸四角形 29"/>
            <p:cNvSpPr/>
            <p:nvPr/>
          </p:nvSpPr>
          <p:spPr>
            <a:xfrm>
              <a:off x="6013617" y="4926883"/>
              <a:ext cx="1049677" cy="1430433"/>
            </a:xfrm>
            <a:prstGeom prst="roundRect">
              <a:avLst/>
            </a:prstGeom>
            <a:noFill/>
            <a:ln w="9525" cap="flat" cmpd="sng" algn="ctr">
              <a:noFill/>
              <a:prstDash val="dash"/>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r>
                <a:rPr kumimoji="0" lang="ja-JP" altLang="en-US" sz="1050" kern="0" dirty="0" smtClean="0">
                  <a:solidFill>
                    <a:prstClr val="black"/>
                  </a:solidFill>
                  <a:latin typeface="Calibri"/>
                  <a:ea typeface="ＭＳ Ｐゴシック"/>
                </a:rPr>
                <a:t>貸与の活用</a:t>
              </a:r>
            </a:p>
          </p:txBody>
        </p:sp>
        <p:sp>
          <p:nvSpPr>
            <p:cNvPr id="31" name="角丸四角形 30"/>
            <p:cNvSpPr/>
            <p:nvPr/>
          </p:nvSpPr>
          <p:spPr>
            <a:xfrm>
              <a:off x="7870601" y="2636912"/>
              <a:ext cx="1021878" cy="2400266"/>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r>
                <a:rPr kumimoji="0" lang="ja-JP" altLang="en-US" sz="1050" kern="0" dirty="0" smtClean="0">
                  <a:solidFill>
                    <a:prstClr val="black"/>
                  </a:solidFill>
                  <a:latin typeface="Calibri"/>
                  <a:ea typeface="ＭＳ Ｐゴシック"/>
                </a:rPr>
                <a:t>購入（製作）</a:t>
              </a:r>
            </a:p>
          </p:txBody>
        </p:sp>
        <p:sp>
          <p:nvSpPr>
            <p:cNvPr id="32" name="右矢印 31"/>
            <p:cNvSpPr/>
            <p:nvPr/>
          </p:nvSpPr>
          <p:spPr>
            <a:xfrm rot="19372016">
              <a:off x="7139944" y="4937565"/>
              <a:ext cx="648072" cy="735108"/>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33" name="右矢印 32"/>
            <p:cNvSpPr/>
            <p:nvPr/>
          </p:nvSpPr>
          <p:spPr>
            <a:xfrm>
              <a:off x="7140526" y="5757257"/>
              <a:ext cx="648072" cy="504056"/>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34" name="角丸四角形 33"/>
            <p:cNvSpPr/>
            <p:nvPr/>
          </p:nvSpPr>
          <p:spPr>
            <a:xfrm>
              <a:off x="7870602" y="5376771"/>
              <a:ext cx="1049677" cy="980553"/>
            </a:xfrm>
            <a:prstGeom prst="roundRect">
              <a:avLst/>
            </a:prstGeom>
            <a:noFill/>
            <a:ln w="9525" cap="flat" cmpd="sng" algn="ctr">
              <a:noFill/>
              <a:prstDash val="dash"/>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r>
                <a:rPr kumimoji="0" lang="ja-JP" altLang="en-US" sz="1050" kern="0" dirty="0" smtClean="0">
                  <a:solidFill>
                    <a:prstClr val="black"/>
                  </a:solidFill>
                  <a:latin typeface="Calibri"/>
                  <a:ea typeface="ＭＳ Ｐゴシック"/>
                </a:rPr>
                <a:t>貸与の継続</a:t>
              </a:r>
            </a:p>
          </p:txBody>
        </p:sp>
      </p:grpSp>
      <p:sp>
        <p:nvSpPr>
          <p:cNvPr id="36" name="角丸四角形 35"/>
          <p:cNvSpPr/>
          <p:nvPr/>
        </p:nvSpPr>
        <p:spPr>
          <a:xfrm>
            <a:off x="97080" y="620688"/>
            <a:ext cx="9720386" cy="1296144"/>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　</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補装具費については</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、身体障害者の身体機能を補完・代替する補装具の「購入」に</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対し</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て</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支給されて</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いるが、成長に伴って短期間での交換が必要となる障害児など、「購入」より「貸与</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」の方が利用者の便宜を図ることが可能な場合がある。</a:t>
            </a:r>
            <a:endParaRPr kumimoji="0" lang="ja-JP" altLang="en-US" sz="1400" kern="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kumimoji="0" lang="ja-JP" altLang="en-US" sz="800" kern="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　このため、「購入」を基本とする原則は維持した上で、障害</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者の</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利便</a:t>
            </a:r>
            <a:r>
              <a:rPr kumimoji="0" lang="ja-JP" altLang="en-US" sz="1400" kern="0" dirty="0" smtClean="0">
                <a:solidFill>
                  <a:srgbClr val="000000"/>
                </a:solidFill>
                <a:latin typeface="HGPｺﾞｼｯｸM" panose="020B0600000000000000" pitchFamily="50" charset="-128"/>
                <a:ea typeface="HGPｺﾞｼｯｸM" panose="020B0600000000000000" pitchFamily="50" charset="-128"/>
              </a:rPr>
              <a:t>に</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照らして「貸与」が</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適切と考えられる場合に限り</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、新た</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に補装具費の支給の対象とする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a:t>
            </a:r>
            <a:endParaRPr kumimoji="0" lang="ja-JP" altLang="en-US"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37" name="右矢印 36"/>
          <p:cNvSpPr/>
          <p:nvPr/>
        </p:nvSpPr>
        <p:spPr>
          <a:xfrm>
            <a:off x="5169039" y="4005064"/>
            <a:ext cx="554976" cy="302434"/>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38" name="右矢印 37"/>
          <p:cNvSpPr/>
          <p:nvPr/>
        </p:nvSpPr>
        <p:spPr>
          <a:xfrm>
            <a:off x="5169039" y="2636912"/>
            <a:ext cx="540000" cy="770292"/>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rtlCol="0" anchor="ctr"/>
          <a:lstStyle/>
          <a:p>
            <a:pPr fontAlgn="auto">
              <a:spcBef>
                <a:spcPts val="0"/>
              </a:spcBef>
              <a:spcAft>
                <a:spcPts val="0"/>
              </a:spcAft>
              <a:defRPr/>
            </a:pPr>
            <a:endParaRPr kumimoji="0" lang="ja-JP" altLang="en-US" sz="1050" kern="0" smtClean="0">
              <a:solidFill>
                <a:prstClr val="black"/>
              </a:solidFill>
              <a:latin typeface="Calibri"/>
              <a:ea typeface="ＭＳ Ｐゴシック"/>
            </a:endParaRPr>
          </a:p>
        </p:txBody>
      </p:sp>
      <p:sp>
        <p:nvSpPr>
          <p:cNvPr id="50" name="タイトル 2"/>
          <p:cNvSpPr txBox="1">
            <a:spLocks/>
          </p:cNvSpPr>
          <p:nvPr/>
        </p:nvSpPr>
        <p:spPr bwMode="auto">
          <a:xfrm>
            <a:off x="6819640" y="5150154"/>
            <a:ext cx="1415518" cy="29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座位保持椅子</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p>
        </p:txBody>
      </p:sp>
      <p:sp>
        <p:nvSpPr>
          <p:cNvPr id="53" name="テキスト ボックス 52"/>
          <p:cNvSpPr txBox="1"/>
          <p:nvPr/>
        </p:nvSpPr>
        <p:spPr>
          <a:xfrm>
            <a:off x="6537176" y="5389687"/>
            <a:ext cx="1867397" cy="400110"/>
          </a:xfrm>
          <a:prstGeom prst="rect">
            <a:avLst/>
          </a:prstGeom>
          <a:noFill/>
          <a:ln>
            <a:noFill/>
            <a:prstDash val="dash"/>
          </a:ln>
        </p:spPr>
        <p:txBody>
          <a:bodyPr wrap="square" rtlCol="0">
            <a:spAutoFit/>
          </a:bodyPr>
          <a:lstStyle/>
          <a:p>
            <a:pPr algn="l">
              <a:spcBef>
                <a:spcPct val="0"/>
              </a:spcBef>
              <a:defRPr/>
            </a:pPr>
            <a:r>
              <a:rPr kumimoji="0" lang="ja-JP" altLang="en-US" sz="1000" kern="0" dirty="0" smtClean="0">
                <a:solidFill>
                  <a:prstClr val="black"/>
                </a:solidFill>
                <a:latin typeface="メイリオ" pitchFamily="50" charset="-128"/>
                <a:ea typeface="メイリオ" pitchFamily="50" charset="-128"/>
                <a:cs typeface="メイリオ" pitchFamily="50" charset="-128"/>
              </a:rPr>
              <a:t>姿勢を保持することが困難な障害児が日常生活の中で使用</a:t>
            </a:r>
          </a:p>
        </p:txBody>
      </p:sp>
      <p:sp>
        <p:nvSpPr>
          <p:cNvPr id="41" name="テキスト ボックス 40"/>
          <p:cNvSpPr txBox="1"/>
          <p:nvPr/>
        </p:nvSpPr>
        <p:spPr>
          <a:xfrm>
            <a:off x="8193360" y="6253862"/>
            <a:ext cx="2640062" cy="415498"/>
          </a:xfrm>
          <a:prstGeom prst="rect">
            <a:avLst/>
          </a:prstGeom>
          <a:noFill/>
          <a:ln>
            <a:noFill/>
            <a:prstDash val="dash"/>
          </a:ln>
        </p:spPr>
        <p:txBody>
          <a:bodyPr wrap="square" rtlCol="0">
            <a:spAutoFit/>
          </a:bodyPr>
          <a:lstStyle/>
          <a:p>
            <a:pPr algn="l">
              <a:spcBef>
                <a:spcPct val="0"/>
              </a:spcBef>
              <a:defRPr/>
            </a:pPr>
            <a:r>
              <a:rPr kumimoji="0" lang="en-US" altLang="ja-JP" sz="1050" kern="0" dirty="0" smtClean="0">
                <a:solidFill>
                  <a:prstClr val="black"/>
                </a:solidFill>
                <a:latin typeface="メイリオ" pitchFamily="50" charset="-128"/>
                <a:ea typeface="メイリオ" pitchFamily="50" charset="-128"/>
                <a:cs typeface="メイリオ" pitchFamily="50" charset="-128"/>
              </a:rPr>
              <a:t>※</a:t>
            </a:r>
            <a:r>
              <a:rPr kumimoji="0" lang="ja-JP" altLang="en-US" sz="1050" kern="0" dirty="0" smtClean="0">
                <a:solidFill>
                  <a:prstClr val="black"/>
                </a:solidFill>
                <a:latin typeface="メイリオ" pitchFamily="50" charset="-128"/>
                <a:ea typeface="メイリオ" pitchFamily="50" charset="-128"/>
                <a:cs typeface="メイリオ" pitchFamily="50" charset="-128"/>
              </a:rPr>
              <a:t>対象種目については、</a:t>
            </a:r>
            <a:endParaRPr kumimoji="0" lang="en-US" altLang="ja-JP" sz="1050" kern="0" dirty="0" smtClean="0">
              <a:solidFill>
                <a:prstClr val="black"/>
              </a:solidFill>
              <a:latin typeface="メイリオ" pitchFamily="50" charset="-128"/>
              <a:ea typeface="メイリオ" pitchFamily="50" charset="-128"/>
              <a:cs typeface="メイリオ" pitchFamily="50" charset="-128"/>
            </a:endParaRPr>
          </a:p>
          <a:p>
            <a:pPr algn="l">
              <a:spcBef>
                <a:spcPct val="0"/>
              </a:spcBef>
              <a:defRPr/>
            </a:pPr>
            <a:r>
              <a:rPr kumimoji="0" lang="ja-JP" altLang="en-US" sz="1050" kern="0" dirty="0">
                <a:solidFill>
                  <a:prstClr val="black"/>
                </a:solidFill>
                <a:latin typeface="メイリオ" pitchFamily="50" charset="-128"/>
                <a:ea typeface="メイリオ" pitchFamily="50" charset="-128"/>
                <a:cs typeface="メイリオ" pitchFamily="50" charset="-128"/>
              </a:rPr>
              <a:t>　</a:t>
            </a:r>
            <a:r>
              <a:rPr kumimoji="0" lang="ja-JP" altLang="en-US" sz="1050" kern="0" dirty="0" smtClean="0">
                <a:solidFill>
                  <a:prstClr val="black"/>
                </a:solidFill>
                <a:latin typeface="メイリオ" pitchFamily="50" charset="-128"/>
                <a:ea typeface="メイリオ" pitchFamily="50" charset="-128"/>
                <a:cs typeface="メイリオ" pitchFamily="50" charset="-128"/>
              </a:rPr>
              <a:t>今後検討。</a:t>
            </a:r>
          </a:p>
        </p:txBody>
      </p:sp>
      <p:sp>
        <p:nvSpPr>
          <p:cNvPr id="48" name="正方形/長方形 47"/>
          <p:cNvSpPr/>
          <p:nvPr/>
        </p:nvSpPr>
        <p:spPr>
          <a:xfrm>
            <a:off x="4808992" y="5360569"/>
            <a:ext cx="1492336" cy="553998"/>
          </a:xfrm>
          <a:prstGeom prst="rect">
            <a:avLst/>
          </a:prstGeom>
          <a:ln>
            <a:noFill/>
            <a:prstDash val="dash"/>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spcBef>
                <a:spcPct val="0"/>
              </a:spcBef>
              <a:defRPr/>
            </a:pPr>
            <a:r>
              <a:rPr kumimoji="0" lang="ja-JP" altLang="en-US" sz="1000" kern="0" dirty="0" smtClean="0">
                <a:solidFill>
                  <a:prstClr val="black"/>
                </a:solidFill>
                <a:latin typeface="メイリオ" pitchFamily="50" charset="-128"/>
                <a:ea typeface="メイリオ" pitchFamily="50" charset="-128"/>
                <a:cs typeface="メイリオ" pitchFamily="50" charset="-128"/>
              </a:rPr>
              <a:t>歩行機能を補うため、</a:t>
            </a:r>
            <a:endParaRPr kumimoji="0" lang="en-US" altLang="ja-JP" sz="1000" kern="0" dirty="0" smtClean="0">
              <a:solidFill>
                <a:prstClr val="black"/>
              </a:solidFill>
              <a:latin typeface="メイリオ" pitchFamily="50" charset="-128"/>
              <a:ea typeface="メイリオ" pitchFamily="50" charset="-128"/>
              <a:cs typeface="メイリオ" pitchFamily="50" charset="-128"/>
            </a:endParaRPr>
          </a:p>
          <a:p>
            <a:pPr>
              <a:spcBef>
                <a:spcPct val="0"/>
              </a:spcBef>
              <a:defRPr/>
            </a:pPr>
            <a:r>
              <a:rPr kumimoji="0" lang="ja-JP" altLang="en-US" sz="1000" kern="0" dirty="0" smtClean="0">
                <a:solidFill>
                  <a:prstClr val="black"/>
                </a:solidFill>
                <a:latin typeface="メイリオ" pitchFamily="50" charset="-128"/>
                <a:ea typeface="メイリオ" pitchFamily="50" charset="-128"/>
                <a:cs typeface="メイリオ" pitchFamily="50" charset="-128"/>
              </a:rPr>
              <a:t>移動時に体重を支える器具</a:t>
            </a:r>
          </a:p>
        </p:txBody>
      </p:sp>
      <p:sp>
        <p:nvSpPr>
          <p:cNvPr id="49" name="タイトル 2"/>
          <p:cNvSpPr txBox="1">
            <a:spLocks/>
          </p:cNvSpPr>
          <p:nvPr/>
        </p:nvSpPr>
        <p:spPr bwMode="auto">
          <a:xfrm>
            <a:off x="5172342" y="5121037"/>
            <a:ext cx="1076802" cy="29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pP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歩行器</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p>
        </p:txBody>
      </p:sp>
      <p:sp>
        <p:nvSpPr>
          <p:cNvPr id="52" name="タイトル 2"/>
          <p:cNvSpPr txBox="1">
            <a:spLocks/>
          </p:cNvSpPr>
          <p:nvPr/>
        </p:nvSpPr>
        <p:spPr bwMode="auto">
          <a:xfrm>
            <a:off x="4592984" y="4797152"/>
            <a:ext cx="2986400" cy="29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pP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＜貸与の活用があり得る種目（例）＞</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p:txBody>
      </p:sp>
      <p:sp>
        <p:nvSpPr>
          <p:cNvPr id="8" name="大かっこ 7"/>
          <p:cNvSpPr/>
          <p:nvPr/>
        </p:nvSpPr>
        <p:spPr>
          <a:xfrm>
            <a:off x="5761542" y="3789043"/>
            <a:ext cx="1622079" cy="792083"/>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endParaRPr lang="ja-JP" altLang="en-US" sz="1800">
              <a:solidFill>
                <a:srgbClr val="000000"/>
              </a:solidFill>
            </a:endParaRPr>
          </a:p>
        </p:txBody>
      </p:sp>
      <p:sp>
        <p:nvSpPr>
          <p:cNvPr id="51" name="大かっこ 50"/>
          <p:cNvSpPr/>
          <p:nvPr/>
        </p:nvSpPr>
        <p:spPr>
          <a:xfrm>
            <a:off x="7856043" y="3789043"/>
            <a:ext cx="625350" cy="792083"/>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endParaRPr lang="ja-JP" altLang="en-US" sz="1800">
              <a:solidFill>
                <a:srgbClr val="000000"/>
              </a:solidFill>
            </a:endParaRPr>
          </a:p>
        </p:txBody>
      </p:sp>
      <p:sp>
        <p:nvSpPr>
          <p:cNvPr id="56" name="大かっこ 55"/>
          <p:cNvSpPr/>
          <p:nvPr/>
        </p:nvSpPr>
        <p:spPr>
          <a:xfrm>
            <a:off x="9058902" y="3992798"/>
            <a:ext cx="625350" cy="588327"/>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endParaRPr lang="ja-JP" altLang="en-US" sz="1800">
              <a:solidFill>
                <a:srgbClr val="000000"/>
              </a:solidFill>
            </a:endParaRPr>
          </a:p>
        </p:txBody>
      </p:sp>
      <p:grpSp>
        <p:nvGrpSpPr>
          <p:cNvPr id="11" name="グループ化 10"/>
          <p:cNvGrpSpPr/>
          <p:nvPr/>
        </p:nvGrpSpPr>
        <p:grpSpPr>
          <a:xfrm>
            <a:off x="4953000" y="5869692"/>
            <a:ext cx="1471172" cy="871676"/>
            <a:chOff x="4928243" y="5730069"/>
            <a:chExt cx="1247737" cy="739290"/>
          </a:xfrm>
        </p:grpSpPr>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243" y="5732011"/>
              <a:ext cx="687572" cy="724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1692" y="5730069"/>
              <a:ext cx="644288" cy="739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94029" y="5768627"/>
            <a:ext cx="747461" cy="972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0005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9159504" y="2737997"/>
            <a:ext cx="546061" cy="4075379"/>
          </a:xfrm>
          <a:prstGeom prst="roundRect">
            <a:avLst/>
          </a:prstGeom>
          <a:solidFill>
            <a:srgbClr val="FFFF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fontAlgn="auto">
              <a:spcBef>
                <a:spcPts val="0"/>
              </a:spcBef>
              <a:spcAft>
                <a:spcPts val="0"/>
              </a:spcAft>
            </a:pPr>
            <a:r>
              <a:rPr lang="ja-JP" altLang="en-US" sz="1600" dirty="0">
                <a:solidFill>
                  <a:sysClr val="windowText" lastClr="000000"/>
                </a:solidFill>
                <a:latin typeface="HG丸ｺﾞｼｯｸM-PRO" pitchFamily="50" charset="-128"/>
                <a:ea typeface="HG丸ｺﾞｼｯｸM-PRO" pitchFamily="50" charset="-128"/>
              </a:rPr>
              <a:t>利用者</a:t>
            </a:r>
          </a:p>
        </p:txBody>
      </p:sp>
      <p:sp>
        <p:nvSpPr>
          <p:cNvPr id="26" name="角丸四角形 25"/>
          <p:cNvSpPr/>
          <p:nvPr/>
        </p:nvSpPr>
        <p:spPr>
          <a:xfrm>
            <a:off x="210376" y="2917996"/>
            <a:ext cx="3878565" cy="3895380"/>
          </a:xfrm>
          <a:prstGeom prst="roundRect">
            <a:avLst>
              <a:gd name="adj" fmla="val 0"/>
            </a:avLst>
          </a:prstGeom>
          <a:solidFill>
            <a:schemeClr val="accent6">
              <a:lumMod val="60000"/>
              <a:lumOff val="40000"/>
            </a:schemeClr>
          </a:solidFill>
          <a:ln w="25400">
            <a:solidFill>
              <a:schemeClr val="accent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endParaRPr lang="en-US" altLang="ja-JP" sz="1400" b="1" dirty="0" smtClean="0">
              <a:solidFill>
                <a:sysClr val="windowText" lastClr="000000"/>
              </a:solidFill>
              <a:latin typeface="HG丸ｺﾞｼｯｸM-PRO" pitchFamily="50" charset="-128"/>
              <a:ea typeface="HG丸ｺﾞｼｯｸM-PRO" pitchFamily="50" charset="-128"/>
            </a:endParaRPr>
          </a:p>
          <a:p>
            <a:pPr fontAlgn="auto">
              <a:spcBef>
                <a:spcPts val="0"/>
              </a:spcBef>
              <a:spcAft>
                <a:spcPts val="0"/>
              </a:spcAft>
            </a:pPr>
            <a:endParaRPr lang="en-US" altLang="ja-JP" sz="1400" b="1" dirty="0" smtClean="0">
              <a:solidFill>
                <a:sysClr val="windowText" lastClr="000000"/>
              </a:solidFill>
              <a:latin typeface="HG丸ｺﾞｼｯｸM-PRO" pitchFamily="50" charset="-128"/>
              <a:ea typeface="HG丸ｺﾞｼｯｸM-PRO" pitchFamily="50" charset="-128"/>
            </a:endParaRPr>
          </a:p>
        </p:txBody>
      </p:sp>
      <p:sp>
        <p:nvSpPr>
          <p:cNvPr id="28" name="テキスト ボックス 27"/>
          <p:cNvSpPr txBox="1"/>
          <p:nvPr/>
        </p:nvSpPr>
        <p:spPr>
          <a:xfrm>
            <a:off x="416496" y="2708920"/>
            <a:ext cx="3528392" cy="360000"/>
          </a:xfrm>
          <a:prstGeom prst="roundRect">
            <a:avLst/>
          </a:prstGeom>
          <a:solidFill>
            <a:srgbClr val="FFFFCC"/>
          </a:solidFill>
          <a:ln w="25400">
            <a:solidFill>
              <a:schemeClr val="tx1"/>
            </a:solidFill>
          </a:ln>
          <a:effectLst>
            <a:outerShdw blurRad="44450" dist="27940" dir="5400000" algn="ctr">
              <a:srgbClr val="000000">
                <a:alpha val="32000"/>
              </a:srgbClr>
            </a:outerShdw>
          </a:effectLst>
        </p:spPr>
        <p:txBody>
          <a:bodyPr wrap="square" lIns="0" tIns="36000" rIns="0" bIns="0" rtlCol="0">
            <a:noAutofit/>
          </a:bodyPr>
          <a:lstStyle/>
          <a:p>
            <a:pPr fontAlgn="auto">
              <a:spcBef>
                <a:spcPts val="0"/>
              </a:spcBef>
              <a:spcAft>
                <a:spcPts val="0"/>
              </a:spcAft>
            </a:pPr>
            <a:r>
              <a:rPr lang="ja-JP" altLang="en-US" sz="1400" dirty="0">
                <a:solidFill>
                  <a:prstClr val="black"/>
                </a:solidFill>
                <a:latin typeface="HG丸ｺﾞｼｯｸM-PRO" pitchFamily="50" charset="-128"/>
                <a:ea typeface="HG丸ｺﾞｼｯｸM-PRO" pitchFamily="50" charset="-128"/>
              </a:rPr>
              <a:t>障害福祉</a:t>
            </a:r>
            <a:r>
              <a:rPr lang="ja-JP" altLang="en-US" sz="1400" dirty="0" smtClean="0">
                <a:solidFill>
                  <a:prstClr val="black"/>
                </a:solidFill>
                <a:latin typeface="HG丸ｺﾞｼｯｸM-PRO" pitchFamily="50" charset="-128"/>
                <a:ea typeface="HG丸ｺﾞｼｯｸM-PRO" pitchFamily="50" charset="-128"/>
              </a:rPr>
              <a:t>サービス等の施設・事業者</a:t>
            </a:r>
            <a:endParaRPr lang="ja-JP" altLang="en-US" sz="1400" dirty="0">
              <a:solidFill>
                <a:prstClr val="black"/>
              </a:solidFill>
              <a:latin typeface="HG丸ｺﾞｼｯｸM-PRO" pitchFamily="50" charset="-128"/>
              <a:ea typeface="HG丸ｺﾞｼｯｸM-PRO" pitchFamily="50" charset="-128"/>
            </a:endParaRPr>
          </a:p>
        </p:txBody>
      </p:sp>
      <p:grpSp>
        <p:nvGrpSpPr>
          <p:cNvPr id="39" name="グループ化 10"/>
          <p:cNvGrpSpPr>
            <a:grpSpLocks/>
          </p:cNvGrpSpPr>
          <p:nvPr/>
        </p:nvGrpSpPr>
        <p:grpSpPr bwMode="auto">
          <a:xfrm>
            <a:off x="-15543" y="549250"/>
            <a:ext cx="9906000" cy="71438"/>
            <a:chOff x="0" y="188640"/>
            <a:chExt cx="9144000" cy="72008"/>
          </a:xfrm>
        </p:grpSpPr>
        <p:cxnSp>
          <p:nvCxnSpPr>
            <p:cNvPr id="41" name="直線コネクタ 40"/>
            <p:cNvCxnSpPr/>
            <p:nvPr/>
          </p:nvCxnSpPr>
          <p:spPr>
            <a:xfrm>
              <a:off x="0" y="188640"/>
              <a:ext cx="9144000" cy="0"/>
            </a:xfrm>
            <a:prstGeom prst="line">
              <a:avLst/>
            </a:prstGeom>
            <a:noFill/>
            <a:ln w="9525" cap="flat" cmpd="sng" algn="ctr">
              <a:solidFill>
                <a:srgbClr val="99CCFF"/>
              </a:solidFill>
              <a:prstDash val="solid"/>
            </a:ln>
            <a:effectLst/>
          </p:spPr>
        </p:cxnSp>
        <p:cxnSp>
          <p:nvCxnSpPr>
            <p:cNvPr id="42" name="直線コネクタ 41"/>
            <p:cNvCxnSpPr/>
            <p:nvPr/>
          </p:nvCxnSpPr>
          <p:spPr>
            <a:xfrm>
              <a:off x="0" y="260648"/>
              <a:ext cx="9144000" cy="0"/>
            </a:xfrm>
            <a:prstGeom prst="line">
              <a:avLst/>
            </a:prstGeom>
            <a:noFill/>
            <a:ln w="57150" cap="flat" cmpd="sng" algn="ctr">
              <a:solidFill>
                <a:srgbClr val="99CCFF"/>
              </a:solidFill>
              <a:prstDash val="solid"/>
            </a:ln>
            <a:effectLst/>
          </p:spPr>
        </p:cxnSp>
      </p:grpSp>
      <p:sp>
        <p:nvSpPr>
          <p:cNvPr id="45" name="角丸四角形 44"/>
          <p:cNvSpPr/>
          <p:nvPr/>
        </p:nvSpPr>
        <p:spPr>
          <a:xfrm>
            <a:off x="4664969" y="2917996"/>
            <a:ext cx="3312368" cy="3895380"/>
          </a:xfrm>
          <a:prstGeom prst="roundRect">
            <a:avLst>
              <a:gd name="adj" fmla="val 0"/>
            </a:avLst>
          </a:prstGeom>
          <a:solidFill>
            <a:schemeClr val="accent6">
              <a:lumMod val="60000"/>
              <a:lumOff val="40000"/>
            </a:schemeClr>
          </a:solidFill>
          <a:ln w="25400">
            <a:solidFill>
              <a:schemeClr val="accent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l" fontAlgn="auto">
              <a:spcBef>
                <a:spcPts val="0"/>
              </a:spcBef>
              <a:spcAft>
                <a:spcPts val="0"/>
              </a:spcAft>
            </a:pPr>
            <a:endParaRPr lang="en-US" altLang="ja-JP" sz="1400" b="1" dirty="0" smtClean="0">
              <a:solidFill>
                <a:sysClr val="windowText" lastClr="000000"/>
              </a:solidFill>
              <a:latin typeface="HG丸ｺﾞｼｯｸM-PRO" pitchFamily="50" charset="-128"/>
              <a:ea typeface="HG丸ｺﾞｼｯｸM-PRO" pitchFamily="50" charset="-128"/>
            </a:endParaRPr>
          </a:p>
          <a:p>
            <a:pPr algn="l" fontAlgn="auto">
              <a:spcBef>
                <a:spcPts val="0"/>
              </a:spcBef>
              <a:spcAft>
                <a:spcPts val="0"/>
              </a:spcAft>
            </a:pPr>
            <a:endParaRPr lang="en-US" altLang="ja-JP" sz="1400" b="1" dirty="0" smtClean="0">
              <a:solidFill>
                <a:sysClr val="windowText" lastClr="000000"/>
              </a:solidFill>
              <a:latin typeface="HG丸ｺﾞｼｯｸM-PRO" pitchFamily="50" charset="-128"/>
              <a:ea typeface="HG丸ｺﾞｼｯｸM-PRO" pitchFamily="50" charset="-128"/>
            </a:endParaRPr>
          </a:p>
        </p:txBody>
      </p:sp>
      <p:sp>
        <p:nvSpPr>
          <p:cNvPr id="31" name="テキスト ボックス 30"/>
          <p:cNvSpPr txBox="1"/>
          <p:nvPr/>
        </p:nvSpPr>
        <p:spPr>
          <a:xfrm>
            <a:off x="5313040" y="2737996"/>
            <a:ext cx="2088232" cy="360000"/>
          </a:xfrm>
          <a:prstGeom prst="roundRect">
            <a:avLst/>
          </a:prstGeom>
          <a:solidFill>
            <a:srgbClr val="FFFFCC"/>
          </a:solidFill>
          <a:ln w="25400">
            <a:solidFill>
              <a:schemeClr val="tx1"/>
            </a:solidFill>
          </a:ln>
          <a:effectLst>
            <a:outerShdw blurRad="44450" dist="27940" dir="5400000" algn="ctr">
              <a:srgbClr val="000000">
                <a:alpha val="32000"/>
              </a:srgbClr>
            </a:outerShdw>
          </a:effectLst>
        </p:spPr>
        <p:txBody>
          <a:bodyPr wrap="square" lIns="0" tIns="36000" rIns="0" bIns="0" rtlCol="0">
            <a:noAutofit/>
          </a:bodyPr>
          <a:lstStyle/>
          <a:p>
            <a:pPr fontAlgn="auto">
              <a:spcBef>
                <a:spcPts val="0"/>
              </a:spcBef>
              <a:spcAft>
                <a:spcPts val="0"/>
              </a:spcAft>
            </a:pPr>
            <a:r>
              <a:rPr lang="ja-JP" altLang="en-US" sz="1400" dirty="0">
                <a:solidFill>
                  <a:prstClr val="black"/>
                </a:solidFill>
                <a:latin typeface="HG丸ｺﾞｼｯｸM-PRO" pitchFamily="50" charset="-128"/>
                <a:ea typeface="HG丸ｺﾞｼｯｸM-PRO" pitchFamily="50" charset="-128"/>
              </a:rPr>
              <a:t>都道府県</a:t>
            </a:r>
          </a:p>
        </p:txBody>
      </p:sp>
      <p:sp>
        <p:nvSpPr>
          <p:cNvPr id="3" name="左矢印 2"/>
          <p:cNvSpPr/>
          <p:nvPr/>
        </p:nvSpPr>
        <p:spPr>
          <a:xfrm>
            <a:off x="7833357" y="3387785"/>
            <a:ext cx="1326147" cy="1011586"/>
          </a:xfrm>
          <a:prstGeom prst="leftArrow">
            <a:avLst>
              <a:gd name="adj1" fmla="val 50000"/>
              <a:gd name="adj2" fmla="val 4282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400" b="1" dirty="0" smtClean="0">
                <a:solidFill>
                  <a:prstClr val="black"/>
                </a:solidFill>
              </a:rPr>
              <a:t>閲覧</a:t>
            </a:r>
            <a:endParaRPr lang="en-US" altLang="ja-JP" sz="1400" b="1" dirty="0" smtClean="0">
              <a:solidFill>
                <a:prstClr val="black"/>
              </a:solidFill>
            </a:endParaRPr>
          </a:p>
          <a:p>
            <a:pPr>
              <a:spcBef>
                <a:spcPct val="0"/>
              </a:spcBef>
            </a:pPr>
            <a:r>
              <a:rPr lang="ja-JP" altLang="en-US" sz="900" b="1" dirty="0" smtClean="0">
                <a:solidFill>
                  <a:prstClr val="black"/>
                </a:solidFill>
              </a:rPr>
              <a:t>（インターネット）</a:t>
            </a:r>
            <a:endParaRPr lang="ja-JP" altLang="en-US" sz="900" b="1" dirty="0">
              <a:solidFill>
                <a:prstClr val="black"/>
              </a:solidFill>
            </a:endParaRPr>
          </a:p>
        </p:txBody>
      </p:sp>
      <p:sp>
        <p:nvSpPr>
          <p:cNvPr id="4" name="角丸四角形 3"/>
          <p:cNvSpPr/>
          <p:nvPr/>
        </p:nvSpPr>
        <p:spPr>
          <a:xfrm>
            <a:off x="4808984" y="3212979"/>
            <a:ext cx="2994333" cy="1258403"/>
          </a:xfrm>
          <a:prstGeom prst="roundRect">
            <a:avLst>
              <a:gd name="adj" fmla="val 5922"/>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l" fontAlgn="auto">
              <a:spcBef>
                <a:spcPts val="0"/>
              </a:spcBef>
              <a:spcAft>
                <a:spcPts val="0"/>
              </a:spcAft>
            </a:pPr>
            <a:r>
              <a:rPr lang="ja-JP" altLang="en-US" sz="1400" b="1" dirty="0" smtClean="0">
                <a:solidFill>
                  <a:sysClr val="windowText" lastClr="000000"/>
                </a:solidFill>
                <a:latin typeface="HG丸ｺﾞｼｯｸM-PRO" pitchFamily="50" charset="-128"/>
                <a:ea typeface="HG丸ｺﾞｼｯｸM-PRO" pitchFamily="50" charset="-128"/>
              </a:rPr>
              <a:t> ○障害</a:t>
            </a:r>
            <a:r>
              <a:rPr lang="ja-JP" altLang="en-US" sz="1400" b="1" dirty="0">
                <a:solidFill>
                  <a:sysClr val="windowText" lastClr="000000"/>
                </a:solidFill>
                <a:latin typeface="HG丸ｺﾞｼｯｸM-PRO" pitchFamily="50" charset="-128"/>
                <a:ea typeface="HG丸ｺﾞｼｯｸM-PRO" pitchFamily="50" charset="-128"/>
              </a:rPr>
              <a:t>福祉</a:t>
            </a:r>
            <a:r>
              <a:rPr lang="ja-JP" altLang="en-US" sz="1400" b="1" dirty="0" smtClean="0">
                <a:solidFill>
                  <a:sysClr val="windowText" lastClr="000000"/>
                </a:solidFill>
                <a:latin typeface="HG丸ｺﾞｼｯｸM-PRO" pitchFamily="50" charset="-128"/>
                <a:ea typeface="HG丸ｺﾞｼｯｸM-PRO" pitchFamily="50" charset="-128"/>
              </a:rPr>
              <a:t>サービス</a:t>
            </a:r>
            <a:r>
              <a:rPr lang="ja-JP" altLang="en-US" sz="1400" b="1" dirty="0" smtClean="0">
                <a:solidFill>
                  <a:prstClr val="black"/>
                </a:solidFill>
                <a:latin typeface="HG丸ｺﾞｼｯｸM-PRO" pitchFamily="50" charset="-128"/>
                <a:ea typeface="HG丸ｺﾞｼｯｸM-PRO" pitchFamily="50" charset="-128"/>
              </a:rPr>
              <a:t>等</a:t>
            </a:r>
            <a:r>
              <a:rPr lang="ja-JP" altLang="en-US" sz="1400" b="1" dirty="0" smtClean="0">
                <a:solidFill>
                  <a:sysClr val="windowText" lastClr="000000"/>
                </a:solidFill>
                <a:latin typeface="HG丸ｺﾞｼｯｸM-PRO" pitchFamily="50" charset="-128"/>
                <a:ea typeface="HG丸ｺﾞｼｯｸM-PRO" pitchFamily="50" charset="-128"/>
              </a:rPr>
              <a:t>情報の公表</a:t>
            </a:r>
            <a:endParaRPr lang="en-US" altLang="ja-JP" sz="1400" b="1" dirty="0">
              <a:solidFill>
                <a:sysClr val="windowText" lastClr="000000"/>
              </a:solidFill>
              <a:latin typeface="HG丸ｺﾞｼｯｸM-PRO" pitchFamily="50" charset="-128"/>
              <a:ea typeface="HG丸ｺﾞｼｯｸM-PRO" pitchFamily="50" charset="-128"/>
            </a:endParaRPr>
          </a:p>
          <a:p>
            <a:pPr marL="182563" indent="-182563" algn="l" fontAlgn="auto">
              <a:spcBef>
                <a:spcPts val="0"/>
              </a:spcBef>
              <a:spcAft>
                <a:spcPts val="0"/>
              </a:spcAft>
            </a:pPr>
            <a:r>
              <a:rPr lang="ja-JP" altLang="en-US" sz="1400" b="1" dirty="0" smtClean="0">
                <a:solidFill>
                  <a:sysClr val="windowText" lastClr="000000"/>
                </a:solidFill>
                <a:latin typeface="HG丸ｺﾞｼｯｸM-PRO" pitchFamily="50" charset="-128"/>
                <a:ea typeface="HG丸ｺﾞｼｯｸM-PRO" pitchFamily="50" charset="-128"/>
              </a:rPr>
              <a:t>　</a:t>
            </a:r>
            <a:r>
              <a:rPr lang="ja-JP" altLang="en-US" dirty="0" smtClean="0">
                <a:solidFill>
                  <a:sysClr val="windowText" lastClr="000000"/>
                </a:solidFill>
                <a:latin typeface="HG丸ｺﾞｼｯｸM-PRO" pitchFamily="50" charset="-128"/>
                <a:ea typeface="HG丸ｺﾞｼｯｸM-PRO" pitchFamily="50" charset="-128"/>
              </a:rPr>
              <a:t>施設・事業者から</a:t>
            </a:r>
            <a:r>
              <a:rPr lang="ja-JP" altLang="en-US" dirty="0">
                <a:solidFill>
                  <a:sysClr val="windowText" lastClr="000000"/>
                </a:solidFill>
                <a:latin typeface="HG丸ｺﾞｼｯｸM-PRO" pitchFamily="50" charset="-128"/>
                <a:ea typeface="HG丸ｺﾞｼｯｸM-PRO" pitchFamily="50" charset="-128"/>
              </a:rPr>
              <a:t>報告</a:t>
            </a:r>
            <a:r>
              <a:rPr lang="ja-JP" altLang="en-US" dirty="0" smtClean="0">
                <a:solidFill>
                  <a:sysClr val="windowText" lastClr="000000"/>
                </a:solidFill>
                <a:latin typeface="HG丸ｺﾞｼｯｸM-PRO" pitchFamily="50" charset="-128"/>
                <a:ea typeface="HG丸ｺﾞｼｯｸM-PRO" pitchFamily="50" charset="-128"/>
              </a:rPr>
              <a:t>された</a:t>
            </a:r>
            <a:r>
              <a:rPr lang="ja-JP" altLang="en-US" dirty="0">
                <a:solidFill>
                  <a:sysClr val="windowText" lastClr="000000"/>
                </a:solidFill>
                <a:latin typeface="HG丸ｺﾞｼｯｸM-PRO" pitchFamily="50" charset="-128"/>
                <a:ea typeface="HG丸ｺﾞｼｯｸM-PRO" pitchFamily="50" charset="-128"/>
              </a:rPr>
              <a:t>情報を</a:t>
            </a:r>
            <a:r>
              <a:rPr lang="ja-JP" altLang="en-US" dirty="0" smtClean="0">
                <a:solidFill>
                  <a:sysClr val="windowText" lastClr="000000"/>
                </a:solidFill>
                <a:latin typeface="HG丸ｺﾞｼｯｸM-PRO" pitchFamily="50" charset="-128"/>
                <a:ea typeface="HG丸ｺﾞｼｯｸM-PRO" pitchFamily="50" charset="-128"/>
              </a:rPr>
              <a:t>集約し</a:t>
            </a:r>
            <a:r>
              <a:rPr lang="ja-JP" altLang="en-US" dirty="0">
                <a:solidFill>
                  <a:sysClr val="windowText" lastClr="000000"/>
                </a:solidFill>
                <a:latin typeface="HG丸ｺﾞｼｯｸM-PRO" pitchFamily="50" charset="-128"/>
                <a:ea typeface="HG丸ｺﾞｼｯｸM-PRO" pitchFamily="50" charset="-128"/>
              </a:rPr>
              <a:t>、</a:t>
            </a:r>
            <a:r>
              <a:rPr lang="ja-JP" altLang="en-US" dirty="0" smtClean="0">
                <a:solidFill>
                  <a:sysClr val="windowText" lastClr="000000"/>
                </a:solidFill>
                <a:latin typeface="HG丸ｺﾞｼｯｸM-PRO" pitchFamily="50" charset="-128"/>
                <a:ea typeface="HG丸ｺﾞｼｯｸM-PRO" pitchFamily="50" charset="-128"/>
              </a:rPr>
              <a:t>公表</a:t>
            </a:r>
            <a:r>
              <a:rPr lang="ja-JP" altLang="en-US" dirty="0" smtClean="0">
                <a:solidFill>
                  <a:prstClr val="black"/>
                </a:solidFill>
                <a:latin typeface="HG丸ｺﾞｼｯｸM-PRO" pitchFamily="50" charset="-128"/>
                <a:ea typeface="HG丸ｺﾞｼｯｸM-PRO" pitchFamily="50" charset="-128"/>
              </a:rPr>
              <a:t>。</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5" name="上矢印 4"/>
          <p:cNvSpPr/>
          <p:nvPr/>
        </p:nvSpPr>
        <p:spPr>
          <a:xfrm>
            <a:off x="6084012" y="4615469"/>
            <a:ext cx="1080120" cy="829829"/>
          </a:xfrm>
          <a:prstGeom prst="upArrow">
            <a:avLst>
              <a:gd name="adj1" fmla="val 50000"/>
              <a:gd name="adj2" fmla="val 4589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000" dirty="0" smtClean="0">
                <a:solidFill>
                  <a:prstClr val="black"/>
                </a:solidFill>
              </a:rPr>
              <a:t>反映</a:t>
            </a:r>
            <a:endParaRPr lang="ja-JP" altLang="en-US" sz="1000" dirty="0">
              <a:solidFill>
                <a:prstClr val="black"/>
              </a:solidFill>
            </a:endParaRPr>
          </a:p>
        </p:txBody>
      </p:sp>
      <p:sp>
        <p:nvSpPr>
          <p:cNvPr id="19" name="角丸四角形 18"/>
          <p:cNvSpPr/>
          <p:nvPr/>
        </p:nvSpPr>
        <p:spPr>
          <a:xfrm>
            <a:off x="416496" y="3212976"/>
            <a:ext cx="3528392" cy="3492000"/>
          </a:xfrm>
          <a:prstGeom prst="roundRect">
            <a:avLst>
              <a:gd name="adj" fmla="val 33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l" fontAlgn="auto">
              <a:spcBef>
                <a:spcPts val="0"/>
              </a:spcBef>
              <a:spcAft>
                <a:spcPts val="0"/>
              </a:spcAft>
            </a:pPr>
            <a:r>
              <a:rPr lang="ja-JP" altLang="en-US" sz="1400" b="1" dirty="0">
                <a:solidFill>
                  <a:prstClr val="black"/>
                </a:solidFill>
                <a:latin typeface="HG丸ｺﾞｼｯｸM-PRO" pitchFamily="50" charset="-128"/>
                <a:ea typeface="HG丸ｺﾞｼｯｸM-PRO" pitchFamily="50" charset="-128"/>
              </a:rPr>
              <a:t>＜</a:t>
            </a:r>
            <a:r>
              <a:rPr lang="ja-JP" altLang="en-US" sz="1400" b="1" dirty="0" smtClean="0">
                <a:solidFill>
                  <a:prstClr val="black"/>
                </a:solidFill>
                <a:latin typeface="HG丸ｺﾞｼｯｸM-PRO" pitchFamily="50" charset="-128"/>
                <a:ea typeface="HG丸ｺﾞｼｯｸM-PRO" pitchFamily="50" charset="-128"/>
              </a:rPr>
              <a:t>障害</a:t>
            </a:r>
            <a:r>
              <a:rPr lang="ja-JP" altLang="en-US" sz="1400" b="1" dirty="0">
                <a:solidFill>
                  <a:prstClr val="black"/>
                </a:solidFill>
                <a:latin typeface="HG丸ｺﾞｼｯｸM-PRO" pitchFamily="50" charset="-128"/>
                <a:ea typeface="HG丸ｺﾞｼｯｸM-PRO" pitchFamily="50" charset="-128"/>
              </a:rPr>
              <a:t>福祉</a:t>
            </a:r>
            <a:r>
              <a:rPr lang="ja-JP" altLang="en-US" sz="1400" b="1" dirty="0" smtClean="0">
                <a:solidFill>
                  <a:prstClr val="black"/>
                </a:solidFill>
                <a:latin typeface="HG丸ｺﾞｼｯｸM-PRO" pitchFamily="50" charset="-128"/>
                <a:ea typeface="HG丸ｺﾞｼｯｸM-PRO" pitchFamily="50" charset="-128"/>
              </a:rPr>
              <a:t>サービス等情報＞</a:t>
            </a:r>
            <a:endParaRPr lang="en-US" altLang="ja-JP" sz="1400" b="1" dirty="0">
              <a:solidFill>
                <a:prstClr val="black"/>
              </a:solidFill>
              <a:latin typeface="HG丸ｺﾞｼｯｸM-PRO" pitchFamily="50" charset="-128"/>
              <a:ea typeface="HG丸ｺﾞｼｯｸM-PRO" pitchFamily="50" charset="-128"/>
            </a:endParaRPr>
          </a:p>
          <a:p>
            <a:pPr algn="l" fontAlgn="auto">
              <a:spcBef>
                <a:spcPts val="0"/>
              </a:spcBef>
              <a:spcAft>
                <a:spcPts val="0"/>
              </a:spcAft>
            </a:pPr>
            <a:endParaRPr lang="en-US" altLang="ja-JP" b="1" u="sng" dirty="0">
              <a:solidFill>
                <a:prstClr val="black"/>
              </a:solidFill>
              <a:latin typeface="HG丸ｺﾞｼｯｸM-PRO" pitchFamily="50" charset="-128"/>
              <a:ea typeface="HG丸ｺﾞｼｯｸM-PRO" pitchFamily="50" charset="-128"/>
            </a:endParaRPr>
          </a:p>
          <a:p>
            <a:pPr algn="l" fontAlgn="auto">
              <a:spcBef>
                <a:spcPts val="0"/>
              </a:spcBef>
              <a:spcAft>
                <a:spcPts val="0"/>
              </a:spcAft>
            </a:pPr>
            <a:r>
              <a:rPr lang="ja-JP" altLang="en-US" dirty="0">
                <a:solidFill>
                  <a:prstClr val="black"/>
                </a:solidFill>
                <a:latin typeface="ＭＳ ゴシック" panose="020B0609070205080204" pitchFamily="49" charset="-128"/>
                <a:ea typeface="ＭＳ ゴシック" panose="020B0609070205080204" pitchFamily="49" charset="-128"/>
              </a:rPr>
              <a:t>　</a:t>
            </a:r>
            <a:r>
              <a:rPr lang="ja-JP" altLang="en-US" dirty="0">
                <a:solidFill>
                  <a:prstClr val="black"/>
                </a:solidFill>
                <a:latin typeface="HG丸ｺﾞｼｯｸM-PRO" panose="020F0600000000000000" pitchFamily="50" charset="-128"/>
                <a:ea typeface="HG丸ｺﾞｼｯｸM-PRO" panose="020F0600000000000000" pitchFamily="50" charset="-128"/>
              </a:rPr>
              <a:t>■基本</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情報</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（例）事業所等の所在地</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従業員数</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営業</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時間</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　　　　事業所の</a:t>
            </a:r>
            <a:r>
              <a:rPr lang="ja-JP" altLang="en-US" dirty="0">
                <a:solidFill>
                  <a:prstClr val="black"/>
                </a:solidFill>
                <a:latin typeface="HG丸ｺﾞｼｯｸM-PRO" panose="020F0600000000000000" pitchFamily="50" charset="-128"/>
                <a:ea typeface="HG丸ｺﾞｼｯｸM-PRO" panose="020F0600000000000000" pitchFamily="50" charset="-128"/>
              </a:rPr>
              <a:t>事業</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内容</a:t>
            </a: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など</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■運営情報</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障害福祉サービス等に</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関する具体的な</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　取組</a:t>
            </a:r>
            <a:r>
              <a:rPr lang="ja-JP" altLang="en-US" dirty="0">
                <a:solidFill>
                  <a:prstClr val="black"/>
                </a:solidFill>
                <a:latin typeface="HG丸ｺﾞｼｯｸM-PRO" panose="020F0600000000000000" pitchFamily="50" charset="-128"/>
                <a:ea typeface="HG丸ｺﾞｼｯｸM-PRO" panose="020F0600000000000000" pitchFamily="50" charset="-128"/>
              </a:rPr>
              <a:t>の状況</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（例</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dirty="0">
                <a:solidFill>
                  <a:prstClr val="black"/>
                </a:solidFill>
                <a:latin typeface="HG丸ｺﾞｼｯｸM-PRO" panose="020F0600000000000000" pitchFamily="50" charset="-128"/>
                <a:ea typeface="HG丸ｺﾞｼｯｸM-PRO" panose="020F0600000000000000" pitchFamily="50" charset="-128"/>
              </a:rPr>
              <a:t>関係機関との連携</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苦情対応の状況</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安全管理</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等の取組状況</a:t>
            </a: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など</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algn="l" fontAlgn="auto">
              <a:spcBef>
                <a:spcPts val="0"/>
              </a:spcBef>
              <a:spcAft>
                <a:spcPts val="0"/>
              </a:spcAft>
            </a:pP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■都道府県が必要と認める事項（任意）</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p:txBody>
      </p:sp>
      <p:sp>
        <p:nvSpPr>
          <p:cNvPr id="20" name="左矢印 19"/>
          <p:cNvSpPr/>
          <p:nvPr/>
        </p:nvSpPr>
        <p:spPr>
          <a:xfrm>
            <a:off x="3646678" y="5335474"/>
            <a:ext cx="1306322" cy="901838"/>
          </a:xfrm>
          <a:prstGeom prst="leftArrow">
            <a:avLst>
              <a:gd name="adj1" fmla="val 50000"/>
              <a:gd name="adj2" fmla="val 43562"/>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000" dirty="0" smtClean="0">
                <a:solidFill>
                  <a:prstClr val="black"/>
                </a:solidFill>
              </a:rPr>
              <a:t>必要に</a:t>
            </a:r>
            <a:endParaRPr lang="en-US" altLang="ja-JP" sz="1000" dirty="0" smtClean="0">
              <a:solidFill>
                <a:prstClr val="black"/>
              </a:solidFill>
            </a:endParaRPr>
          </a:p>
          <a:p>
            <a:pPr>
              <a:spcBef>
                <a:spcPct val="0"/>
              </a:spcBef>
            </a:pPr>
            <a:r>
              <a:rPr lang="ja-JP" altLang="en-US" sz="1000" dirty="0" smtClean="0">
                <a:solidFill>
                  <a:prstClr val="black"/>
                </a:solidFill>
              </a:rPr>
              <a:t>応じて</a:t>
            </a:r>
            <a:endParaRPr lang="en-US" altLang="ja-JP" sz="1000" dirty="0" smtClean="0">
              <a:solidFill>
                <a:prstClr val="black"/>
              </a:solidFill>
            </a:endParaRPr>
          </a:p>
          <a:p>
            <a:pPr>
              <a:spcBef>
                <a:spcPct val="0"/>
              </a:spcBef>
            </a:pPr>
            <a:r>
              <a:rPr lang="ja-JP" altLang="en-US" sz="1000" dirty="0" smtClean="0">
                <a:solidFill>
                  <a:prstClr val="black"/>
                </a:solidFill>
              </a:rPr>
              <a:t>調査</a:t>
            </a:r>
            <a:endParaRPr lang="en-US" altLang="ja-JP" sz="1000" dirty="0" smtClean="0">
              <a:solidFill>
                <a:prstClr val="black"/>
              </a:solidFill>
            </a:endParaRPr>
          </a:p>
        </p:txBody>
      </p:sp>
      <p:sp>
        <p:nvSpPr>
          <p:cNvPr id="6" name="右矢印 5"/>
          <p:cNvSpPr/>
          <p:nvPr/>
        </p:nvSpPr>
        <p:spPr>
          <a:xfrm>
            <a:off x="3906766" y="3501010"/>
            <a:ext cx="981465" cy="864095"/>
          </a:xfrm>
          <a:prstGeom prst="rightArrow">
            <a:avLst>
              <a:gd name="adj1" fmla="val 50000"/>
              <a:gd name="adj2" fmla="val 432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400" b="1" dirty="0" smtClean="0">
                <a:solidFill>
                  <a:prstClr val="black"/>
                </a:solidFill>
              </a:rPr>
              <a:t>報告</a:t>
            </a:r>
            <a:endParaRPr lang="ja-JP" altLang="en-US" sz="1400" b="1" dirty="0">
              <a:solidFill>
                <a:prstClr val="black"/>
              </a:solidFill>
            </a:endParaRPr>
          </a:p>
        </p:txBody>
      </p:sp>
      <p:sp>
        <p:nvSpPr>
          <p:cNvPr id="21" name="タイトル 1"/>
          <p:cNvSpPr txBox="1">
            <a:spLocks/>
          </p:cNvSpPr>
          <p:nvPr/>
        </p:nvSpPr>
        <p:spPr>
          <a:xfrm>
            <a:off x="4" y="0"/>
            <a:ext cx="9906000" cy="5486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Bef>
                <a:spcPts val="0"/>
              </a:spcBef>
              <a:spcAft>
                <a:spcPts val="0"/>
              </a:spcAft>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障害福祉</a:t>
            </a:r>
            <a:r>
              <a:rPr lang="ja-JP" altLang="en-US" sz="2400" spc="-100" dirty="0" smtClean="0">
                <a:solidFill>
                  <a:prstClr val="black"/>
                </a:solidFill>
                <a:latin typeface="HG創英角ｺﾞｼｯｸUB" pitchFamily="49" charset="-128"/>
                <a:ea typeface="HG創英角ｺﾞｼｯｸUB" pitchFamily="49" charset="-128"/>
              </a:rPr>
              <a:t>サービス等の情報公表制度の創設</a:t>
            </a:r>
            <a:endParaRPr lang="ja-JP" altLang="en-US" sz="2400" spc="-100" dirty="0">
              <a:solidFill>
                <a:prstClr val="black"/>
              </a:solidFill>
              <a:latin typeface="HG創英角ｺﾞｼｯｸUB" pitchFamily="49" charset="-128"/>
              <a:ea typeface="HG創英角ｺﾞｼｯｸUB" pitchFamily="49" charset="-128"/>
            </a:endParaRPr>
          </a:p>
        </p:txBody>
      </p:sp>
      <p:sp>
        <p:nvSpPr>
          <p:cNvPr id="24" name="角丸四角形 23"/>
          <p:cNvSpPr/>
          <p:nvPr/>
        </p:nvSpPr>
        <p:spPr>
          <a:xfrm>
            <a:off x="77264" y="720000"/>
            <a:ext cx="9720386" cy="1872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障害</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福祉サービス等を提供する事業所数が大幅に増加する中、利用者が個々のニーズに応じて良質なサービスを選択できるようにするとともに、事業者によるサービスの質の</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向上が重要な課題と</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なっている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kumimoji="0" lang="en-US" altLang="ja-JP" sz="500"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請求</a:t>
            </a:r>
            <a:r>
              <a:rPr kumimoji="0" lang="zh-TW" altLang="en-US" kern="0" dirty="0">
                <a:solidFill>
                  <a:prstClr val="black"/>
                </a:solidFill>
                <a:latin typeface="HGPｺﾞｼｯｸM" panose="020B0600000000000000" pitchFamily="50" charset="-128"/>
                <a:ea typeface="HGPｺﾞｼｯｸM" panose="020B0600000000000000" pitchFamily="50" charset="-128"/>
              </a:rPr>
              <a:t>事業所数：</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平成</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22</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年</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４</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月</a:t>
            </a:r>
            <a:r>
              <a:rPr kumimoji="0" lang="zh-TW" altLang="en-US" kern="0" dirty="0">
                <a:solidFill>
                  <a:prstClr val="black"/>
                </a:solidFill>
                <a:latin typeface="HGPｺﾞｼｯｸM" panose="020B0600000000000000" pitchFamily="50" charset="-128"/>
                <a:ea typeface="HGPｺﾞｼｯｸM" panose="020B0600000000000000" pitchFamily="50" charset="-128"/>
              </a:rPr>
              <a:t>　</a:t>
            </a:r>
            <a:r>
              <a:rPr kumimoji="0" lang="en-US" altLang="zh-TW" kern="0" dirty="0">
                <a:solidFill>
                  <a:prstClr val="black"/>
                </a:solidFill>
                <a:latin typeface="HGPｺﾞｼｯｸM" panose="020B0600000000000000" pitchFamily="50" charset="-128"/>
                <a:ea typeface="HGPｺﾞｼｯｸM" panose="020B0600000000000000" pitchFamily="50" charset="-128"/>
              </a:rPr>
              <a:t>48,300</a:t>
            </a:r>
            <a:r>
              <a:rPr kumimoji="0" lang="zh-TW" altLang="en-US" kern="0" dirty="0">
                <a:solidFill>
                  <a:prstClr val="black"/>
                </a:solidFill>
                <a:latin typeface="HGPｺﾞｼｯｸM" panose="020B0600000000000000" pitchFamily="50" charset="-128"/>
                <a:ea typeface="HGPｺﾞｼｯｸM" panose="020B0600000000000000" pitchFamily="50" charset="-128"/>
              </a:rPr>
              <a:t>事業所　→　</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平成</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27</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年</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４</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月</a:t>
            </a:r>
            <a:r>
              <a:rPr kumimoji="0" lang="zh-TW" altLang="en-US" kern="0" dirty="0">
                <a:solidFill>
                  <a:prstClr val="black"/>
                </a:solidFill>
                <a:latin typeface="HGPｺﾞｼｯｸM" panose="020B0600000000000000" pitchFamily="50" charset="-128"/>
                <a:ea typeface="HGPｺﾞｼｯｸM" panose="020B0600000000000000" pitchFamily="50" charset="-128"/>
              </a:rPr>
              <a:t>　</a:t>
            </a:r>
            <a:r>
              <a:rPr kumimoji="0" lang="en-US" altLang="zh-TW" kern="0" dirty="0">
                <a:solidFill>
                  <a:prstClr val="black"/>
                </a:solidFill>
                <a:latin typeface="HGPｺﾞｼｯｸM" panose="020B0600000000000000" pitchFamily="50" charset="-128"/>
                <a:ea typeface="HGPｺﾞｼｯｸM" panose="020B0600000000000000" pitchFamily="50" charset="-128"/>
              </a:rPr>
              <a:t>90,990</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事業所</a:t>
            </a:r>
            <a:endParaRPr kumimoji="0" lang="en-US" altLang="ja-JP"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kumimoji="0" lang="ja-JP" altLang="en-US" sz="800" kern="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このため、①施設・事業者に対して障害福祉サービスの内容等を都道府県知事へ報告する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こと</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とする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と</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ともに、②都道府県知事が報告された内容を公表する仕組みを創設する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kumimoji="0" lang="en-US" altLang="ja-JP" sz="500"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kern="0" dirty="0" smtClean="0">
                <a:solidFill>
                  <a:srgbClr val="FF0000"/>
                </a:solidFill>
                <a:latin typeface="HGPｺﾞｼｯｸM" panose="020B0600000000000000" pitchFamily="50" charset="-128"/>
                <a:ea typeface="HGPｺﾞｼｯｸM" panose="020B0600000000000000" pitchFamily="50" charset="-128"/>
              </a:rPr>
              <a:t>　</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介護保険制度と子ども・子育て支援制度においては、</a:t>
            </a:r>
            <a:r>
              <a:rPr kumimoji="0" lang="ja-JP" altLang="en-US" kern="0" dirty="0">
                <a:solidFill>
                  <a:prstClr val="black"/>
                </a:solidFill>
                <a:latin typeface="HGPｺﾞｼｯｸM" panose="020B0600000000000000" pitchFamily="50" charset="-128"/>
                <a:ea typeface="HGPｺﾞｼｯｸM" panose="020B0600000000000000" pitchFamily="50" charset="-128"/>
              </a:rPr>
              <a:t>同様の</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情報公表制度が導入されている。</a:t>
            </a:r>
            <a:endParaRPr kumimoji="0" lang="ja-JP" altLang="en-US" kern="0" dirty="0">
              <a:solidFill>
                <a:prstClr val="black"/>
              </a:solidFill>
              <a:latin typeface="HGPｺﾞｼｯｸM" panose="020B0600000000000000" pitchFamily="50" charset="-128"/>
              <a:ea typeface="HGPｺﾞｼｯｸM" panose="020B0600000000000000" pitchFamily="50" charset="-128"/>
            </a:endParaRPr>
          </a:p>
        </p:txBody>
      </p:sp>
      <p:cxnSp>
        <p:nvCxnSpPr>
          <p:cNvPr id="7" name="直線矢印コネクタ 6"/>
          <p:cNvCxnSpPr/>
          <p:nvPr/>
        </p:nvCxnSpPr>
        <p:spPr>
          <a:xfrm flipH="1">
            <a:off x="3646678" y="6093296"/>
            <a:ext cx="129077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大かっこ 9"/>
          <p:cNvSpPr/>
          <p:nvPr/>
        </p:nvSpPr>
        <p:spPr>
          <a:xfrm>
            <a:off x="4962723" y="5445224"/>
            <a:ext cx="2899544" cy="1008112"/>
          </a:xfrm>
          <a:prstGeom prst="bracketPair">
            <a:avLst/>
          </a:prstGeom>
          <a:solidFill>
            <a:schemeClr val="bg1"/>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endParaRPr lang="ja-JP" altLang="en-US" sz="1800">
              <a:solidFill>
                <a:prstClr val="black"/>
              </a:solidFill>
            </a:endParaRPr>
          </a:p>
        </p:txBody>
      </p:sp>
      <p:sp>
        <p:nvSpPr>
          <p:cNvPr id="17" name="角丸四角形 16"/>
          <p:cNvSpPr/>
          <p:nvPr/>
        </p:nvSpPr>
        <p:spPr>
          <a:xfrm>
            <a:off x="4937448" y="5157265"/>
            <a:ext cx="2915100" cy="1547785"/>
          </a:xfrm>
          <a:prstGeom prst="roundRect">
            <a:avLst>
              <a:gd name="adj" fmla="val 592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l" fontAlgn="auto">
              <a:spcBef>
                <a:spcPts val="0"/>
              </a:spcBef>
              <a:spcAft>
                <a:spcPts val="0"/>
              </a:spcAft>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○障害福祉サービス等情報の調</a:t>
            </a:r>
            <a:r>
              <a:rPr lang="ja-JP" altLang="en-US" b="1" dirty="0" smtClean="0">
                <a:solidFill>
                  <a:prstClr val="black"/>
                </a:solidFill>
                <a:latin typeface="ＭＳ ゴシック" panose="020B0609070205080204" pitchFamily="49" charset="-128"/>
                <a:ea typeface="ＭＳ ゴシック" panose="020B0609070205080204" pitchFamily="49" charset="-128"/>
              </a:rPr>
              <a:t>査</a:t>
            </a:r>
            <a:endParaRPr lang="en-US" altLang="ja-JP" b="1" dirty="0" smtClean="0">
              <a:solidFill>
                <a:prstClr val="black"/>
              </a:solidFill>
              <a:latin typeface="ＭＳ ゴシック" panose="020B0609070205080204" pitchFamily="49" charset="-128"/>
              <a:ea typeface="ＭＳ ゴシック" panose="020B0609070205080204" pitchFamily="49" charset="-128"/>
            </a:endParaRPr>
          </a:p>
          <a:p>
            <a:pPr marL="182563" indent="-182563" algn="l" fontAlgn="auto">
              <a:spcBef>
                <a:spcPts val="0"/>
              </a:spcBef>
              <a:spcAft>
                <a:spcPts val="0"/>
              </a:spcAft>
            </a:pPr>
            <a:r>
              <a:rPr lang="ja-JP" altLang="en-US" sz="1400" b="1"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新規指定時、</a:t>
            </a:r>
            <a:r>
              <a:rPr lang="ja-JP" altLang="en-US" sz="1000" dirty="0">
                <a:solidFill>
                  <a:prstClr val="black"/>
                </a:solidFill>
                <a:latin typeface="HG丸ｺﾞｼｯｸM-PRO" panose="020F0600000000000000" pitchFamily="50" charset="-128"/>
                <a:ea typeface="HG丸ｺﾞｼｯｸM-PRO" panose="020F0600000000000000" pitchFamily="50" charset="-128"/>
              </a:rPr>
              <a:t>指定更新</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時、虚偽報告が疑われる場合などにおいて、必要に応じ訪問調査を実施し、結果を公表に反映。</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p:txBody>
      </p:sp>
      <p:cxnSp>
        <p:nvCxnSpPr>
          <p:cNvPr id="29" name="直線矢印コネクタ 28"/>
          <p:cNvCxnSpPr/>
          <p:nvPr/>
        </p:nvCxnSpPr>
        <p:spPr>
          <a:xfrm flipV="1">
            <a:off x="6412495" y="4471453"/>
            <a:ext cx="0" cy="97384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1169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18" y="59129"/>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自治体に</a:t>
            </a:r>
            <a:r>
              <a:rPr lang="ja-JP" altLang="en-US" sz="2400" dirty="0" smtClean="0">
                <a:solidFill>
                  <a:prstClr val="black"/>
                </a:solidFill>
                <a:latin typeface="HG創英角ｺﾞｼｯｸUB" panose="020B0909000000000000" pitchFamily="49" charset="-128"/>
                <a:ea typeface="HG創英角ｺﾞｼｯｸUB" panose="020B0909000000000000" pitchFamily="49" charset="-128"/>
              </a:rPr>
              <a:t>よる</a:t>
            </a:r>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調査</a:t>
            </a:r>
            <a:r>
              <a:rPr lang="ja-JP" altLang="en-US" sz="2400" dirty="0" smtClean="0">
                <a:solidFill>
                  <a:prstClr val="black"/>
                </a:solidFill>
                <a:latin typeface="HG創英角ｺﾞｼｯｸUB" panose="020B0909000000000000" pitchFamily="49" charset="-128"/>
                <a:ea typeface="HG創英角ｺﾞｼｯｸUB" panose="020B0909000000000000" pitchFamily="49" charset="-128"/>
              </a:rPr>
              <a:t>事務・審査事務の効率化</a:t>
            </a:r>
            <a:endParaRPr lang="en-US" altLang="ja-JP" sz="2400" spc="-100" dirty="0" smtClean="0">
              <a:solidFill>
                <a:prstClr val="black"/>
              </a:solidFill>
              <a:latin typeface="HG創英角ｺﾞｼｯｸUB" panose="020B0909000000000000" pitchFamily="49" charset="-128"/>
              <a:ea typeface="HG創英角ｺﾞｼｯｸUB" panose="020B0909000000000000" pitchFamily="49" charset="-128"/>
            </a:endParaRPr>
          </a:p>
        </p:txBody>
      </p:sp>
      <p:grpSp>
        <p:nvGrpSpPr>
          <p:cNvPr id="4" name="グループ化 18"/>
          <p:cNvGrpSpPr/>
          <p:nvPr/>
        </p:nvGrpSpPr>
        <p:grpSpPr>
          <a:xfrm>
            <a:off x="0" y="548680"/>
            <a:ext cx="9906000" cy="7200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6" name="角丸四角形 15"/>
          <p:cNvSpPr/>
          <p:nvPr/>
        </p:nvSpPr>
        <p:spPr>
          <a:xfrm>
            <a:off x="3872885" y="2712732"/>
            <a:ext cx="3096344" cy="2444458"/>
          </a:xfrm>
          <a:prstGeom prst="roundRect">
            <a:avLst>
              <a:gd name="adj" fmla="val 4092"/>
            </a:avLst>
          </a:prstGeom>
          <a:gradFill>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15875">
            <a:solidFill>
              <a:srgbClr val="F79646">
                <a:shade val="95000"/>
                <a:satMod val="105000"/>
              </a:srgbClr>
            </a:solidFill>
          </a:ln>
        </p:spPr>
        <p:txBody>
          <a:bodyPr wrap="square" lIns="91355" tIns="45677" rIns="91355" bIns="45677" anchor="t" anchorCtr="0">
            <a:noAutofit/>
          </a:bodyPr>
          <a:lstStyle/>
          <a:p>
            <a:pPr defTabSz="914337" fontAlgn="auto">
              <a:spcBef>
                <a:spcPts val="0"/>
              </a:spcBef>
              <a:spcAft>
                <a:spcPts val="0"/>
              </a:spcAft>
              <a:defRPr/>
            </a:pPr>
            <a:endParaRPr lang="en-US" altLang="ja-JP" sz="1000" dirty="0" smtClean="0">
              <a:solidFill>
                <a:prstClr val="black"/>
              </a:solidFill>
              <a:latin typeface="ＤＦ特太ゴシック体" panose="020B0509000000000000" pitchFamily="49" charset="-128"/>
              <a:ea typeface="ＤＦ特太ゴシック体" panose="020B0509000000000000" pitchFamily="49" charset="-128"/>
            </a:endParaRPr>
          </a:p>
          <a:p>
            <a:pPr defTabSz="914337" fontAlgn="auto">
              <a:spcBef>
                <a:spcPts val="0"/>
              </a:spcBef>
              <a:spcAft>
                <a:spcPts val="0"/>
              </a:spcAft>
              <a:defRPr/>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指導</a:t>
            </a:r>
            <a:r>
              <a:rPr lang="ja-JP" altLang="en-US" sz="1600" dirty="0">
                <a:solidFill>
                  <a:prstClr val="black"/>
                </a:solidFill>
                <a:latin typeface="ＤＦ特太ゴシック体" panose="020B0509000000000000" pitchFamily="49" charset="-128"/>
                <a:ea typeface="ＤＦ特太ゴシック体" panose="020B0509000000000000" pitchFamily="49" charset="-128"/>
              </a:rPr>
              <a:t>監査</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事務</a:t>
            </a:r>
            <a:endParaRPr lang="en-US" altLang="ja-JP" sz="1600" dirty="0" smtClean="0">
              <a:solidFill>
                <a:prstClr val="black"/>
              </a:solidFill>
              <a:latin typeface="ＤＦ特太ゴシック体" panose="020B0509000000000000" pitchFamily="49" charset="-128"/>
              <a:ea typeface="ＤＦ特太ゴシック体" panose="020B0509000000000000" pitchFamily="49" charset="-128"/>
            </a:endParaRPr>
          </a:p>
          <a:p>
            <a:pPr defTabSz="914337" fontAlgn="auto">
              <a:spcBef>
                <a:spcPts val="0"/>
              </a:spcBef>
              <a:spcAft>
                <a:spcPts val="0"/>
              </a:spcAft>
              <a:defRPr/>
            </a:pPr>
            <a:endParaRPr lang="en-US" altLang="ja-JP" sz="24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dirty="0" smtClean="0">
                <a:solidFill>
                  <a:prstClr val="black"/>
                </a:solidFill>
                <a:latin typeface="HG丸ｺﾞｼｯｸM-PRO" pitchFamily="50" charset="-128"/>
                <a:ea typeface="HG丸ｺﾞｼｯｸM-PRO" pitchFamily="50" charset="-128"/>
              </a:rPr>
              <a:t>①</a:t>
            </a:r>
            <a:r>
              <a:rPr lang="ja-JP" altLang="en-US" dirty="0">
                <a:solidFill>
                  <a:prstClr val="black"/>
                </a:solidFill>
                <a:latin typeface="HG丸ｺﾞｼｯｸM-PRO" pitchFamily="50" charset="-128"/>
                <a:ea typeface="HG丸ｺﾞｼｯｸM-PRO" pitchFamily="50" charset="-128"/>
              </a:rPr>
              <a:t>立入検査・命令・質問の対象者の</a:t>
            </a:r>
            <a:r>
              <a:rPr lang="ja-JP" altLang="en-US" dirty="0" smtClean="0">
                <a:solidFill>
                  <a:prstClr val="black"/>
                </a:solidFill>
                <a:latin typeface="HG丸ｺﾞｼｯｸM-PRO" pitchFamily="50" charset="-128"/>
                <a:ea typeface="HG丸ｺﾞｼｯｸM-PRO" pitchFamily="50" charset="-128"/>
              </a:rPr>
              <a:t>選定</a:t>
            </a:r>
            <a:endParaRPr lang="en-US" altLang="ja-JP" sz="28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dirty="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dirty="0" smtClean="0">
                <a:solidFill>
                  <a:prstClr val="black"/>
                </a:solidFill>
                <a:latin typeface="HG丸ｺﾞｼｯｸM-PRO" pitchFamily="50" charset="-128"/>
                <a:ea typeface="HG丸ｺﾞｼｯｸM-PRO" pitchFamily="50" charset="-128"/>
              </a:rPr>
              <a:t>②立入検査</a:t>
            </a:r>
            <a:endParaRPr lang="en-US" altLang="ja-JP"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dirty="0" smtClean="0">
                <a:solidFill>
                  <a:prstClr val="black"/>
                </a:solidFill>
                <a:latin typeface="HG丸ｺﾞｼｯｸM-PRO" pitchFamily="50" charset="-128"/>
                <a:ea typeface="HG丸ｺﾞｼｯｸM-PRO" pitchFamily="50" charset="-128"/>
              </a:rPr>
              <a:t>③</a:t>
            </a:r>
            <a:r>
              <a:rPr lang="ja-JP" altLang="en-US" dirty="0">
                <a:solidFill>
                  <a:prstClr val="black"/>
                </a:solidFill>
                <a:latin typeface="HG丸ｺﾞｼｯｸM-PRO" pitchFamily="50" charset="-128"/>
                <a:ea typeface="HG丸ｺﾞｼｯｸM-PRO" pitchFamily="50" charset="-128"/>
              </a:rPr>
              <a:t>報告・物件提示の</a:t>
            </a:r>
            <a:r>
              <a:rPr lang="ja-JP" altLang="en-US" dirty="0" smtClean="0">
                <a:solidFill>
                  <a:prstClr val="black"/>
                </a:solidFill>
                <a:latin typeface="HG丸ｺﾞｼｯｸM-PRO" pitchFamily="50" charset="-128"/>
                <a:ea typeface="HG丸ｺﾞｼｯｸM-PRO" pitchFamily="50" charset="-128"/>
              </a:rPr>
              <a:t>命令</a:t>
            </a:r>
            <a:endParaRPr lang="en-US" altLang="ja-JP"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sz="1800"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r>
              <a:rPr lang="ja-JP" altLang="en-US" dirty="0">
                <a:solidFill>
                  <a:prstClr val="black"/>
                </a:solidFill>
                <a:latin typeface="HG丸ｺﾞｼｯｸM-PRO" pitchFamily="50" charset="-128"/>
                <a:ea typeface="HG丸ｺﾞｼｯｸM-PRO" pitchFamily="50" charset="-128"/>
              </a:rPr>
              <a:t>④</a:t>
            </a:r>
            <a:r>
              <a:rPr lang="ja-JP" altLang="en-US" dirty="0" smtClean="0">
                <a:solidFill>
                  <a:prstClr val="black"/>
                </a:solidFill>
                <a:latin typeface="HG丸ｺﾞｼｯｸM-PRO" pitchFamily="50" charset="-128"/>
                <a:ea typeface="HG丸ｺﾞｼｯｸM-PRO" pitchFamily="50" charset="-128"/>
              </a:rPr>
              <a:t>質問や文書</a:t>
            </a:r>
            <a:r>
              <a:rPr lang="ja-JP" altLang="en-US" dirty="0">
                <a:solidFill>
                  <a:prstClr val="black"/>
                </a:solidFill>
                <a:latin typeface="HG丸ｺﾞｼｯｸM-PRO" pitchFamily="50" charset="-128"/>
                <a:ea typeface="HG丸ｺﾞｼｯｸM-PRO" pitchFamily="50" charset="-128"/>
              </a:rPr>
              <a:t>提出の</a:t>
            </a:r>
            <a:r>
              <a:rPr lang="ja-JP" altLang="en-US" dirty="0" smtClean="0">
                <a:solidFill>
                  <a:prstClr val="black"/>
                </a:solidFill>
                <a:latin typeface="HG丸ｺﾞｼｯｸM-PRO" pitchFamily="50" charset="-128"/>
                <a:ea typeface="HG丸ｺﾞｼｯｸM-PRO" pitchFamily="50" charset="-128"/>
              </a:rPr>
              <a:t>依頼</a:t>
            </a:r>
            <a:endParaRPr lang="en-US" altLang="ja-JP" dirty="0" smtClean="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sz="1300" dirty="0">
              <a:solidFill>
                <a:prstClr val="black"/>
              </a:solidFill>
              <a:latin typeface="HG丸ｺﾞｼｯｸM-PRO" pitchFamily="50" charset="-128"/>
              <a:ea typeface="HG丸ｺﾞｼｯｸM-PRO" pitchFamily="50" charset="-128"/>
            </a:endParaRPr>
          </a:p>
          <a:p>
            <a:pPr algn="l" defTabSz="914337" fontAlgn="auto">
              <a:spcBef>
                <a:spcPts val="0"/>
              </a:spcBef>
              <a:spcAft>
                <a:spcPts val="0"/>
              </a:spcAft>
              <a:defRPr/>
            </a:pPr>
            <a:endParaRPr lang="en-US" altLang="ja-JP" sz="1300" dirty="0" smtClean="0">
              <a:solidFill>
                <a:prstClr val="black"/>
              </a:solidFill>
              <a:latin typeface="HG丸ｺﾞｼｯｸM-PRO" pitchFamily="50" charset="-128"/>
              <a:ea typeface="HG丸ｺﾞｼｯｸM-PRO" pitchFamily="50" charset="-128"/>
            </a:endParaRPr>
          </a:p>
        </p:txBody>
      </p:sp>
      <p:sp>
        <p:nvSpPr>
          <p:cNvPr id="2" name="左中かっこ 1"/>
          <p:cNvSpPr/>
          <p:nvPr/>
        </p:nvSpPr>
        <p:spPr>
          <a:xfrm flipH="1" flipV="1">
            <a:off x="6753200" y="3356995"/>
            <a:ext cx="247690" cy="1226273"/>
          </a:xfrm>
          <a:prstGeom prst="leftBrace">
            <a:avLst/>
          </a:prstGeom>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endParaRPr lang="ja-JP" altLang="en-US" sz="1800">
              <a:solidFill>
                <a:srgbClr val="000000"/>
              </a:solidFill>
            </a:endParaRPr>
          </a:p>
        </p:txBody>
      </p:sp>
      <p:sp>
        <p:nvSpPr>
          <p:cNvPr id="19" name="角丸四角形 18"/>
          <p:cNvSpPr/>
          <p:nvPr/>
        </p:nvSpPr>
        <p:spPr>
          <a:xfrm>
            <a:off x="7833320" y="2712736"/>
            <a:ext cx="1800200" cy="2444459"/>
          </a:xfrm>
          <a:prstGeom prst="roundRect">
            <a:avLst>
              <a:gd name="adj" fmla="val 5358"/>
            </a:avLst>
          </a:prstGeom>
          <a:gradFill>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15875">
            <a:solidFill>
              <a:srgbClr val="4BACC6">
                <a:shade val="95000"/>
                <a:satMod val="105000"/>
              </a:srgbClr>
            </a:solidFill>
          </a:ln>
        </p:spPr>
        <p:txBody>
          <a:bodyPr wrap="square" lIns="91355" tIns="45677" rIns="91355" bIns="45677" anchor="t" anchorCtr="0">
            <a:noAutofit/>
          </a:bodyPr>
          <a:lstStyle/>
          <a:p>
            <a:pPr defTabSz="914337" fontAlgn="auto">
              <a:spcBef>
                <a:spcPts val="0"/>
              </a:spcBef>
              <a:spcAft>
                <a:spcPts val="0"/>
              </a:spcAft>
              <a:defRPr/>
            </a:pPr>
            <a:endParaRPr lang="en-US" altLang="ja-JP" sz="800" dirty="0" smtClean="0">
              <a:solidFill>
                <a:prstClr val="black"/>
              </a:solidFill>
              <a:latin typeface="ＤＦ特太ゴシック体" panose="020B0509000000000000" pitchFamily="49" charset="-128"/>
              <a:ea typeface="ＤＦ特太ゴシック体" panose="020B0509000000000000" pitchFamily="49" charset="-128"/>
            </a:endParaRPr>
          </a:p>
          <a:p>
            <a:pPr defTabSz="914337" fontAlgn="auto">
              <a:spcBef>
                <a:spcPts val="0"/>
              </a:spcBef>
              <a:spcAft>
                <a:spcPts val="0"/>
              </a:spcAft>
              <a:defRPr/>
            </a:pPr>
            <a:r>
              <a:rPr lang="ja-JP" altLang="en-US" sz="1300" dirty="0" smtClean="0">
                <a:solidFill>
                  <a:prstClr val="black"/>
                </a:solidFill>
                <a:latin typeface="ＤＦ特太ゴシック体" panose="020B0509000000000000" pitchFamily="49" charset="-128"/>
                <a:ea typeface="ＤＦ特太ゴシック体" panose="020B0509000000000000" pitchFamily="49" charset="-128"/>
              </a:rPr>
              <a:t>指定事務受託法人</a:t>
            </a:r>
            <a:endParaRPr lang="en-US" altLang="ja-JP" sz="1300" dirty="0" smtClean="0">
              <a:solidFill>
                <a:prstClr val="black"/>
              </a:solidFill>
              <a:latin typeface="ＤＦ特太ゴシック体" panose="020B0509000000000000" pitchFamily="49" charset="-128"/>
              <a:ea typeface="ＤＦ特太ゴシック体" panose="020B0509000000000000" pitchFamily="49" charset="-128"/>
            </a:endParaRPr>
          </a:p>
          <a:p>
            <a:pPr defTabSz="914337" fontAlgn="auto">
              <a:spcBef>
                <a:spcPts val="0"/>
              </a:spcBef>
              <a:spcAft>
                <a:spcPts val="0"/>
              </a:spcAft>
              <a:defRPr/>
            </a:pPr>
            <a:r>
              <a:rPr lang="ja-JP" altLang="en-US" sz="1100" dirty="0" smtClean="0">
                <a:solidFill>
                  <a:prstClr val="black"/>
                </a:solidFill>
                <a:latin typeface="ＤＦ特太ゴシック体" panose="020B0509000000000000" pitchFamily="49" charset="-128"/>
                <a:ea typeface="ＤＦ特太ゴシック体" panose="020B0509000000000000" pitchFamily="49" charset="-128"/>
              </a:rPr>
              <a:t>（都道府県知事が指定）</a:t>
            </a:r>
            <a:endParaRPr lang="en-US" altLang="ja-JP" sz="1100" dirty="0" smtClean="0">
              <a:solidFill>
                <a:prstClr val="black"/>
              </a:solidFill>
              <a:latin typeface="ＤＦ特太ゴシック体" panose="020B0509000000000000" pitchFamily="49" charset="-128"/>
              <a:ea typeface="ＤＦ特太ゴシック体" panose="020B0509000000000000" pitchFamily="49" charset="-128"/>
            </a:endParaRPr>
          </a:p>
          <a:p>
            <a:pPr defTabSz="914337" fontAlgn="auto">
              <a:spcBef>
                <a:spcPts val="0"/>
              </a:spcBef>
              <a:spcAft>
                <a:spcPts val="0"/>
              </a:spcAft>
              <a:defRPr/>
            </a:pPr>
            <a:endParaRPr lang="en-US" altLang="ja-JP" sz="2000" dirty="0">
              <a:solidFill>
                <a:prstClr val="black"/>
              </a:solidFill>
              <a:latin typeface="ＤＦ特太ゴシック体" panose="020B0509000000000000" pitchFamily="49" charset="-128"/>
              <a:ea typeface="ＤＦ特太ゴシック体" panose="020B0509000000000000" pitchFamily="49" charset="-128"/>
            </a:endParaRPr>
          </a:p>
          <a:p>
            <a:pPr algn="l" defTabSz="914337" fontAlgn="auto">
              <a:spcBef>
                <a:spcPts val="0"/>
              </a:spcBef>
              <a:spcAft>
                <a:spcPts val="0"/>
              </a:spcAft>
              <a:defRPr/>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事務処理能力や役職員の構成等を踏まえ、文書提出の依頼や質問等の事務を適切かつ公正に実施可能な法人　</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3919675" y="4680008"/>
            <a:ext cx="2253964" cy="360000"/>
          </a:xfrm>
          <a:prstGeom prst="roundRect">
            <a:avLst/>
          </a:prstGeom>
          <a:noFill/>
          <a:ln w="2222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21" name="下矢印 20"/>
          <p:cNvSpPr/>
          <p:nvPr/>
        </p:nvSpPr>
        <p:spPr>
          <a:xfrm rot="16200000">
            <a:off x="6874547" y="4054400"/>
            <a:ext cx="261364" cy="1656186"/>
          </a:xfrm>
          <a:prstGeom prst="downArrow">
            <a:avLst/>
          </a:prstGeom>
          <a:solidFill>
            <a:srgbClr val="FF0000"/>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23" name="正方形/長方形 22"/>
          <p:cNvSpPr/>
          <p:nvPr/>
        </p:nvSpPr>
        <p:spPr>
          <a:xfrm>
            <a:off x="6465168" y="4941168"/>
            <a:ext cx="1080120" cy="432048"/>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r>
              <a:rPr lang="ja-JP" altLang="en-US" b="1" dirty="0" smtClean="0">
                <a:solidFill>
                  <a:srgbClr val="FF0000"/>
                </a:solidFill>
              </a:rPr>
              <a:t>業務委託を</a:t>
            </a:r>
            <a:endParaRPr lang="en-US" altLang="ja-JP" b="1" dirty="0" smtClean="0">
              <a:solidFill>
                <a:srgbClr val="FF0000"/>
              </a:solidFill>
            </a:endParaRPr>
          </a:p>
          <a:p>
            <a:pPr fontAlgn="auto">
              <a:spcBef>
                <a:spcPts val="0"/>
              </a:spcBef>
              <a:spcAft>
                <a:spcPts val="0"/>
              </a:spcAft>
            </a:pPr>
            <a:r>
              <a:rPr lang="ja-JP" altLang="en-US" b="1" dirty="0" smtClean="0">
                <a:solidFill>
                  <a:srgbClr val="FF0000"/>
                </a:solidFill>
              </a:rPr>
              <a:t>可能とする</a:t>
            </a:r>
          </a:p>
        </p:txBody>
      </p:sp>
      <p:sp>
        <p:nvSpPr>
          <p:cNvPr id="32" name="角丸四角形 31"/>
          <p:cNvSpPr/>
          <p:nvPr/>
        </p:nvSpPr>
        <p:spPr>
          <a:xfrm>
            <a:off x="92807" y="692696"/>
            <a:ext cx="9720386" cy="1656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srgbClr val="000000"/>
                </a:solidFill>
                <a:latin typeface="HGPｺﾞｼｯｸM" panose="020B0600000000000000" pitchFamily="50" charset="-128"/>
                <a:ea typeface="HGPｺﾞｼｯｸM" panose="020B0600000000000000" pitchFamily="50" charset="-128"/>
              </a:rPr>
              <a:t>障害者</a:t>
            </a:r>
            <a:r>
              <a:rPr lang="ja-JP" altLang="en-US" sz="1400" dirty="0">
                <a:solidFill>
                  <a:srgbClr val="000000"/>
                </a:solidFill>
                <a:latin typeface="HGPｺﾞｼｯｸM" panose="020B0600000000000000" pitchFamily="50" charset="-128"/>
                <a:ea typeface="HGPｺﾞｼｯｸM" panose="020B0600000000000000" pitchFamily="50" charset="-128"/>
              </a:rPr>
              <a:t>自立支援法の施行から</a:t>
            </a:r>
            <a:r>
              <a:rPr lang="en-US" altLang="ja-JP" sz="1400" dirty="0">
                <a:solidFill>
                  <a:srgbClr val="000000"/>
                </a:solidFill>
                <a:latin typeface="HGPｺﾞｼｯｸM" panose="020B0600000000000000" pitchFamily="50" charset="-128"/>
                <a:ea typeface="HGPｺﾞｼｯｸM" panose="020B0600000000000000" pitchFamily="50" charset="-128"/>
              </a:rPr>
              <a:t>10</a:t>
            </a:r>
            <a:r>
              <a:rPr lang="ja-JP" altLang="en-US" sz="1400" dirty="0">
                <a:solidFill>
                  <a:srgbClr val="000000"/>
                </a:solidFill>
                <a:latin typeface="HGPｺﾞｼｯｸM" panose="020B0600000000000000" pitchFamily="50" charset="-128"/>
                <a:ea typeface="HGPｺﾞｼｯｸM" panose="020B0600000000000000" pitchFamily="50" charset="-128"/>
              </a:rPr>
              <a:t>年が経過し、障害福祉サービス等の事業所数や利用者数は大きく増加しており、自治体に</a:t>
            </a:r>
            <a:r>
              <a:rPr lang="ja-JP" altLang="en-US" sz="1400" dirty="0" smtClean="0">
                <a:solidFill>
                  <a:srgbClr val="000000"/>
                </a:solidFill>
                <a:latin typeface="HGPｺﾞｼｯｸM" panose="020B0600000000000000" pitchFamily="50" charset="-128"/>
                <a:ea typeface="HGPｺﾞｼｯｸM" panose="020B0600000000000000" pitchFamily="50" charset="-128"/>
              </a:rPr>
              <a:t>よる</a:t>
            </a:r>
            <a:r>
              <a:rPr lang="ja-JP" altLang="en-US" sz="1400" dirty="0">
                <a:solidFill>
                  <a:srgbClr val="000000"/>
                </a:solidFill>
                <a:latin typeface="HGPｺﾞｼｯｸM" panose="020B0600000000000000" pitchFamily="50" charset="-128"/>
                <a:ea typeface="HGPｺﾞｼｯｸM" panose="020B0600000000000000" pitchFamily="50" charset="-128"/>
              </a:rPr>
              <a:t>調査</a:t>
            </a:r>
            <a:r>
              <a:rPr lang="ja-JP" altLang="en-US" sz="1400" dirty="0" smtClean="0">
                <a:solidFill>
                  <a:srgbClr val="000000"/>
                </a:solidFill>
                <a:latin typeface="HGPｺﾞｼｯｸM" panose="020B0600000000000000" pitchFamily="50" charset="-128"/>
                <a:ea typeface="HGPｺﾞｼｯｸM" panose="020B0600000000000000" pitchFamily="50" charset="-128"/>
              </a:rPr>
              <a:t>事務</a:t>
            </a:r>
            <a:r>
              <a:rPr lang="ja-JP" altLang="en-US" sz="1400" dirty="0">
                <a:solidFill>
                  <a:srgbClr val="000000"/>
                </a:solidFill>
                <a:latin typeface="HGPｺﾞｼｯｸM" panose="020B0600000000000000" pitchFamily="50" charset="-128"/>
                <a:ea typeface="HGPｺﾞｼｯｸM" panose="020B0600000000000000" pitchFamily="50" charset="-128"/>
              </a:rPr>
              <a:t>や審査事務の業務量が大幅に増加して</a:t>
            </a:r>
            <a:r>
              <a:rPr lang="ja-JP" altLang="en-US" sz="1400" dirty="0" smtClean="0">
                <a:solidFill>
                  <a:srgbClr val="000000"/>
                </a:solidFill>
                <a:latin typeface="HGPｺﾞｼｯｸM" panose="020B0600000000000000" pitchFamily="50" charset="-128"/>
                <a:ea typeface="HGPｺﾞｼｯｸM" panose="020B0600000000000000" pitchFamily="50" charset="-128"/>
              </a:rPr>
              <a:t>いる。</a:t>
            </a:r>
            <a:endParaRPr lang="en-US" altLang="ja-JP" sz="1400" dirty="0" smtClean="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kumimoji="0" lang="en-US" altLang="ja-JP" sz="500"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kern="0" dirty="0">
                <a:solidFill>
                  <a:prstClr val="black"/>
                </a:solidFill>
                <a:latin typeface="HGPｺﾞｼｯｸM" panose="020B0600000000000000" pitchFamily="50" charset="-128"/>
                <a:ea typeface="HGPｺﾞｼｯｸM" panose="020B0600000000000000" pitchFamily="50" charset="-128"/>
              </a:rPr>
              <a:t>　　　</a:t>
            </a:r>
            <a:r>
              <a:rPr kumimoji="0" lang="en-US" altLang="ja-JP" kern="0" dirty="0">
                <a:solidFill>
                  <a:prstClr val="black"/>
                </a:solidFill>
                <a:latin typeface="HGPｺﾞｼｯｸM" panose="020B0600000000000000" pitchFamily="50" charset="-128"/>
                <a:ea typeface="HGPｺﾞｼｯｸM" panose="020B0600000000000000" pitchFamily="50" charset="-128"/>
              </a:rPr>
              <a:t>※</a:t>
            </a:r>
            <a:r>
              <a:rPr kumimoji="0" lang="zh-TW" altLang="en-US" kern="0" dirty="0">
                <a:solidFill>
                  <a:prstClr val="black"/>
                </a:solidFill>
                <a:latin typeface="HGPｺﾞｼｯｸM" panose="020B0600000000000000" pitchFamily="50" charset="-128"/>
                <a:ea typeface="HGPｺﾞｼｯｸM" panose="020B0600000000000000" pitchFamily="50" charset="-128"/>
              </a:rPr>
              <a:t>請求</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事業所数</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平成</a:t>
            </a:r>
            <a:r>
              <a:rPr kumimoji="0" lang="en-US" altLang="zh-TW" kern="0" dirty="0" smtClean="0">
                <a:solidFill>
                  <a:prstClr val="black"/>
                </a:solidFill>
                <a:latin typeface="HGPｺﾞｼｯｸM" panose="020B0600000000000000" pitchFamily="50" charset="-128"/>
                <a:ea typeface="HGPｺﾞｼｯｸM" panose="020B0600000000000000" pitchFamily="50" charset="-128"/>
              </a:rPr>
              <a:t>22</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年</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４</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月</a:t>
            </a:r>
            <a:r>
              <a:rPr kumimoji="0" lang="zh-TW" altLang="en-US" kern="0" dirty="0">
                <a:solidFill>
                  <a:prstClr val="black"/>
                </a:solidFill>
                <a:latin typeface="HGPｺﾞｼｯｸM" panose="020B0600000000000000" pitchFamily="50" charset="-128"/>
                <a:ea typeface="HGPｺﾞｼｯｸM" panose="020B0600000000000000" pitchFamily="50" charset="-128"/>
              </a:rPr>
              <a:t>　</a:t>
            </a:r>
            <a:r>
              <a:rPr kumimoji="0" lang="en-US" altLang="zh-TW" kern="0" dirty="0">
                <a:solidFill>
                  <a:prstClr val="black"/>
                </a:solidFill>
                <a:latin typeface="HGPｺﾞｼｯｸM" panose="020B0600000000000000" pitchFamily="50" charset="-128"/>
                <a:ea typeface="HGPｺﾞｼｯｸM" panose="020B0600000000000000" pitchFamily="50" charset="-128"/>
              </a:rPr>
              <a:t>48,300</a:t>
            </a:r>
            <a:r>
              <a:rPr kumimoji="0" lang="zh-TW" altLang="en-US" kern="0" dirty="0">
                <a:solidFill>
                  <a:prstClr val="black"/>
                </a:solidFill>
                <a:latin typeface="HGPｺﾞｼｯｸM" panose="020B0600000000000000" pitchFamily="50" charset="-128"/>
                <a:ea typeface="HGPｺﾞｼｯｸM" panose="020B0600000000000000" pitchFamily="50" charset="-128"/>
              </a:rPr>
              <a:t>事業所　→　</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平成</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27</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年</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４</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月</a:t>
            </a:r>
            <a:r>
              <a:rPr kumimoji="0" lang="zh-TW" altLang="en-US" kern="0" dirty="0">
                <a:solidFill>
                  <a:prstClr val="black"/>
                </a:solidFill>
                <a:latin typeface="HGPｺﾞｼｯｸM" panose="020B0600000000000000" pitchFamily="50" charset="-128"/>
                <a:ea typeface="HGPｺﾞｼｯｸM" panose="020B0600000000000000" pitchFamily="50" charset="-128"/>
              </a:rPr>
              <a:t>　</a:t>
            </a:r>
            <a:r>
              <a:rPr kumimoji="0" lang="en-US" altLang="zh-TW" kern="0" dirty="0">
                <a:solidFill>
                  <a:prstClr val="black"/>
                </a:solidFill>
                <a:latin typeface="HGPｺﾞｼｯｸM" panose="020B0600000000000000" pitchFamily="50" charset="-128"/>
                <a:ea typeface="HGPｺﾞｼｯｸM" panose="020B0600000000000000" pitchFamily="50" charset="-128"/>
              </a:rPr>
              <a:t>90,990</a:t>
            </a:r>
            <a:r>
              <a:rPr kumimoji="0" lang="zh-TW" altLang="en-US" kern="0" dirty="0" smtClean="0">
                <a:solidFill>
                  <a:prstClr val="black"/>
                </a:solidFill>
                <a:latin typeface="HGPｺﾞｼｯｸM" panose="020B0600000000000000" pitchFamily="50" charset="-128"/>
                <a:ea typeface="HGPｺﾞｼｯｸM" panose="020B0600000000000000" pitchFamily="50" charset="-128"/>
              </a:rPr>
              <a:t>事業所</a:t>
            </a:r>
            <a:endParaRPr kumimoji="0" lang="en-US" altLang="zh-TW" kern="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kumimoji="0" lang="ja-JP" altLang="en-US" kern="0" dirty="0">
                <a:solidFill>
                  <a:prstClr val="black"/>
                </a:solidFill>
                <a:latin typeface="HGPｺﾞｼｯｸM" panose="020B0600000000000000" pitchFamily="50" charset="-128"/>
                <a:ea typeface="HGPｺﾞｼｯｸM" panose="020B0600000000000000" pitchFamily="50" charset="-128"/>
              </a:rPr>
              <a:t>　</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利用者数　　　　：　平成</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22</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年４月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570,499</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人　　　→　平成</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27</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年４月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906,504</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人</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spcBef>
                <a:spcPts val="0"/>
              </a:spcBef>
              <a:spcAft>
                <a:spcPts val="0"/>
              </a:spcAft>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spcBef>
                <a:spcPts val="0"/>
              </a:spcBef>
              <a:spcAft>
                <a:spcPts val="0"/>
              </a:spcAft>
            </a:pPr>
            <a:r>
              <a:rPr lang="ja-JP" altLang="en-US" sz="1400" dirty="0" smtClean="0">
                <a:solidFill>
                  <a:srgbClr val="000000"/>
                </a:solidFill>
                <a:latin typeface="HGPｺﾞｼｯｸM" panose="020B0600000000000000" pitchFamily="50" charset="-128"/>
                <a:ea typeface="HGPｺﾞｼｯｸM" panose="020B0600000000000000" pitchFamily="50" charset="-128"/>
              </a:rPr>
              <a:t>○　このため、自治体による調査事務や審査事務を効率的に実施できるよう、これらの事務の一部を委託可能とするために必要な規定を整備する。</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3" name="タイトル 2"/>
          <p:cNvSpPr txBox="1">
            <a:spLocks/>
          </p:cNvSpPr>
          <p:nvPr/>
        </p:nvSpPr>
        <p:spPr bwMode="auto">
          <a:xfrm>
            <a:off x="295848" y="4509120"/>
            <a:ext cx="4657189" cy="29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ja-JP" altLang="en-US" sz="105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ja-JP" altLang="en-US" sz="1200" kern="0" dirty="0">
                <a:solidFill>
                  <a:srgbClr val="000000"/>
                </a:solidFill>
                <a:latin typeface="HGPｺﾞｼｯｸM" panose="020B0600000000000000" pitchFamily="50" charset="-128"/>
                <a:ea typeface="HGPｺﾞｼｯｸM" panose="020B0600000000000000" pitchFamily="50" charset="-128"/>
                <a:cs typeface="メイリオ" pitchFamily="50" charset="-128"/>
              </a:rPr>
              <a:t>介護保険</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制度では、既に同様の制度が導入</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a:p>
            <a:pPr algn="l"/>
            <a:r>
              <a:rPr lang="ja-JP" altLang="en-US" sz="1200" kern="0" dirty="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されている。</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p:txBody>
      </p:sp>
      <p:sp>
        <p:nvSpPr>
          <p:cNvPr id="34" name="タイトル 2"/>
          <p:cNvSpPr txBox="1">
            <a:spLocks/>
          </p:cNvSpPr>
          <p:nvPr/>
        </p:nvSpPr>
        <p:spPr bwMode="auto">
          <a:xfrm>
            <a:off x="6969224" y="3717032"/>
            <a:ext cx="816428" cy="5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引き続き</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a:p>
            <a:r>
              <a:rPr lang="ja-JP" altLang="en-US"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自治体が</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a:p>
            <a:r>
              <a:rPr lang="ja-JP" altLang="en-US" sz="1200" kern="0" dirty="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実施</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p:txBody>
      </p:sp>
      <p:sp>
        <p:nvSpPr>
          <p:cNvPr id="24" name="正方形/長方形 23"/>
          <p:cNvSpPr/>
          <p:nvPr/>
        </p:nvSpPr>
        <p:spPr>
          <a:xfrm>
            <a:off x="108011" y="2592000"/>
            <a:ext cx="9694402" cy="2808000"/>
          </a:xfrm>
          <a:prstGeom prst="rect">
            <a:avLst/>
          </a:prstGeom>
          <a:noFill/>
          <a:ln w="6350" cap="flat" cmpd="sng" algn="ctr">
            <a:solidFill>
              <a:schemeClr val="tx1"/>
            </a:solidFill>
            <a:prstDash val="solid"/>
          </a:ln>
          <a:effectLst/>
        </p:spPr>
        <p:txBody>
          <a:bodyPr lIns="91430" tIns="45714" rIns="91430" bIns="45714" anchor="t" anchorCtr="0"/>
          <a:lstStyle/>
          <a:p>
            <a:pPr marL="179388" indent="-179388" algn="l" fontAlgn="auto">
              <a:spcBef>
                <a:spcPts val="0"/>
              </a:spcBef>
              <a:spcAft>
                <a:spcPts val="0"/>
              </a:spcAft>
              <a:defRPr/>
            </a:pPr>
            <a:endParaRPr kumimoji="0" lang="en-US" altLang="ja-JP" sz="28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自治体</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の事務のうち</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、公権力の行使に</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当たらない「質問」や「文書提出の依頼」</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等について、これら</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の事務を適切</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に実施</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することが</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できるものとして</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都道府県知事</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が指定する</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民間法人に対し、業務委託</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を</a:t>
            </a: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可能</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と</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す</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endPar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　</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25" name="正方形/長方形 24"/>
          <p:cNvSpPr/>
          <p:nvPr/>
        </p:nvSpPr>
        <p:spPr>
          <a:xfrm>
            <a:off x="92807" y="5589240"/>
            <a:ext cx="9720386" cy="1224000"/>
          </a:xfrm>
          <a:prstGeom prst="rect">
            <a:avLst/>
          </a:prstGeom>
          <a:noFill/>
          <a:ln w="6350" cap="flat" cmpd="sng" algn="ctr">
            <a:solidFill>
              <a:schemeClr val="tx1"/>
            </a:solidFill>
            <a:prstDash val="solid"/>
          </a:ln>
          <a:effectLst/>
        </p:spPr>
        <p:txBody>
          <a:bodyPr lIns="91430" tIns="45714" rIns="91430" bIns="45714" anchor="t" anchorCtr="0"/>
          <a:lstStyle/>
          <a:p>
            <a:pPr marL="179388" indent="-179388" algn="l" fontAlgn="auto">
              <a:spcBef>
                <a:spcPts val="0"/>
              </a:spcBef>
              <a:spcAft>
                <a:spcPts val="0"/>
              </a:spcAft>
              <a:defRPr/>
            </a:pPr>
            <a:endParaRPr kumimoji="0" lang="en-US" altLang="ja-JP" sz="11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265113" indent="-265113" algn="l" fontAlgn="auto">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a:solidFill>
                  <a:srgbClr val="000000"/>
                </a:solidFill>
                <a:latin typeface="HGPｺﾞｼｯｸM" panose="020B0600000000000000" pitchFamily="50" charset="-128"/>
                <a:ea typeface="HGPｺﾞｼｯｸM" panose="020B0600000000000000" pitchFamily="50" charset="-128"/>
              </a:rPr>
              <a:t>　市町村が実施する障害福祉サービスの給付費の「審査・支払」事務について、現在、「支払」を委託している国民健康保険団体連合会に、「審査」も委託することができることとする。</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algn="l" fontAlgn="auto">
              <a:spcBef>
                <a:spcPts val="0"/>
              </a:spcBef>
              <a:spcAft>
                <a:spcPts val="0"/>
              </a:spcAft>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442913" indent="-177800" algn="l" fontAlgn="auto">
              <a:spcBef>
                <a:spcPts val="0"/>
              </a:spcBef>
              <a:spcAft>
                <a:spcPts val="0"/>
              </a:spcAft>
            </a:pPr>
            <a:r>
              <a:rPr lang="en-US" altLang="ja-JP" dirty="0">
                <a:solidFill>
                  <a:srgbClr val="000000"/>
                </a:solidFill>
                <a:latin typeface="HGPｺﾞｼｯｸM" panose="020B0600000000000000" pitchFamily="50" charset="-128"/>
                <a:ea typeface="HGPｺﾞｼｯｸM" panose="020B0600000000000000" pitchFamily="50" charset="-128"/>
              </a:rPr>
              <a:t>※</a:t>
            </a:r>
            <a:r>
              <a:rPr lang="ja-JP" altLang="en-US" dirty="0">
                <a:solidFill>
                  <a:srgbClr val="000000"/>
                </a:solidFill>
                <a:latin typeface="HGPｺﾞｼｯｸM" panose="020B0600000000000000" pitchFamily="50" charset="-128"/>
                <a:ea typeface="HGPｺﾞｼｯｸM" panose="020B0600000000000000" pitchFamily="50" charset="-128"/>
              </a:rPr>
              <a:t>　現在、国保連では、「支払」を行う際に、必要な「点検」も併せて行って</a:t>
            </a:r>
            <a:r>
              <a:rPr lang="ja-JP" altLang="en-US" dirty="0" smtClean="0">
                <a:solidFill>
                  <a:srgbClr val="000000"/>
                </a:solidFill>
                <a:latin typeface="HGPｺﾞｼｯｸM" panose="020B0600000000000000" pitchFamily="50" charset="-128"/>
                <a:ea typeface="HGPｺﾞｼｯｸM" panose="020B0600000000000000" pitchFamily="50" charset="-128"/>
              </a:rPr>
              <a:t>いる</a:t>
            </a:r>
            <a:r>
              <a:rPr lang="ja-JP" altLang="en-US" dirty="0">
                <a:solidFill>
                  <a:srgbClr val="000000"/>
                </a:solidFill>
                <a:latin typeface="HGPｺﾞｼｯｸM" panose="020B0600000000000000" pitchFamily="50" charset="-128"/>
                <a:ea typeface="HGPｺﾞｼｯｸM" panose="020B0600000000000000" pitchFamily="50" charset="-128"/>
              </a:rPr>
              <a:t>が</a:t>
            </a:r>
            <a:r>
              <a:rPr lang="ja-JP" altLang="en-US" dirty="0" smtClean="0">
                <a:solidFill>
                  <a:srgbClr val="000000"/>
                </a:solidFill>
                <a:latin typeface="HGPｺﾞｼｯｸM" panose="020B0600000000000000" pitchFamily="50" charset="-128"/>
                <a:ea typeface="HGPｺﾞｼｯｸM" panose="020B0600000000000000" pitchFamily="50" charset="-128"/>
              </a:rPr>
              <a:t>、今後、点検項目の精緻化等を図ることにより、審査として効果的・効率的に実施できるようにすることを検討。</a:t>
            </a:r>
            <a:endParaRPr lang="en-US" altLang="ja-JP" dirty="0">
              <a:solidFill>
                <a:srgbClr val="000000"/>
              </a:solidFill>
              <a:latin typeface="HGPｺﾞｼｯｸM" panose="020B0600000000000000" pitchFamily="50" charset="-128"/>
              <a:ea typeface="HGPｺﾞｼｯｸM" panose="020B0600000000000000" pitchFamily="50" charset="-128"/>
            </a:endParaRPr>
          </a:p>
        </p:txBody>
      </p:sp>
      <p:sp>
        <p:nvSpPr>
          <p:cNvPr id="20" name="正方形/長方形 19"/>
          <p:cNvSpPr/>
          <p:nvPr/>
        </p:nvSpPr>
        <p:spPr>
          <a:xfrm>
            <a:off x="56456" y="2448000"/>
            <a:ext cx="2763128"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smtClean="0">
                <a:solidFill>
                  <a:prstClr val="white"/>
                </a:solidFill>
                <a:latin typeface="HGS創英角ｺﾞｼｯｸUB" pitchFamily="50" charset="-128"/>
                <a:ea typeface="HGS創英角ｺﾞｼｯｸUB" pitchFamily="50" charset="-128"/>
              </a:rPr>
              <a:t>①調査事務の効率化</a:t>
            </a:r>
            <a:endParaRPr lang="ja-JP" altLang="en-US" sz="1400" dirty="0">
              <a:solidFill>
                <a:prstClr val="white"/>
              </a:solidFill>
              <a:latin typeface="HGS創英角ｺﾞｼｯｸUB" pitchFamily="50" charset="-128"/>
              <a:ea typeface="HGS創英角ｺﾞｼｯｸUB" pitchFamily="50" charset="-128"/>
            </a:endParaRPr>
          </a:p>
        </p:txBody>
      </p:sp>
      <p:sp>
        <p:nvSpPr>
          <p:cNvPr id="22" name="正方形/長方形 21"/>
          <p:cNvSpPr/>
          <p:nvPr/>
        </p:nvSpPr>
        <p:spPr>
          <a:xfrm>
            <a:off x="56456" y="5445224"/>
            <a:ext cx="2763128"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smtClean="0">
                <a:solidFill>
                  <a:prstClr val="white"/>
                </a:solidFill>
                <a:latin typeface="HGS創英角ｺﾞｼｯｸUB" pitchFamily="50" charset="-128"/>
                <a:ea typeface="HGS創英角ｺﾞｼｯｸUB" pitchFamily="50" charset="-128"/>
              </a:rPr>
              <a:t>②審査事務の効率化</a:t>
            </a:r>
            <a:endParaRPr lang="ja-JP" altLang="en-US" sz="1400" dirty="0">
              <a:solidFill>
                <a:prstClr val="white"/>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077968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44624"/>
            <a:ext cx="8922182" cy="504056"/>
          </a:xfrm>
        </p:spPr>
        <p:txBody>
          <a:bodyPr>
            <a:noAutofit/>
          </a:bodyPr>
          <a:lstStyle/>
          <a:p>
            <a:r>
              <a:rPr lang="ja-JP" altLang="ja-JP" sz="1600" dirty="0">
                <a:solidFill>
                  <a:prstClr val="black"/>
                </a:solidFill>
                <a:latin typeface="+mj-ea"/>
                <a:cs typeface="Times New Roman"/>
              </a:rPr>
              <a:t>障害者の日常生活及び社会生活を総合的に支援するための法律</a:t>
            </a:r>
            <a:r>
              <a:rPr lang="ja-JP" altLang="ja-JP" sz="1600" dirty="0" smtClean="0">
                <a:solidFill>
                  <a:prstClr val="black"/>
                </a:solidFill>
                <a:latin typeface="+mj-ea"/>
                <a:cs typeface="Times New Roman"/>
              </a:rPr>
              <a:t>及び</a:t>
            </a:r>
            <a:r>
              <a:rPr lang="en-US" altLang="ja-JP" sz="1600" dirty="0" smtClean="0">
                <a:solidFill>
                  <a:prstClr val="black"/>
                </a:solidFill>
                <a:latin typeface="+mj-ea"/>
                <a:cs typeface="Times New Roman"/>
              </a:rPr>
              <a:t/>
            </a:r>
            <a:br>
              <a:rPr lang="en-US" altLang="ja-JP" sz="1600" dirty="0" smtClean="0">
                <a:solidFill>
                  <a:prstClr val="black"/>
                </a:solidFill>
                <a:latin typeface="+mj-ea"/>
                <a:cs typeface="Times New Roman"/>
              </a:rPr>
            </a:br>
            <a:r>
              <a:rPr lang="ja-JP" altLang="ja-JP" sz="1600" dirty="0" smtClean="0">
                <a:solidFill>
                  <a:prstClr val="black"/>
                </a:solidFill>
                <a:latin typeface="+mj-ea"/>
                <a:cs typeface="Times New Roman"/>
              </a:rPr>
              <a:t>児童</a:t>
            </a:r>
            <a:r>
              <a:rPr lang="ja-JP" altLang="ja-JP" sz="1600" dirty="0">
                <a:solidFill>
                  <a:prstClr val="black"/>
                </a:solidFill>
                <a:latin typeface="+mj-ea"/>
                <a:cs typeface="Times New Roman"/>
              </a:rPr>
              <a:t>福祉法</a:t>
            </a:r>
            <a:r>
              <a:rPr lang="ja-JP" altLang="ja-JP" sz="1600" dirty="0" smtClean="0">
                <a:solidFill>
                  <a:prstClr val="black"/>
                </a:solidFill>
                <a:latin typeface="+mj-ea"/>
                <a:cs typeface="Times New Roman"/>
              </a:rPr>
              <a:t>の一部</a:t>
            </a:r>
            <a:r>
              <a:rPr lang="ja-JP" altLang="ja-JP" sz="1600" dirty="0">
                <a:solidFill>
                  <a:prstClr val="black"/>
                </a:solidFill>
                <a:latin typeface="+mj-ea"/>
                <a:cs typeface="Times New Roman"/>
              </a:rPr>
              <a:t>を改正する法律案に対する附帯</a:t>
            </a:r>
            <a:r>
              <a:rPr lang="ja-JP" altLang="ja-JP" sz="1600" dirty="0" smtClean="0">
                <a:solidFill>
                  <a:prstClr val="black"/>
                </a:solidFill>
                <a:latin typeface="+mj-ea"/>
                <a:cs typeface="Times New Roman"/>
              </a:rPr>
              <a:t>決議</a:t>
            </a:r>
            <a:endParaRPr kumimoji="1" lang="ja-JP" altLang="en-US" sz="1600" dirty="0">
              <a:latin typeface="+mj-ea"/>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876109728"/>
              </p:ext>
            </p:extLst>
          </p:nvPr>
        </p:nvGraphicFramePr>
        <p:xfrm>
          <a:off x="128464" y="609600"/>
          <a:ext cx="9649072" cy="6248400"/>
        </p:xfrm>
        <a:graphic>
          <a:graphicData uri="http://schemas.openxmlformats.org/drawingml/2006/table">
            <a:tbl>
              <a:tblPr firstRow="1" bandRow="1">
                <a:tableStyleId>{5C22544A-7EE6-4342-B048-85BDC9FD1C3A}</a:tableStyleId>
              </a:tblPr>
              <a:tblGrid>
                <a:gridCol w="4824536"/>
                <a:gridCol w="4824536"/>
              </a:tblGrid>
              <a:tr h="576064">
                <a:tc>
                  <a:txBody>
                    <a:bodyPr/>
                    <a:lstStyle/>
                    <a:p>
                      <a:pPr algn="ctr"/>
                      <a:r>
                        <a:rPr kumimoji="1" lang="ja-JP" altLang="en-US" sz="1400" b="1" u="none" dirty="0" smtClean="0">
                          <a:solidFill>
                            <a:schemeClr val="tx1"/>
                          </a:solidFill>
                          <a:latin typeface="+mj-ea"/>
                          <a:ea typeface="+mj-ea"/>
                        </a:rPr>
                        <a:t>＜平成</a:t>
                      </a:r>
                      <a:r>
                        <a:rPr kumimoji="1" lang="en-US" altLang="ja-JP" sz="1400" b="1" u="none" dirty="0" smtClean="0">
                          <a:solidFill>
                            <a:schemeClr val="tx1"/>
                          </a:solidFill>
                          <a:latin typeface="+mj-ea"/>
                          <a:ea typeface="+mj-ea"/>
                        </a:rPr>
                        <a:t>28</a:t>
                      </a:r>
                      <a:r>
                        <a:rPr kumimoji="1" lang="ja-JP" altLang="en-US" sz="1400" b="1" u="none" dirty="0" smtClean="0">
                          <a:solidFill>
                            <a:schemeClr val="tx1"/>
                          </a:solidFill>
                          <a:latin typeface="+mj-ea"/>
                          <a:ea typeface="+mj-ea"/>
                        </a:rPr>
                        <a:t>年５月</a:t>
                      </a:r>
                      <a:r>
                        <a:rPr kumimoji="1" lang="en-US" altLang="ja-JP" sz="1400" b="1" u="none" dirty="0" smtClean="0">
                          <a:solidFill>
                            <a:schemeClr val="tx1"/>
                          </a:solidFill>
                          <a:latin typeface="+mj-ea"/>
                          <a:ea typeface="+mj-ea"/>
                        </a:rPr>
                        <a:t>11</a:t>
                      </a:r>
                      <a:r>
                        <a:rPr kumimoji="1" lang="ja-JP" altLang="en-US" sz="1400" b="1" u="none" dirty="0" smtClean="0">
                          <a:solidFill>
                            <a:schemeClr val="tx1"/>
                          </a:solidFill>
                          <a:latin typeface="+mj-ea"/>
                          <a:ea typeface="+mj-ea"/>
                        </a:rPr>
                        <a:t>日　衆議院厚生労働委員会＞</a:t>
                      </a:r>
                      <a:endParaRPr kumimoji="1" lang="en-US" altLang="ja-JP" sz="1400" b="1" u="none" dirty="0" smtClean="0">
                        <a:solidFill>
                          <a:schemeClr val="tx1"/>
                        </a:solidFill>
                        <a:latin typeface="+mj-ea"/>
                        <a:ea typeface="+mj-ea"/>
                      </a:endParaRPr>
                    </a:p>
                    <a:p>
                      <a:pPr>
                        <a:spcBef>
                          <a:spcPts val="0"/>
                        </a:spcBef>
                      </a:pPr>
                      <a:r>
                        <a:rPr kumimoji="1" lang="ja-JP" altLang="en-US" sz="1200" b="0" dirty="0" smtClean="0">
                          <a:solidFill>
                            <a:schemeClr val="tx1"/>
                          </a:solidFill>
                          <a:latin typeface="+mj-ea"/>
                          <a:ea typeface="+mj-ea"/>
                        </a:rPr>
                        <a:t>　　政府は、本法の施行に当たり、次の事項について適切な措置を</a:t>
                      </a:r>
                      <a:endParaRPr kumimoji="1" lang="en-US" altLang="ja-JP" sz="1200" b="0" dirty="0" smtClean="0">
                        <a:solidFill>
                          <a:schemeClr val="tx1"/>
                        </a:solidFill>
                        <a:latin typeface="+mj-ea"/>
                        <a:ea typeface="+mj-ea"/>
                      </a:endParaRPr>
                    </a:p>
                    <a:p>
                      <a:pPr>
                        <a:spcBef>
                          <a:spcPts val="0"/>
                        </a:spcBef>
                      </a:pPr>
                      <a:r>
                        <a:rPr kumimoji="1" lang="ja-JP" altLang="en-US" sz="1200" b="0" dirty="0" smtClean="0">
                          <a:solidFill>
                            <a:schemeClr val="tx1"/>
                          </a:solidFill>
                          <a:latin typeface="+mj-ea"/>
                          <a:ea typeface="+mj-ea"/>
                        </a:rPr>
                        <a:t>　　</a:t>
                      </a:r>
                      <a:r>
                        <a:rPr kumimoji="1" lang="ja-JP" altLang="en-US" sz="1200" b="0" dirty="0" err="1" smtClean="0">
                          <a:solidFill>
                            <a:schemeClr val="tx1"/>
                          </a:solidFill>
                          <a:latin typeface="+mj-ea"/>
                          <a:ea typeface="+mj-ea"/>
                        </a:rPr>
                        <a:t>構ずべ</a:t>
                      </a:r>
                      <a:r>
                        <a:rPr kumimoji="1" lang="ja-JP" altLang="en-US" sz="1200" b="0" dirty="0" smtClean="0">
                          <a:solidFill>
                            <a:schemeClr val="tx1"/>
                          </a:solidFill>
                          <a:latin typeface="+mj-ea"/>
                          <a:ea typeface="+mj-ea"/>
                        </a:rPr>
                        <a:t>きである。</a:t>
                      </a:r>
                      <a:endParaRPr kumimoji="1" lang="ja-JP" altLang="en-US" sz="1200" b="0" dirty="0">
                        <a:solidFill>
                          <a:schemeClr val="tx1"/>
                        </a:solidFill>
                        <a:latin typeface="+mj-ea"/>
                        <a:ea typeface="+mj-ea"/>
                      </a:endParaRPr>
                    </a:p>
                  </a:txBody>
                  <a:tcPr marL="72000" marR="72000">
                    <a:solidFill>
                      <a:schemeClr val="tx2">
                        <a:lumMod val="20000"/>
                        <a:lumOff val="80000"/>
                      </a:schemeClr>
                    </a:solidFill>
                  </a:tcPr>
                </a:tc>
                <a:tc>
                  <a:txBody>
                    <a:bodyPr/>
                    <a:lstStyle/>
                    <a:p>
                      <a:pPr algn="ctr"/>
                      <a:r>
                        <a:rPr kumimoji="1" lang="ja-JP" altLang="en-US" sz="1400" b="1" u="none" kern="1200" dirty="0" smtClean="0">
                          <a:solidFill>
                            <a:schemeClr val="tx1"/>
                          </a:solidFill>
                          <a:latin typeface="+mj-ea"/>
                          <a:ea typeface="+mj-ea"/>
                          <a:cs typeface="+mn-cs"/>
                        </a:rPr>
                        <a:t>＜平成</a:t>
                      </a:r>
                      <a:r>
                        <a:rPr kumimoji="1" lang="en-US" altLang="ja-JP" sz="1400" b="1" u="none" kern="1200" dirty="0" smtClean="0">
                          <a:solidFill>
                            <a:schemeClr val="tx1"/>
                          </a:solidFill>
                          <a:latin typeface="+mj-ea"/>
                          <a:ea typeface="+mj-ea"/>
                          <a:cs typeface="+mn-cs"/>
                        </a:rPr>
                        <a:t>28</a:t>
                      </a:r>
                      <a:r>
                        <a:rPr kumimoji="1" lang="ja-JP" altLang="en-US" sz="1400" b="1" u="none" kern="1200" dirty="0" smtClean="0">
                          <a:solidFill>
                            <a:schemeClr val="tx1"/>
                          </a:solidFill>
                          <a:latin typeface="+mj-ea"/>
                          <a:ea typeface="+mj-ea"/>
                          <a:cs typeface="+mn-cs"/>
                        </a:rPr>
                        <a:t>年５月</a:t>
                      </a:r>
                      <a:r>
                        <a:rPr kumimoji="1" lang="en-US" altLang="ja-JP" sz="1400" b="1" u="none" kern="1200" dirty="0" smtClean="0">
                          <a:solidFill>
                            <a:schemeClr val="tx1"/>
                          </a:solidFill>
                          <a:latin typeface="+mj-ea"/>
                          <a:ea typeface="+mj-ea"/>
                          <a:cs typeface="+mn-cs"/>
                        </a:rPr>
                        <a:t>24</a:t>
                      </a:r>
                      <a:r>
                        <a:rPr kumimoji="1" lang="ja-JP" altLang="en-US" sz="1400" b="1" u="none" kern="1200" dirty="0" smtClean="0">
                          <a:solidFill>
                            <a:schemeClr val="tx1"/>
                          </a:solidFill>
                          <a:latin typeface="+mj-ea"/>
                          <a:ea typeface="+mj-ea"/>
                          <a:cs typeface="+mn-cs"/>
                        </a:rPr>
                        <a:t>日　参議院厚生労働委員会＞</a:t>
                      </a:r>
                      <a:endParaRPr kumimoji="1" lang="en-US" altLang="ja-JP" sz="1400" b="1" u="none" kern="1200" dirty="0" smtClean="0">
                        <a:solidFill>
                          <a:schemeClr val="tx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ＭＳ Ｐゴシック"/>
                          <a:ea typeface="+mn-ea"/>
                          <a:cs typeface="+mn-cs"/>
                        </a:rPr>
                        <a:t>　　政府は、本法の施行に当たり、次の事項について適切な措置を</a:t>
                      </a:r>
                      <a:endParaRPr kumimoji="1" lang="en-US" altLang="ja-JP" sz="1200" b="0" i="0" u="none" strike="noStrike" kern="1200" cap="none" spc="0" normalizeH="0" baseline="0" noProof="0" dirty="0" smtClean="0">
                        <a:ln>
                          <a:noFill/>
                        </a:ln>
                        <a:solidFill>
                          <a:prstClr val="black"/>
                        </a:solidFill>
                        <a:effectLst/>
                        <a:uLnTx/>
                        <a:uFillTx/>
                        <a:latin typeface="ＭＳ Ｐゴシック"/>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ＭＳ Ｐゴシック"/>
                          <a:ea typeface="+mn-ea"/>
                          <a:cs typeface="+mn-cs"/>
                        </a:rPr>
                        <a:t>　　</a:t>
                      </a:r>
                      <a:r>
                        <a:rPr kumimoji="1" lang="ja-JP" altLang="en-US" sz="1200" b="0" i="0" u="none" strike="noStrike" kern="1200" cap="none" spc="0" normalizeH="0" baseline="0" noProof="0" dirty="0" err="1" smtClean="0">
                          <a:ln>
                            <a:noFill/>
                          </a:ln>
                          <a:solidFill>
                            <a:prstClr val="black"/>
                          </a:solidFill>
                          <a:effectLst/>
                          <a:uLnTx/>
                          <a:uFillTx/>
                          <a:latin typeface="ＭＳ Ｐゴシック"/>
                          <a:ea typeface="+mn-ea"/>
                          <a:cs typeface="+mn-cs"/>
                        </a:rPr>
                        <a:t>構ずべ</a:t>
                      </a:r>
                      <a:r>
                        <a:rPr kumimoji="1" lang="ja-JP" altLang="en-US" sz="1200" b="0" i="0" u="none" strike="noStrike" kern="1200" cap="none" spc="0" normalizeH="0" baseline="0" noProof="0" dirty="0" smtClean="0">
                          <a:ln>
                            <a:noFill/>
                          </a:ln>
                          <a:solidFill>
                            <a:prstClr val="black"/>
                          </a:solidFill>
                          <a:effectLst/>
                          <a:uLnTx/>
                          <a:uFillTx/>
                          <a:latin typeface="ＭＳ Ｐゴシック"/>
                          <a:ea typeface="+mn-ea"/>
                          <a:cs typeface="+mn-cs"/>
                        </a:rPr>
                        <a:t>きである。</a:t>
                      </a:r>
                    </a:p>
                  </a:txBody>
                  <a:tcPr marL="72000" marR="72000">
                    <a:solidFill>
                      <a:schemeClr val="tx2">
                        <a:lumMod val="20000"/>
                        <a:lumOff val="80000"/>
                      </a:schemeClr>
                    </a:solidFill>
                  </a:tcPr>
                </a:tc>
              </a:tr>
              <a:tr h="5378112">
                <a:tc>
                  <a:txBody>
                    <a:bodyPr/>
                    <a:lstStyle/>
                    <a:p>
                      <a:pPr>
                        <a:lnSpc>
                          <a:spcPct val="100000"/>
                        </a:lnSpc>
                      </a:pPr>
                      <a:r>
                        <a:rPr kumimoji="1" lang="ja-JP" altLang="en-US" sz="1200" dirty="0" smtClean="0">
                          <a:solidFill>
                            <a:schemeClr val="tx1"/>
                          </a:solidFill>
                        </a:rPr>
                        <a:t>○介護保険サービス利用に伴う利用者負担の軽減措置</a:t>
                      </a:r>
                      <a:endParaRPr kumimoji="1" lang="en-US" altLang="ja-JP" sz="1200" dirty="0" smtClean="0">
                        <a:solidFill>
                          <a:schemeClr val="tx1"/>
                        </a:solidFill>
                      </a:endParaRPr>
                    </a:p>
                    <a:p>
                      <a:pPr>
                        <a:lnSpc>
                          <a:spcPct val="100000"/>
                        </a:lnSpc>
                      </a:pPr>
                      <a:r>
                        <a:rPr kumimoji="1" lang="ja-JP" altLang="en-US" sz="1200" dirty="0" smtClean="0">
                          <a:solidFill>
                            <a:schemeClr val="tx1"/>
                          </a:solidFill>
                        </a:rPr>
                        <a:t>　　　・</a:t>
                      </a:r>
                      <a:r>
                        <a:rPr kumimoji="1" lang="ja-JP" altLang="en-US" sz="1200" baseline="0" dirty="0" smtClean="0">
                          <a:solidFill>
                            <a:schemeClr val="tx1"/>
                          </a:solidFill>
                        </a:rPr>
                        <a:t>　</a:t>
                      </a:r>
                      <a:r>
                        <a:rPr kumimoji="1" lang="ja-JP" altLang="en-US" sz="1200" dirty="0" smtClean="0">
                          <a:solidFill>
                            <a:schemeClr val="tx1"/>
                          </a:solidFill>
                        </a:rPr>
                        <a:t>施行状況を踏まえ、在り方について必要な見直しを検討</a:t>
                      </a:r>
                      <a:endParaRPr kumimoji="1" lang="en-US" altLang="ja-JP" sz="1200" dirty="0" smtClean="0">
                        <a:solidFill>
                          <a:schemeClr val="tx1"/>
                        </a:solidFill>
                      </a:endParaRPr>
                    </a:p>
                    <a:p>
                      <a:pPr>
                        <a:lnSpc>
                          <a:spcPct val="100000"/>
                        </a:lnSpc>
                      </a:pPr>
                      <a:r>
                        <a:rPr kumimoji="1" lang="ja-JP" altLang="en-US" sz="1200" dirty="0" smtClean="0">
                          <a:solidFill>
                            <a:schemeClr val="tx1"/>
                          </a:solidFill>
                        </a:rPr>
                        <a:t>　　　・　一時払い</a:t>
                      </a:r>
                      <a:r>
                        <a:rPr kumimoji="1" lang="ja-JP" altLang="en-US" sz="1200" dirty="0" smtClean="0">
                          <a:solidFill>
                            <a:schemeClr val="tx1"/>
                          </a:solidFill>
                        </a:rPr>
                        <a:t>への対応が困難な低所得者への配慮措置を</a:t>
                      </a:r>
                      <a:r>
                        <a:rPr kumimoji="1" lang="ja-JP" altLang="en-US" sz="1200" dirty="0" smtClean="0">
                          <a:solidFill>
                            <a:schemeClr val="tx1"/>
                          </a:solidFill>
                        </a:rPr>
                        <a:t>検討</a:t>
                      </a:r>
                      <a:endParaRPr kumimoji="1" lang="en-US" altLang="ja-JP" sz="1200" dirty="0" smtClean="0">
                        <a:solidFill>
                          <a:schemeClr val="tx1"/>
                        </a:solidFill>
                      </a:endParaRPr>
                    </a:p>
                    <a:p>
                      <a:pPr>
                        <a:lnSpc>
                          <a:spcPct val="100000"/>
                        </a:lnSpc>
                      </a:pPr>
                      <a:endParaRPr kumimoji="1"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○介護保険優先の原則</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　　　・　利用実態を踏まえ、在り方について引き続き検討</a:t>
                      </a:r>
                    </a:p>
                    <a:p>
                      <a:pPr>
                        <a:lnSpc>
                          <a:spcPct val="100000"/>
                        </a:lnSpc>
                      </a:pPr>
                      <a:endParaRPr kumimoji="1"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○入院中における医療機関での重度訪問介護</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　　　・　対象者の拡大等も含め、利用の在り方について検討</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　　　・　看護補助者の配置の充実等、病院におけるケアの充実に向けた</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　　　　方策を検討</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p>
                      <a:pPr>
                        <a:lnSpc>
                          <a:spcPct val="100000"/>
                        </a:lnSpc>
                      </a:pPr>
                      <a:r>
                        <a:rPr kumimoji="1" lang="ja-JP" altLang="en-US" sz="1200" dirty="0" smtClean="0">
                          <a:solidFill>
                            <a:schemeClr val="tx1"/>
                          </a:solidFill>
                        </a:rPr>
                        <a:t>○障害支援区分の認定を含めた支給決定</a:t>
                      </a:r>
                    </a:p>
                    <a:p>
                      <a:pPr>
                        <a:lnSpc>
                          <a:spcPct val="100000"/>
                        </a:lnSpc>
                      </a:pPr>
                      <a:r>
                        <a:rPr kumimoji="1" lang="ja-JP" altLang="en-US" sz="1200" dirty="0" smtClean="0">
                          <a:solidFill>
                            <a:schemeClr val="tx1"/>
                          </a:solidFill>
                        </a:rPr>
                        <a:t>　　　・　利用者の意向や状況等をより適切に反映するため、在り方に</a:t>
                      </a:r>
                    </a:p>
                    <a:p>
                      <a:pPr>
                        <a:lnSpc>
                          <a:spcPct val="100000"/>
                        </a:lnSpc>
                      </a:pPr>
                      <a:r>
                        <a:rPr kumimoji="1" lang="ja-JP" altLang="en-US" sz="1200" dirty="0" smtClean="0">
                          <a:solidFill>
                            <a:schemeClr val="tx1"/>
                          </a:solidFill>
                        </a:rPr>
                        <a:t>　　　　ついて引き続き検討を行い、必要な措置を講ずる</a:t>
                      </a:r>
                      <a:endParaRPr kumimoji="1" lang="en-US" altLang="ja-JP" sz="1200" dirty="0" smtClean="0">
                        <a:solidFill>
                          <a:schemeClr val="tx1"/>
                        </a:solidFill>
                      </a:endParaRP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○障害者の意思決定に必要な支援</a:t>
                      </a:r>
                    </a:p>
                    <a:p>
                      <a:pPr>
                        <a:lnSpc>
                          <a:spcPct val="100000"/>
                        </a:lnSpc>
                      </a:pPr>
                      <a:r>
                        <a:rPr kumimoji="1" lang="ja-JP" altLang="en-US" sz="1200" dirty="0" smtClean="0">
                          <a:solidFill>
                            <a:schemeClr val="tx1"/>
                          </a:solidFill>
                        </a:rPr>
                        <a:t>　　　・　在り方について、引き続き検討を行い、必要な措置を講ずる</a:t>
                      </a:r>
                    </a:p>
                    <a:p>
                      <a:pPr>
                        <a:lnSpc>
                          <a:spcPct val="100000"/>
                        </a:lnSpc>
                      </a:pPr>
                      <a:r>
                        <a:rPr kumimoji="1" lang="ja-JP" altLang="en-US" sz="1200" dirty="0" smtClean="0">
                          <a:solidFill>
                            <a:schemeClr val="tx1"/>
                          </a:solidFill>
                        </a:rPr>
                        <a:t>　　　・　「親亡き後」への備えを含め、成年後見制度の適切な利用を促進</a:t>
                      </a:r>
                    </a:p>
                    <a:p>
                      <a:pPr>
                        <a:lnSpc>
                          <a:spcPct val="100000"/>
                        </a:lnSpc>
                      </a:pPr>
                      <a:r>
                        <a:rPr kumimoji="1" lang="ja-JP" altLang="en-US" sz="1200" dirty="0" smtClean="0">
                          <a:solidFill>
                            <a:schemeClr val="tx1"/>
                          </a:solidFill>
                        </a:rPr>
                        <a:t>　　　　するための取組を推進</a:t>
                      </a:r>
                    </a:p>
                    <a:p>
                      <a:pPr>
                        <a:lnSpc>
                          <a:spcPct val="100000"/>
                        </a:lnSpc>
                      </a:pPr>
                      <a:endParaRPr kumimoji="1" lang="en-US" altLang="ja-JP" sz="1200" dirty="0" smtClean="0">
                        <a:solidFill>
                          <a:schemeClr val="tx1"/>
                        </a:solidFill>
                      </a:endParaRPr>
                    </a:p>
                    <a:p>
                      <a:pPr>
                        <a:lnSpc>
                          <a:spcPct val="100000"/>
                        </a:lnSpc>
                      </a:pPr>
                      <a:r>
                        <a:rPr kumimoji="1" lang="ja-JP" altLang="en-US" sz="1200" dirty="0" smtClean="0">
                          <a:solidFill>
                            <a:schemeClr val="tx1"/>
                          </a:solidFill>
                        </a:rPr>
                        <a:t>　　　　　　　　　　　　　　　　　　　　　　　　　　　　　　　　　　　など、１０項目</a:t>
                      </a:r>
                      <a:endParaRPr kumimoji="1" lang="en-US" altLang="ja-JP" sz="1200" dirty="0" smtClean="0">
                        <a:solidFill>
                          <a:schemeClr val="tx1"/>
                        </a:solidFill>
                      </a:endParaRPr>
                    </a:p>
                    <a:p>
                      <a:pPr>
                        <a:lnSpc>
                          <a:spcPct val="100000"/>
                        </a:lnSpc>
                      </a:pPr>
                      <a:endParaRPr kumimoji="1" lang="en-US" altLang="ja-JP" sz="1200" dirty="0" smtClean="0">
                        <a:solidFill>
                          <a:schemeClr val="tx1"/>
                        </a:solidFill>
                      </a:endParaRPr>
                    </a:p>
                    <a:p>
                      <a:pPr>
                        <a:lnSpc>
                          <a:spcPct val="100000"/>
                        </a:lnSpc>
                      </a:pPr>
                      <a:endParaRPr kumimoji="1" lang="en-US" altLang="ja-JP" sz="1200" dirty="0" smtClean="0">
                        <a:solidFill>
                          <a:schemeClr val="tx1"/>
                        </a:solidFill>
                      </a:endParaRPr>
                    </a:p>
                    <a:p>
                      <a:pPr>
                        <a:lnSpc>
                          <a:spcPct val="100000"/>
                        </a:lnSpc>
                      </a:pPr>
                      <a:endParaRPr kumimoji="1" lang="en-US" altLang="ja-JP" sz="1200" dirty="0" smtClean="0">
                        <a:solidFill>
                          <a:schemeClr val="tx1"/>
                        </a:solidFill>
                      </a:endParaRPr>
                    </a:p>
                    <a:p>
                      <a:pPr>
                        <a:lnSpc>
                          <a:spcPct val="100000"/>
                        </a:lnSpc>
                      </a:pPr>
                      <a:endParaRPr kumimoji="1" lang="en-US" altLang="ja-JP" sz="1200" dirty="0" smtClean="0">
                        <a:solidFill>
                          <a:schemeClr val="tx1"/>
                        </a:solidFill>
                      </a:endParaRPr>
                    </a:p>
                  </a:txBody>
                  <a:tcPr marL="72000" marR="72000">
                    <a:solidFill>
                      <a:schemeClr val="bg1"/>
                    </a:solidFill>
                  </a:tcPr>
                </a:tc>
                <a:tc>
                  <a:txBody>
                    <a:bodyPr/>
                    <a:lstStyle/>
                    <a:p>
                      <a:pPr>
                        <a:lnSpc>
                          <a:spcPct val="100000"/>
                        </a:lnSpc>
                      </a:pPr>
                      <a:r>
                        <a:rPr kumimoji="1" lang="ja-JP" altLang="en-US" sz="1200" dirty="0" smtClean="0">
                          <a:solidFill>
                            <a:schemeClr val="tx1"/>
                          </a:solidFill>
                        </a:rPr>
                        <a:t>○介護保険サービス利用に伴う利用者負担の軽減措置</a:t>
                      </a:r>
                    </a:p>
                    <a:p>
                      <a:pPr>
                        <a:lnSpc>
                          <a:spcPct val="100000"/>
                        </a:lnSpc>
                      </a:pPr>
                      <a:r>
                        <a:rPr kumimoji="1" lang="ja-JP" altLang="en-US" sz="1200" dirty="0" smtClean="0">
                          <a:solidFill>
                            <a:schemeClr val="tx1"/>
                          </a:solidFill>
                        </a:rPr>
                        <a:t>　　　・　施行状況を踏まえ、在り方について必要な見直しを検討</a:t>
                      </a:r>
                    </a:p>
                    <a:p>
                      <a:pPr>
                        <a:lnSpc>
                          <a:spcPct val="100000"/>
                        </a:lnSpc>
                      </a:pPr>
                      <a:r>
                        <a:rPr kumimoji="1" lang="ja-JP" altLang="en-US" sz="1200" dirty="0" smtClean="0">
                          <a:solidFill>
                            <a:schemeClr val="tx1"/>
                          </a:solidFill>
                        </a:rPr>
                        <a:t>　　　・　一時払いへの対応が困難な低所得者への配慮措置を検討</a:t>
                      </a:r>
                      <a:endParaRPr kumimoji="1" lang="en-US" altLang="ja-JP" sz="1200" dirty="0" smtClean="0">
                        <a:solidFill>
                          <a:schemeClr val="tx1"/>
                        </a:solidFill>
                      </a:endParaRP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○介護保険優先の原則</a:t>
                      </a:r>
                    </a:p>
                    <a:p>
                      <a:pPr>
                        <a:lnSpc>
                          <a:spcPct val="100000"/>
                        </a:lnSpc>
                      </a:pPr>
                      <a:r>
                        <a:rPr kumimoji="1" lang="ja-JP" altLang="en-US" sz="1200" dirty="0" smtClean="0">
                          <a:solidFill>
                            <a:schemeClr val="tx1"/>
                          </a:solidFill>
                        </a:rPr>
                        <a:t>　　　・　利用実態を踏まえ、在り方について引き続き検討</a:t>
                      </a: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○入院中における医療機関での重度訪問介護</a:t>
                      </a:r>
                    </a:p>
                    <a:p>
                      <a:pPr>
                        <a:lnSpc>
                          <a:spcPct val="100000"/>
                        </a:lnSpc>
                      </a:pPr>
                      <a:r>
                        <a:rPr kumimoji="1" lang="ja-JP" altLang="en-US" sz="1200" dirty="0" smtClean="0">
                          <a:solidFill>
                            <a:schemeClr val="tx1"/>
                          </a:solidFill>
                        </a:rPr>
                        <a:t>　　　・　対象者の拡大等も含め、利用の在り方について検討</a:t>
                      </a:r>
                    </a:p>
                    <a:p>
                      <a:pPr>
                        <a:lnSpc>
                          <a:spcPct val="100000"/>
                        </a:lnSpc>
                      </a:pPr>
                      <a:r>
                        <a:rPr kumimoji="1" lang="ja-JP" altLang="en-US" sz="1200" dirty="0" smtClean="0">
                          <a:solidFill>
                            <a:schemeClr val="tx1"/>
                          </a:solidFill>
                        </a:rPr>
                        <a:t>　　　・　看護補助者の配置の充実等、病院におけるケアの充実に向けた</a:t>
                      </a:r>
                    </a:p>
                    <a:p>
                      <a:pPr>
                        <a:lnSpc>
                          <a:spcPct val="100000"/>
                        </a:lnSpc>
                      </a:pPr>
                      <a:r>
                        <a:rPr kumimoji="1" lang="ja-JP" altLang="en-US" sz="1200" dirty="0" smtClean="0">
                          <a:solidFill>
                            <a:schemeClr val="tx1"/>
                          </a:solidFill>
                        </a:rPr>
                        <a:t>　　　　方策を検討</a:t>
                      </a:r>
                      <a:endParaRPr kumimoji="1" lang="en-US" altLang="ja-JP" sz="1200" dirty="0" smtClean="0">
                        <a:solidFill>
                          <a:schemeClr val="tx1"/>
                        </a:solidFill>
                      </a:endParaRP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○障害支援区分の認定を含めた支給決定</a:t>
                      </a:r>
                    </a:p>
                    <a:p>
                      <a:pPr>
                        <a:lnSpc>
                          <a:spcPct val="100000"/>
                        </a:lnSpc>
                      </a:pPr>
                      <a:r>
                        <a:rPr kumimoji="1" lang="ja-JP" altLang="en-US" sz="1200" dirty="0" smtClean="0">
                          <a:solidFill>
                            <a:schemeClr val="tx1"/>
                          </a:solidFill>
                        </a:rPr>
                        <a:t>　　　・　利用者の意向や状況等をより適切に反映する</a:t>
                      </a:r>
                      <a:r>
                        <a:rPr kumimoji="1" lang="ja-JP" altLang="en-US" sz="1200" smtClean="0">
                          <a:solidFill>
                            <a:schemeClr val="tx1"/>
                          </a:solidFill>
                        </a:rPr>
                        <a:t>ため、在り方</a:t>
                      </a:r>
                      <a:r>
                        <a:rPr kumimoji="1" lang="ja-JP" altLang="en-US" sz="1200" dirty="0" smtClean="0">
                          <a:solidFill>
                            <a:schemeClr val="tx1"/>
                          </a:solidFill>
                        </a:rPr>
                        <a:t>に</a:t>
                      </a:r>
                    </a:p>
                    <a:p>
                      <a:pPr>
                        <a:lnSpc>
                          <a:spcPct val="100000"/>
                        </a:lnSpc>
                      </a:pPr>
                      <a:r>
                        <a:rPr kumimoji="1" lang="ja-JP" altLang="en-US" sz="1200" dirty="0" smtClean="0">
                          <a:solidFill>
                            <a:schemeClr val="tx1"/>
                          </a:solidFill>
                        </a:rPr>
                        <a:t>　　　　ついて引き続き検討を行い、必要な措置を講ずる</a:t>
                      </a: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○障害者の意思決定に必要な支援</a:t>
                      </a:r>
                    </a:p>
                    <a:p>
                      <a:pPr>
                        <a:lnSpc>
                          <a:spcPct val="100000"/>
                        </a:lnSpc>
                      </a:pPr>
                      <a:r>
                        <a:rPr kumimoji="1" lang="ja-JP" altLang="en-US" sz="1200" dirty="0" smtClean="0">
                          <a:solidFill>
                            <a:schemeClr val="tx1"/>
                          </a:solidFill>
                        </a:rPr>
                        <a:t>　　　・　在り方について、引き続き検討を行い、必要な措置を講ずる</a:t>
                      </a:r>
                    </a:p>
                    <a:p>
                      <a:pPr>
                        <a:lnSpc>
                          <a:spcPct val="100000"/>
                        </a:lnSpc>
                      </a:pPr>
                      <a:r>
                        <a:rPr kumimoji="1" lang="ja-JP" altLang="en-US" sz="1200" dirty="0" smtClean="0">
                          <a:solidFill>
                            <a:schemeClr val="tx1"/>
                          </a:solidFill>
                        </a:rPr>
                        <a:t>　　　・　「親亡き後」への備えを含め、成年後見制度の適切な利用を促進</a:t>
                      </a:r>
                    </a:p>
                    <a:p>
                      <a:pPr>
                        <a:lnSpc>
                          <a:spcPct val="100000"/>
                        </a:lnSpc>
                      </a:pPr>
                      <a:r>
                        <a:rPr kumimoji="1" lang="ja-JP" altLang="en-US" sz="1200" dirty="0" smtClean="0">
                          <a:solidFill>
                            <a:schemeClr val="tx1"/>
                          </a:solidFill>
                        </a:rPr>
                        <a:t>　　　　するための取組を推進</a:t>
                      </a:r>
                      <a:endParaRPr kumimoji="1" lang="en-US" altLang="ja-JP" sz="1200" dirty="0" smtClean="0">
                        <a:solidFill>
                          <a:schemeClr val="tx1"/>
                        </a:solidFill>
                      </a:endParaRP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○平成</a:t>
                      </a:r>
                      <a:r>
                        <a:rPr kumimoji="1" lang="en-US" altLang="ja-JP" sz="1200" dirty="0" smtClean="0">
                          <a:solidFill>
                            <a:schemeClr val="tx1"/>
                          </a:solidFill>
                        </a:rPr>
                        <a:t>30</a:t>
                      </a:r>
                      <a:r>
                        <a:rPr kumimoji="1" lang="ja-JP" altLang="en-US" sz="1200" dirty="0" smtClean="0">
                          <a:solidFill>
                            <a:schemeClr val="tx1"/>
                          </a:solidFill>
                        </a:rPr>
                        <a:t>年度の報酬改定</a:t>
                      </a:r>
                    </a:p>
                    <a:p>
                      <a:pPr>
                        <a:lnSpc>
                          <a:spcPct val="100000"/>
                        </a:lnSpc>
                      </a:pPr>
                      <a:r>
                        <a:rPr kumimoji="1" lang="ja-JP" altLang="en-US" sz="1200" dirty="0" smtClean="0">
                          <a:solidFill>
                            <a:schemeClr val="tx1"/>
                          </a:solidFill>
                        </a:rPr>
                        <a:t>　　　・　処遇改善、キャリアパスの確立、労働環境改善、人材の参入定着、</a:t>
                      </a:r>
                    </a:p>
                    <a:p>
                      <a:pPr>
                        <a:lnSpc>
                          <a:spcPct val="100000"/>
                        </a:lnSpc>
                      </a:pPr>
                      <a:r>
                        <a:rPr kumimoji="1" lang="ja-JP" altLang="en-US" sz="1200" dirty="0" smtClean="0">
                          <a:solidFill>
                            <a:schemeClr val="tx1"/>
                          </a:solidFill>
                        </a:rPr>
                        <a:t>　　　　専門性向上等による人材の質の確保等に十分に配慮して検討</a:t>
                      </a:r>
                      <a:endParaRPr kumimoji="1" lang="en-US" altLang="ja-JP" sz="1200" dirty="0" smtClean="0">
                        <a:solidFill>
                          <a:schemeClr val="tx1"/>
                        </a:solidFill>
                      </a:endParaRPr>
                    </a:p>
                    <a:p>
                      <a:pPr>
                        <a:lnSpc>
                          <a:spcPct val="100000"/>
                        </a:lnSpc>
                      </a:pPr>
                      <a:endParaRPr kumimoji="1" lang="ja-JP" altLang="en-US" sz="1200" dirty="0" smtClean="0">
                        <a:solidFill>
                          <a:schemeClr val="tx1"/>
                        </a:solidFill>
                      </a:endParaRPr>
                    </a:p>
                    <a:p>
                      <a:pPr>
                        <a:lnSpc>
                          <a:spcPct val="100000"/>
                        </a:lnSpc>
                      </a:pPr>
                      <a:r>
                        <a:rPr kumimoji="1" lang="ja-JP" altLang="en-US" sz="1200" dirty="0" smtClean="0">
                          <a:solidFill>
                            <a:schemeClr val="tx1"/>
                          </a:solidFill>
                        </a:rPr>
                        <a:t>○災害発生時における安全な避難</a:t>
                      </a:r>
                    </a:p>
                    <a:p>
                      <a:pPr>
                        <a:lnSpc>
                          <a:spcPct val="100000"/>
                        </a:lnSpc>
                      </a:pPr>
                      <a:r>
                        <a:rPr kumimoji="1" lang="ja-JP" altLang="en-US" sz="1200" dirty="0" smtClean="0">
                          <a:solidFill>
                            <a:schemeClr val="tx1"/>
                          </a:solidFill>
                        </a:rPr>
                        <a:t>　　　・　障害の特性に対応した福祉避難所の拡充</a:t>
                      </a:r>
                    </a:p>
                    <a:p>
                      <a:pPr>
                        <a:lnSpc>
                          <a:spcPct val="100000"/>
                        </a:lnSpc>
                      </a:pPr>
                      <a:r>
                        <a:rPr kumimoji="1" lang="ja-JP" altLang="en-US" sz="1200" dirty="0" smtClean="0">
                          <a:solidFill>
                            <a:schemeClr val="tx1"/>
                          </a:solidFill>
                        </a:rPr>
                        <a:t>　　　・　専門的知識を有する人材の確保・養成</a:t>
                      </a:r>
                    </a:p>
                    <a:p>
                      <a:pPr>
                        <a:lnSpc>
                          <a:spcPct val="100000"/>
                        </a:lnSpc>
                      </a:pPr>
                      <a:r>
                        <a:rPr kumimoji="1" lang="ja-JP" altLang="en-US" sz="1200" dirty="0" smtClean="0">
                          <a:solidFill>
                            <a:schemeClr val="tx1"/>
                          </a:solidFill>
                        </a:rPr>
                        <a:t>　　　・　避難が困難な障害者等の把握やその支援方法等を早急に検討</a:t>
                      </a:r>
                    </a:p>
                    <a:p>
                      <a:pPr>
                        <a:lnSpc>
                          <a:spcPct val="100000"/>
                        </a:lnSpc>
                      </a:pPr>
                      <a:r>
                        <a:rPr kumimoji="1" lang="ja-JP" altLang="en-US" sz="1200" dirty="0" smtClean="0">
                          <a:solidFill>
                            <a:schemeClr val="tx1"/>
                          </a:solidFill>
                        </a:rPr>
                        <a:t>　　　　　　　　　　　　　　　　　　　　　　　　　　　　　　　　　　　など、１７項目</a:t>
                      </a:r>
                      <a:endParaRPr kumimoji="1" lang="ja-JP" altLang="en-US" sz="1200" dirty="0" smtClean="0">
                        <a:solidFill>
                          <a:schemeClr val="tx1"/>
                        </a:solidFill>
                      </a:endParaRPr>
                    </a:p>
                  </a:txBody>
                  <a:tcPr marL="72000" marR="72000">
                    <a:solidFill>
                      <a:schemeClr val="bg1"/>
                    </a:solidFill>
                  </a:tcPr>
                </a:tc>
              </a:tr>
            </a:tbl>
          </a:graphicData>
        </a:graphic>
      </p:graphicFrame>
    </p:spTree>
    <p:extLst>
      <p:ext uri="{BB962C8B-B14F-4D97-AF65-F5344CB8AC3E}">
        <p14:creationId xmlns:p14="http://schemas.microsoft.com/office/powerpoint/2010/main" val="397542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128546" y="1196756"/>
            <a:ext cx="9505056" cy="3383814"/>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t" anchorCtr="0" compatLnSpc="1">
            <a:prstTxWarp prst="textNoShape">
              <a:avLst/>
            </a:prstTxWarp>
          </a:bodyPr>
          <a:lstStyle/>
          <a:p>
            <a:pPr marL="119063" indent="-119063" algn="l" defTabSz="873125">
              <a:spcBef>
                <a:spcPct val="0"/>
              </a:spcBef>
            </a:pPr>
            <a:endParaRPr lang="ja-JP" altLang="en-US" smtClean="0">
              <a:solidFill>
                <a:prstClr val="black"/>
              </a:solidFill>
            </a:endParaRPr>
          </a:p>
        </p:txBody>
      </p:sp>
      <p:sp>
        <p:nvSpPr>
          <p:cNvPr id="27" name="正方形/長方形 26"/>
          <p:cNvSpPr/>
          <p:nvPr/>
        </p:nvSpPr>
        <p:spPr bwMode="auto">
          <a:xfrm>
            <a:off x="128546" y="529516"/>
            <a:ext cx="9505056" cy="523220"/>
          </a:xfrm>
          <a:prstGeom prst="rect">
            <a:avLst/>
          </a:prstGeom>
          <a:noFill/>
          <a:ln>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t" anchorCtr="0" compatLnSpc="1">
            <a:prstTxWarp prst="textNoShape">
              <a:avLst/>
            </a:prstTxWarp>
          </a:bodyPr>
          <a:lstStyle/>
          <a:p>
            <a:pPr marL="119063" indent="-119063" algn="l" defTabSz="873125">
              <a:spcBef>
                <a:spcPct val="0"/>
              </a:spcBef>
            </a:pPr>
            <a:endParaRPr lang="ja-JP" altLang="en-US" smtClean="0">
              <a:solidFill>
                <a:prstClr val="black"/>
              </a:solidFill>
            </a:endParaRPr>
          </a:p>
        </p:txBody>
      </p:sp>
      <p:sp>
        <p:nvSpPr>
          <p:cNvPr id="1027" name="Rectangle 3"/>
          <p:cNvSpPr>
            <a:spLocks noChangeArrowheads="1"/>
          </p:cNvSpPr>
          <p:nvPr/>
        </p:nvSpPr>
        <p:spPr bwMode="auto">
          <a:xfrm>
            <a:off x="229511" y="529516"/>
            <a:ext cx="926000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hangingPunct="0">
              <a:spcBef>
                <a:spcPct val="0"/>
              </a:spcBef>
            </a:pPr>
            <a:r>
              <a:rPr lang="ja-JP" altLang="en-US" sz="1400" dirty="0" smtClean="0">
                <a:solidFill>
                  <a:prstClr val="black"/>
                </a:solidFill>
                <a:latin typeface="ＭＳ ゴシック" pitchFamily="49" charset="-128"/>
                <a:ea typeface="ＭＳ ゴシック" pitchFamily="49" charset="-128"/>
                <a:cs typeface="Times New Roman" pitchFamily="18" charset="0"/>
              </a:rPr>
              <a:t>障害者総合支援法附則第３条においては、施行</a:t>
            </a:r>
            <a:r>
              <a:rPr lang="ja-JP" altLang="en-US" sz="1400" dirty="0">
                <a:solidFill>
                  <a:prstClr val="black"/>
                </a:solidFill>
                <a:latin typeface="ＭＳ ゴシック" pitchFamily="49" charset="-128"/>
                <a:ea typeface="ＭＳ ゴシック" pitchFamily="49" charset="-128"/>
                <a:cs typeface="Times New Roman" pitchFamily="18" charset="0"/>
              </a:rPr>
              <a:t>後３年（平成</a:t>
            </a:r>
            <a:r>
              <a:rPr lang="en-US" altLang="ja-JP" sz="1400" dirty="0">
                <a:solidFill>
                  <a:prstClr val="black"/>
                </a:solidFill>
                <a:latin typeface="ＭＳ ゴシック" pitchFamily="49" charset="-128"/>
                <a:ea typeface="ＭＳ ゴシック" pitchFamily="49" charset="-128"/>
                <a:cs typeface="Times New Roman" pitchFamily="18" charset="0"/>
              </a:rPr>
              <a:t>28</a:t>
            </a:r>
            <a:r>
              <a:rPr lang="ja-JP" altLang="en-US" sz="1400" dirty="0">
                <a:solidFill>
                  <a:prstClr val="black"/>
                </a:solidFill>
                <a:latin typeface="ＭＳ ゴシック" pitchFamily="49" charset="-128"/>
                <a:ea typeface="ＭＳ ゴシック" pitchFamily="49" charset="-128"/>
                <a:cs typeface="Times New Roman" pitchFamily="18" charset="0"/>
              </a:rPr>
              <a:t>年４月）</a:t>
            </a:r>
            <a:r>
              <a:rPr lang="ja-JP" altLang="en-US" sz="1400" dirty="0" smtClean="0">
                <a:solidFill>
                  <a:prstClr val="black"/>
                </a:solidFill>
                <a:latin typeface="ＭＳ ゴシック" pitchFamily="49" charset="-128"/>
                <a:ea typeface="ＭＳ ゴシック" pitchFamily="49" charset="-128"/>
                <a:cs typeface="Times New Roman" pitchFamily="18" charset="0"/>
              </a:rPr>
              <a:t>を</a:t>
            </a:r>
            <a:r>
              <a:rPr lang="ja-JP" altLang="en-US" sz="1400" dirty="0">
                <a:solidFill>
                  <a:prstClr val="black"/>
                </a:solidFill>
                <a:latin typeface="ＭＳ ゴシック" pitchFamily="49" charset="-128"/>
                <a:ea typeface="ＭＳ ゴシック" pitchFamily="49" charset="-128"/>
                <a:cs typeface="Times New Roman" pitchFamily="18" charset="0"/>
              </a:rPr>
              <a:t>目途</a:t>
            </a:r>
            <a:r>
              <a:rPr lang="ja-JP" altLang="en-US" sz="1400" dirty="0" smtClean="0">
                <a:solidFill>
                  <a:prstClr val="black"/>
                </a:solidFill>
                <a:latin typeface="ＭＳ ゴシック" pitchFamily="49" charset="-128"/>
                <a:ea typeface="ＭＳ ゴシック" pitchFamily="49" charset="-128"/>
                <a:cs typeface="Times New Roman" pitchFamily="18" charset="0"/>
              </a:rPr>
              <a:t>とした見直しとして、以下の事項を見直すこととしている。</a:t>
            </a:r>
            <a:endParaRPr lang="ja-JP" altLang="en-US" sz="1400" dirty="0">
              <a:solidFill>
                <a:prstClr val="black"/>
              </a:solidFill>
              <a:latin typeface="ＭＳ ゴシック" pitchFamily="49" charset="-128"/>
              <a:ea typeface="ＭＳ ゴシック" pitchFamily="49" charset="-128"/>
              <a:cs typeface="Times New Roman" pitchFamily="18" charset="0"/>
            </a:endParaRPr>
          </a:p>
        </p:txBody>
      </p:sp>
      <p:sp>
        <p:nvSpPr>
          <p:cNvPr id="17" name="テキスト ボックス 16"/>
          <p:cNvSpPr txBox="1"/>
          <p:nvPr/>
        </p:nvSpPr>
        <p:spPr>
          <a:xfrm>
            <a:off x="1352714" y="0"/>
            <a:ext cx="7176797" cy="400110"/>
          </a:xfrm>
          <a:prstGeom prst="rect">
            <a:avLst/>
          </a:prstGeom>
          <a:noFill/>
        </p:spPr>
        <p:txBody>
          <a:bodyPr wrap="square" rtlCol="0">
            <a:spAutoFit/>
          </a:bodyPr>
          <a:lstStyle/>
          <a:p>
            <a:pPr>
              <a:spcBef>
                <a:spcPct val="0"/>
              </a:spcBef>
            </a:pPr>
            <a:r>
              <a:rPr lang="ja-JP" altLang="en-US" sz="2000" dirty="0" smtClean="0">
                <a:solidFill>
                  <a:prstClr val="black"/>
                </a:solidFill>
                <a:latin typeface="HGPｺﾞｼｯｸM" pitchFamily="50" charset="-128"/>
                <a:ea typeface="ＤＦ特太ゴシック体" pitchFamily="1" charset="-128"/>
              </a:rPr>
              <a:t>障害者総合支援法</a:t>
            </a:r>
            <a:r>
              <a:rPr lang="ja-JP" altLang="en-US" sz="2000" dirty="0">
                <a:solidFill>
                  <a:prstClr val="black"/>
                </a:solidFill>
                <a:latin typeface="HGPｺﾞｼｯｸM" pitchFamily="50" charset="-128"/>
                <a:ea typeface="ＤＦ特太ゴシック体" pitchFamily="1" charset="-128"/>
              </a:rPr>
              <a:t>施行</a:t>
            </a:r>
            <a:r>
              <a:rPr lang="ja-JP" altLang="en-US" sz="2000" dirty="0" smtClean="0">
                <a:solidFill>
                  <a:prstClr val="black"/>
                </a:solidFill>
                <a:latin typeface="HGPｺﾞｼｯｸM" pitchFamily="50" charset="-128"/>
                <a:ea typeface="ＤＦ特太ゴシック体" pitchFamily="1" charset="-128"/>
              </a:rPr>
              <a:t>後３年を目途とした見直し事項</a:t>
            </a:r>
            <a:endParaRPr lang="ja-JP" altLang="en-US" sz="2000" dirty="0">
              <a:solidFill>
                <a:prstClr val="black"/>
              </a:solidFill>
              <a:latin typeface="HGPｺﾞｼｯｸM" pitchFamily="50" charset="-128"/>
              <a:ea typeface="ＤＦ特太ゴシック体" pitchFamily="1" charset="-128"/>
            </a:endParaRPr>
          </a:p>
        </p:txBody>
      </p:sp>
      <p:sp>
        <p:nvSpPr>
          <p:cNvPr id="20" name="1 つの角を切り取った四角形 19"/>
          <p:cNvSpPr/>
          <p:nvPr/>
        </p:nvSpPr>
        <p:spPr bwMode="auto">
          <a:xfrm>
            <a:off x="200475" y="1318993"/>
            <a:ext cx="9289032" cy="598087"/>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40" tIns="18000" rIns="91440" bIns="18000" numCol="1" rtlCol="0" anchor="ctr" anchorCtr="0" compatLnSpc="1">
            <a:prstTxWarp prst="textNoShape">
              <a:avLst/>
            </a:prstTxWarp>
            <a:normAutofit/>
          </a:bodyPr>
          <a:lstStyle/>
          <a:p>
            <a:pPr algn="just">
              <a:spcBef>
                <a:spcPct val="0"/>
              </a:spcBef>
            </a:pPr>
            <a:r>
              <a:rPr lang="ja-JP" altLang="en-US" sz="1600" dirty="0">
                <a:solidFill>
                  <a:prstClr val="black"/>
                </a:solidFill>
                <a:cs typeface="ＭＳ Ｐゴシック" pitchFamily="50" charset="-128"/>
              </a:rPr>
              <a:t>常時介護を要する障害者等に対する</a:t>
            </a:r>
            <a:r>
              <a:rPr lang="ja-JP" altLang="en-US" sz="1600" dirty="0" smtClean="0">
                <a:solidFill>
                  <a:prstClr val="black"/>
                </a:solidFill>
                <a:cs typeface="ＭＳ Ｐゴシック" pitchFamily="50" charset="-128"/>
              </a:rPr>
              <a:t>支援、障害者等の移動の支援、障害者の就労の支援その他の障害福祉サービスの在り方</a:t>
            </a:r>
            <a:endParaRPr lang="en-US" altLang="zh-CN" sz="1600" dirty="0" smtClean="0">
              <a:solidFill>
                <a:prstClr val="black"/>
              </a:solidFill>
              <a:cs typeface="ＭＳ Ｐゴシック" pitchFamily="50" charset="-128"/>
            </a:endParaRPr>
          </a:p>
        </p:txBody>
      </p:sp>
      <p:sp>
        <p:nvSpPr>
          <p:cNvPr id="19" name="1 つの角を切り取った四角形 18"/>
          <p:cNvSpPr/>
          <p:nvPr/>
        </p:nvSpPr>
        <p:spPr bwMode="auto">
          <a:xfrm>
            <a:off x="200475" y="1988880"/>
            <a:ext cx="9289032" cy="360000"/>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40" tIns="18000" rIns="91440" bIns="18000" numCol="1" rtlCol="0" anchor="ctr" anchorCtr="0" compatLnSpc="1">
            <a:prstTxWarp prst="textNoShape">
              <a:avLst/>
            </a:prstTxWarp>
            <a:normAutofit/>
          </a:bodyPr>
          <a:lstStyle/>
          <a:p>
            <a:pPr algn="just">
              <a:spcBef>
                <a:spcPct val="0"/>
              </a:spcBef>
            </a:pPr>
            <a:r>
              <a:rPr lang="ja-JP" altLang="en-US" sz="1600" dirty="0" smtClean="0">
                <a:solidFill>
                  <a:prstClr val="black"/>
                </a:solidFill>
                <a:cs typeface="ＭＳ Ｐゴシック" pitchFamily="50" charset="-128"/>
              </a:rPr>
              <a:t>障害支援区分の認定を含めた支給決定の在り方</a:t>
            </a:r>
            <a:endParaRPr lang="en-US" altLang="zh-CN" sz="1600" dirty="0" smtClean="0">
              <a:solidFill>
                <a:prstClr val="black"/>
              </a:solidFill>
              <a:cs typeface="ＭＳ Ｐゴシック" pitchFamily="50" charset="-128"/>
            </a:endParaRPr>
          </a:p>
        </p:txBody>
      </p:sp>
      <p:sp>
        <p:nvSpPr>
          <p:cNvPr id="21" name="1 つの角を切り取った四角形 20"/>
          <p:cNvSpPr/>
          <p:nvPr/>
        </p:nvSpPr>
        <p:spPr bwMode="auto">
          <a:xfrm>
            <a:off x="200475" y="2421135"/>
            <a:ext cx="9289032" cy="57606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40" tIns="18000" rIns="91440" bIns="18000" numCol="1" rtlCol="0" anchor="ctr" anchorCtr="0" compatLnSpc="1">
            <a:prstTxWarp prst="textNoShape">
              <a:avLst/>
            </a:prstTxWarp>
            <a:noAutofit/>
          </a:bodyPr>
          <a:lstStyle/>
          <a:p>
            <a:pPr algn="just">
              <a:spcBef>
                <a:spcPct val="0"/>
              </a:spcBef>
            </a:pPr>
            <a:r>
              <a:rPr lang="ja-JP" altLang="en-US" sz="1600" dirty="0" smtClean="0">
                <a:solidFill>
                  <a:prstClr val="black"/>
                </a:solidFill>
                <a:cs typeface="ＭＳ Ｐゴシック" pitchFamily="50" charset="-128"/>
              </a:rPr>
              <a:t>障害者の意思決定支援の在り方、障害福祉サービスの利用の観点からの成年後見制度の利用促進の在り方</a:t>
            </a:r>
            <a:endParaRPr lang="en-US" altLang="zh-CN" sz="1600" dirty="0" smtClean="0">
              <a:solidFill>
                <a:prstClr val="black"/>
              </a:solidFill>
              <a:cs typeface="ＭＳ Ｐゴシック" pitchFamily="50" charset="-128"/>
            </a:endParaRPr>
          </a:p>
        </p:txBody>
      </p:sp>
      <p:sp>
        <p:nvSpPr>
          <p:cNvPr id="22" name="1 つの角を切り取った四角形 21"/>
          <p:cNvSpPr/>
          <p:nvPr/>
        </p:nvSpPr>
        <p:spPr bwMode="auto">
          <a:xfrm>
            <a:off x="200475" y="3088735"/>
            <a:ext cx="9289032" cy="62854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40" tIns="18000" rIns="91440" bIns="18000" numCol="1" rtlCol="0" anchor="ctr" anchorCtr="0" compatLnSpc="1">
            <a:prstTxWarp prst="textNoShape">
              <a:avLst/>
            </a:prstTxWarp>
            <a:normAutofit/>
          </a:bodyPr>
          <a:lstStyle/>
          <a:p>
            <a:pPr algn="just">
              <a:spcBef>
                <a:spcPct val="0"/>
              </a:spcBef>
            </a:pPr>
            <a:r>
              <a:rPr lang="ja-JP" altLang="en-US" sz="1600" dirty="0">
                <a:solidFill>
                  <a:prstClr val="black"/>
                </a:solidFill>
                <a:cs typeface="ＭＳ Ｐゴシック" pitchFamily="50" charset="-128"/>
              </a:rPr>
              <a:t>手話通訳等を行う者の</a:t>
            </a:r>
            <a:r>
              <a:rPr lang="ja-JP" altLang="en-US" sz="1600" dirty="0" smtClean="0">
                <a:solidFill>
                  <a:prstClr val="black"/>
                </a:solidFill>
                <a:cs typeface="ＭＳ Ｐゴシック" pitchFamily="50" charset="-128"/>
              </a:rPr>
              <a:t>派遣その他の聴覚、言語機能、音声機能その他の障害のため意思疎通を図ることに支障がある障害者等に対する支援の在り方</a:t>
            </a:r>
            <a:endParaRPr lang="en-US" altLang="zh-CN" sz="1600" dirty="0" smtClean="0">
              <a:solidFill>
                <a:prstClr val="black"/>
              </a:solidFill>
              <a:cs typeface="ＭＳ Ｐゴシック" pitchFamily="50" charset="-128"/>
            </a:endParaRPr>
          </a:p>
        </p:txBody>
      </p:sp>
      <p:sp>
        <p:nvSpPr>
          <p:cNvPr id="23" name="1 つの角を切り取った四角形 22"/>
          <p:cNvSpPr/>
          <p:nvPr/>
        </p:nvSpPr>
        <p:spPr bwMode="auto">
          <a:xfrm>
            <a:off x="200475" y="3789047"/>
            <a:ext cx="9289032" cy="45991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40" tIns="18000" rIns="91440" bIns="18000" numCol="1" rtlCol="0" anchor="ctr" anchorCtr="0" compatLnSpc="1">
            <a:prstTxWarp prst="textNoShape">
              <a:avLst/>
            </a:prstTxWarp>
            <a:normAutofit/>
          </a:bodyPr>
          <a:lstStyle/>
          <a:p>
            <a:pPr algn="just">
              <a:spcBef>
                <a:spcPct val="0"/>
              </a:spcBef>
            </a:pPr>
            <a:r>
              <a:rPr lang="ja-JP" altLang="en-US" sz="1600" dirty="0" smtClean="0">
                <a:solidFill>
                  <a:prstClr val="black"/>
                </a:solidFill>
                <a:cs typeface="ＭＳ Ｐゴシック" pitchFamily="50" charset="-128"/>
              </a:rPr>
              <a:t>精神障害者及び高齢の障害者に対する支援の在り方</a:t>
            </a:r>
            <a:endParaRPr lang="en-US" altLang="zh-CN" sz="1600" dirty="0" smtClean="0">
              <a:solidFill>
                <a:prstClr val="black"/>
              </a:solidFill>
              <a:cs typeface="ＭＳ Ｐゴシック" pitchFamily="50" charset="-128"/>
            </a:endParaRPr>
          </a:p>
        </p:txBody>
      </p:sp>
      <p:sp>
        <p:nvSpPr>
          <p:cNvPr id="4" name="テキスト ボックス 3"/>
          <p:cNvSpPr txBox="1"/>
          <p:nvPr/>
        </p:nvSpPr>
        <p:spPr>
          <a:xfrm>
            <a:off x="272560" y="4273585"/>
            <a:ext cx="8856985" cy="307777"/>
          </a:xfrm>
          <a:prstGeom prst="rect">
            <a:avLst/>
          </a:prstGeom>
          <a:noFill/>
        </p:spPr>
        <p:txBody>
          <a:bodyPr wrap="square" rtlCol="0">
            <a:spAutoFit/>
          </a:bodyPr>
          <a:lstStyle/>
          <a:p>
            <a:pPr algn="l">
              <a:spcBef>
                <a:spcPct val="0"/>
              </a:spcBef>
            </a:pPr>
            <a:r>
              <a:rPr lang="en-US" altLang="ja-JP" sz="1400" dirty="0" smtClean="0">
                <a:solidFill>
                  <a:prstClr val="black"/>
                </a:solidFill>
                <a:latin typeface="Arial" charset="0"/>
                <a:ea typeface="ＭＳ Ｐゴシック" charset="-128"/>
              </a:rPr>
              <a:t>※</a:t>
            </a:r>
            <a:r>
              <a:rPr lang="ja-JP" altLang="en-US" sz="1400" dirty="0" smtClean="0">
                <a:solidFill>
                  <a:prstClr val="black"/>
                </a:solidFill>
                <a:latin typeface="Arial" charset="0"/>
                <a:ea typeface="ＭＳ Ｐゴシック" charset="-128"/>
              </a:rPr>
              <a:t>上記の検討に当たっては、障害者やその家族その他の関係者の意見を反映させる措置を講ずることとされている。</a:t>
            </a:r>
          </a:p>
        </p:txBody>
      </p:sp>
      <p:sp>
        <p:nvSpPr>
          <p:cNvPr id="26" name="Rectangle 3"/>
          <p:cNvSpPr>
            <a:spLocks noChangeArrowheads="1"/>
          </p:cNvSpPr>
          <p:nvPr/>
        </p:nvSpPr>
        <p:spPr bwMode="auto">
          <a:xfrm>
            <a:off x="229511" y="4653136"/>
            <a:ext cx="9260004" cy="2154436"/>
          </a:xfrm>
          <a:prstGeom prst="rect">
            <a:avLst/>
          </a:prstGeom>
          <a:noFill/>
          <a:ln w="9525">
            <a:solidFill>
              <a:schemeClr val="tx1"/>
            </a:solidFill>
            <a:prstDash val="dash"/>
            <a:miter lim="800000"/>
            <a:headEnd/>
            <a:tailEnd/>
          </a:ln>
          <a:effectLst/>
        </p:spPr>
        <p:txBody>
          <a:bodyPr vert="horz" wrap="square" lIns="91440" tIns="45720" rIns="91440" bIns="45720" numCol="1" anchor="ctr" anchorCtr="0" compatLnSpc="1">
            <a:prstTxWarp prst="textNoShape">
              <a:avLst/>
            </a:prstTxWarp>
            <a:spAutoFit/>
          </a:bodyPr>
          <a:lstStyle/>
          <a:p>
            <a:pPr algn="just" eaLnBrk="0" hangingPunct="0">
              <a:spcBef>
                <a:spcPct val="0"/>
              </a:spcBef>
            </a:pPr>
            <a:r>
              <a:rPr lang="ja-JP" altLang="en-US" dirty="0" smtClean="0">
                <a:solidFill>
                  <a:prstClr val="black"/>
                </a:solidFill>
                <a:latin typeface="ＭＳ ゴシック" pitchFamily="49" charset="-128"/>
                <a:ea typeface="ＭＳ ゴシック" pitchFamily="49" charset="-128"/>
                <a:cs typeface="Times New Roman" pitchFamily="18" charset="0"/>
              </a:rPr>
              <a:t>■障害者</a:t>
            </a:r>
            <a:r>
              <a:rPr lang="ja-JP" altLang="en-US" dirty="0">
                <a:solidFill>
                  <a:prstClr val="black"/>
                </a:solidFill>
                <a:latin typeface="ＭＳ ゴシック" pitchFamily="49" charset="-128"/>
                <a:ea typeface="ＭＳ ゴシック" pitchFamily="49" charset="-128"/>
                <a:cs typeface="Times New Roman" pitchFamily="18" charset="0"/>
              </a:rPr>
              <a:t>の日常生活及び社会生活を総合的に支援するための</a:t>
            </a:r>
            <a:r>
              <a:rPr lang="ja-JP" altLang="en-US" dirty="0" smtClean="0">
                <a:solidFill>
                  <a:prstClr val="black"/>
                </a:solidFill>
                <a:latin typeface="ＭＳ ゴシック" pitchFamily="49" charset="-128"/>
                <a:ea typeface="ＭＳ ゴシック" pitchFamily="49" charset="-128"/>
                <a:cs typeface="Times New Roman" pitchFamily="18" charset="0"/>
              </a:rPr>
              <a:t>法律（</a:t>
            </a:r>
            <a:r>
              <a:rPr lang="ja-JP" altLang="en-US" dirty="0">
                <a:solidFill>
                  <a:prstClr val="black"/>
                </a:solidFill>
                <a:latin typeface="ＭＳ ゴシック" pitchFamily="49" charset="-128"/>
                <a:ea typeface="ＭＳ ゴシック" pitchFamily="49" charset="-128"/>
                <a:cs typeface="Times New Roman" pitchFamily="18" charset="0"/>
              </a:rPr>
              <a:t>平成</a:t>
            </a:r>
            <a:r>
              <a:rPr lang="ja-JP" altLang="en-US" dirty="0" smtClean="0">
                <a:solidFill>
                  <a:prstClr val="black"/>
                </a:solidFill>
                <a:latin typeface="ＭＳ ゴシック" pitchFamily="49" charset="-128"/>
                <a:ea typeface="ＭＳ ゴシック" pitchFamily="49" charset="-128"/>
                <a:cs typeface="Times New Roman" pitchFamily="18" charset="0"/>
              </a:rPr>
              <a:t>十七年法律</a:t>
            </a:r>
            <a:r>
              <a:rPr lang="ja-JP" altLang="en-US" dirty="0">
                <a:solidFill>
                  <a:prstClr val="black"/>
                </a:solidFill>
                <a:latin typeface="ＭＳ ゴシック" pitchFamily="49" charset="-128"/>
                <a:ea typeface="ＭＳ ゴシック" pitchFamily="49" charset="-128"/>
                <a:cs typeface="Times New Roman" pitchFamily="18" charset="0"/>
              </a:rPr>
              <a:t>第百二十三号</a:t>
            </a:r>
            <a:r>
              <a:rPr lang="ja-JP" altLang="en-US" dirty="0" smtClean="0">
                <a:solidFill>
                  <a:prstClr val="black"/>
                </a:solidFill>
                <a:latin typeface="ＭＳ ゴシック" pitchFamily="49" charset="-128"/>
                <a:ea typeface="ＭＳ ゴシック" pitchFamily="49" charset="-128"/>
                <a:cs typeface="Times New Roman" pitchFamily="18" charset="0"/>
              </a:rPr>
              <a:t>）</a:t>
            </a:r>
            <a:endParaRPr lang="en-US" altLang="ja-JP"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dirty="0">
                <a:solidFill>
                  <a:prstClr val="black"/>
                </a:solidFill>
                <a:latin typeface="ＭＳ ゴシック" pitchFamily="49" charset="-128"/>
                <a:ea typeface="ＭＳ ゴシック" pitchFamily="49" charset="-128"/>
                <a:cs typeface="Times New Roman" pitchFamily="18" charset="0"/>
              </a:rPr>
              <a:t>　</a:t>
            </a:r>
            <a:r>
              <a:rPr lang="ja-JP" altLang="en-US" dirty="0" smtClean="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附</a:t>
            </a:r>
            <a:r>
              <a:rPr lang="ja-JP" altLang="en-US" sz="1100" dirty="0">
                <a:solidFill>
                  <a:prstClr val="black"/>
                </a:solidFill>
                <a:latin typeface="ＭＳ ゴシック" pitchFamily="49" charset="-128"/>
                <a:ea typeface="ＭＳ ゴシック" pitchFamily="49" charset="-128"/>
                <a:cs typeface="Times New Roman" pitchFamily="18" charset="0"/>
              </a:rPr>
              <a:t>　則　（平成二四年六月二七日法律第五一号）　抄 </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smtClean="0">
                <a:solidFill>
                  <a:prstClr val="black"/>
                </a:solidFill>
                <a:latin typeface="ＭＳ ゴシック" pitchFamily="49" charset="-128"/>
                <a:ea typeface="ＭＳ ゴシック" pitchFamily="49" charset="-128"/>
                <a:cs typeface="Times New Roman" pitchFamily="18" charset="0"/>
              </a:rPr>
              <a:t>　（</a:t>
            </a:r>
            <a:r>
              <a:rPr lang="ja-JP" altLang="en-US" sz="1100" dirty="0">
                <a:solidFill>
                  <a:prstClr val="black"/>
                </a:solidFill>
                <a:latin typeface="ＭＳ ゴシック" pitchFamily="49" charset="-128"/>
                <a:ea typeface="ＭＳ ゴシック" pitchFamily="49" charset="-128"/>
                <a:cs typeface="Times New Roman" pitchFamily="18" charset="0"/>
              </a:rPr>
              <a:t>検討）</a:t>
            </a:r>
          </a:p>
          <a:p>
            <a:pPr algn="just" eaLnBrk="0" hangingPunct="0">
              <a:spcBef>
                <a:spcPct val="0"/>
              </a:spcBef>
            </a:pPr>
            <a:r>
              <a:rPr lang="ja-JP" altLang="en-US" sz="1100" dirty="0" smtClean="0">
                <a:solidFill>
                  <a:prstClr val="black"/>
                </a:solidFill>
                <a:latin typeface="ＭＳ ゴシック" pitchFamily="49" charset="-128"/>
                <a:ea typeface="ＭＳ ゴシック" pitchFamily="49" charset="-128"/>
                <a:cs typeface="Times New Roman" pitchFamily="18" charset="0"/>
              </a:rPr>
              <a:t>第三条</a:t>
            </a:r>
            <a:r>
              <a:rPr lang="ja-JP" altLang="en-US" sz="1100" dirty="0">
                <a:solidFill>
                  <a:prstClr val="black"/>
                </a:solidFill>
                <a:latin typeface="ＭＳ ゴシック" pitchFamily="49" charset="-128"/>
                <a:ea typeface="ＭＳ ゴシック" pitchFamily="49" charset="-128"/>
                <a:cs typeface="Times New Roman" pitchFamily="18" charset="0"/>
              </a:rPr>
              <a:t>　政府は、全ての国民が、障害の有無によって分け隔てられることなく、相互に人格と個性を尊重し合いながら共生する社会の実現に</a:t>
            </a:r>
            <a:r>
              <a:rPr lang="ja-JP" altLang="en-US" sz="1100" dirty="0" smtClean="0">
                <a:solidFill>
                  <a:prstClr val="black"/>
                </a:solidFill>
                <a:latin typeface="ＭＳ ゴシック" pitchFamily="49" charset="-128"/>
                <a:ea typeface="ＭＳ ゴシック" pitchFamily="49" charset="-128"/>
                <a:cs typeface="Times New Roman" pitchFamily="18" charset="0"/>
              </a:rPr>
              <a:t>向</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けて</a:t>
            </a:r>
            <a:r>
              <a:rPr lang="ja-JP" altLang="en-US" sz="1100" dirty="0">
                <a:solidFill>
                  <a:prstClr val="black"/>
                </a:solidFill>
                <a:latin typeface="ＭＳ ゴシック" pitchFamily="49" charset="-128"/>
                <a:ea typeface="ＭＳ ゴシック" pitchFamily="49" charset="-128"/>
                <a:cs typeface="Times New Roman" pitchFamily="18" charset="0"/>
              </a:rPr>
              <a:t>、障害者等の支援に係る施策を段階的に講ずるため、この法律の施行後三年を目途として、第一条の規定による改正後の障害者の</a:t>
            </a:r>
            <a:r>
              <a:rPr lang="ja-JP" altLang="en-US" sz="1100" dirty="0" smtClean="0">
                <a:solidFill>
                  <a:prstClr val="black"/>
                </a:solidFill>
                <a:latin typeface="ＭＳ ゴシック" pitchFamily="49" charset="-128"/>
                <a:ea typeface="ＭＳ ゴシック" pitchFamily="49" charset="-128"/>
                <a:cs typeface="Times New Roman" pitchFamily="18" charset="0"/>
              </a:rPr>
              <a:t>日常生</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活</a:t>
            </a:r>
            <a:r>
              <a:rPr lang="ja-JP" altLang="en-US" sz="1100" dirty="0">
                <a:solidFill>
                  <a:prstClr val="black"/>
                </a:solidFill>
                <a:latin typeface="ＭＳ ゴシック" pitchFamily="49" charset="-128"/>
                <a:ea typeface="ＭＳ ゴシック" pitchFamily="49" charset="-128"/>
                <a:cs typeface="Times New Roman" pitchFamily="18" charset="0"/>
              </a:rPr>
              <a:t>及び社会生活を総合的に支援するための法律第一条の二に規定する基本理念を勘案し、常時介護を要する障害者等に対する支援、障害者</a:t>
            </a:r>
            <a:r>
              <a:rPr lang="ja-JP" altLang="en-US" sz="1100" dirty="0" smtClean="0">
                <a:solidFill>
                  <a:prstClr val="black"/>
                </a:solidFill>
                <a:latin typeface="ＭＳ ゴシック" pitchFamily="49" charset="-128"/>
                <a:ea typeface="ＭＳ ゴシック" pitchFamily="49" charset="-128"/>
                <a:cs typeface="Times New Roman" pitchFamily="18" charset="0"/>
              </a:rPr>
              <a:t>等</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の</a:t>
            </a:r>
            <a:r>
              <a:rPr lang="ja-JP" altLang="en-US" sz="1100" dirty="0">
                <a:solidFill>
                  <a:prstClr val="black"/>
                </a:solidFill>
                <a:latin typeface="ＭＳ ゴシック" pitchFamily="49" charset="-128"/>
                <a:ea typeface="ＭＳ ゴシック" pitchFamily="49" charset="-128"/>
                <a:cs typeface="Times New Roman" pitchFamily="18" charset="0"/>
              </a:rPr>
              <a:t>移動の支援、障害者の就労の支援その他の障害福祉サービスの在り方、障害支援区分の認定を含めた支給決定の在り方、障害者の意思</a:t>
            </a:r>
            <a:r>
              <a:rPr lang="ja-JP" altLang="en-US" sz="1100" dirty="0" smtClean="0">
                <a:solidFill>
                  <a:prstClr val="black"/>
                </a:solidFill>
                <a:latin typeface="ＭＳ ゴシック" pitchFamily="49" charset="-128"/>
                <a:ea typeface="ＭＳ ゴシック" pitchFamily="49" charset="-128"/>
                <a:cs typeface="Times New Roman" pitchFamily="18" charset="0"/>
              </a:rPr>
              <a:t>決定</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支援</a:t>
            </a:r>
            <a:r>
              <a:rPr lang="ja-JP" altLang="en-US" sz="1100" dirty="0">
                <a:solidFill>
                  <a:prstClr val="black"/>
                </a:solidFill>
                <a:latin typeface="ＭＳ ゴシック" pitchFamily="49" charset="-128"/>
                <a:ea typeface="ＭＳ ゴシック" pitchFamily="49" charset="-128"/>
                <a:cs typeface="Times New Roman" pitchFamily="18" charset="0"/>
              </a:rPr>
              <a:t>の在り方、障害福祉サービスの利用の観点からの成年後見制度の利用促進の在り方、手話通訳等を行う者の派遣その他の聴覚、言語</a:t>
            </a:r>
            <a:r>
              <a:rPr lang="ja-JP" altLang="en-US" sz="1100" dirty="0" smtClean="0">
                <a:solidFill>
                  <a:prstClr val="black"/>
                </a:solidFill>
                <a:latin typeface="ＭＳ ゴシック" pitchFamily="49" charset="-128"/>
                <a:ea typeface="ＭＳ ゴシック" pitchFamily="49" charset="-128"/>
                <a:cs typeface="Times New Roman" pitchFamily="18" charset="0"/>
              </a:rPr>
              <a:t>機能</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a:t>
            </a:r>
            <a:r>
              <a:rPr lang="ja-JP" altLang="en-US" sz="1100" dirty="0">
                <a:solidFill>
                  <a:prstClr val="black"/>
                </a:solidFill>
                <a:latin typeface="ＭＳ ゴシック" pitchFamily="49" charset="-128"/>
                <a:ea typeface="ＭＳ ゴシック" pitchFamily="49" charset="-128"/>
                <a:cs typeface="Times New Roman" pitchFamily="18" charset="0"/>
              </a:rPr>
              <a:t>音声機能その他の障害のため意思疎通を図ることに支障がある障害者等に対する支援の在り方、精神障害者及び高齢の障害者に対する</a:t>
            </a:r>
            <a:r>
              <a:rPr lang="ja-JP" altLang="en-US" sz="1100" dirty="0" smtClean="0">
                <a:solidFill>
                  <a:prstClr val="black"/>
                </a:solidFill>
                <a:latin typeface="ＭＳ ゴシック" pitchFamily="49" charset="-128"/>
                <a:ea typeface="ＭＳ ゴシック" pitchFamily="49" charset="-128"/>
                <a:cs typeface="Times New Roman" pitchFamily="18" charset="0"/>
              </a:rPr>
              <a:t>支援</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の</a:t>
            </a:r>
            <a:r>
              <a:rPr lang="ja-JP" altLang="en-US" sz="1100" dirty="0">
                <a:solidFill>
                  <a:prstClr val="black"/>
                </a:solidFill>
                <a:latin typeface="ＭＳ ゴシック" pitchFamily="49" charset="-128"/>
                <a:ea typeface="ＭＳ ゴシック" pitchFamily="49" charset="-128"/>
                <a:cs typeface="Times New Roman" pitchFamily="18" charset="0"/>
              </a:rPr>
              <a:t>在り方等について検討を加え、その結果に基づいて、所要の措置を講ずるものとする。 </a:t>
            </a:r>
          </a:p>
          <a:p>
            <a:pPr algn="just" eaLnBrk="0" hangingPunct="0">
              <a:spcBef>
                <a:spcPct val="0"/>
              </a:spcBef>
            </a:pPr>
            <a:r>
              <a:rPr lang="ja-JP" altLang="en-US" sz="1100" dirty="0" smtClean="0">
                <a:solidFill>
                  <a:prstClr val="black"/>
                </a:solidFill>
                <a:latin typeface="ＭＳ ゴシック" pitchFamily="49" charset="-128"/>
                <a:ea typeface="ＭＳ ゴシック" pitchFamily="49" charset="-128"/>
                <a:cs typeface="Times New Roman" pitchFamily="18" charset="0"/>
              </a:rPr>
              <a:t>２</a:t>
            </a:r>
            <a:r>
              <a:rPr lang="ja-JP" altLang="en-US" sz="1100" dirty="0">
                <a:solidFill>
                  <a:prstClr val="black"/>
                </a:solidFill>
                <a:latin typeface="ＭＳ ゴシック" pitchFamily="49" charset="-128"/>
                <a:ea typeface="ＭＳ ゴシック" pitchFamily="49" charset="-128"/>
                <a:cs typeface="Times New Roman" pitchFamily="18" charset="0"/>
              </a:rPr>
              <a:t>　政府は、前項の規定により検討を加えようとするときは、障害者等及びその家族その他の関係者の意見を反映させるために必要な措置を</a:t>
            </a:r>
            <a:r>
              <a:rPr lang="ja-JP" altLang="en-US" sz="1100" dirty="0" smtClean="0">
                <a:solidFill>
                  <a:prstClr val="black"/>
                </a:solidFill>
                <a:latin typeface="ＭＳ ゴシック" pitchFamily="49" charset="-128"/>
                <a:ea typeface="ＭＳ ゴシック" pitchFamily="49" charset="-128"/>
                <a:cs typeface="Times New Roman" pitchFamily="18" charset="0"/>
              </a:rPr>
              <a:t>講</a:t>
            </a: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algn="just" eaLnBrk="0" hangingPunct="0">
              <a:spcBef>
                <a:spcPct val="0"/>
              </a:spcBef>
            </a:pPr>
            <a:r>
              <a:rPr lang="ja-JP" altLang="en-US" sz="1100" dirty="0">
                <a:solidFill>
                  <a:prstClr val="black"/>
                </a:solidFill>
                <a:latin typeface="ＭＳ ゴシック" pitchFamily="49" charset="-128"/>
                <a:ea typeface="ＭＳ ゴシック" pitchFamily="49" charset="-128"/>
                <a:cs typeface="Times New Roman" pitchFamily="18" charset="0"/>
              </a:rPr>
              <a:t>　</a:t>
            </a:r>
            <a:r>
              <a:rPr lang="ja-JP" altLang="en-US" sz="1100" dirty="0" smtClean="0">
                <a:solidFill>
                  <a:prstClr val="black"/>
                </a:solidFill>
                <a:latin typeface="ＭＳ ゴシック" pitchFamily="49" charset="-128"/>
                <a:ea typeface="ＭＳ ゴシック" pitchFamily="49" charset="-128"/>
                <a:cs typeface="Times New Roman" pitchFamily="18" charset="0"/>
              </a:rPr>
              <a:t>ずる</a:t>
            </a:r>
            <a:r>
              <a:rPr lang="ja-JP" altLang="en-US" sz="1100" dirty="0">
                <a:solidFill>
                  <a:prstClr val="black"/>
                </a:solidFill>
                <a:latin typeface="ＭＳ ゴシック" pitchFamily="49" charset="-128"/>
                <a:ea typeface="ＭＳ ゴシック" pitchFamily="49" charset="-128"/>
                <a:cs typeface="Times New Roman" pitchFamily="18" charset="0"/>
              </a:rPr>
              <a:t>ものとする。 </a:t>
            </a:r>
          </a:p>
        </p:txBody>
      </p:sp>
    </p:spTree>
    <p:extLst>
      <p:ext uri="{BB962C8B-B14F-4D97-AF65-F5344CB8AC3E}">
        <p14:creationId xmlns:p14="http://schemas.microsoft.com/office/powerpoint/2010/main" val="2684569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56456" y="1700808"/>
            <a:ext cx="9793088" cy="5075967"/>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ctr" anchorCtr="0" compatLnSpc="1">
            <a:prstTxWarp prst="textNoShape">
              <a:avLst/>
            </a:prstTxWarp>
          </a:bodyPr>
          <a:lstStyle/>
          <a:p>
            <a:pPr marL="119063" indent="-119063" algn="l" defTabSz="873125">
              <a:spcBef>
                <a:spcPct val="0"/>
              </a:spcBef>
            </a:pPr>
            <a:endParaRPr lang="en-US" altLang="ja-JP" sz="1000"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１）本人が望む地域生活の実現 </a:t>
            </a:r>
          </a:p>
          <a:p>
            <a:pPr marL="261938" indent="-261938" algn="l" defTabSz="873125">
              <a:spcBef>
                <a:spcPct val="0"/>
              </a:spcBef>
            </a:pPr>
            <a:endParaRPr lang="en-US" altLang="ja-JP" sz="300" dirty="0" smtClean="0">
              <a:solidFill>
                <a:prstClr val="black"/>
              </a:solidFill>
            </a:endParaRPr>
          </a:p>
          <a:p>
            <a:pPr marL="261938" indent="-87313" algn="l" defTabSz="873125">
              <a:spcBef>
                <a:spcPct val="0"/>
              </a:spcBef>
            </a:pPr>
            <a:r>
              <a:rPr lang="ja-JP" altLang="en-US" sz="1400" dirty="0" smtClean="0">
                <a:solidFill>
                  <a:prstClr val="black"/>
                </a:solidFill>
              </a:rPr>
              <a:t>　○　障害者が安心して地域生活を営むことができるよう、</a:t>
            </a:r>
            <a:r>
              <a:rPr lang="ja-JP" altLang="en-US" sz="1400" u="sng" dirty="0" smtClean="0">
                <a:solidFill>
                  <a:prstClr val="black"/>
                </a:solidFill>
              </a:rPr>
              <a:t>地域生活支援拠点</a:t>
            </a:r>
            <a:r>
              <a:rPr lang="ja-JP" altLang="en-US" sz="1400" u="sng" dirty="0">
                <a:solidFill>
                  <a:prstClr val="black"/>
                </a:solidFill>
              </a:rPr>
              <a:t>の整備</a:t>
            </a:r>
            <a:r>
              <a:rPr lang="ja-JP" altLang="en-US" sz="1400" dirty="0">
                <a:solidFill>
                  <a:prstClr val="black"/>
                </a:solidFill>
              </a:rPr>
              <a:t>を</a:t>
            </a:r>
            <a:r>
              <a:rPr lang="ja-JP" altLang="en-US" sz="1400" dirty="0" smtClean="0">
                <a:solidFill>
                  <a:prstClr val="black"/>
                </a:solidFill>
              </a:rPr>
              <a:t>推進（</a:t>
            </a:r>
            <a:r>
              <a:rPr lang="ja-JP" altLang="en-US" sz="1400" u="sng" dirty="0">
                <a:solidFill>
                  <a:prstClr val="black"/>
                </a:solidFill>
              </a:rPr>
              <a:t>医療との連携、緊急時対応等</a:t>
            </a:r>
            <a:r>
              <a:rPr lang="ja-JP" altLang="en-US" sz="1400" dirty="0">
                <a:solidFill>
                  <a:prstClr val="black"/>
                </a:solidFill>
              </a:rPr>
              <a:t>）</a:t>
            </a:r>
            <a:r>
              <a:rPr lang="ja-JP" altLang="en-US" sz="1400" dirty="0" smtClean="0">
                <a:solidFill>
                  <a:prstClr val="black"/>
                </a:solidFill>
              </a:rPr>
              <a:t>。</a:t>
            </a:r>
            <a:endParaRPr lang="en-US" altLang="ja-JP" sz="1400" dirty="0" smtClean="0">
              <a:solidFill>
                <a:prstClr val="black"/>
              </a:solidFill>
            </a:endParaRPr>
          </a:p>
          <a:p>
            <a:pPr marL="261938" indent="-87313"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dirty="0" smtClean="0">
                <a:solidFill>
                  <a:prstClr val="black"/>
                </a:solidFill>
              </a:rPr>
              <a:t>知的障害者や精神障害者が</a:t>
            </a:r>
            <a:r>
              <a:rPr lang="ja-JP" altLang="en-US" sz="1400" dirty="0">
                <a:solidFill>
                  <a:prstClr val="black"/>
                </a:solidFill>
              </a:rPr>
              <a:t>安心して一人暮らしへの移行ができるよう、</a:t>
            </a:r>
            <a:r>
              <a:rPr lang="ja-JP" altLang="en-US" sz="1400" u="sng" dirty="0">
                <a:solidFill>
                  <a:prstClr val="black"/>
                </a:solidFill>
              </a:rPr>
              <a:t>定期的な巡回訪問や随時の対応</a:t>
            </a:r>
            <a:r>
              <a:rPr lang="ja-JP" altLang="en-US" sz="1400" dirty="0">
                <a:solidFill>
                  <a:prstClr val="black"/>
                </a:solidFill>
              </a:rPr>
              <a:t>により、障害者の理解力・生活力等を補う支援を提供</a:t>
            </a:r>
            <a:r>
              <a:rPr lang="ja-JP" altLang="en-US" sz="1400" dirty="0" smtClean="0">
                <a:solidFill>
                  <a:prstClr val="black"/>
                </a:solidFill>
              </a:rPr>
              <a:t>する</a:t>
            </a:r>
            <a:r>
              <a:rPr lang="ja-JP" altLang="en-US" sz="1400" u="sng" dirty="0" smtClean="0">
                <a:solidFill>
                  <a:prstClr val="black"/>
                </a:solidFill>
              </a:rPr>
              <a:t>サービスを新たに位置付け</a:t>
            </a:r>
            <a:r>
              <a:rPr lang="ja-JP" altLang="en-US" sz="1400" dirty="0" smtClean="0">
                <a:solidFill>
                  <a:prstClr val="black"/>
                </a:solidFill>
              </a:rPr>
              <a:t>。</a:t>
            </a: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あわせて、</a:t>
            </a:r>
            <a:r>
              <a:rPr lang="ja-JP" altLang="en-US" sz="1400" u="sng" dirty="0" smtClean="0">
                <a:solidFill>
                  <a:prstClr val="black"/>
                </a:solidFill>
              </a:rPr>
              <a:t>グループホーム</a:t>
            </a:r>
            <a:r>
              <a:rPr lang="ja-JP" altLang="en-US" sz="1400" dirty="0" smtClean="0">
                <a:solidFill>
                  <a:prstClr val="black"/>
                </a:solidFill>
              </a:rPr>
              <a:t>について、</a:t>
            </a:r>
            <a:r>
              <a:rPr lang="ja-JP" altLang="en-US" sz="1400" u="sng" dirty="0" smtClean="0">
                <a:solidFill>
                  <a:prstClr val="black"/>
                </a:solidFill>
              </a:rPr>
              <a:t>重度障害者に対応可能な体制</a:t>
            </a:r>
            <a:r>
              <a:rPr lang="ja-JP" altLang="en-US" sz="1400" dirty="0" smtClean="0">
                <a:solidFill>
                  <a:prstClr val="black"/>
                </a:solidFill>
              </a:rPr>
              <a:t>を備えたサービスを位置付け。また、障害者の状態とニーズを踏まえて必要な者にサービスが行き渡るよう、利用対象者を見直すべきであり、その際には、現</a:t>
            </a:r>
            <a:r>
              <a:rPr lang="ja-JP" altLang="en-US" sz="1400" dirty="0">
                <a:solidFill>
                  <a:prstClr val="black"/>
                </a:solidFill>
              </a:rPr>
              <a:t>に入居している者に</a:t>
            </a:r>
            <a:r>
              <a:rPr lang="ja-JP" altLang="en-US" sz="1400" dirty="0" smtClean="0">
                <a:solidFill>
                  <a:prstClr val="black"/>
                </a:solidFill>
              </a:rPr>
              <a:t>配慮</a:t>
            </a:r>
            <a:r>
              <a:rPr lang="ja-JP" altLang="en-US" sz="1400" dirty="0">
                <a:solidFill>
                  <a:prstClr val="black"/>
                </a:solidFill>
              </a:rPr>
              <a:t>するとともに</a:t>
            </a:r>
            <a:r>
              <a:rPr lang="ja-JP" altLang="en-US" sz="1400" dirty="0" smtClean="0">
                <a:solidFill>
                  <a:prstClr val="black"/>
                </a:solidFill>
              </a:rPr>
              <a:t>、障害者の地域移行を進める上でグループホームが果たしてきた役割や障害者の状態・ニーズ・障害特性等を踏まえつつ詳細について検討する必要。</a:t>
            </a:r>
          </a:p>
          <a:p>
            <a:pPr marL="449263" indent="-2746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u="sng" dirty="0" smtClean="0">
                <a:solidFill>
                  <a:prstClr val="black"/>
                </a:solidFill>
              </a:rPr>
              <a:t>「</a:t>
            </a:r>
            <a:r>
              <a:rPr lang="ja-JP" altLang="en-US" sz="1400" u="sng" dirty="0">
                <a:solidFill>
                  <a:prstClr val="black"/>
                </a:solidFill>
              </a:rPr>
              <a:t>意思決定支援ガイドライン（仮称）」</a:t>
            </a:r>
            <a:r>
              <a:rPr lang="ja-JP" altLang="en-US" sz="1400" dirty="0">
                <a:solidFill>
                  <a:prstClr val="black"/>
                </a:solidFill>
              </a:rPr>
              <a:t>の作成や普及させるための</a:t>
            </a:r>
            <a:r>
              <a:rPr lang="ja-JP" altLang="en-US" sz="1400" dirty="0" smtClean="0">
                <a:solidFill>
                  <a:prstClr val="black"/>
                </a:solidFill>
              </a:rPr>
              <a:t>研修、「親亡き後」への備えも含め、成年</a:t>
            </a:r>
            <a:r>
              <a:rPr lang="ja-JP" altLang="en-US" sz="1400" dirty="0">
                <a:solidFill>
                  <a:prstClr val="black"/>
                </a:solidFill>
              </a:rPr>
              <a:t>後見制度の理解促進や適切な後見類型の選択につなげるための研修を</a:t>
            </a:r>
            <a:r>
              <a:rPr lang="ja-JP" altLang="en-US" sz="1400" dirty="0" smtClean="0">
                <a:solidFill>
                  <a:prstClr val="black"/>
                </a:solidFill>
              </a:rPr>
              <a:t>実施。</a:t>
            </a:r>
            <a:endParaRPr lang="ja-JP" altLang="en-US" sz="1400" dirty="0">
              <a:solidFill>
                <a:prstClr val="black"/>
              </a:solidFill>
            </a:endParaRPr>
          </a:p>
          <a:p>
            <a:pPr marL="119063" indent="-119063" algn="l" defTabSz="873125">
              <a:spcBef>
                <a:spcPct val="0"/>
              </a:spcBef>
            </a:pPr>
            <a:endParaRPr lang="en-US" altLang="ja-JP" dirty="0" smtClean="0">
              <a:solidFill>
                <a:prstClr val="black"/>
              </a:solidFill>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２）常時介護を必要とする者等への対応 </a:t>
            </a:r>
          </a:p>
          <a:p>
            <a:pPr marL="261938" indent="-2619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u="sng" dirty="0" smtClean="0">
                <a:solidFill>
                  <a:prstClr val="black"/>
                </a:solidFill>
              </a:rPr>
              <a:t>入院中</a:t>
            </a:r>
            <a:r>
              <a:rPr lang="ja-JP" altLang="en-US" sz="1400" dirty="0">
                <a:solidFill>
                  <a:prstClr val="black"/>
                </a:solidFill>
              </a:rPr>
              <a:t>も医療機関で</a:t>
            </a:r>
            <a:r>
              <a:rPr lang="ja-JP" altLang="en-US" sz="1400" u="sng" dirty="0">
                <a:solidFill>
                  <a:prstClr val="black"/>
                </a:solidFill>
              </a:rPr>
              <a:t>重度訪問介護により一定の支援</a:t>
            </a:r>
            <a:r>
              <a:rPr lang="ja-JP" altLang="en-US" sz="1400" dirty="0">
                <a:solidFill>
                  <a:prstClr val="black"/>
                </a:solidFill>
              </a:rPr>
              <a:t>を受けられるよう</a:t>
            </a:r>
            <a:r>
              <a:rPr lang="ja-JP" altLang="en-US" sz="1400" dirty="0" smtClean="0">
                <a:solidFill>
                  <a:prstClr val="black"/>
                </a:solidFill>
              </a:rPr>
              <a:t>見直しを行うとともに、</a:t>
            </a:r>
            <a:r>
              <a:rPr lang="ja-JP" altLang="en-US" sz="1400" u="sng" dirty="0" smtClean="0">
                <a:solidFill>
                  <a:prstClr val="black"/>
                </a:solidFill>
              </a:rPr>
              <a:t>国庫負担基準</a:t>
            </a:r>
            <a:r>
              <a:rPr lang="ja-JP" altLang="en-US" sz="1400" dirty="0" smtClean="0">
                <a:solidFill>
                  <a:prstClr val="black"/>
                </a:solidFill>
              </a:rPr>
              <a:t>について</a:t>
            </a:r>
            <a:r>
              <a:rPr lang="ja-JP" altLang="en-US" sz="1400" u="sng" dirty="0" smtClean="0">
                <a:solidFill>
                  <a:prstClr val="black"/>
                </a:solidFill>
              </a:rPr>
              <a:t>重度障害者が多い小規模な市町村に配慮</a:t>
            </a:r>
            <a:r>
              <a:rPr lang="ja-JP" altLang="en-US" sz="1400" dirty="0" smtClean="0">
                <a:solidFill>
                  <a:prstClr val="black"/>
                </a:solidFill>
              </a:rPr>
              <a:t>した方策を講ずる。</a:t>
            </a:r>
            <a:endParaRPr lang="ja-JP" altLang="en-US" sz="1400" dirty="0">
              <a:solidFill>
                <a:prstClr val="black"/>
              </a:solidFill>
            </a:endParaRPr>
          </a:p>
          <a:p>
            <a:pPr marL="119063" indent="-119063" algn="l" defTabSz="873125">
              <a:spcBef>
                <a:spcPct val="0"/>
              </a:spcBef>
            </a:pPr>
            <a:endParaRPr lang="en-US" altLang="ja-JP" dirty="0" smtClean="0">
              <a:solidFill>
                <a:prstClr val="black"/>
              </a:solidFill>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３）障害者の社会参加の促進 </a:t>
            </a:r>
            <a:endParaRPr lang="en-US" altLang="ja-JP" sz="1400"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u="sng" dirty="0" smtClean="0">
                <a:solidFill>
                  <a:prstClr val="black"/>
                </a:solidFill>
              </a:rPr>
              <a:t>通勤</a:t>
            </a:r>
            <a:r>
              <a:rPr lang="ja-JP" altLang="en-US" sz="1400" u="sng" dirty="0">
                <a:solidFill>
                  <a:prstClr val="black"/>
                </a:solidFill>
              </a:rPr>
              <a:t>・</a:t>
            </a:r>
            <a:r>
              <a:rPr lang="ja-JP" altLang="en-US" sz="1400" u="sng" dirty="0" smtClean="0">
                <a:solidFill>
                  <a:prstClr val="black"/>
                </a:solidFill>
              </a:rPr>
              <a:t>通学に関する訓練</a:t>
            </a:r>
            <a:r>
              <a:rPr lang="ja-JP" altLang="en-US" sz="1400" dirty="0" smtClean="0">
                <a:solidFill>
                  <a:prstClr val="black"/>
                </a:solidFill>
              </a:rPr>
              <a:t>を就労移行支援や障害児通所支援により</a:t>
            </a:r>
            <a:r>
              <a:rPr lang="ja-JP" altLang="en-US" sz="1400" dirty="0" smtClean="0">
                <a:solidFill>
                  <a:srgbClr val="000000"/>
                </a:solidFill>
              </a:rPr>
              <a:t>実施・評価</a:t>
            </a:r>
            <a:r>
              <a:rPr lang="ja-JP" altLang="en-US" sz="1400" dirty="0" smtClean="0">
                <a:solidFill>
                  <a:prstClr val="black"/>
                </a:solidFill>
              </a:rPr>
              <a:t>するとともに、</a:t>
            </a:r>
            <a:r>
              <a:rPr lang="ja-JP" altLang="en-US" sz="1400" u="sng" dirty="0" smtClean="0">
                <a:solidFill>
                  <a:prstClr val="black"/>
                </a:solidFill>
              </a:rPr>
              <a:t>入院中</a:t>
            </a:r>
            <a:r>
              <a:rPr lang="ja-JP" altLang="en-US" sz="1400" u="sng" dirty="0">
                <a:solidFill>
                  <a:prstClr val="black"/>
                </a:solidFill>
              </a:rPr>
              <a:t>の外出</a:t>
            </a:r>
            <a:r>
              <a:rPr lang="ja-JP" altLang="en-US" sz="1400" dirty="0">
                <a:solidFill>
                  <a:prstClr val="black"/>
                </a:solidFill>
              </a:rPr>
              <a:t>に伴う移動支援について、</a:t>
            </a:r>
            <a:r>
              <a:rPr lang="ja-JP" altLang="en-US" sz="1400" u="sng" dirty="0">
                <a:solidFill>
                  <a:prstClr val="black"/>
                </a:solidFill>
              </a:rPr>
              <a:t>障害福祉サービスが利用可能</a:t>
            </a:r>
            <a:r>
              <a:rPr lang="ja-JP" altLang="en-US" sz="1400" dirty="0">
                <a:solidFill>
                  <a:prstClr val="black"/>
                </a:solidFill>
              </a:rPr>
              <a:t>である旨を</a:t>
            </a:r>
            <a:r>
              <a:rPr lang="ja-JP" altLang="en-US" sz="1400" dirty="0" smtClean="0">
                <a:solidFill>
                  <a:prstClr val="black"/>
                </a:solidFill>
              </a:rPr>
              <a:t>明確化。</a:t>
            </a:r>
            <a:endParaRPr lang="ja-JP" altLang="en-US" sz="1400" dirty="0">
              <a:solidFill>
                <a:prstClr val="black"/>
              </a:solidFill>
            </a:endParaRPr>
          </a:p>
          <a:p>
            <a:pPr marL="449263" indent="-2746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就労移行</a:t>
            </a:r>
            <a:r>
              <a:rPr lang="ja-JP" altLang="en-US" sz="1400" dirty="0" smtClean="0">
                <a:solidFill>
                  <a:prstClr val="black"/>
                </a:solidFill>
              </a:rPr>
              <a:t>支援</a:t>
            </a:r>
            <a:r>
              <a:rPr lang="ja-JP" altLang="en-US" sz="1400" dirty="0">
                <a:solidFill>
                  <a:prstClr val="black"/>
                </a:solidFill>
              </a:rPr>
              <a:t>や</a:t>
            </a:r>
            <a:r>
              <a:rPr lang="ja-JP" altLang="en-US" sz="1400" dirty="0" smtClean="0">
                <a:solidFill>
                  <a:prstClr val="black"/>
                </a:solidFill>
              </a:rPr>
              <a:t>就労</a:t>
            </a:r>
            <a:r>
              <a:rPr lang="ja-JP" altLang="en-US" sz="1400" dirty="0">
                <a:solidFill>
                  <a:prstClr val="black"/>
                </a:solidFill>
              </a:rPr>
              <a:t>継続支援について、</a:t>
            </a:r>
            <a:r>
              <a:rPr lang="ja-JP" altLang="en-US" sz="1400" u="sng" dirty="0">
                <a:solidFill>
                  <a:prstClr val="black"/>
                </a:solidFill>
              </a:rPr>
              <a:t>一般就労に向けた支援や工賃等を踏まえた評価</a:t>
            </a:r>
            <a:r>
              <a:rPr lang="ja-JP" altLang="en-US" sz="1400" dirty="0">
                <a:solidFill>
                  <a:prstClr val="black"/>
                </a:solidFill>
              </a:rPr>
              <a:t>を</a:t>
            </a:r>
            <a:r>
              <a:rPr lang="ja-JP" altLang="en-US" sz="1400" dirty="0" smtClean="0">
                <a:solidFill>
                  <a:prstClr val="black"/>
                </a:solidFill>
              </a:rPr>
              <a:t>行う</a:t>
            </a:r>
            <a:r>
              <a:rPr lang="ja-JP" altLang="en-US" sz="1400" dirty="0">
                <a:solidFill>
                  <a:prstClr val="black"/>
                </a:solidFill>
              </a:rPr>
              <a:t>ととも</a:t>
            </a:r>
            <a:r>
              <a:rPr lang="ja-JP" altLang="en-US" sz="1400" dirty="0" smtClean="0">
                <a:solidFill>
                  <a:prstClr val="black"/>
                </a:solidFill>
              </a:rPr>
              <a:t>に</a:t>
            </a:r>
            <a:r>
              <a:rPr lang="ja-JP" altLang="en-US" sz="1400" dirty="0">
                <a:solidFill>
                  <a:prstClr val="black"/>
                </a:solidFill>
              </a:rPr>
              <a:t>、</a:t>
            </a:r>
            <a:r>
              <a:rPr lang="ja-JP" altLang="en-US" sz="1400" u="sng" dirty="0" smtClean="0">
                <a:solidFill>
                  <a:prstClr val="black"/>
                </a:solidFill>
              </a:rPr>
              <a:t>就労</a:t>
            </a:r>
            <a:r>
              <a:rPr lang="ja-JP" altLang="en-US" sz="1400" u="sng" dirty="0">
                <a:solidFill>
                  <a:prstClr val="black"/>
                </a:solidFill>
              </a:rPr>
              <a:t>定着に向けた支援</a:t>
            </a:r>
            <a:r>
              <a:rPr lang="ja-JP" altLang="en-US" sz="1400" dirty="0">
                <a:solidFill>
                  <a:prstClr val="black"/>
                </a:solidFill>
              </a:rPr>
              <a:t>が必要な障害者に対し、一定の期間、企業・家族との連絡調整等を集中的に提供する</a:t>
            </a:r>
            <a:r>
              <a:rPr lang="ja-JP" altLang="en-US" sz="1400" u="sng" dirty="0">
                <a:solidFill>
                  <a:prstClr val="black"/>
                </a:solidFill>
              </a:rPr>
              <a:t>サービス</a:t>
            </a:r>
            <a:r>
              <a:rPr lang="ja-JP" altLang="en-US" sz="1400" u="sng" dirty="0" smtClean="0">
                <a:solidFill>
                  <a:prstClr val="black"/>
                </a:solidFill>
              </a:rPr>
              <a:t>を新たに位置付け</a:t>
            </a:r>
            <a:r>
              <a:rPr lang="ja-JP" altLang="en-US" sz="1400" dirty="0" smtClean="0">
                <a:solidFill>
                  <a:prstClr val="black"/>
                </a:solidFill>
              </a:rPr>
              <a:t>。</a:t>
            </a:r>
            <a:endParaRPr lang="ja-JP" altLang="en-US" sz="1400" dirty="0">
              <a:solidFill>
                <a:prstClr val="black"/>
              </a:solidFill>
            </a:endParaRPr>
          </a:p>
        </p:txBody>
      </p:sp>
      <p:sp>
        <p:nvSpPr>
          <p:cNvPr id="17" name="テキスト ボックス 16"/>
          <p:cNvSpPr txBox="1"/>
          <p:nvPr/>
        </p:nvSpPr>
        <p:spPr>
          <a:xfrm>
            <a:off x="0" y="0"/>
            <a:ext cx="9906045" cy="553998"/>
          </a:xfrm>
          <a:prstGeom prst="rect">
            <a:avLst/>
          </a:prstGeom>
          <a:noFill/>
        </p:spPr>
        <p:txBody>
          <a:bodyPr wrap="square" rtlCol="0">
            <a:spAutoFit/>
          </a:bodyPr>
          <a:lstStyle/>
          <a:p>
            <a:pPr>
              <a:spcBef>
                <a:spcPct val="0"/>
              </a:spcBef>
            </a:pPr>
            <a:r>
              <a:rPr lang="ja-JP" altLang="en-US" sz="1800" dirty="0" smtClean="0">
                <a:solidFill>
                  <a:prstClr val="black"/>
                </a:solidFill>
                <a:latin typeface="HGPｺﾞｼｯｸM" pitchFamily="50" charset="-128"/>
                <a:ea typeface="ＤＦ特太ゴシック体" pitchFamily="1" charset="-128"/>
              </a:rPr>
              <a:t>障害者総合支援法施行３年後の見直しについて</a:t>
            </a:r>
            <a:endParaRPr lang="en-US" altLang="ja-JP" sz="1800" dirty="0" smtClean="0">
              <a:solidFill>
                <a:prstClr val="black"/>
              </a:solidFill>
              <a:latin typeface="HGPｺﾞｼｯｸM" pitchFamily="50" charset="-128"/>
              <a:ea typeface="ＤＦ特太ゴシック体" pitchFamily="1" charset="-128"/>
            </a:endParaRPr>
          </a:p>
          <a:p>
            <a:pPr>
              <a:spcBef>
                <a:spcPct val="0"/>
              </a:spcBef>
            </a:pPr>
            <a:r>
              <a:rPr lang="ja-JP" altLang="en-US" dirty="0" smtClean="0">
                <a:solidFill>
                  <a:prstClr val="black"/>
                </a:solidFill>
                <a:latin typeface="ＭＳ ゴシック" panose="020B0609070205080204" pitchFamily="49" charset="-128"/>
                <a:ea typeface="ＭＳ ゴシック" panose="020B0609070205080204" pitchFamily="49" charset="-128"/>
              </a:rPr>
              <a:t>（社会保障審議会障害者部会 </a:t>
            </a:r>
            <a:r>
              <a:rPr lang="ja-JP" altLang="en-US" dirty="0" smtClean="0">
                <a:solidFill>
                  <a:srgbClr val="000000"/>
                </a:solidFill>
                <a:latin typeface="ＭＳ ゴシック" panose="020B0609070205080204" pitchFamily="49" charset="-128"/>
                <a:ea typeface="ＭＳ ゴシック" panose="020B0609070205080204" pitchFamily="49" charset="-128"/>
              </a:rPr>
              <a:t>報告書概要／平成</a:t>
            </a:r>
            <a:r>
              <a:rPr lang="en-US" altLang="ja-JP" dirty="0" smtClean="0">
                <a:solidFill>
                  <a:srgbClr val="000000"/>
                </a:solidFill>
                <a:latin typeface="ＭＳ ゴシック" panose="020B0609070205080204" pitchFamily="49" charset="-128"/>
                <a:ea typeface="ＭＳ ゴシック" panose="020B0609070205080204" pitchFamily="49" charset="-128"/>
              </a:rPr>
              <a:t>27</a:t>
            </a:r>
            <a:r>
              <a:rPr lang="ja-JP" altLang="en-US" dirty="0" smtClean="0">
                <a:solidFill>
                  <a:srgbClr val="000000"/>
                </a:solidFill>
                <a:latin typeface="ＭＳ ゴシック" panose="020B0609070205080204" pitchFamily="49" charset="-128"/>
                <a:ea typeface="ＭＳ ゴシック" panose="020B0609070205080204" pitchFamily="49" charset="-128"/>
              </a:rPr>
              <a:t>年</a:t>
            </a:r>
            <a:r>
              <a:rPr lang="en-US" altLang="ja-JP" dirty="0" smtClean="0">
                <a:solidFill>
                  <a:srgbClr val="000000"/>
                </a:solidFill>
                <a:latin typeface="ＭＳ ゴシック" panose="020B0609070205080204" pitchFamily="49" charset="-128"/>
                <a:ea typeface="ＭＳ ゴシック" panose="020B0609070205080204" pitchFamily="49" charset="-128"/>
              </a:rPr>
              <a:t>12</a:t>
            </a:r>
            <a:r>
              <a:rPr lang="ja-JP" altLang="en-US" dirty="0" smtClean="0">
                <a:solidFill>
                  <a:srgbClr val="000000"/>
                </a:solidFill>
                <a:latin typeface="ＭＳ ゴシック" panose="020B0609070205080204" pitchFamily="49" charset="-128"/>
                <a:ea typeface="ＭＳ ゴシック" panose="020B0609070205080204" pitchFamily="49" charset="-128"/>
              </a:rPr>
              <a:t>月</a:t>
            </a:r>
            <a:r>
              <a:rPr lang="en-US" altLang="ja-JP" dirty="0" smtClean="0">
                <a:solidFill>
                  <a:srgbClr val="000000"/>
                </a:solidFill>
                <a:latin typeface="ＭＳ ゴシック" panose="020B0609070205080204" pitchFamily="49" charset="-128"/>
                <a:ea typeface="ＭＳ ゴシック" panose="020B0609070205080204" pitchFamily="49" charset="-128"/>
              </a:rPr>
              <a:t>14</a:t>
            </a:r>
            <a:r>
              <a:rPr lang="ja-JP" altLang="en-US" dirty="0" smtClean="0">
                <a:solidFill>
                  <a:prstClr val="black"/>
                </a:solidFill>
                <a:latin typeface="ＭＳ ゴシック" panose="020B0609070205080204" pitchFamily="49" charset="-128"/>
                <a:ea typeface="ＭＳ ゴシック" panose="020B0609070205080204" pitchFamily="49" charset="-128"/>
              </a:rPr>
              <a:t>日）</a:t>
            </a:r>
            <a:endParaRPr lang="ja-JP" altLang="en-US" dirty="0">
              <a:solidFill>
                <a:prstClr val="black"/>
              </a:solidFill>
              <a:latin typeface="ＭＳ ゴシック" panose="020B0609070205080204" pitchFamily="49" charset="-128"/>
              <a:ea typeface="ＭＳ ゴシック" panose="020B0609070205080204" pitchFamily="49" charset="-128"/>
            </a:endParaRPr>
          </a:p>
        </p:txBody>
      </p:sp>
      <p:grpSp>
        <p:nvGrpSpPr>
          <p:cNvPr id="14" name="グループ化 10"/>
          <p:cNvGrpSpPr>
            <a:grpSpLocks/>
          </p:cNvGrpSpPr>
          <p:nvPr/>
        </p:nvGrpSpPr>
        <p:grpSpPr bwMode="auto">
          <a:xfrm>
            <a:off x="45" y="549250"/>
            <a:ext cx="9906000" cy="71438"/>
            <a:chOff x="0" y="188640"/>
            <a:chExt cx="9144000" cy="72008"/>
          </a:xfrm>
        </p:grpSpPr>
        <p:cxnSp>
          <p:nvCxnSpPr>
            <p:cNvPr id="15" name="直線コネクタ 1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2" name="正方形/長方形 1"/>
          <p:cNvSpPr/>
          <p:nvPr/>
        </p:nvSpPr>
        <p:spPr bwMode="auto">
          <a:xfrm>
            <a:off x="56456" y="720000"/>
            <a:ext cx="9793088" cy="777574"/>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algn="l" defTabSz="873125">
              <a:spcBef>
                <a:spcPct val="0"/>
              </a:spcBef>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　障害者総合支援法（</a:t>
            </a:r>
            <a:r>
              <a:rPr lang="en-US" altLang="ja-JP" sz="1400" dirty="0" smtClean="0">
                <a:solidFill>
                  <a:srgbClr val="000000"/>
                </a:solidFill>
                <a:latin typeface="HG丸ｺﾞｼｯｸM-PRO" panose="020F0600000000000000" pitchFamily="50" charset="-128"/>
                <a:ea typeface="HG丸ｺﾞｼｯｸM-PRO" panose="020F0600000000000000" pitchFamily="50" charset="-128"/>
              </a:rPr>
              <a:t>H25.4</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施行）の附則で、施行後３年を目途として障害福祉サービスの在り方等について検討を加え、その結果に基づいて、所要の措置を講ずることとされている。これを受けて、社会保障審議会障害者部会で平成</a:t>
            </a:r>
            <a:r>
              <a:rPr lang="en-US" altLang="ja-JP" sz="1400" dirty="0" smtClean="0">
                <a:solidFill>
                  <a:srgbClr val="000000"/>
                </a:solidFill>
                <a:latin typeface="HG丸ｺﾞｼｯｸM-PRO" panose="020F0600000000000000" pitchFamily="50" charset="-128"/>
                <a:ea typeface="HG丸ｺﾞｼｯｸM-PRO" panose="020F0600000000000000" pitchFamily="50" charset="-128"/>
              </a:rPr>
              <a:t>27</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年</a:t>
            </a:r>
            <a:r>
              <a:rPr lang="en-US" altLang="ja-JP" sz="1400" dirty="0" smtClean="0">
                <a:solidFill>
                  <a:srgbClr val="000000"/>
                </a:solidFill>
                <a:latin typeface="HG丸ｺﾞｼｯｸM-PRO" panose="020F0600000000000000" pitchFamily="50" charset="-128"/>
                <a:ea typeface="HG丸ｺﾞｼｯｸM-PRO" panose="020F0600000000000000" pitchFamily="50" charset="-128"/>
              </a:rPr>
              <a:t>4</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月から計</a:t>
            </a:r>
            <a:r>
              <a:rPr lang="en-US" altLang="ja-JP" sz="1400" dirty="0" smtClean="0">
                <a:solidFill>
                  <a:srgbClr val="000000"/>
                </a:solidFill>
                <a:latin typeface="HG丸ｺﾞｼｯｸM-PRO" panose="020F0600000000000000" pitchFamily="50" charset="-128"/>
                <a:ea typeface="HG丸ｺﾞｼｯｸM-PRO" panose="020F0600000000000000" pitchFamily="50" charset="-128"/>
              </a:rPr>
              <a:t>19</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rPr>
              <a:t>回にわたり検討を行い、今後の取組についてとりまとめた。（次期通常国会に関係法律の改正案を提出予定）</a:t>
            </a:r>
          </a:p>
        </p:txBody>
      </p:sp>
      <p:sp>
        <p:nvSpPr>
          <p:cNvPr id="3" name="角丸四角形 2"/>
          <p:cNvSpPr/>
          <p:nvPr/>
        </p:nvSpPr>
        <p:spPr bwMode="auto">
          <a:xfrm>
            <a:off x="56456" y="1584000"/>
            <a:ext cx="2736304" cy="324000"/>
          </a:xfrm>
          <a:prstGeom prst="roundRect">
            <a:avLst/>
          </a:prstGeom>
          <a:solidFill>
            <a:schemeClr val="bg1"/>
          </a:solidFill>
          <a:ln w="25400" cap="flat" cmpd="sng" algn="ctr">
            <a:solidFill>
              <a:schemeClr val="accent1"/>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１</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．新たな地域生活の</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展開</a:t>
            </a:r>
            <a:endParaRPr lang="en-US" altLang="ja-JP" sz="14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1"/>
          <p:cNvSpPr>
            <a:spLocks noGrp="1"/>
          </p:cNvSpPr>
          <p:nvPr>
            <p:ph type="sldNum" sz="quarter" idx="12"/>
          </p:nvPr>
        </p:nvSpPr>
        <p:spPr>
          <a:xfrm>
            <a:off x="7683501" y="6524626"/>
            <a:ext cx="2311400" cy="476250"/>
          </a:xfrm>
        </p:spPr>
        <p:txBody>
          <a:bodyPr/>
          <a:lstStyle/>
          <a:p>
            <a:pPr>
              <a:defRPr/>
            </a:pPr>
            <a:fld id="{190383E8-C7BB-4AD7-9E52-D64A9EDED09B}" type="slidenum">
              <a:rPr lang="en-US" altLang="ja-JP" smtClean="0">
                <a:solidFill>
                  <a:srgbClr val="000000"/>
                </a:solidFill>
              </a:rPr>
              <a:pPr>
                <a:defRPr/>
              </a:pPr>
              <a:t>3</a:t>
            </a:fld>
            <a:endParaRPr lang="en-US" altLang="ja-JP" dirty="0">
              <a:solidFill>
                <a:srgbClr val="000000"/>
              </a:solidFill>
            </a:endParaRPr>
          </a:p>
        </p:txBody>
      </p:sp>
    </p:spTree>
    <p:extLst>
      <p:ext uri="{BB962C8B-B14F-4D97-AF65-F5344CB8AC3E}">
        <p14:creationId xmlns:p14="http://schemas.microsoft.com/office/powerpoint/2010/main" val="1939755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56456" y="224624"/>
            <a:ext cx="9793088" cy="4248000"/>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ctr" anchorCtr="0" compatLnSpc="1">
            <a:prstTxWarp prst="textNoShape">
              <a:avLst/>
            </a:prstTxWarp>
          </a:bodyPr>
          <a:lstStyle/>
          <a:p>
            <a:pPr marL="119063" indent="-119063" algn="l" defTabSz="873125">
              <a:spcBef>
                <a:spcPct val="0"/>
              </a:spcBef>
            </a:pPr>
            <a:endParaRPr lang="en-US" altLang="ja-JP" sz="800"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１）障害児に対する専門的で多様な支援 </a:t>
            </a:r>
          </a:p>
          <a:p>
            <a:pPr marL="119063" indent="-119063"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u="sng" dirty="0" smtClean="0">
                <a:solidFill>
                  <a:prstClr val="black"/>
                </a:solidFill>
              </a:rPr>
              <a:t>乳児院</a:t>
            </a:r>
            <a:r>
              <a:rPr lang="ja-JP" altLang="en-US" sz="1400" u="sng" dirty="0">
                <a:solidFill>
                  <a:prstClr val="black"/>
                </a:solidFill>
              </a:rPr>
              <a:t>や児童養護</a:t>
            </a:r>
            <a:r>
              <a:rPr lang="ja-JP" altLang="en-US" sz="1400" u="sng" dirty="0" smtClean="0">
                <a:solidFill>
                  <a:prstClr val="black"/>
                </a:solidFill>
              </a:rPr>
              <a:t>施設に入所</a:t>
            </a:r>
            <a:r>
              <a:rPr lang="ja-JP" altLang="en-US" sz="1400" dirty="0" smtClean="0">
                <a:solidFill>
                  <a:prstClr val="black"/>
                </a:solidFill>
              </a:rPr>
              <a:t>している障害児や</a:t>
            </a:r>
            <a:r>
              <a:rPr lang="ja-JP" altLang="en-US" sz="1400" u="sng" dirty="0" smtClean="0">
                <a:solidFill>
                  <a:prstClr val="black"/>
                </a:solidFill>
              </a:rPr>
              <a:t>外出が困難な重度の障害児</a:t>
            </a:r>
            <a:r>
              <a:rPr lang="ja-JP" altLang="en-US" sz="1400" dirty="0" smtClean="0">
                <a:solidFill>
                  <a:prstClr val="black"/>
                </a:solidFill>
              </a:rPr>
              <a:t>に発達支援を提供できるよう必要な対応を行うとともに</a:t>
            </a:r>
            <a:r>
              <a:rPr lang="ja-JP" altLang="en-US" sz="1400" dirty="0">
                <a:solidFill>
                  <a:prstClr val="black"/>
                </a:solidFill>
              </a:rPr>
              <a:t>、</a:t>
            </a:r>
            <a:r>
              <a:rPr lang="ja-JP" altLang="en-US" sz="1400" u="sng" dirty="0">
                <a:solidFill>
                  <a:prstClr val="black"/>
                </a:solidFill>
              </a:rPr>
              <a:t>医療的ケアが必要な障害児</a:t>
            </a:r>
            <a:r>
              <a:rPr lang="ja-JP" altLang="en-US" sz="1400" dirty="0">
                <a:solidFill>
                  <a:prstClr val="black"/>
                </a:solidFill>
              </a:rPr>
              <a:t>への支援を推進する</a:t>
            </a:r>
            <a:r>
              <a:rPr lang="ja-JP" altLang="en-US" sz="1400" dirty="0" smtClean="0">
                <a:solidFill>
                  <a:prstClr val="black"/>
                </a:solidFill>
              </a:rPr>
              <a:t>ため、</a:t>
            </a:r>
            <a:r>
              <a:rPr lang="ja-JP" altLang="en-US" sz="1400" u="sng" dirty="0" smtClean="0">
                <a:solidFill>
                  <a:prstClr val="black"/>
                </a:solidFill>
              </a:rPr>
              <a:t>障害児</a:t>
            </a:r>
            <a:r>
              <a:rPr lang="ja-JP" altLang="en-US" sz="1400" u="sng" dirty="0">
                <a:solidFill>
                  <a:prstClr val="black"/>
                </a:solidFill>
              </a:rPr>
              <a:t>に関する制度の中で明確に</a:t>
            </a:r>
            <a:r>
              <a:rPr lang="ja-JP" altLang="en-US" sz="1400" u="sng" dirty="0" smtClean="0">
                <a:solidFill>
                  <a:prstClr val="black"/>
                </a:solidFill>
              </a:rPr>
              <a:t>位置付け</a:t>
            </a:r>
            <a:r>
              <a:rPr lang="ja-JP" altLang="en-US" sz="1400" dirty="0" smtClean="0">
                <a:solidFill>
                  <a:prstClr val="black"/>
                </a:solidFill>
              </a:rPr>
              <a:t>。</a:t>
            </a:r>
            <a:endParaRPr lang="en-US" altLang="ja-JP" sz="1400" dirty="0" smtClean="0">
              <a:solidFill>
                <a:prstClr val="black"/>
              </a:solidFill>
            </a:endParaRPr>
          </a:p>
          <a:p>
            <a:pPr marL="449263" indent="-274638"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u="sng" dirty="0">
                <a:solidFill>
                  <a:prstClr val="black"/>
                </a:solidFill>
              </a:rPr>
              <a:t>放課後等</a:t>
            </a:r>
            <a:r>
              <a:rPr lang="ja-JP" altLang="en-US" sz="1400" u="sng" dirty="0" smtClean="0">
                <a:solidFill>
                  <a:prstClr val="black"/>
                </a:solidFill>
              </a:rPr>
              <a:t>デイサービス等</a:t>
            </a:r>
            <a:r>
              <a:rPr lang="ja-JP" altLang="en-US" sz="1400" dirty="0" smtClean="0">
                <a:solidFill>
                  <a:prstClr val="black"/>
                </a:solidFill>
              </a:rPr>
              <a:t>に</a:t>
            </a:r>
            <a:r>
              <a:rPr lang="ja-JP" altLang="en-US" sz="1400" dirty="0">
                <a:solidFill>
                  <a:prstClr val="black"/>
                </a:solidFill>
              </a:rPr>
              <a:t>ついて、</a:t>
            </a:r>
            <a:r>
              <a:rPr lang="ja-JP" altLang="en-US" sz="1400" u="sng" dirty="0">
                <a:solidFill>
                  <a:prstClr val="black"/>
                </a:solidFill>
              </a:rPr>
              <a:t>質の向上と支援内容の適正化</a:t>
            </a:r>
            <a:r>
              <a:rPr lang="ja-JP" altLang="en-US" sz="1400" dirty="0">
                <a:solidFill>
                  <a:prstClr val="black"/>
                </a:solidFill>
              </a:rPr>
              <a:t>を</a:t>
            </a:r>
            <a:r>
              <a:rPr lang="ja-JP" altLang="en-US" sz="1400" dirty="0" smtClean="0">
                <a:solidFill>
                  <a:prstClr val="black"/>
                </a:solidFill>
              </a:rPr>
              <a:t>図る</a:t>
            </a:r>
            <a:r>
              <a:rPr lang="ja-JP" altLang="en-US" sz="1400" dirty="0">
                <a:solidFill>
                  <a:prstClr val="black"/>
                </a:solidFill>
              </a:rPr>
              <a:t>とともに</a:t>
            </a:r>
            <a:r>
              <a:rPr lang="ja-JP" altLang="en-US" sz="1400" dirty="0" smtClean="0">
                <a:solidFill>
                  <a:prstClr val="black"/>
                </a:solidFill>
              </a:rPr>
              <a:t>、</a:t>
            </a:r>
            <a:r>
              <a:rPr lang="ja-JP" altLang="en-US" sz="1400" u="sng" dirty="0" smtClean="0">
                <a:solidFill>
                  <a:prstClr val="black"/>
                </a:solidFill>
              </a:rPr>
              <a:t>障害児</a:t>
            </a:r>
            <a:r>
              <a:rPr lang="ja-JP" altLang="en-US" sz="1400" u="sng" dirty="0">
                <a:solidFill>
                  <a:prstClr val="black"/>
                </a:solidFill>
              </a:rPr>
              <a:t>支援</a:t>
            </a:r>
            <a:r>
              <a:rPr lang="ja-JP" altLang="en-US" sz="1400" u="sng" dirty="0" smtClean="0">
                <a:solidFill>
                  <a:prstClr val="black"/>
                </a:solidFill>
              </a:rPr>
              <a:t>サービス</a:t>
            </a:r>
            <a:r>
              <a:rPr lang="ja-JP" altLang="en-US" sz="1400" dirty="0" smtClean="0">
                <a:solidFill>
                  <a:prstClr val="black"/>
                </a:solidFill>
              </a:rPr>
              <a:t>を計画的に確保する取組として、自治体においてサービスの</a:t>
            </a:r>
            <a:r>
              <a:rPr lang="ja-JP" altLang="en-US" sz="1400" u="sng" dirty="0" smtClean="0">
                <a:solidFill>
                  <a:prstClr val="black"/>
                </a:solidFill>
              </a:rPr>
              <a:t>必要量の見込み等を計画に記載</a:t>
            </a:r>
            <a:r>
              <a:rPr lang="ja-JP" altLang="en-US" sz="1400" dirty="0" smtClean="0">
                <a:solidFill>
                  <a:prstClr val="black"/>
                </a:solidFill>
              </a:rPr>
              <a:t>。</a:t>
            </a:r>
            <a:endParaRPr lang="ja-JP" altLang="en-US" sz="1400" dirty="0">
              <a:solidFill>
                <a:prstClr val="black"/>
              </a:solidFill>
            </a:endParaRPr>
          </a:p>
          <a:p>
            <a:pPr marL="119063" indent="-119063" algn="l" defTabSz="873125">
              <a:spcBef>
                <a:spcPct val="0"/>
              </a:spcBef>
            </a:pPr>
            <a:endParaRPr lang="en-US" altLang="ja-JP" sz="1000" dirty="0" smtClean="0">
              <a:solidFill>
                <a:prstClr val="black"/>
              </a:solidFill>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２）高齢の障害者の円滑なサービス</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利用</a:t>
            </a:r>
            <a:endParaRPr lang="ja-JP" altLang="en-US" sz="1400" dirty="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障害者が介護保険サービスを利用する場合も、それまで支援してきた</a:t>
            </a:r>
            <a:r>
              <a:rPr lang="ja-JP" altLang="en-US" sz="1400" u="sng" dirty="0">
                <a:solidFill>
                  <a:prstClr val="black"/>
                </a:solidFill>
              </a:rPr>
              <a:t>障害福祉サービス事業所</a:t>
            </a:r>
            <a:r>
              <a:rPr lang="ja-JP" altLang="en-US" sz="1400" dirty="0">
                <a:solidFill>
                  <a:prstClr val="black"/>
                </a:solidFill>
              </a:rPr>
              <a:t>が引き続き支援できるよう、その事業所が</a:t>
            </a:r>
            <a:r>
              <a:rPr lang="ja-JP" altLang="en-US" sz="1400" u="sng" dirty="0">
                <a:solidFill>
                  <a:prstClr val="black"/>
                </a:solidFill>
              </a:rPr>
              <a:t>介護保険事業所になりやすく</a:t>
            </a:r>
            <a:r>
              <a:rPr lang="ja-JP" altLang="en-US" sz="1400" u="sng" dirty="0" smtClean="0">
                <a:solidFill>
                  <a:prstClr val="black"/>
                </a:solidFill>
              </a:rPr>
              <a:t>する等の見直し</a:t>
            </a:r>
            <a:r>
              <a:rPr lang="ja-JP" altLang="en-US" sz="1400" dirty="0" smtClean="0">
                <a:solidFill>
                  <a:prstClr val="black"/>
                </a:solidFill>
              </a:rPr>
              <a:t>を実施するなど</a:t>
            </a:r>
            <a:r>
              <a:rPr lang="ja-JP" altLang="en-US" sz="1400" dirty="0">
                <a:solidFill>
                  <a:prstClr val="black"/>
                </a:solidFill>
              </a:rPr>
              <a:t>、障害福祉制度と介護保険制度との</a:t>
            </a:r>
            <a:r>
              <a:rPr lang="ja-JP" altLang="en-US" sz="1400" dirty="0" smtClean="0">
                <a:solidFill>
                  <a:prstClr val="black"/>
                </a:solidFill>
              </a:rPr>
              <a:t>連携を</a:t>
            </a:r>
            <a:r>
              <a:rPr lang="ja-JP" altLang="en-US" sz="1400" dirty="0">
                <a:solidFill>
                  <a:prstClr val="black"/>
                </a:solidFill>
              </a:rPr>
              <a:t>推進</a:t>
            </a:r>
            <a:r>
              <a:rPr lang="ja-JP" altLang="en-US" sz="1400" dirty="0" smtClean="0">
                <a:solidFill>
                  <a:prstClr val="black"/>
                </a:solidFill>
              </a:rPr>
              <a:t>。</a:t>
            </a:r>
            <a:endParaRPr lang="en-US" altLang="ja-JP" sz="1400" dirty="0" smtClean="0">
              <a:solidFill>
                <a:prstClr val="black"/>
              </a:solidFill>
            </a:endParaRPr>
          </a:p>
          <a:p>
            <a:pPr marL="449263" indent="-2746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a:solidFill>
                  <a:srgbClr val="000000"/>
                </a:solidFill>
              </a:rPr>
              <a:t>　</a:t>
            </a:r>
            <a:r>
              <a:rPr lang="ja-JP" altLang="en-US" sz="1400" dirty="0" smtClean="0">
                <a:solidFill>
                  <a:srgbClr val="000000"/>
                </a:solidFill>
              </a:rPr>
              <a:t>○　</a:t>
            </a:r>
            <a:r>
              <a:rPr lang="ja-JP" altLang="en-US" sz="1400" u="sng" dirty="0" smtClean="0">
                <a:solidFill>
                  <a:srgbClr val="000000"/>
                </a:solidFill>
              </a:rPr>
              <a:t>介護</a:t>
            </a:r>
            <a:r>
              <a:rPr lang="ja-JP" altLang="en-US" sz="1400" u="sng" dirty="0">
                <a:solidFill>
                  <a:srgbClr val="000000"/>
                </a:solidFill>
              </a:rPr>
              <a:t>保険サービスを利用する高齢の障害者の利用者負担</a:t>
            </a:r>
            <a:r>
              <a:rPr lang="ja-JP" altLang="en-US" sz="1400" dirty="0">
                <a:solidFill>
                  <a:srgbClr val="000000"/>
                </a:solidFill>
              </a:rPr>
              <a:t>について、一般高齢者との公平性や介護保険制度の利用者負担の在り方にも関わることに留意しつつ</a:t>
            </a:r>
            <a:r>
              <a:rPr lang="ja-JP" altLang="en-US" sz="1400" dirty="0">
                <a:solidFill>
                  <a:prstClr val="black"/>
                </a:solidFill>
              </a:rPr>
              <a:t>、</a:t>
            </a:r>
            <a:r>
              <a:rPr lang="ja-JP" altLang="en-US" sz="1400" u="sng" dirty="0">
                <a:solidFill>
                  <a:prstClr val="black"/>
                </a:solidFill>
              </a:rPr>
              <a:t>その在り方についてさらに</a:t>
            </a:r>
            <a:r>
              <a:rPr lang="ja-JP" altLang="en-US" sz="1400" u="sng" dirty="0" smtClean="0">
                <a:solidFill>
                  <a:prstClr val="black"/>
                </a:solidFill>
              </a:rPr>
              <a:t>検討</a:t>
            </a:r>
            <a:r>
              <a:rPr lang="ja-JP" altLang="en-US" sz="1400" dirty="0" smtClean="0">
                <a:solidFill>
                  <a:prstClr val="black"/>
                </a:solidFill>
              </a:rPr>
              <a:t>。</a:t>
            </a:r>
            <a:endParaRPr lang="ja-JP" altLang="en-US" sz="1400" dirty="0">
              <a:solidFill>
                <a:prstClr val="black"/>
              </a:solidFill>
            </a:endParaRPr>
          </a:p>
          <a:p>
            <a:pPr marL="119063" indent="-119063" algn="l" defTabSz="873125">
              <a:spcBef>
                <a:spcPct val="0"/>
              </a:spcBef>
            </a:pPr>
            <a:endParaRPr lang="en-US" altLang="ja-JP" sz="1000" dirty="0" smtClean="0">
              <a:solidFill>
                <a:prstClr val="black"/>
              </a:solidFill>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３）精神障害者の地域生活の</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支援</a:t>
            </a:r>
            <a:endParaRPr lang="en-US" altLang="ja-JP" sz="1400"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dirty="0" smtClean="0">
                <a:solidFill>
                  <a:prstClr val="black"/>
                </a:solidFill>
              </a:rPr>
              <a:t>精神障害者の地域移行や地域定着の支援に向けて、</a:t>
            </a:r>
            <a:r>
              <a:rPr lang="ja-JP" altLang="en-US" sz="1400" u="sng" dirty="0" smtClean="0">
                <a:solidFill>
                  <a:prstClr val="black"/>
                </a:solidFill>
              </a:rPr>
              <a:t>市町村に関係者の協議</a:t>
            </a:r>
            <a:r>
              <a:rPr lang="ja-JP" altLang="en-US" sz="1400" u="sng" dirty="0">
                <a:solidFill>
                  <a:prstClr val="black"/>
                </a:solidFill>
              </a:rPr>
              <a:t>の</a:t>
            </a:r>
            <a:r>
              <a:rPr lang="ja-JP" altLang="en-US" sz="1400" u="sng" dirty="0" smtClean="0">
                <a:solidFill>
                  <a:prstClr val="black"/>
                </a:solidFill>
              </a:rPr>
              <a:t>場を設置することを促進</a:t>
            </a:r>
            <a:r>
              <a:rPr lang="ja-JP" altLang="en-US" sz="1400" dirty="0" smtClean="0">
                <a:solidFill>
                  <a:prstClr val="black"/>
                </a:solidFill>
              </a:rPr>
              <a:t>するとともに</a:t>
            </a:r>
            <a:r>
              <a:rPr lang="ja-JP" altLang="en-US" sz="1400" u="sng" dirty="0" smtClean="0">
                <a:solidFill>
                  <a:prstClr val="black"/>
                </a:solidFill>
              </a:rPr>
              <a:t>、ピアサポートを担う人材の育成</a:t>
            </a:r>
            <a:r>
              <a:rPr lang="ja-JP" altLang="en-US" sz="1400" dirty="0" smtClean="0">
                <a:solidFill>
                  <a:prstClr val="black"/>
                </a:solidFill>
              </a:rPr>
              <a:t>等や、</a:t>
            </a:r>
            <a:r>
              <a:rPr lang="ja-JP" altLang="en-US" sz="1400" u="sng" dirty="0" smtClean="0">
                <a:solidFill>
                  <a:prstClr val="black"/>
                </a:solidFill>
              </a:rPr>
              <a:t>短期入所に</a:t>
            </a:r>
            <a:r>
              <a:rPr lang="ja-JP" altLang="en-US" sz="1400" u="sng" dirty="0">
                <a:solidFill>
                  <a:prstClr val="black"/>
                </a:solidFill>
              </a:rPr>
              <a:t>おける</a:t>
            </a:r>
            <a:r>
              <a:rPr lang="ja-JP" altLang="en-US" sz="1400" u="sng" dirty="0" smtClean="0">
                <a:solidFill>
                  <a:prstClr val="black"/>
                </a:solidFill>
              </a:rPr>
              <a:t>医療</a:t>
            </a:r>
            <a:r>
              <a:rPr lang="ja-JP" altLang="en-US" sz="1400" u="sng" dirty="0">
                <a:solidFill>
                  <a:prstClr val="black"/>
                </a:solidFill>
              </a:rPr>
              <a:t>との</a:t>
            </a:r>
            <a:r>
              <a:rPr lang="ja-JP" altLang="en-US" sz="1400" u="sng" dirty="0" smtClean="0">
                <a:solidFill>
                  <a:prstClr val="black"/>
                </a:solidFill>
              </a:rPr>
              <a:t>連携強化</a:t>
            </a:r>
            <a:r>
              <a:rPr lang="ja-JP" altLang="en-US" sz="1400" dirty="0" smtClean="0">
                <a:solidFill>
                  <a:prstClr val="black"/>
                </a:solidFill>
              </a:rPr>
              <a:t>を実施。</a:t>
            </a:r>
            <a:endParaRPr lang="ja-JP" altLang="en-US" sz="1400" dirty="0">
              <a:solidFill>
                <a:prstClr val="black"/>
              </a:solidFill>
            </a:endParaRPr>
          </a:p>
          <a:p>
            <a:pPr marL="261938" indent="-261938" algn="l" defTabSz="873125">
              <a:spcBef>
                <a:spcPct val="0"/>
              </a:spcBef>
            </a:pPr>
            <a:endParaRPr lang="en-US" altLang="ja-JP" sz="1000" dirty="0" smtClean="0">
              <a:solidFill>
                <a:prstClr val="black"/>
              </a:solidFill>
            </a:endParaRPr>
          </a:p>
          <a:p>
            <a:pPr marL="261938" indent="-261938"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４）</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地域特性や利用者ニーズに応じた意思</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疎通</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支援</a:t>
            </a:r>
            <a:endParaRPr lang="en-US" altLang="ja-JP" sz="1400" dirty="0" smtClean="0">
              <a:solidFill>
                <a:prstClr val="black"/>
              </a:solidFill>
              <a:latin typeface="ＤＦ特太ゴシック体" panose="020B0509000000000000" pitchFamily="49" charset="-128"/>
              <a:ea typeface="ＤＦ特太ゴシック体" panose="020B0509000000000000" pitchFamily="49" charset="-128"/>
            </a:endParaRPr>
          </a:p>
          <a:p>
            <a:pPr marL="261938" indent="-261938" algn="l" defTabSz="873125">
              <a:spcBef>
                <a:spcPct val="0"/>
              </a:spcBef>
            </a:pPr>
            <a:endParaRPr lang="ja-JP" altLang="en-US" sz="300" dirty="0">
              <a:solidFill>
                <a:prstClr val="black"/>
              </a:solidFill>
              <a:latin typeface="ＤＦ特太ゴシック体" panose="020B0509000000000000" pitchFamily="49" charset="-128"/>
              <a:ea typeface="ＤＦ特太ゴシック体" panose="020B0509000000000000" pitchFamily="49" charset="-128"/>
            </a:endParaRPr>
          </a:p>
          <a:p>
            <a:pPr marL="449263" indent="-274638" algn="l" defTabSz="873125">
              <a:spcBef>
                <a:spcPct val="0"/>
              </a:spcBef>
            </a:pPr>
            <a:r>
              <a:rPr lang="ja-JP" altLang="en-US" sz="1400" dirty="0" smtClean="0">
                <a:solidFill>
                  <a:prstClr val="black"/>
                </a:solidFill>
              </a:rPr>
              <a:t>　○</a:t>
            </a:r>
            <a:r>
              <a:rPr lang="ja-JP" altLang="en-US" sz="1400" dirty="0">
                <a:solidFill>
                  <a:prstClr val="black"/>
                </a:solidFill>
              </a:rPr>
              <a:t>　</a:t>
            </a:r>
            <a:r>
              <a:rPr lang="ja-JP" altLang="en-US" sz="1400" dirty="0" smtClean="0">
                <a:solidFill>
                  <a:prstClr val="black"/>
                </a:solidFill>
              </a:rPr>
              <a:t>障害</a:t>
            </a:r>
            <a:r>
              <a:rPr lang="ja-JP" altLang="en-US" sz="1400" dirty="0">
                <a:solidFill>
                  <a:prstClr val="black"/>
                </a:solidFill>
              </a:rPr>
              <a:t>種別ごとの特性やニーズに配慮したきめ細かな</a:t>
            </a:r>
            <a:r>
              <a:rPr lang="ja-JP" altLang="en-US" sz="1400" dirty="0" smtClean="0">
                <a:solidFill>
                  <a:prstClr val="black"/>
                </a:solidFill>
              </a:rPr>
              <a:t>対応や、</a:t>
            </a:r>
            <a:r>
              <a:rPr lang="ja-JP" altLang="en-US" sz="1400" u="sng" dirty="0" smtClean="0">
                <a:solidFill>
                  <a:prstClr val="black"/>
                </a:solidFill>
              </a:rPr>
              <a:t>地域の状況を踏まえた計画的</a:t>
            </a:r>
            <a:r>
              <a:rPr lang="ja-JP" altLang="en-US" sz="1400" u="sng" dirty="0">
                <a:solidFill>
                  <a:prstClr val="black"/>
                </a:solidFill>
              </a:rPr>
              <a:t>な人材養成</a:t>
            </a:r>
            <a:r>
              <a:rPr lang="ja-JP" altLang="en-US" sz="1400" dirty="0">
                <a:solidFill>
                  <a:prstClr val="black"/>
                </a:solidFill>
              </a:rPr>
              <a:t>等</a:t>
            </a:r>
            <a:r>
              <a:rPr lang="ja-JP" altLang="en-US" sz="1400" dirty="0" smtClean="0">
                <a:solidFill>
                  <a:prstClr val="black"/>
                </a:solidFill>
              </a:rPr>
              <a:t>を</a:t>
            </a:r>
            <a:r>
              <a:rPr lang="ja-JP" altLang="en-US" sz="1400" dirty="0">
                <a:solidFill>
                  <a:prstClr val="black"/>
                </a:solidFill>
              </a:rPr>
              <a:t>推進</a:t>
            </a:r>
            <a:r>
              <a:rPr lang="ja-JP" altLang="en-US" sz="1400" dirty="0" smtClean="0">
                <a:solidFill>
                  <a:prstClr val="black"/>
                </a:solidFill>
              </a:rPr>
              <a:t>。</a:t>
            </a:r>
            <a:endParaRPr lang="en-US" altLang="ja-JP" sz="1400" dirty="0" smtClean="0">
              <a:solidFill>
                <a:prstClr val="black"/>
              </a:solidFill>
            </a:endParaRPr>
          </a:p>
        </p:txBody>
      </p:sp>
      <p:sp>
        <p:nvSpPr>
          <p:cNvPr id="3" name="正方形/長方形 2"/>
          <p:cNvSpPr/>
          <p:nvPr/>
        </p:nvSpPr>
        <p:spPr bwMode="auto">
          <a:xfrm>
            <a:off x="56456" y="4617376"/>
            <a:ext cx="9793088" cy="2196000"/>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ctr" anchorCtr="0" compatLnSpc="1">
            <a:prstTxWarp prst="textNoShape">
              <a:avLst/>
            </a:prstTxWarp>
          </a:bodyPr>
          <a:lstStyle/>
          <a:p>
            <a:pPr marL="119063" indent="-119063" algn="l" defTabSz="873125">
              <a:spcBef>
                <a:spcPct val="0"/>
              </a:spcBef>
            </a:pPr>
            <a:endParaRPr lang="ja-JP" altLang="en-US" sz="1400" u="sng" dirty="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endParaRPr lang="en-US" altLang="ja-JP" sz="500" dirty="0">
              <a:solidFill>
                <a:prstClr val="black"/>
              </a:solidFill>
            </a:endParaRPr>
          </a:p>
          <a:p>
            <a:pPr marL="119063" indent="-119063"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１）利用者の意向を反映した支給決定の促進</a:t>
            </a:r>
            <a:endParaRPr lang="en-US" altLang="ja-JP" sz="1400" dirty="0">
              <a:solidFill>
                <a:prstClr val="black"/>
              </a:solidFill>
              <a:latin typeface="ＤＦ特太ゴシック体" panose="020B0509000000000000" pitchFamily="49" charset="-128"/>
              <a:ea typeface="ＤＦ特太ゴシック体" panose="020B0509000000000000" pitchFamily="49" charset="-128"/>
            </a:endParaRPr>
          </a:p>
          <a:p>
            <a:pPr marL="119063" indent="-119063"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a:solidFill>
                  <a:prstClr val="black"/>
                </a:solidFill>
              </a:rPr>
              <a:t>　○　</a:t>
            </a:r>
            <a:r>
              <a:rPr lang="ja-JP" altLang="en-US" sz="1400" u="sng" dirty="0" smtClean="0">
                <a:solidFill>
                  <a:prstClr val="black"/>
                </a:solidFill>
              </a:rPr>
              <a:t>主任</a:t>
            </a:r>
            <a:r>
              <a:rPr lang="ja-JP" altLang="en-US" sz="1400" u="sng" dirty="0">
                <a:solidFill>
                  <a:prstClr val="black"/>
                </a:solidFill>
              </a:rPr>
              <a:t>相談支援専門員（仮称）の育成</a:t>
            </a:r>
            <a:r>
              <a:rPr lang="ja-JP" altLang="en-US" sz="1400" dirty="0">
                <a:solidFill>
                  <a:prstClr val="black"/>
                </a:solidFill>
              </a:rPr>
              <a:t>など、相談支援専門員や市町村職員の資質の向上等に向けた取組を実施。</a:t>
            </a:r>
          </a:p>
          <a:p>
            <a:pPr marL="261938" indent="-261938" algn="l" defTabSz="873125">
              <a:spcBef>
                <a:spcPct val="0"/>
              </a:spcBef>
            </a:pPr>
            <a:endParaRPr lang="en-US" altLang="ja-JP" sz="1100" dirty="0">
              <a:solidFill>
                <a:prstClr val="black"/>
              </a:solidFill>
            </a:endParaRPr>
          </a:p>
          <a:p>
            <a:pPr marL="261938" indent="-261938" algn="l" defTabSz="873125">
              <a:spcBef>
                <a:spcPct val="0"/>
              </a:spcBef>
            </a:pP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２）持続可能で質の高いサービスの実現</a:t>
            </a:r>
            <a:endParaRPr lang="en-US" altLang="ja-JP" sz="1400" dirty="0">
              <a:solidFill>
                <a:prstClr val="black"/>
              </a:solidFill>
              <a:latin typeface="ＤＦ特太ゴシック体" panose="020B0509000000000000" pitchFamily="49" charset="-128"/>
              <a:ea typeface="ＤＦ特太ゴシック体" panose="020B0509000000000000" pitchFamily="49" charset="-128"/>
            </a:endParaRPr>
          </a:p>
          <a:p>
            <a:pPr marL="261938" indent="-261938" algn="l" defTabSz="873125">
              <a:spcBef>
                <a:spcPct val="0"/>
              </a:spcBef>
            </a:pPr>
            <a:endParaRPr lang="ja-JP" altLang="en-US" sz="300" dirty="0">
              <a:solidFill>
                <a:prstClr val="black"/>
              </a:solidFill>
            </a:endParaRPr>
          </a:p>
          <a:p>
            <a:pPr marL="449263" indent="-274638" algn="l" defTabSz="873125">
              <a:spcBef>
                <a:spcPct val="0"/>
              </a:spcBef>
            </a:pPr>
            <a:r>
              <a:rPr lang="ja-JP" altLang="en-US" sz="1400" dirty="0">
                <a:solidFill>
                  <a:prstClr val="black"/>
                </a:solidFill>
              </a:rPr>
              <a:t>　○　</a:t>
            </a:r>
            <a:r>
              <a:rPr lang="ja-JP" altLang="en-US" sz="1400" u="sng" dirty="0" smtClean="0">
                <a:solidFill>
                  <a:prstClr val="black"/>
                </a:solidFill>
              </a:rPr>
              <a:t>サービス</a:t>
            </a:r>
            <a:r>
              <a:rPr lang="ja-JP" altLang="en-US" sz="1400" u="sng" dirty="0">
                <a:solidFill>
                  <a:prstClr val="black"/>
                </a:solidFill>
              </a:rPr>
              <a:t>事業所の</a:t>
            </a:r>
            <a:r>
              <a:rPr lang="ja-JP" altLang="en-US" sz="1400" u="sng" dirty="0" smtClean="0">
                <a:solidFill>
                  <a:prstClr val="black"/>
                </a:solidFill>
              </a:rPr>
              <a:t>情報公表</a:t>
            </a:r>
            <a:r>
              <a:rPr lang="ja-JP" altLang="en-US" sz="1400" dirty="0" smtClean="0">
                <a:solidFill>
                  <a:prstClr val="black"/>
                </a:solidFill>
              </a:rPr>
              <a:t>、自治体</a:t>
            </a:r>
            <a:r>
              <a:rPr lang="ja-JP" altLang="en-US" sz="1400" dirty="0">
                <a:solidFill>
                  <a:prstClr val="black"/>
                </a:solidFill>
              </a:rPr>
              <a:t>の</a:t>
            </a:r>
            <a:r>
              <a:rPr lang="ja-JP" altLang="en-US" sz="1400" u="sng" dirty="0" smtClean="0">
                <a:solidFill>
                  <a:prstClr val="black"/>
                </a:solidFill>
              </a:rPr>
              <a:t>事業所</a:t>
            </a:r>
            <a:r>
              <a:rPr lang="ja-JP" altLang="en-US" sz="1400" u="sng" dirty="0">
                <a:solidFill>
                  <a:prstClr val="black"/>
                </a:solidFill>
              </a:rPr>
              <a:t>等への指導事務の効率化や審査機能の</a:t>
            </a:r>
            <a:r>
              <a:rPr lang="ja-JP" altLang="en-US" sz="1400" u="sng" dirty="0" smtClean="0">
                <a:solidFill>
                  <a:prstClr val="black"/>
                </a:solidFill>
              </a:rPr>
              <a:t>強化等</a:t>
            </a:r>
            <a:r>
              <a:rPr lang="ja-JP" altLang="en-US" sz="1400" dirty="0" smtClean="0">
                <a:solidFill>
                  <a:prstClr val="black"/>
                </a:solidFill>
              </a:rPr>
              <a:t>の取組を推進。</a:t>
            </a:r>
            <a:endParaRPr lang="en-US" altLang="ja-JP" sz="1400" dirty="0" smtClean="0">
              <a:solidFill>
                <a:prstClr val="black"/>
              </a:solidFill>
            </a:endParaRPr>
          </a:p>
          <a:p>
            <a:pPr marL="449263" indent="-2746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smtClean="0">
                <a:solidFill>
                  <a:prstClr val="black"/>
                </a:solidFill>
              </a:rPr>
              <a:t>　○　補装具について、成長に伴い短期間で取り替える必要のある障害児の場合など、</a:t>
            </a:r>
            <a:r>
              <a:rPr lang="ja-JP" altLang="en-US" sz="1400" u="sng" dirty="0" smtClean="0">
                <a:solidFill>
                  <a:prstClr val="black"/>
                </a:solidFill>
              </a:rPr>
              <a:t>個々の状態に応じて、貸与の活用も可能</a:t>
            </a:r>
            <a:r>
              <a:rPr lang="ja-JP" altLang="en-US" sz="1400" dirty="0" smtClean="0">
                <a:solidFill>
                  <a:prstClr val="black"/>
                </a:solidFill>
              </a:rPr>
              <a:t>とする。</a:t>
            </a:r>
            <a:endParaRPr lang="en-US" altLang="ja-JP" sz="1400" dirty="0" smtClean="0">
              <a:solidFill>
                <a:prstClr val="black"/>
              </a:solidFill>
            </a:endParaRPr>
          </a:p>
          <a:p>
            <a:pPr marL="449263" indent="-274638" algn="l" defTabSz="873125">
              <a:spcBef>
                <a:spcPct val="0"/>
              </a:spcBef>
            </a:pPr>
            <a:endParaRPr lang="en-US" altLang="ja-JP" sz="300" dirty="0" smtClean="0">
              <a:solidFill>
                <a:prstClr val="black"/>
              </a:solidFill>
            </a:endParaRPr>
          </a:p>
          <a:p>
            <a:pPr marL="449263" indent="-274638" algn="l" defTabSz="873125">
              <a:spcBef>
                <a:spcPct val="0"/>
              </a:spcBef>
            </a:pPr>
            <a:r>
              <a:rPr lang="ja-JP" altLang="en-US" sz="1400" dirty="0">
                <a:solidFill>
                  <a:prstClr val="black"/>
                </a:solidFill>
              </a:rPr>
              <a:t>　</a:t>
            </a:r>
            <a:r>
              <a:rPr lang="ja-JP" altLang="en-US" sz="1400" dirty="0" smtClean="0">
                <a:solidFill>
                  <a:prstClr val="black"/>
                </a:solidFill>
              </a:rPr>
              <a:t>○　サービス</a:t>
            </a:r>
            <a:r>
              <a:rPr lang="ja-JP" altLang="en-US" sz="1400" dirty="0">
                <a:solidFill>
                  <a:prstClr val="black"/>
                </a:solidFill>
              </a:rPr>
              <a:t>提供を可能な限り効率的なものとすること等により、</a:t>
            </a:r>
            <a:r>
              <a:rPr lang="ja-JP" altLang="en-US" sz="1400" u="sng" dirty="0">
                <a:solidFill>
                  <a:prstClr val="black"/>
                </a:solidFill>
              </a:rPr>
              <a:t>財源を確保</a:t>
            </a:r>
            <a:r>
              <a:rPr lang="ja-JP" altLang="en-US" sz="1400" dirty="0">
                <a:solidFill>
                  <a:prstClr val="black"/>
                </a:solidFill>
              </a:rPr>
              <a:t>しつつ、</a:t>
            </a:r>
            <a:r>
              <a:rPr lang="ja-JP" altLang="en-US" sz="1400" u="sng" dirty="0">
                <a:solidFill>
                  <a:prstClr val="black"/>
                </a:solidFill>
              </a:rPr>
              <a:t>制度を持続可能</a:t>
            </a:r>
            <a:r>
              <a:rPr lang="ja-JP" altLang="en-US" sz="1400" dirty="0">
                <a:solidFill>
                  <a:prstClr val="black"/>
                </a:solidFill>
              </a:rPr>
              <a:t>なものとしていく必要</a:t>
            </a:r>
            <a:r>
              <a:rPr lang="ja-JP" altLang="en-US" sz="1400" dirty="0" smtClean="0">
                <a:solidFill>
                  <a:prstClr val="black"/>
                </a:solidFill>
              </a:rPr>
              <a:t>。</a:t>
            </a:r>
            <a:endParaRPr lang="ja-JP" altLang="en-US" sz="1400" dirty="0">
              <a:solidFill>
                <a:prstClr val="black"/>
              </a:solidFill>
            </a:endParaRPr>
          </a:p>
        </p:txBody>
      </p:sp>
      <p:sp>
        <p:nvSpPr>
          <p:cNvPr id="4" name="角丸四角形 3"/>
          <p:cNvSpPr/>
          <p:nvPr/>
        </p:nvSpPr>
        <p:spPr bwMode="auto">
          <a:xfrm>
            <a:off x="56456" y="44624"/>
            <a:ext cx="4248472" cy="324000"/>
          </a:xfrm>
          <a:prstGeom prst="roundRect">
            <a:avLst/>
          </a:prstGeom>
          <a:solidFill>
            <a:schemeClr val="bg1"/>
          </a:solidFill>
          <a:ln w="25400" cap="flat" cmpd="sng" algn="ctr">
            <a:solidFill>
              <a:schemeClr val="accent1"/>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algn="l" defTabSz="873125">
              <a:spcBef>
                <a:spcPct val="0"/>
              </a:spcBef>
            </a:pP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２</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．障害者のニーズに対するよりきめ細かな対応</a:t>
            </a:r>
            <a:endParaRPr lang="en-US" altLang="ja-JP" sz="14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角丸四角形 4"/>
          <p:cNvSpPr/>
          <p:nvPr/>
        </p:nvSpPr>
        <p:spPr bwMode="auto">
          <a:xfrm>
            <a:off x="56456" y="4509120"/>
            <a:ext cx="4608512" cy="324000"/>
          </a:xfrm>
          <a:prstGeom prst="roundRect">
            <a:avLst/>
          </a:prstGeom>
          <a:solidFill>
            <a:schemeClr val="bg1"/>
          </a:solidFill>
          <a:ln w="25400" cap="flat" cmpd="sng" algn="ctr">
            <a:solidFill>
              <a:schemeClr val="accent1"/>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algn="l" defTabSz="873125">
              <a:spcBef>
                <a:spcPct val="0"/>
              </a:spcBef>
            </a:pPr>
            <a:r>
              <a:rPr lang="ja-JP" altLang="en-US" sz="1400" dirty="0">
                <a:solidFill>
                  <a:prstClr val="black"/>
                </a:solidFill>
                <a:latin typeface="ＤＦ特太ゴシック体" panose="020B0509000000000000" pitchFamily="49" charset="-128"/>
                <a:ea typeface="ＤＦ特太ゴシック体" panose="020B0509000000000000" pitchFamily="49" charset="-128"/>
              </a:rPr>
              <a:t>３</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．質の高いサービスを持続的に利用できる環境整備</a:t>
            </a:r>
            <a:endParaRPr lang="en-US" altLang="ja-JP" sz="14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6" name="スライド番号プレースホルダー 1"/>
          <p:cNvSpPr>
            <a:spLocks noGrp="1"/>
          </p:cNvSpPr>
          <p:nvPr>
            <p:ph type="sldNum" sz="quarter" idx="12"/>
          </p:nvPr>
        </p:nvSpPr>
        <p:spPr>
          <a:xfrm>
            <a:off x="7683501" y="6524626"/>
            <a:ext cx="2311400" cy="476250"/>
          </a:xfrm>
        </p:spPr>
        <p:txBody>
          <a:bodyPr/>
          <a:lstStyle/>
          <a:p>
            <a:pPr>
              <a:defRPr/>
            </a:pPr>
            <a:fld id="{190383E8-C7BB-4AD7-9E52-D64A9EDED09B}"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3539592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18" y="59129"/>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a:solidFill>
                  <a:prstClr val="black"/>
                </a:solidFill>
                <a:latin typeface="HG創英角ｺﾞｼｯｸUB" pitchFamily="49" charset="-128"/>
                <a:ea typeface="HG創英角ｺﾞｼｯｸUB" pitchFamily="49" charset="-128"/>
              </a:rPr>
              <a:t>地域生活</a:t>
            </a:r>
            <a:r>
              <a:rPr lang="ja-JP" altLang="en-US" sz="2400" spc="-100" dirty="0" smtClean="0">
                <a:solidFill>
                  <a:prstClr val="black"/>
                </a:solidFill>
                <a:latin typeface="HG創英角ｺﾞｼｯｸUB" pitchFamily="49" charset="-128"/>
                <a:ea typeface="HG創英角ｺﾞｼｯｸUB" pitchFamily="49" charset="-128"/>
              </a:rPr>
              <a:t>を</a:t>
            </a:r>
            <a:r>
              <a:rPr lang="ja-JP" altLang="en-US" sz="2400" spc="-100" dirty="0">
                <a:solidFill>
                  <a:prstClr val="black"/>
                </a:solidFill>
                <a:latin typeface="HG創英角ｺﾞｼｯｸUB" pitchFamily="49" charset="-128"/>
                <a:ea typeface="HG創英角ｺﾞｼｯｸUB" pitchFamily="49" charset="-128"/>
              </a:rPr>
              <a:t>支援する</a:t>
            </a:r>
            <a:r>
              <a:rPr lang="ja-JP" altLang="en-US" sz="2400" spc="-100" dirty="0" smtClean="0">
                <a:solidFill>
                  <a:prstClr val="black"/>
                </a:solidFill>
                <a:latin typeface="HG創英角ｺﾞｼｯｸUB" pitchFamily="49" charset="-128"/>
                <a:ea typeface="HG創英角ｺﾞｼｯｸUB" pitchFamily="49" charset="-128"/>
              </a:rPr>
              <a:t>新たなサービス（自立生活援助）の創設</a:t>
            </a:r>
            <a:endParaRPr lang="en-US" altLang="ja-JP" sz="2400" spc="-100" dirty="0" smtClean="0">
              <a:solidFill>
                <a:prstClr val="black"/>
              </a:solidFill>
              <a:latin typeface="HG創英角ｺﾞｼｯｸUB" pitchFamily="49" charset="-128"/>
              <a:ea typeface="HG創英角ｺﾞｼｯｸUB" pitchFamily="49" charset="-128"/>
            </a:endParaRPr>
          </a:p>
        </p:txBody>
      </p:sp>
      <p:grpSp>
        <p:nvGrpSpPr>
          <p:cNvPr id="4" name="グループ化 18"/>
          <p:cNvGrpSpPr/>
          <p:nvPr/>
        </p:nvGrpSpPr>
        <p:grpSpPr>
          <a:xfrm>
            <a:off x="0" y="548680"/>
            <a:ext cx="9906000" cy="7200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71314" y="692696"/>
            <a:ext cx="9720386" cy="1800200"/>
          </a:xfrm>
          <a:prstGeom prst="roundRect">
            <a:avLst>
              <a:gd name="adj" fmla="val 5316"/>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72000" tIns="36000" bIns="36000" anchor="ctr" anchorCtr="0"/>
          <a:lstStyle/>
          <a:p>
            <a:pPr marL="176213" indent="-176213" algn="l" fontAlgn="auto">
              <a:lnSpc>
                <a:spcPct val="110000"/>
              </a:lnSpc>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障害者が安心して地域で生活することができるよう、グループホーム</a:t>
            </a:r>
            <a:r>
              <a:rPr lang="ja-JP" altLang="en-US" sz="1400" dirty="0" smtClean="0">
                <a:solidFill>
                  <a:prstClr val="black"/>
                </a:solidFill>
                <a:latin typeface="HGPｺﾞｼｯｸM" panose="020B0600000000000000" pitchFamily="50" charset="-128"/>
                <a:ea typeface="HGPｺﾞｼｯｸM" panose="020B0600000000000000" pitchFamily="50" charset="-128"/>
              </a:rPr>
              <a:t>等地域</a:t>
            </a:r>
            <a:r>
              <a:rPr lang="ja-JP" altLang="en-US" sz="1400" dirty="0">
                <a:solidFill>
                  <a:prstClr val="black"/>
                </a:solidFill>
                <a:latin typeface="HGPｺﾞｼｯｸM" panose="020B0600000000000000" pitchFamily="50" charset="-128"/>
                <a:ea typeface="HGPｺﾞｼｯｸM" panose="020B0600000000000000" pitchFamily="50" charset="-128"/>
              </a:rPr>
              <a:t>生活を支援する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仕組みの</a:t>
            </a:r>
            <a:r>
              <a:rPr lang="ja-JP" altLang="en-US" sz="1400" dirty="0">
                <a:solidFill>
                  <a:prstClr val="black"/>
                </a:solidFill>
                <a:latin typeface="HGPｺﾞｼｯｸM" panose="020B0600000000000000" pitchFamily="50" charset="-128"/>
                <a:ea typeface="HGPｺﾞｼｯｸM" panose="020B0600000000000000" pitchFamily="50" charset="-128"/>
              </a:rPr>
              <a:t>見直しが求められているが、集団生活ではなく賃貸住宅等における一人暮らしを希望</a:t>
            </a:r>
            <a:r>
              <a:rPr lang="ja-JP" altLang="en-US" sz="1400" dirty="0" smtClean="0">
                <a:solidFill>
                  <a:prstClr val="black"/>
                </a:solidFill>
                <a:latin typeface="HGPｺﾞｼｯｸM" panose="020B0600000000000000" pitchFamily="50" charset="-128"/>
                <a:ea typeface="HGPｺﾞｼｯｸM" panose="020B0600000000000000" pitchFamily="50" charset="-128"/>
              </a:rPr>
              <a:t>する障害者の中には、</a:t>
            </a:r>
            <a:r>
              <a:rPr lang="ja-JP" altLang="en-US" sz="1400" dirty="0">
                <a:solidFill>
                  <a:prstClr val="black"/>
                </a:solidFill>
                <a:latin typeface="HGPｺﾞｼｯｸM" panose="020B0600000000000000" pitchFamily="50" charset="-128"/>
                <a:ea typeface="HGPｺﾞｼｯｸM" panose="020B0600000000000000" pitchFamily="50" charset="-128"/>
              </a:rPr>
              <a:t>知的障害や</a:t>
            </a:r>
            <a:r>
              <a:rPr lang="ja-JP" altLang="en-US" sz="1400" dirty="0" smtClean="0">
                <a:solidFill>
                  <a:prstClr val="black"/>
                </a:solidFill>
                <a:latin typeface="HGPｺﾞｼｯｸM" panose="020B0600000000000000" pitchFamily="50" charset="-128"/>
                <a:ea typeface="HGPｺﾞｼｯｸM" panose="020B0600000000000000" pitchFamily="50" charset="-128"/>
              </a:rPr>
              <a:t>精神障害</a:t>
            </a:r>
            <a:r>
              <a:rPr lang="ja-JP" altLang="en-US" sz="1400" dirty="0">
                <a:solidFill>
                  <a:prstClr val="black"/>
                </a:solidFill>
                <a:latin typeface="HGPｺﾞｼｯｸM" panose="020B0600000000000000" pitchFamily="50" charset="-128"/>
                <a:ea typeface="HGPｺﾞｼｯｸM" panose="020B0600000000000000" pitchFamily="50" charset="-128"/>
              </a:rPr>
              <a:t>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より理解力</a:t>
            </a:r>
            <a:r>
              <a:rPr lang="ja-JP" altLang="en-US" sz="1400" dirty="0">
                <a:solidFill>
                  <a:prstClr val="black"/>
                </a:solidFill>
                <a:latin typeface="HGPｺﾞｼｯｸM" panose="020B0600000000000000" pitchFamily="50" charset="-128"/>
                <a:ea typeface="HGPｺﾞｼｯｸM" panose="020B0600000000000000" pitchFamily="50" charset="-128"/>
              </a:rPr>
              <a:t>や生活力等が十分ではないために一人暮らしを選択できない者がいる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en-US" altLang="ja-JP" sz="80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このため、障害者</a:t>
            </a:r>
            <a:r>
              <a:rPr lang="ja-JP" altLang="en-US" sz="1400" dirty="0">
                <a:solidFill>
                  <a:prstClr val="black"/>
                </a:solidFill>
                <a:latin typeface="HGPｺﾞｼｯｸM" panose="020B0600000000000000" pitchFamily="50" charset="-128"/>
                <a:ea typeface="HGPｺﾞｼｯｸM" panose="020B0600000000000000" pitchFamily="50" charset="-128"/>
              </a:rPr>
              <a:t>支援</a:t>
            </a:r>
            <a:r>
              <a:rPr lang="ja-JP" altLang="en-US" sz="1400" dirty="0" smtClean="0">
                <a:solidFill>
                  <a:prstClr val="black"/>
                </a:solidFill>
                <a:latin typeface="HGPｺﾞｼｯｸM" panose="020B0600000000000000" pitchFamily="50" charset="-128"/>
                <a:ea typeface="HGPｺﾞｼｯｸM" panose="020B0600000000000000" pitchFamily="50" charset="-128"/>
              </a:rPr>
              <a:t>施設やグループホーム等から</a:t>
            </a:r>
            <a:r>
              <a:rPr lang="ja-JP" altLang="en-US" sz="1400" dirty="0">
                <a:solidFill>
                  <a:prstClr val="black"/>
                </a:solidFill>
                <a:latin typeface="HGPｺﾞｼｯｸM" panose="020B0600000000000000" pitchFamily="50" charset="-128"/>
                <a:ea typeface="HGPｺﾞｼｯｸM" panose="020B0600000000000000" pitchFamily="50" charset="-128"/>
              </a:rPr>
              <a:t>一人暮らしへの移行を希望する知的障害者や精神障害者など</a:t>
            </a:r>
            <a:r>
              <a:rPr lang="ja-JP" altLang="en-US" sz="1400" dirty="0" smtClean="0">
                <a:solidFill>
                  <a:prstClr val="black"/>
                </a:solidFill>
                <a:latin typeface="HGPｺﾞｼｯｸM" panose="020B0600000000000000" pitchFamily="50" charset="-128"/>
                <a:ea typeface="HGPｺﾞｼｯｸM" panose="020B0600000000000000" pitchFamily="50" charset="-128"/>
              </a:rPr>
              <a:t>について、本人</a:t>
            </a:r>
            <a:r>
              <a:rPr lang="ja-JP" altLang="en-US" sz="1400" dirty="0">
                <a:solidFill>
                  <a:prstClr val="black"/>
                </a:solidFill>
                <a:latin typeface="HGPｺﾞｼｯｸM" panose="020B0600000000000000" pitchFamily="50" charset="-128"/>
                <a:ea typeface="HGPｺﾞｼｯｸM" panose="020B0600000000000000" pitchFamily="50" charset="-128"/>
              </a:rPr>
              <a:t>の意思を尊重した地域生活を支援するため</a:t>
            </a:r>
            <a:r>
              <a:rPr lang="ja-JP" altLang="en-US" sz="1400" dirty="0" smtClean="0">
                <a:solidFill>
                  <a:prstClr val="black"/>
                </a:solidFill>
                <a:latin typeface="HGPｺﾞｼｯｸM" panose="020B0600000000000000" pitchFamily="50" charset="-128"/>
                <a:ea typeface="HGPｺﾞｼｯｸM" panose="020B0600000000000000" pitchFamily="50" charset="-128"/>
              </a:rPr>
              <a:t>、一定の期間にわたり、定期的</a:t>
            </a:r>
            <a:r>
              <a:rPr lang="ja-JP" altLang="en-US" sz="1400" dirty="0">
                <a:solidFill>
                  <a:prstClr val="black"/>
                </a:solidFill>
                <a:latin typeface="HGPｺﾞｼｯｸM" panose="020B0600000000000000" pitchFamily="50" charset="-128"/>
                <a:ea typeface="HGPｺﾞｼｯｸM" panose="020B0600000000000000" pitchFamily="50" charset="-128"/>
              </a:rPr>
              <a:t>な巡回訪問や随時の対応により、障害者の理解力</a:t>
            </a:r>
            <a:r>
              <a:rPr lang="ja-JP" altLang="en-US" sz="1400" dirty="0" smtClean="0">
                <a:solidFill>
                  <a:prstClr val="black"/>
                </a:solidFill>
                <a:latin typeface="HGPｺﾞｼｯｸM" panose="020B0600000000000000" pitchFamily="50" charset="-128"/>
                <a:ea typeface="HGPｺﾞｼｯｸM" panose="020B0600000000000000" pitchFamily="50" charset="-128"/>
              </a:rPr>
              <a:t>、生</a:t>
            </a:r>
            <a:r>
              <a:rPr lang="ja-JP" altLang="en-US" sz="1400" dirty="0">
                <a:solidFill>
                  <a:prstClr val="black"/>
                </a:solidFill>
                <a:latin typeface="HGPｺﾞｼｯｸM" panose="020B0600000000000000" pitchFamily="50" charset="-128"/>
                <a:ea typeface="HGPｺﾞｼｯｸM" panose="020B0600000000000000" pitchFamily="50" charset="-128"/>
              </a:rPr>
              <a:t>活力等を補う</a:t>
            </a:r>
            <a:r>
              <a:rPr lang="ja-JP" altLang="en-US" sz="1400" dirty="0" smtClean="0">
                <a:solidFill>
                  <a:prstClr val="black"/>
                </a:solidFill>
                <a:latin typeface="HGPｺﾞｼｯｸM" panose="020B0600000000000000" pitchFamily="50" charset="-128"/>
                <a:ea typeface="HGPｺﾞｼｯｸM" panose="020B0600000000000000" pitchFamily="50" charset="-128"/>
              </a:rPr>
              <a:t>観点から</a:t>
            </a:r>
            <a:r>
              <a:rPr lang="ja-JP" altLang="en-US" sz="1400" dirty="0">
                <a:solidFill>
                  <a:prstClr val="black"/>
                </a:solidFill>
                <a:latin typeface="HGPｺﾞｼｯｸM" panose="020B0600000000000000" pitchFamily="50" charset="-128"/>
                <a:ea typeface="HGPｺﾞｼｯｸM" panose="020B0600000000000000" pitchFamily="50" charset="-128"/>
              </a:rPr>
              <a:t>、適時のタイミングで適切な支援を行うサービスを新たに創設</a:t>
            </a:r>
            <a:r>
              <a:rPr lang="ja-JP" altLang="en-US" sz="1400" dirty="0" smtClean="0">
                <a:solidFill>
                  <a:prstClr val="black"/>
                </a:solidFill>
                <a:latin typeface="HGPｺﾞｼｯｸM" panose="020B0600000000000000" pitchFamily="50" charset="-128"/>
                <a:ea typeface="HGPｺﾞｼｯｸM" panose="020B0600000000000000" pitchFamily="50" charset="-128"/>
              </a:rPr>
              <a:t>する（「自立生活援助」）。</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p:txBody>
      </p:sp>
      <p:sp>
        <p:nvSpPr>
          <p:cNvPr id="16" name="角丸四角形 15"/>
          <p:cNvSpPr/>
          <p:nvPr/>
        </p:nvSpPr>
        <p:spPr>
          <a:xfrm>
            <a:off x="4644314" y="2877331"/>
            <a:ext cx="144388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施設</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sp>
        <p:nvSpPr>
          <p:cNvPr id="46" name="テキスト ボックス 45"/>
          <p:cNvSpPr txBox="1"/>
          <p:nvPr/>
        </p:nvSpPr>
        <p:spPr>
          <a:xfrm>
            <a:off x="5058544" y="4078485"/>
            <a:ext cx="530513" cy="816866"/>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10" name="直方体 9"/>
          <p:cNvSpPr/>
          <p:nvPr/>
        </p:nvSpPr>
        <p:spPr>
          <a:xfrm>
            <a:off x="5817123" y="5676570"/>
            <a:ext cx="2151163" cy="776766"/>
          </a:xfrm>
          <a:prstGeom prst="cube">
            <a:avLst/>
          </a:prstGeom>
          <a:solidFill>
            <a:srgbClr val="CCFF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r>
              <a:rPr lang="ja-JP" altLang="en-US" sz="1600" dirty="0" smtClean="0">
                <a:solidFill>
                  <a:prstClr val="black"/>
                </a:solidFill>
                <a:latin typeface="HGPｺﾞｼｯｸM" panose="020B0600000000000000" pitchFamily="50" charset="-128"/>
                <a:ea typeface="HGPｺﾞｼｯｸM" panose="020B0600000000000000" pitchFamily="50" charset="-128"/>
              </a:rPr>
              <a:t>自立生活援助</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sz="1600" dirty="0" smtClean="0">
                <a:solidFill>
                  <a:prstClr val="black"/>
                </a:solidFill>
                <a:latin typeface="HGPｺﾞｼｯｸM" panose="020B0600000000000000" pitchFamily="50" charset="-128"/>
                <a:ea typeface="HGPｺﾞｼｯｸM" panose="020B0600000000000000" pitchFamily="50" charset="-128"/>
              </a:rPr>
              <a:t>事業所</a:t>
            </a:r>
            <a:endParaRPr lang="ja-JP" altLang="en-US" sz="1600" dirty="0">
              <a:solidFill>
                <a:prstClr val="black"/>
              </a:solidFill>
              <a:latin typeface="HGPｺﾞｼｯｸM" panose="020B0600000000000000" pitchFamily="50" charset="-128"/>
              <a:ea typeface="HGPｺﾞｼｯｸM" panose="020B0600000000000000" pitchFamily="50" charset="-128"/>
            </a:endParaRPr>
          </a:p>
        </p:txBody>
      </p:sp>
      <p:sp>
        <p:nvSpPr>
          <p:cNvPr id="15" name="右矢印 14"/>
          <p:cNvSpPr/>
          <p:nvPr/>
        </p:nvSpPr>
        <p:spPr>
          <a:xfrm rot="7460350">
            <a:off x="6697772" y="5133321"/>
            <a:ext cx="931871" cy="229111"/>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45" name="下矢印 44"/>
          <p:cNvSpPr/>
          <p:nvPr/>
        </p:nvSpPr>
        <p:spPr>
          <a:xfrm>
            <a:off x="5677747" y="3365591"/>
            <a:ext cx="2526175" cy="571650"/>
          </a:xfrm>
          <a:prstGeom prst="downArrow">
            <a:avLst>
              <a:gd name="adj1" fmla="val 55553"/>
              <a:gd name="adj2" fmla="val 50000"/>
            </a:avLst>
          </a:prstGeom>
          <a:solidFill>
            <a:schemeClr val="bg1"/>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en-US" altLang="ja-JP" sz="800" dirty="0" smtClean="0">
              <a:solidFill>
                <a:prstClr val="black"/>
              </a:solidFill>
              <a:latin typeface="ＤＨＰ平成ゴシックW5" panose="020B0500000000000000" pitchFamily="50" charset="-128"/>
              <a:ea typeface="ＤＨＰ平成ゴシックW5" panose="020B0500000000000000" pitchFamily="50" charset="-128"/>
            </a:endParaRPr>
          </a:p>
          <a:p>
            <a:pPr fontAlgn="auto">
              <a:spcBef>
                <a:spcPts val="0"/>
              </a:spcBef>
              <a:spcAft>
                <a:spcPts val="0"/>
              </a:spcAft>
            </a:pPr>
            <a:r>
              <a:rPr lang="ja-JP" altLang="en-US" dirty="0" smtClean="0">
                <a:solidFill>
                  <a:prstClr val="black"/>
                </a:solidFill>
                <a:latin typeface="ＤＨＰ平成ゴシックW5" panose="020B0500000000000000" pitchFamily="50" charset="-128"/>
                <a:ea typeface="ＤＨＰ平成ゴシックW5" panose="020B0500000000000000" pitchFamily="50" charset="-128"/>
              </a:rPr>
              <a:t>一人暮らしを希望する障害者が移行</a:t>
            </a:r>
            <a:endParaRPr lang="ja-JP" altLang="en-US" dirty="0">
              <a:solidFill>
                <a:prstClr val="black"/>
              </a:solidFill>
              <a:latin typeface="ＤＨＰ平成ゴシックW5" panose="020B0500000000000000" pitchFamily="50" charset="-128"/>
              <a:ea typeface="ＤＨＰ平成ゴシックW5" panose="020B0500000000000000" pitchFamily="50" charset="-128"/>
            </a:endParaRPr>
          </a:p>
        </p:txBody>
      </p:sp>
      <p:sp>
        <p:nvSpPr>
          <p:cNvPr id="50" name="右矢印 49"/>
          <p:cNvSpPr/>
          <p:nvPr/>
        </p:nvSpPr>
        <p:spPr>
          <a:xfrm rot="18369196">
            <a:off x="7081912" y="5167127"/>
            <a:ext cx="804931" cy="18520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51" name="テキスト ボックス 50"/>
          <p:cNvSpPr txBox="1"/>
          <p:nvPr/>
        </p:nvSpPr>
        <p:spPr>
          <a:xfrm>
            <a:off x="6504129" y="5049582"/>
            <a:ext cx="587624" cy="411257"/>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相談</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要請</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52" name="テキスト ボックス 51"/>
          <p:cNvSpPr txBox="1"/>
          <p:nvPr/>
        </p:nvSpPr>
        <p:spPr>
          <a:xfrm>
            <a:off x="7597331" y="4989359"/>
            <a:ext cx="1033989" cy="580534"/>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随時対応</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（訪問、電話、メール等）</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53" name="テキスト ボックス 52"/>
          <p:cNvSpPr txBox="1"/>
          <p:nvPr/>
        </p:nvSpPr>
        <p:spPr>
          <a:xfrm>
            <a:off x="4897562" y="5287202"/>
            <a:ext cx="1428164" cy="411257"/>
          </a:xfrm>
          <a:prstGeom prst="rect">
            <a:avLst/>
          </a:prstGeom>
          <a:noFill/>
        </p:spPr>
        <p:txBody>
          <a:bodyPr wrap="square" lIns="36000" tIns="36000" rIns="36000" bIns="36000" rtlCol="0" anchor="ctr" anchorCtr="0">
            <a:spAutoFit/>
          </a:bodyPr>
          <a:lstStyle/>
          <a:p>
            <a:pPr algn="l"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定期的な巡回訪問</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algn="l"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（例：週１～２回）</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58" name="右矢印 57"/>
          <p:cNvSpPr/>
          <p:nvPr/>
        </p:nvSpPr>
        <p:spPr>
          <a:xfrm>
            <a:off x="5611681" y="4222524"/>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55" name="テキスト ボックス 54"/>
          <p:cNvSpPr txBox="1"/>
          <p:nvPr/>
        </p:nvSpPr>
        <p:spPr>
          <a:xfrm>
            <a:off x="5874242" y="4077329"/>
            <a:ext cx="530513" cy="818022"/>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61" name="テキスト ボックス 60"/>
          <p:cNvSpPr txBox="1"/>
          <p:nvPr/>
        </p:nvSpPr>
        <p:spPr>
          <a:xfrm>
            <a:off x="6623522" y="4073559"/>
            <a:ext cx="530513" cy="821792"/>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63" name="テキスト ボックス 62"/>
          <p:cNvSpPr txBox="1"/>
          <p:nvPr/>
        </p:nvSpPr>
        <p:spPr>
          <a:xfrm>
            <a:off x="7421021" y="4077329"/>
            <a:ext cx="530513" cy="802766"/>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65" name="テキスト ボックス 64"/>
          <p:cNvSpPr txBox="1"/>
          <p:nvPr/>
        </p:nvSpPr>
        <p:spPr>
          <a:xfrm>
            <a:off x="8168066" y="4089165"/>
            <a:ext cx="530513" cy="790930"/>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sp>
        <p:nvSpPr>
          <p:cNvPr id="67" name="右矢印 66"/>
          <p:cNvSpPr/>
          <p:nvPr/>
        </p:nvSpPr>
        <p:spPr>
          <a:xfrm>
            <a:off x="6426158" y="4231953"/>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68" name="右矢印 67"/>
          <p:cNvSpPr/>
          <p:nvPr/>
        </p:nvSpPr>
        <p:spPr>
          <a:xfrm>
            <a:off x="7245322" y="4231953"/>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69" name="右矢印 68"/>
          <p:cNvSpPr/>
          <p:nvPr/>
        </p:nvSpPr>
        <p:spPr>
          <a:xfrm>
            <a:off x="8025406" y="4260170"/>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pic>
        <p:nvPicPr>
          <p:cNvPr id="54" name="Picture 22" descr="歩いている女性のイラスト">
            <a:hlinkClick r:id="rId2"/>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 b="33252"/>
          <a:stretch/>
        </p:blipFill>
        <p:spPr bwMode="auto">
          <a:xfrm flipH="1">
            <a:off x="6940834" y="4880562"/>
            <a:ext cx="786607" cy="739323"/>
          </a:xfrm>
          <a:prstGeom prst="rect">
            <a:avLst/>
          </a:prstGeom>
          <a:noFill/>
          <a:extLst>
            <a:ext uri="{909E8E84-426E-40DD-AFC4-6F175D3DCCD1}">
              <a14:hiddenFill xmlns:a14="http://schemas.microsoft.com/office/drawing/2010/main">
                <a:solidFill>
                  <a:srgbClr val="FFFFFF"/>
                </a:solidFill>
              </a14:hiddenFill>
            </a:ext>
          </a:extLst>
        </p:spPr>
      </p:pic>
      <p:sp>
        <p:nvSpPr>
          <p:cNvPr id="44" name="角丸四角形 43"/>
          <p:cNvSpPr/>
          <p:nvPr/>
        </p:nvSpPr>
        <p:spPr>
          <a:xfrm>
            <a:off x="6214838" y="2868016"/>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ＧＨ</a:t>
            </a:r>
            <a:endParaRPr lang="ja-JP" altLang="en-US" sz="1400" strike="sngStrike" dirty="0">
              <a:solidFill>
                <a:prstClr val="black"/>
              </a:solidFill>
              <a:latin typeface="HGPｺﾞｼｯｸM" panose="020B0600000000000000" pitchFamily="50" charset="-128"/>
              <a:ea typeface="HGPｺﾞｼｯｸM" panose="020B0600000000000000" pitchFamily="50" charset="-128"/>
            </a:endParaRPr>
          </a:p>
        </p:txBody>
      </p:sp>
      <p:sp>
        <p:nvSpPr>
          <p:cNvPr id="70" name="角丸四角形 69"/>
          <p:cNvSpPr/>
          <p:nvPr/>
        </p:nvSpPr>
        <p:spPr>
          <a:xfrm>
            <a:off x="7796548" y="2877331"/>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病院</a:t>
            </a:r>
            <a:endParaRPr lang="ja-JP" altLang="en-US" sz="1400" strike="sngStrike" dirty="0">
              <a:solidFill>
                <a:prstClr val="black"/>
              </a:solidFill>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9273536" y="2999864"/>
            <a:ext cx="365105" cy="276999"/>
          </a:xfrm>
          <a:prstGeom prst="rect">
            <a:avLst/>
          </a:prstGeom>
          <a:noFill/>
        </p:spPr>
        <p:txBody>
          <a:bodyPr wrap="square" rtlCol="0">
            <a:spAutoFit/>
          </a:bodyPr>
          <a:lstStyle/>
          <a:p>
            <a:pPr algn="l" fontAlgn="auto">
              <a:spcBef>
                <a:spcPts val="0"/>
              </a:spcBef>
              <a:spcAft>
                <a:spcPts val="0"/>
              </a:spcAft>
            </a:pPr>
            <a:r>
              <a:rPr lang="ja-JP" altLang="en-US" dirty="0" smtClean="0">
                <a:solidFill>
                  <a:prstClr val="black"/>
                </a:solidFill>
                <a:latin typeface="HGSｺﾞｼｯｸM" panose="020B0600000000000000" pitchFamily="50" charset="-128"/>
                <a:ea typeface="HGSｺﾞｼｯｸM" panose="020B0600000000000000" pitchFamily="50" charset="-128"/>
              </a:rPr>
              <a:t>等</a:t>
            </a:r>
            <a:endParaRPr lang="ja-JP" altLang="en-US" dirty="0">
              <a:solidFill>
                <a:prstClr val="black"/>
              </a:solidFill>
              <a:latin typeface="HGSｺﾞｼｯｸM" panose="020B0600000000000000" pitchFamily="50" charset="-128"/>
              <a:ea typeface="HGSｺﾞｼｯｸM" panose="020B0600000000000000" pitchFamily="50" charset="-128"/>
            </a:endParaRPr>
          </a:p>
        </p:txBody>
      </p:sp>
      <p:pic>
        <p:nvPicPr>
          <p:cNvPr id="48"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0535" y="4113855"/>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4205" y="4117102"/>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36359" y="4117102"/>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33861" y="4114081"/>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3781" y="4149375"/>
            <a:ext cx="504760" cy="414243"/>
          </a:xfrm>
          <a:prstGeom prst="rect">
            <a:avLst/>
          </a:prstGeom>
          <a:noFill/>
          <a:extLst>
            <a:ext uri="{909E8E84-426E-40DD-AFC4-6F175D3DCCD1}">
              <a14:hiddenFill xmlns:a14="http://schemas.microsoft.com/office/drawing/2010/main">
                <a:solidFill>
                  <a:srgbClr val="FFFFFF"/>
                </a:solidFill>
              </a14:hiddenFill>
            </a:ext>
          </a:extLst>
        </p:spPr>
      </p:pic>
      <p:sp>
        <p:nvSpPr>
          <p:cNvPr id="40" name="正方形/長方形 39"/>
          <p:cNvSpPr/>
          <p:nvPr/>
        </p:nvSpPr>
        <p:spPr>
          <a:xfrm>
            <a:off x="209946" y="2836031"/>
            <a:ext cx="3878995" cy="881075"/>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nchorCtr="0"/>
          <a:lstStyle/>
          <a:p>
            <a:pPr marL="179388" indent="-179388" algn="l" fontAlgn="auto">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　障害者</a:t>
            </a:r>
            <a:r>
              <a:rPr lang="ja-JP" altLang="en-US" sz="1400" dirty="0">
                <a:solidFill>
                  <a:prstClr val="black"/>
                </a:solidFill>
                <a:latin typeface="HGPｺﾞｼｯｸM" panose="020B0600000000000000" pitchFamily="50" charset="-128"/>
                <a:ea typeface="HGPｺﾞｼｯｸM" panose="020B0600000000000000" pitchFamily="50" charset="-128"/>
              </a:rPr>
              <a:t>支援施設やグループホーム等を利用していた</a:t>
            </a:r>
            <a:r>
              <a:rPr lang="ja-JP" altLang="en-US" sz="1400" dirty="0" smtClean="0">
                <a:solidFill>
                  <a:prstClr val="black"/>
                </a:solidFill>
                <a:latin typeface="HGPｺﾞｼｯｸM" panose="020B0600000000000000" pitchFamily="50" charset="-128"/>
                <a:ea typeface="HGPｺﾞｼｯｸM" panose="020B0600000000000000" pitchFamily="50" charset="-128"/>
              </a:rPr>
              <a:t>障害者で</a:t>
            </a:r>
            <a:r>
              <a:rPr lang="ja-JP" altLang="en-US" sz="1400" dirty="0">
                <a:solidFill>
                  <a:prstClr val="black"/>
                </a:solidFill>
                <a:latin typeface="HGPｺﾞｼｯｸM" panose="020B0600000000000000" pitchFamily="50" charset="-128"/>
                <a:ea typeface="HGPｺﾞｼｯｸM" panose="020B0600000000000000" pitchFamily="50" charset="-128"/>
              </a:rPr>
              <a:t>一人暮らしを希望する者</a:t>
            </a:r>
            <a:r>
              <a:rPr lang="ja-JP" altLang="en-US" sz="1400" dirty="0" smtClean="0">
                <a:solidFill>
                  <a:prstClr val="black"/>
                </a:solidFill>
                <a:latin typeface="HGPｺﾞｼｯｸM" panose="020B0600000000000000" pitchFamily="50" charset="-128"/>
                <a:ea typeface="HGPｺﾞｼｯｸM" panose="020B0600000000000000" pitchFamily="50" charset="-128"/>
              </a:rPr>
              <a:t>等</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42" name="正方形/長方形 41"/>
          <p:cNvSpPr/>
          <p:nvPr/>
        </p:nvSpPr>
        <p:spPr>
          <a:xfrm>
            <a:off x="128473" y="2619934"/>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prstClr val="white"/>
                </a:solidFill>
                <a:latin typeface="HGS創英角ｺﾞｼｯｸUB" pitchFamily="50" charset="-128"/>
                <a:ea typeface="HGS創英角ｺﾞｼｯｸUB" pitchFamily="50" charset="-128"/>
              </a:rPr>
              <a:t> </a:t>
            </a:r>
            <a:r>
              <a:rPr lang="ja-JP" altLang="en-US" sz="1400" dirty="0" smtClean="0">
                <a:solidFill>
                  <a:prstClr val="white"/>
                </a:solidFill>
                <a:latin typeface="HGS創英角ｺﾞｼｯｸUB" pitchFamily="50" charset="-128"/>
                <a:ea typeface="HGS創英角ｺﾞｼｯｸUB" pitchFamily="50" charset="-128"/>
              </a:rPr>
              <a:t>対象者</a:t>
            </a:r>
            <a:endParaRPr lang="ja-JP" altLang="en-US" sz="1400" dirty="0">
              <a:solidFill>
                <a:prstClr val="white"/>
              </a:solidFill>
              <a:latin typeface="HGS創英角ｺﾞｼｯｸUB" pitchFamily="50" charset="-128"/>
              <a:ea typeface="HGS創英角ｺﾞｼｯｸUB" pitchFamily="50" charset="-128"/>
            </a:endParaRPr>
          </a:p>
        </p:txBody>
      </p:sp>
      <p:sp>
        <p:nvSpPr>
          <p:cNvPr id="43" name="正方形/長方形 42"/>
          <p:cNvSpPr/>
          <p:nvPr/>
        </p:nvSpPr>
        <p:spPr>
          <a:xfrm>
            <a:off x="209946" y="4005376"/>
            <a:ext cx="3878995" cy="2808000"/>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lstStyle/>
          <a:p>
            <a:pPr marL="179388" indent="-179388" algn="l" fontAlgn="auto">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82563" indent="-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定期的に利用者の居宅を訪問し、</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食事、洗濯、掃除などに課題はないか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公共料金や家賃に滞納はない</a:t>
            </a:r>
            <a:r>
              <a:rPr lang="ja-JP" altLang="en-US" sz="1400" dirty="0" smtClean="0">
                <a:solidFill>
                  <a:prstClr val="black"/>
                </a:solidFill>
                <a:latin typeface="HGPｺﾞｼｯｸM" panose="020B0600000000000000" pitchFamily="50" charset="-128"/>
                <a:ea typeface="HGPｺﾞｼｯｸM" panose="020B0600000000000000" pitchFamily="50" charset="-128"/>
              </a:rPr>
              <a:t>か</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体調に変化はないか、通院しているか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地域住民との関係は良好か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など</a:t>
            </a:r>
            <a:r>
              <a:rPr lang="ja-JP" altLang="en-US" sz="1400" dirty="0">
                <a:solidFill>
                  <a:prstClr val="black"/>
                </a:solidFill>
                <a:latin typeface="HGPｺﾞｼｯｸM" panose="020B0600000000000000" pitchFamily="50" charset="-128"/>
                <a:ea typeface="HGPｺﾞｼｯｸM" panose="020B0600000000000000" pitchFamily="50" charset="-128"/>
              </a:rPr>
              <a:t>について確認を行い、必要な助言や医療機関等との連絡調整を行う。</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定期的</a:t>
            </a:r>
            <a:r>
              <a:rPr lang="ja-JP" altLang="en-US" sz="1400" dirty="0">
                <a:solidFill>
                  <a:prstClr val="black"/>
                </a:solidFill>
                <a:latin typeface="HGPｺﾞｼｯｸM" panose="020B0600000000000000" pitchFamily="50" charset="-128"/>
                <a:ea typeface="HGPｺﾞｼｯｸM" panose="020B0600000000000000" pitchFamily="50" charset="-128"/>
              </a:rPr>
              <a:t>な訪問だけではなく、利用者からの相談・要請があった際は、訪問、電話、メール等による随時の対応も行う。</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9388" indent="-179388" algn="l" fontAlgn="auto">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60" name="正方形/長方形 59"/>
          <p:cNvSpPr/>
          <p:nvPr/>
        </p:nvSpPr>
        <p:spPr>
          <a:xfrm>
            <a:off x="134270" y="3811642"/>
            <a:ext cx="210623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smtClean="0">
                <a:solidFill>
                  <a:prstClr val="white"/>
                </a:solidFill>
                <a:latin typeface="HGS創英角ｺﾞｼｯｸUB" pitchFamily="50" charset="-128"/>
                <a:ea typeface="HGS創英角ｺﾞｼｯｸUB" pitchFamily="50" charset="-128"/>
              </a:rPr>
              <a:t>支援内容</a:t>
            </a:r>
            <a:endParaRPr lang="ja-JP" altLang="en-US" sz="1400" dirty="0">
              <a:solidFill>
                <a:prstClr val="white"/>
              </a:solidFill>
              <a:latin typeface="HGS創英角ｺﾞｼｯｸUB" pitchFamily="50" charset="-128"/>
              <a:ea typeface="HGS創英角ｺﾞｼｯｸUB" pitchFamily="50" charset="-128"/>
            </a:endParaRPr>
          </a:p>
        </p:txBody>
      </p:sp>
      <p:sp>
        <p:nvSpPr>
          <p:cNvPr id="56" name="左カーブ矢印 55"/>
          <p:cNvSpPr/>
          <p:nvPr/>
        </p:nvSpPr>
        <p:spPr>
          <a:xfrm rot="8684457">
            <a:off x="4692247" y="4891320"/>
            <a:ext cx="732517" cy="1547895"/>
          </a:xfrm>
          <a:prstGeom prst="curvedLeftArrow">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pic>
        <p:nvPicPr>
          <p:cNvPr id="41" name="Picture 22" descr="歩いている女性のイラスト">
            <a:hlinkClick r:id="rId2"/>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11481" y="4219961"/>
            <a:ext cx="698962" cy="1107632"/>
          </a:xfrm>
          <a:prstGeom prst="rect">
            <a:avLst/>
          </a:prstGeom>
          <a:noFill/>
          <a:extLst>
            <a:ext uri="{909E8E84-426E-40DD-AFC4-6F175D3DCCD1}">
              <a14:hiddenFill xmlns:a14="http://schemas.microsoft.com/office/drawing/2010/main">
                <a:solidFill>
                  <a:srgbClr val="FFFFFF"/>
                </a:solidFill>
              </a14:hiddenFill>
            </a:ext>
          </a:extLst>
        </p:spPr>
      </p:pic>
      <p:sp>
        <p:nvSpPr>
          <p:cNvPr id="57" name="左カーブ矢印 56"/>
          <p:cNvSpPr/>
          <p:nvPr/>
        </p:nvSpPr>
        <p:spPr>
          <a:xfrm rot="2135571">
            <a:off x="8332302" y="4845938"/>
            <a:ext cx="732517" cy="1547895"/>
          </a:xfrm>
          <a:prstGeom prst="curvedLeftArrow">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pic>
        <p:nvPicPr>
          <p:cNvPr id="47" name="Picture 22" descr="歩いている女性のイラスト">
            <a:hlinkClick r:id="rId2"/>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63269" y="5250224"/>
            <a:ext cx="730210" cy="1157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161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7419473" y="3429000"/>
            <a:ext cx="1638000" cy="792000"/>
          </a:xfrm>
          <a:prstGeom prst="rect">
            <a:avLst/>
          </a:prstGeom>
          <a:solidFill>
            <a:schemeClr val="bg1"/>
          </a:solidFill>
          <a:ln w="19050"/>
        </p:spPr>
        <p:style>
          <a:lnRef idx="2">
            <a:schemeClr val="accent4"/>
          </a:lnRef>
          <a:fillRef idx="1">
            <a:schemeClr val="lt1"/>
          </a:fillRef>
          <a:effectRef idx="0">
            <a:schemeClr val="accent4"/>
          </a:effectRef>
          <a:fontRef idx="minor">
            <a:schemeClr val="dk1"/>
          </a:fontRef>
        </p:style>
        <p:txBody>
          <a:bodyPr rtlCol="0" anchor="ctr"/>
          <a:lstStyle/>
          <a:p>
            <a:pPr marL="72000" indent="-457200" algn="l" fontAlgn="auto">
              <a:spcBef>
                <a:spcPts val="0"/>
              </a:spcBef>
              <a:spcAft>
                <a:spcPts val="0"/>
              </a:spcAft>
            </a:pPr>
            <a:r>
              <a:rPr lang="ja-JP" altLang="en-US" dirty="0" smtClean="0">
                <a:solidFill>
                  <a:prstClr val="black"/>
                </a:solidFill>
              </a:rPr>
              <a:t>・遅刻</a:t>
            </a:r>
            <a:r>
              <a:rPr lang="ja-JP" altLang="en-US" dirty="0">
                <a:solidFill>
                  <a:prstClr val="black"/>
                </a:solidFill>
              </a:rPr>
              <a:t>や</a:t>
            </a:r>
            <a:r>
              <a:rPr lang="ja-JP" altLang="en-US" dirty="0" smtClean="0">
                <a:solidFill>
                  <a:prstClr val="black"/>
                </a:solidFill>
              </a:rPr>
              <a:t>欠勤の増加</a:t>
            </a:r>
            <a:endParaRPr lang="en-US" altLang="ja-JP" dirty="0" smtClean="0">
              <a:solidFill>
                <a:prstClr val="black"/>
              </a:solidFill>
            </a:endParaRPr>
          </a:p>
          <a:p>
            <a:pPr marL="72000" indent="-457200" algn="l" fontAlgn="auto">
              <a:spcBef>
                <a:spcPts val="0"/>
              </a:spcBef>
              <a:spcAft>
                <a:spcPts val="0"/>
              </a:spcAft>
            </a:pPr>
            <a:r>
              <a:rPr lang="ja-JP" altLang="en-US" dirty="0" smtClean="0">
                <a:solidFill>
                  <a:prstClr val="black"/>
                </a:solidFill>
              </a:rPr>
              <a:t>・業務中の居眠り</a:t>
            </a:r>
            <a:endParaRPr lang="en-US" altLang="ja-JP" dirty="0">
              <a:solidFill>
                <a:prstClr val="black"/>
              </a:solidFill>
            </a:endParaRPr>
          </a:p>
          <a:p>
            <a:pPr marL="72000" indent="-457200" algn="l" fontAlgn="auto">
              <a:spcBef>
                <a:spcPts val="0"/>
              </a:spcBef>
              <a:spcAft>
                <a:spcPts val="0"/>
              </a:spcAft>
            </a:pPr>
            <a:r>
              <a:rPr lang="ja-JP" altLang="en-US" dirty="0" smtClean="0">
                <a:solidFill>
                  <a:prstClr val="black"/>
                </a:solidFill>
              </a:rPr>
              <a:t>・身だしなみの乱れ</a:t>
            </a:r>
            <a:endParaRPr lang="en-US" altLang="ja-JP" dirty="0" smtClean="0">
              <a:solidFill>
                <a:prstClr val="black"/>
              </a:solidFill>
            </a:endParaRPr>
          </a:p>
          <a:p>
            <a:pPr marL="72000" indent="-457200" algn="l" fontAlgn="auto">
              <a:spcBef>
                <a:spcPts val="0"/>
              </a:spcBef>
              <a:spcAft>
                <a:spcPts val="0"/>
              </a:spcAft>
            </a:pPr>
            <a:r>
              <a:rPr lang="ja-JP" altLang="en-US" dirty="0" smtClean="0">
                <a:solidFill>
                  <a:prstClr val="black"/>
                </a:solidFill>
              </a:rPr>
              <a:t>・薬の飲み忘れ</a:t>
            </a:r>
            <a:endParaRPr lang="en-US" altLang="ja-JP" dirty="0" smtClean="0">
              <a:solidFill>
                <a:prstClr val="black"/>
              </a:solidFill>
            </a:endParaRPr>
          </a:p>
        </p:txBody>
      </p:sp>
      <p:sp>
        <p:nvSpPr>
          <p:cNvPr id="63" name="正方形/長方形 62"/>
          <p:cNvSpPr/>
          <p:nvPr/>
        </p:nvSpPr>
        <p:spPr>
          <a:xfrm>
            <a:off x="7149442" y="4257128"/>
            <a:ext cx="2340000" cy="7199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fontAlgn="auto">
              <a:spcBef>
                <a:spcPts val="0"/>
              </a:spcBef>
              <a:spcAft>
                <a:spcPts val="0"/>
              </a:spcAft>
            </a:pPr>
            <a:r>
              <a:rPr lang="ja-JP" altLang="en-US" sz="1600" b="1" dirty="0" smtClean="0">
                <a:solidFill>
                  <a:prstClr val="black"/>
                </a:solidFill>
              </a:rPr>
              <a:t>企業等</a:t>
            </a:r>
            <a:endParaRPr lang="en-US" altLang="ja-JP" sz="1600" b="1" dirty="0" smtClean="0">
              <a:solidFill>
                <a:prstClr val="black"/>
              </a:solidFill>
            </a:endParaRPr>
          </a:p>
        </p:txBody>
      </p:sp>
      <p:sp>
        <p:nvSpPr>
          <p:cNvPr id="14" name="角丸四角形 13"/>
          <p:cNvSpPr/>
          <p:nvPr/>
        </p:nvSpPr>
        <p:spPr>
          <a:xfrm>
            <a:off x="272480" y="3537012"/>
            <a:ext cx="2880123" cy="3204356"/>
          </a:xfrm>
          <a:prstGeom prst="roundRect">
            <a:avLst>
              <a:gd name="adj" fmla="val 5919"/>
            </a:avLst>
          </a:prstGeom>
        </p:spPr>
        <p:style>
          <a:lnRef idx="1">
            <a:schemeClr val="accent6"/>
          </a:lnRef>
          <a:fillRef idx="2">
            <a:schemeClr val="accent6"/>
          </a:fillRef>
          <a:effectRef idx="1">
            <a:schemeClr val="accent6"/>
          </a:effectRef>
          <a:fontRef idx="minor">
            <a:schemeClr val="dk1"/>
          </a:fontRef>
        </p:style>
        <p:txBody>
          <a:bodyPr rtlCol="0" anchor="ctr"/>
          <a:lstStyle/>
          <a:p>
            <a:pPr fontAlgn="auto">
              <a:spcBef>
                <a:spcPts val="0"/>
              </a:spcBef>
              <a:spcAft>
                <a:spcPts val="0"/>
              </a:spcAft>
            </a:pPr>
            <a:endParaRPr lang="ja-JP" altLang="en-US" sz="1800">
              <a:solidFill>
                <a:prstClr val="black"/>
              </a:solidFill>
            </a:endParaRPr>
          </a:p>
        </p:txBody>
      </p:sp>
      <p:sp>
        <p:nvSpPr>
          <p:cNvPr id="5" name="タイトル 7"/>
          <p:cNvSpPr txBox="1">
            <a:spLocks/>
          </p:cNvSpPr>
          <p:nvPr/>
        </p:nvSpPr>
        <p:spPr bwMode="auto">
          <a:xfrm>
            <a:off x="1" y="8672"/>
            <a:ext cx="9906000" cy="468000"/>
          </a:xfrm>
          <a:prstGeom prst="rect">
            <a:avLst/>
          </a:prstGeom>
          <a:noFill/>
          <a:ln w="9525">
            <a:noFill/>
            <a:miter lim="800000"/>
            <a:headEnd/>
            <a:tailEnd/>
          </a:ln>
        </p:spPr>
        <p:txBody>
          <a:bodyPr vert="horz" wrap="square" lIns="91414" tIns="45706" rIns="91414" bIns="45706"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23" algn="ctr" rtl="0" fontAlgn="base">
              <a:spcBef>
                <a:spcPct val="0"/>
              </a:spcBef>
              <a:spcAft>
                <a:spcPct val="0"/>
              </a:spcAft>
              <a:defRPr kumimoji="1" sz="4400">
                <a:solidFill>
                  <a:schemeClr val="tx2"/>
                </a:solidFill>
                <a:latin typeface="Arial" charset="0"/>
                <a:ea typeface="ＭＳ Ｐゴシック" pitchFamily="50" charset="-128"/>
              </a:defRPr>
            </a:lvl6pPr>
            <a:lvl7pPr marL="914246" algn="ctr" rtl="0" fontAlgn="base">
              <a:spcBef>
                <a:spcPct val="0"/>
              </a:spcBef>
              <a:spcAft>
                <a:spcPct val="0"/>
              </a:spcAft>
              <a:defRPr kumimoji="1" sz="4400">
                <a:solidFill>
                  <a:schemeClr val="tx2"/>
                </a:solidFill>
                <a:latin typeface="Arial" charset="0"/>
                <a:ea typeface="ＭＳ Ｐゴシック" pitchFamily="50" charset="-128"/>
              </a:defRPr>
            </a:lvl7pPr>
            <a:lvl8pPr marL="1371369" algn="ctr" rtl="0" fontAlgn="base">
              <a:spcBef>
                <a:spcPct val="0"/>
              </a:spcBef>
              <a:spcAft>
                <a:spcPct val="0"/>
              </a:spcAft>
              <a:defRPr kumimoji="1" sz="4400">
                <a:solidFill>
                  <a:schemeClr val="tx2"/>
                </a:solidFill>
                <a:latin typeface="Arial" charset="0"/>
                <a:ea typeface="ＭＳ Ｐゴシック" pitchFamily="50" charset="-128"/>
              </a:defRPr>
            </a:lvl8pPr>
            <a:lvl9pPr marL="1828492"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400" spc="-100" dirty="0" smtClean="0">
                <a:solidFill>
                  <a:prstClr val="black"/>
                </a:solidFill>
                <a:latin typeface="HG創英角ｺﾞｼｯｸUB" panose="020B0909000000000000" pitchFamily="49" charset="-128"/>
                <a:ea typeface="HG創英角ｺﾞｼｯｸUB" panose="020B0909000000000000" pitchFamily="49" charset="-128"/>
              </a:rPr>
              <a:t>就労定着に向けた支援を行う新たなサービス（就労定着支援）の創設</a:t>
            </a:r>
            <a:endParaRPr lang="ja-JP" altLang="en-US" sz="2400" dirty="0">
              <a:solidFill>
                <a:prstClr val="black"/>
              </a:solidFill>
              <a:latin typeface="HG創英角ｺﾞｼｯｸUB" panose="020B0909000000000000" pitchFamily="49" charset="-128"/>
              <a:ea typeface="HG創英角ｺﾞｼｯｸUB" panose="020B0909000000000000" pitchFamily="49" charset="-128"/>
            </a:endParaRPr>
          </a:p>
        </p:txBody>
      </p:sp>
      <p:sp>
        <p:nvSpPr>
          <p:cNvPr id="54" name="正方形/長方形 53"/>
          <p:cNvSpPr/>
          <p:nvPr/>
        </p:nvSpPr>
        <p:spPr>
          <a:xfrm>
            <a:off x="360225" y="4005064"/>
            <a:ext cx="2736000" cy="936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fontAlgn="auto">
              <a:spcBef>
                <a:spcPts val="0"/>
              </a:spcBef>
              <a:spcAft>
                <a:spcPts val="0"/>
              </a:spcAft>
            </a:pPr>
            <a:r>
              <a:rPr lang="ja-JP" altLang="en-US" sz="1400" dirty="0" smtClean="0">
                <a:solidFill>
                  <a:prstClr val="black"/>
                </a:solidFill>
              </a:rPr>
              <a:t>就労移行支援事業所等</a:t>
            </a:r>
            <a:endParaRPr lang="ja-JP" altLang="en-US" sz="1400" strike="dblStrike" dirty="0">
              <a:solidFill>
                <a:srgbClr val="0070C0"/>
              </a:solidFill>
            </a:endParaRPr>
          </a:p>
        </p:txBody>
      </p:sp>
      <p:pic>
        <p:nvPicPr>
          <p:cNvPr id="72" name="Picture 2" descr="C:\Users\STLGW\AppData\Local\Microsoft\Windows\Temporary Internet Files\Content.IE5\QJ278V1S\cc-library010009605-thum[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77435" y="4509096"/>
            <a:ext cx="624191" cy="540000"/>
          </a:xfrm>
          <a:prstGeom prst="rect">
            <a:avLst/>
          </a:prstGeom>
          <a:noFill/>
          <a:extLst>
            <a:ext uri="{909E8E84-426E-40DD-AFC4-6F175D3DCCD1}">
              <a14:hiddenFill xmlns:a14="http://schemas.microsoft.com/office/drawing/2010/main">
                <a:solidFill>
                  <a:srgbClr val="FFFFFF"/>
                </a:solidFill>
              </a14:hiddenFill>
            </a:ext>
          </a:extLst>
        </p:spPr>
      </p:pic>
      <p:sp>
        <p:nvSpPr>
          <p:cNvPr id="76" name="正方形/長方形 75"/>
          <p:cNvSpPr/>
          <p:nvPr/>
        </p:nvSpPr>
        <p:spPr>
          <a:xfrm>
            <a:off x="7113541" y="4257008"/>
            <a:ext cx="900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spcBef>
                <a:spcPts val="0"/>
              </a:spcBef>
              <a:spcAft>
                <a:spcPts val="0"/>
              </a:spcAft>
            </a:pPr>
            <a:r>
              <a:rPr lang="ja-JP" altLang="en-US" sz="1100" dirty="0" smtClean="0">
                <a:solidFill>
                  <a:prstClr val="black"/>
                </a:solidFill>
              </a:rPr>
              <a:t>働く障害者</a:t>
            </a:r>
            <a:endParaRPr lang="ja-JP" altLang="en-US" sz="1100" dirty="0">
              <a:solidFill>
                <a:prstClr val="black"/>
              </a:solidFill>
            </a:endParaRPr>
          </a:p>
        </p:txBody>
      </p:sp>
      <p:sp>
        <p:nvSpPr>
          <p:cNvPr id="81" name="正方形/長方形 80"/>
          <p:cNvSpPr/>
          <p:nvPr/>
        </p:nvSpPr>
        <p:spPr>
          <a:xfrm>
            <a:off x="360225" y="5157192"/>
            <a:ext cx="2736000" cy="133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400" dirty="0" smtClean="0">
                <a:solidFill>
                  <a:prstClr val="black"/>
                </a:solidFill>
              </a:rPr>
              <a:t>・　障害者就業・生活支援センター</a:t>
            </a:r>
            <a:endParaRPr lang="en-US" altLang="ja-JP" sz="1400" dirty="0" smtClean="0">
              <a:solidFill>
                <a:prstClr val="black"/>
              </a:solidFill>
            </a:endParaRPr>
          </a:p>
          <a:p>
            <a:pPr algn="l" fontAlgn="auto">
              <a:spcBef>
                <a:spcPts val="0"/>
              </a:spcBef>
              <a:spcAft>
                <a:spcPts val="0"/>
              </a:spcAft>
            </a:pPr>
            <a:r>
              <a:rPr lang="ja-JP" altLang="en-US" sz="1400" dirty="0" smtClean="0">
                <a:solidFill>
                  <a:prstClr val="black"/>
                </a:solidFill>
              </a:rPr>
              <a:t>・　医療機関</a:t>
            </a:r>
            <a:endParaRPr lang="en-US" altLang="ja-JP" sz="1400" dirty="0" smtClean="0">
              <a:solidFill>
                <a:prstClr val="black"/>
              </a:solidFill>
            </a:endParaRPr>
          </a:p>
          <a:p>
            <a:pPr algn="l" fontAlgn="auto">
              <a:spcBef>
                <a:spcPts val="0"/>
              </a:spcBef>
              <a:spcAft>
                <a:spcPts val="0"/>
              </a:spcAft>
            </a:pPr>
            <a:r>
              <a:rPr lang="ja-JP" altLang="en-US" sz="1400" dirty="0" smtClean="0">
                <a:solidFill>
                  <a:prstClr val="black"/>
                </a:solidFill>
              </a:rPr>
              <a:t>・　社会福祉協議会　　等</a:t>
            </a:r>
            <a:endParaRPr lang="ja-JP" altLang="en-US" sz="1400" dirty="0">
              <a:solidFill>
                <a:prstClr val="black"/>
              </a:solidFill>
            </a:endParaRPr>
          </a:p>
        </p:txBody>
      </p:sp>
      <p:sp>
        <p:nvSpPr>
          <p:cNvPr id="12" name="左右矢印 11"/>
          <p:cNvSpPr/>
          <p:nvPr/>
        </p:nvSpPr>
        <p:spPr>
          <a:xfrm>
            <a:off x="3189039" y="6309320"/>
            <a:ext cx="3384377" cy="216024"/>
          </a:xfrm>
          <a:prstGeom prst="leftRightArrow">
            <a:avLst>
              <a:gd name="adj1" fmla="val 61401"/>
              <a:gd name="adj2" fmla="val 568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86" name="正方形/長方形 85"/>
          <p:cNvSpPr/>
          <p:nvPr/>
        </p:nvSpPr>
        <p:spPr>
          <a:xfrm>
            <a:off x="4197115" y="6489256"/>
            <a:ext cx="14408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dirty="0" smtClean="0">
                <a:solidFill>
                  <a:prstClr val="black"/>
                </a:solidFill>
              </a:rPr>
              <a:t>②連絡調整</a:t>
            </a:r>
            <a:endParaRPr lang="ja-JP" altLang="en-US" dirty="0">
              <a:solidFill>
                <a:prstClr val="black"/>
              </a:solidFill>
            </a:endParaRPr>
          </a:p>
        </p:txBody>
      </p:sp>
      <p:sp>
        <p:nvSpPr>
          <p:cNvPr id="88" name="正方形/長方形 87"/>
          <p:cNvSpPr/>
          <p:nvPr/>
        </p:nvSpPr>
        <p:spPr>
          <a:xfrm>
            <a:off x="272480" y="3429000"/>
            <a:ext cx="2880123" cy="36004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fontAlgn="auto">
              <a:spcBef>
                <a:spcPts val="0"/>
              </a:spcBef>
              <a:spcAft>
                <a:spcPts val="0"/>
              </a:spcAft>
            </a:pPr>
            <a:r>
              <a:rPr lang="ja-JP" altLang="en-US" sz="1600" b="1" dirty="0" smtClean="0">
                <a:solidFill>
                  <a:prstClr val="black"/>
                </a:solidFill>
              </a:rPr>
              <a:t>関係機関</a:t>
            </a:r>
            <a:endParaRPr lang="ja-JP" altLang="en-US" sz="1600" b="1" dirty="0">
              <a:solidFill>
                <a:prstClr val="black"/>
              </a:solidFill>
            </a:endParaRPr>
          </a:p>
        </p:txBody>
      </p:sp>
      <p:sp>
        <p:nvSpPr>
          <p:cNvPr id="93" name="左右矢印 92"/>
          <p:cNvSpPr/>
          <p:nvPr/>
        </p:nvSpPr>
        <p:spPr>
          <a:xfrm rot="5400000">
            <a:off x="8463658" y="5463224"/>
            <a:ext cx="1008000" cy="252000"/>
          </a:xfrm>
          <a:prstGeom prst="leftRightArrow">
            <a:avLst>
              <a:gd name="adj1" fmla="val 61401"/>
              <a:gd name="adj2" fmla="val 64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18" name="テキスト ボックス 17"/>
          <p:cNvSpPr txBox="1"/>
          <p:nvPr/>
        </p:nvSpPr>
        <p:spPr>
          <a:xfrm>
            <a:off x="8998381" y="5121040"/>
            <a:ext cx="369332" cy="1296176"/>
          </a:xfrm>
          <a:prstGeom prst="rect">
            <a:avLst/>
          </a:prstGeom>
          <a:noFill/>
        </p:spPr>
        <p:txBody>
          <a:bodyPr vert="eaVert" wrap="square" rtlCol="0">
            <a:spAutoFit/>
          </a:bodyPr>
          <a:lstStyle/>
          <a:p>
            <a:pPr algn="l" fontAlgn="auto">
              <a:spcBef>
                <a:spcPts val="0"/>
              </a:spcBef>
              <a:spcAft>
                <a:spcPts val="0"/>
              </a:spcAft>
            </a:pPr>
            <a:r>
              <a:rPr lang="ja-JP" altLang="en-US" dirty="0" smtClean="0">
                <a:solidFill>
                  <a:prstClr val="black"/>
                </a:solidFill>
                <a:latin typeface="Calibri"/>
                <a:ea typeface="ＭＳ Ｐゴシック"/>
              </a:rPr>
              <a:t>②連絡調整</a:t>
            </a:r>
            <a:endParaRPr lang="ja-JP" altLang="en-US" dirty="0">
              <a:solidFill>
                <a:prstClr val="black"/>
              </a:solidFill>
              <a:latin typeface="Calibri"/>
              <a:ea typeface="ＭＳ Ｐゴシック"/>
            </a:endParaRPr>
          </a:p>
        </p:txBody>
      </p:sp>
      <p:sp>
        <p:nvSpPr>
          <p:cNvPr id="61" name="正方形/長方形 60"/>
          <p:cNvSpPr/>
          <p:nvPr/>
        </p:nvSpPr>
        <p:spPr>
          <a:xfrm>
            <a:off x="4125099" y="4869104"/>
            <a:ext cx="198022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smtClean="0">
                <a:solidFill>
                  <a:prstClr val="black"/>
                </a:solidFill>
              </a:rPr>
              <a:t>一般就労へ移行</a:t>
            </a:r>
            <a:endParaRPr lang="ja-JP" altLang="en-US" sz="1400" dirty="0">
              <a:solidFill>
                <a:prstClr val="black"/>
              </a:solidFill>
            </a:endParaRPr>
          </a:p>
        </p:txBody>
      </p:sp>
      <p:sp>
        <p:nvSpPr>
          <p:cNvPr id="30" name="雲形吹き出し 29"/>
          <p:cNvSpPr/>
          <p:nvPr/>
        </p:nvSpPr>
        <p:spPr>
          <a:xfrm>
            <a:off x="3189031" y="3501128"/>
            <a:ext cx="3924008" cy="1080000"/>
          </a:xfrm>
          <a:prstGeom prst="cloudCallout">
            <a:avLst>
              <a:gd name="adj1" fmla="val 46460"/>
              <a:gd name="adj2" fmla="val 48836"/>
            </a:avLst>
          </a:prstGeom>
          <a:ln/>
        </p:spPr>
        <p:style>
          <a:lnRef idx="1">
            <a:schemeClr val="accent4"/>
          </a:lnRef>
          <a:fillRef idx="2">
            <a:schemeClr val="accent4"/>
          </a:fillRef>
          <a:effectRef idx="1">
            <a:schemeClr val="accent4"/>
          </a:effectRef>
          <a:fontRef idx="minor">
            <a:schemeClr val="dk1"/>
          </a:fontRef>
        </p:style>
        <p:txBody>
          <a:bodyPr rtlCol="0" anchor="ctr"/>
          <a:lstStyle/>
          <a:p>
            <a:pPr fontAlgn="auto">
              <a:spcBef>
                <a:spcPts val="0"/>
              </a:spcBef>
              <a:spcAft>
                <a:spcPts val="0"/>
              </a:spcAft>
            </a:pPr>
            <a:endParaRPr kumimoji="0" lang="ja-JP" altLang="en-US" sz="1800" kern="0" smtClean="0">
              <a:solidFill>
                <a:prstClr val="black"/>
              </a:solidFill>
            </a:endParaRPr>
          </a:p>
        </p:txBody>
      </p:sp>
      <p:sp>
        <p:nvSpPr>
          <p:cNvPr id="31" name="正方形/長方形 30"/>
          <p:cNvSpPr/>
          <p:nvPr/>
        </p:nvSpPr>
        <p:spPr>
          <a:xfrm>
            <a:off x="3267434" y="3645024"/>
            <a:ext cx="3666000" cy="360040"/>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fontAlgn="auto">
              <a:spcBef>
                <a:spcPts val="0"/>
              </a:spcBef>
              <a:spcAft>
                <a:spcPts val="0"/>
              </a:spcAft>
            </a:pPr>
            <a:r>
              <a:rPr lang="ja-JP" altLang="en-US" sz="1400" b="1" dirty="0" smtClean="0">
                <a:solidFill>
                  <a:prstClr val="black"/>
                </a:solidFill>
              </a:rPr>
              <a:t>就労に伴い生じている生活面の課題</a:t>
            </a:r>
            <a:endParaRPr lang="ja-JP" altLang="en-US" sz="1400" b="1" dirty="0">
              <a:solidFill>
                <a:prstClr val="black"/>
              </a:solidFill>
            </a:endParaRPr>
          </a:p>
        </p:txBody>
      </p:sp>
      <p:sp>
        <p:nvSpPr>
          <p:cNvPr id="32" name="左右矢印 31"/>
          <p:cNvSpPr/>
          <p:nvPr/>
        </p:nvSpPr>
        <p:spPr>
          <a:xfrm rot="5400000">
            <a:off x="7113482" y="5445096"/>
            <a:ext cx="1044000" cy="252000"/>
          </a:xfrm>
          <a:prstGeom prst="leftRightArrow">
            <a:avLst>
              <a:gd name="adj1" fmla="val 61401"/>
              <a:gd name="adj2" fmla="val 64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34" name="正方形/長方形 33"/>
          <p:cNvSpPr/>
          <p:nvPr/>
        </p:nvSpPr>
        <p:spPr>
          <a:xfrm>
            <a:off x="3562558" y="4040984"/>
            <a:ext cx="3262669" cy="324000"/>
          </a:xfrm>
          <a:prstGeom prst="rect">
            <a:avLst/>
          </a:prstGeom>
          <a:noFill/>
          <a:ln w="19050">
            <a:noFill/>
          </a:ln>
        </p:spPr>
        <p:style>
          <a:lnRef idx="2">
            <a:schemeClr val="accent4"/>
          </a:lnRef>
          <a:fillRef idx="1">
            <a:schemeClr val="lt1"/>
          </a:fillRef>
          <a:effectRef idx="0">
            <a:schemeClr val="accent4"/>
          </a:effectRef>
          <a:fontRef idx="minor">
            <a:schemeClr val="dk1"/>
          </a:fontRef>
        </p:style>
        <p:txBody>
          <a:bodyPr rtlCol="0" anchor="ctr"/>
          <a:lstStyle/>
          <a:p>
            <a:pPr marL="72000" indent="-457200" algn="l" fontAlgn="auto">
              <a:spcBef>
                <a:spcPts val="0"/>
              </a:spcBef>
              <a:spcAft>
                <a:spcPts val="0"/>
              </a:spcAft>
            </a:pPr>
            <a:r>
              <a:rPr lang="ja-JP" altLang="en-US" dirty="0" smtClean="0">
                <a:solidFill>
                  <a:prstClr val="black"/>
                </a:solidFill>
              </a:rPr>
              <a:t>⇒生活リズム</a:t>
            </a:r>
            <a:r>
              <a:rPr lang="ja-JP" altLang="en-US" dirty="0">
                <a:solidFill>
                  <a:prstClr val="black"/>
                </a:solidFill>
              </a:rPr>
              <a:t>、</a:t>
            </a:r>
            <a:r>
              <a:rPr lang="ja-JP" altLang="en-US" dirty="0" smtClean="0">
                <a:solidFill>
                  <a:prstClr val="black"/>
                </a:solidFill>
              </a:rPr>
              <a:t>体調の管理、給料の浪費等</a:t>
            </a:r>
            <a:endParaRPr lang="en-US" altLang="ja-JP" dirty="0" smtClean="0">
              <a:solidFill>
                <a:prstClr val="black"/>
              </a:solidFill>
            </a:endParaRPr>
          </a:p>
        </p:txBody>
      </p:sp>
      <p:sp>
        <p:nvSpPr>
          <p:cNvPr id="35" name="テキスト ボックス 34"/>
          <p:cNvSpPr txBox="1"/>
          <p:nvPr/>
        </p:nvSpPr>
        <p:spPr>
          <a:xfrm>
            <a:off x="7689304" y="5121216"/>
            <a:ext cx="553998" cy="1296000"/>
          </a:xfrm>
          <a:prstGeom prst="rect">
            <a:avLst/>
          </a:prstGeom>
          <a:noFill/>
        </p:spPr>
        <p:txBody>
          <a:bodyPr vert="eaVert" wrap="square" rtlCol="0">
            <a:spAutoFit/>
          </a:bodyPr>
          <a:lstStyle/>
          <a:p>
            <a:pPr algn="l" fontAlgn="auto">
              <a:spcBef>
                <a:spcPts val="0"/>
              </a:spcBef>
              <a:spcAft>
                <a:spcPts val="0"/>
              </a:spcAft>
            </a:pPr>
            <a:r>
              <a:rPr lang="ja-JP" altLang="en-US" dirty="0" smtClean="0">
                <a:solidFill>
                  <a:prstClr val="black"/>
                </a:solidFill>
                <a:latin typeface="Calibri"/>
                <a:ea typeface="ＭＳ Ｐゴシック"/>
              </a:rPr>
              <a:t>①相談による</a:t>
            </a:r>
            <a:endParaRPr lang="en-US" altLang="ja-JP" dirty="0" smtClean="0">
              <a:solidFill>
                <a:prstClr val="black"/>
              </a:solidFill>
              <a:latin typeface="Calibri"/>
              <a:ea typeface="ＭＳ Ｐゴシック"/>
            </a:endParaRPr>
          </a:p>
          <a:p>
            <a:pPr algn="l" fontAlgn="auto">
              <a:spcBef>
                <a:spcPts val="0"/>
              </a:spcBef>
              <a:spcAft>
                <a:spcPts val="0"/>
              </a:spcAft>
            </a:pPr>
            <a:r>
              <a:rPr lang="ja-JP" altLang="en-US" dirty="0">
                <a:solidFill>
                  <a:prstClr val="black"/>
                </a:solidFill>
                <a:latin typeface="Calibri"/>
                <a:ea typeface="ＭＳ Ｐゴシック"/>
              </a:rPr>
              <a:t>　</a:t>
            </a:r>
            <a:r>
              <a:rPr lang="ja-JP" altLang="en-US" dirty="0" smtClean="0">
                <a:solidFill>
                  <a:prstClr val="black"/>
                </a:solidFill>
                <a:latin typeface="Calibri"/>
                <a:ea typeface="ＭＳ Ｐゴシック"/>
              </a:rPr>
              <a:t>課題把握</a:t>
            </a:r>
            <a:endParaRPr lang="ja-JP" altLang="en-US" dirty="0">
              <a:solidFill>
                <a:prstClr val="black"/>
              </a:solidFill>
              <a:latin typeface="Calibri"/>
              <a:ea typeface="ＭＳ Ｐゴシック"/>
            </a:endParaRPr>
          </a:p>
        </p:txBody>
      </p:sp>
      <p:sp>
        <p:nvSpPr>
          <p:cNvPr id="36" name="上矢印 35"/>
          <p:cNvSpPr/>
          <p:nvPr/>
        </p:nvSpPr>
        <p:spPr>
          <a:xfrm>
            <a:off x="7077468" y="5049096"/>
            <a:ext cx="288000" cy="1008000"/>
          </a:xfrm>
          <a:prstGeom prst="upArrow">
            <a:avLst>
              <a:gd name="adj1" fmla="val 50000"/>
              <a:gd name="adj2" fmla="val 423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cxnSp>
        <p:nvCxnSpPr>
          <p:cNvPr id="38" name="直線矢印コネクタ 37"/>
          <p:cNvCxnSpPr/>
          <p:nvPr/>
        </p:nvCxnSpPr>
        <p:spPr>
          <a:xfrm>
            <a:off x="3096219" y="4797072"/>
            <a:ext cx="3909208" cy="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573380" y="6129048"/>
            <a:ext cx="3162349" cy="540056"/>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fontAlgn="auto">
              <a:spcBef>
                <a:spcPts val="0"/>
              </a:spcBef>
              <a:spcAft>
                <a:spcPts val="0"/>
              </a:spcAft>
            </a:pPr>
            <a:r>
              <a:rPr kumimoji="0" lang="ja-JP" altLang="en-US" sz="1600" b="1" kern="0" dirty="0" smtClean="0">
                <a:solidFill>
                  <a:prstClr val="black"/>
                </a:solidFill>
                <a:latin typeface="Calibri"/>
                <a:ea typeface="ＭＳ Ｐゴシック"/>
              </a:rPr>
              <a:t>就労定着支援</a:t>
            </a:r>
            <a:endParaRPr kumimoji="0" lang="en-US" altLang="ja-JP" sz="1600" b="1" kern="0" dirty="0" smtClean="0">
              <a:solidFill>
                <a:prstClr val="black"/>
              </a:solidFill>
              <a:latin typeface="Calibri"/>
              <a:ea typeface="ＭＳ Ｐゴシック"/>
            </a:endParaRPr>
          </a:p>
          <a:p>
            <a:pPr fontAlgn="auto">
              <a:spcBef>
                <a:spcPts val="0"/>
              </a:spcBef>
              <a:spcAft>
                <a:spcPts val="0"/>
              </a:spcAft>
            </a:pPr>
            <a:r>
              <a:rPr kumimoji="0" lang="ja-JP" altLang="en-US" sz="1600" b="1" kern="0" dirty="0" smtClean="0">
                <a:solidFill>
                  <a:prstClr val="black"/>
                </a:solidFill>
                <a:latin typeface="Calibri"/>
                <a:ea typeface="ＭＳ Ｐゴシック"/>
              </a:rPr>
              <a:t>事業所</a:t>
            </a:r>
          </a:p>
        </p:txBody>
      </p:sp>
      <p:sp>
        <p:nvSpPr>
          <p:cNvPr id="41" name="テキスト ボックス 40"/>
          <p:cNvSpPr txBox="1"/>
          <p:nvPr/>
        </p:nvSpPr>
        <p:spPr>
          <a:xfrm>
            <a:off x="6758045" y="5121072"/>
            <a:ext cx="369332" cy="1296176"/>
          </a:xfrm>
          <a:prstGeom prst="rect">
            <a:avLst/>
          </a:prstGeom>
          <a:noFill/>
        </p:spPr>
        <p:txBody>
          <a:bodyPr vert="eaVert" wrap="square" rtlCol="0">
            <a:spAutoFit/>
          </a:bodyPr>
          <a:lstStyle/>
          <a:p>
            <a:pPr algn="l" fontAlgn="auto">
              <a:spcBef>
                <a:spcPts val="0"/>
              </a:spcBef>
              <a:spcAft>
                <a:spcPts val="0"/>
              </a:spcAft>
            </a:pPr>
            <a:r>
              <a:rPr lang="ja-JP" altLang="en-US" dirty="0" smtClean="0">
                <a:solidFill>
                  <a:prstClr val="black"/>
                </a:solidFill>
                <a:latin typeface="Calibri"/>
                <a:ea typeface="ＭＳ Ｐゴシック"/>
              </a:rPr>
              <a:t>③必要な支援</a:t>
            </a:r>
            <a:endParaRPr lang="ja-JP" altLang="en-US" dirty="0">
              <a:solidFill>
                <a:prstClr val="black"/>
              </a:solidFill>
              <a:latin typeface="Calibri"/>
              <a:ea typeface="ＭＳ Ｐゴシック"/>
            </a:endParaRPr>
          </a:p>
        </p:txBody>
      </p:sp>
      <p:pic>
        <p:nvPicPr>
          <p:cNvPr id="28" name="Picture 3"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89041" y="4351526"/>
            <a:ext cx="792650" cy="769578"/>
          </a:xfrm>
          <a:prstGeom prst="rect">
            <a:avLst/>
          </a:prstGeom>
          <a:noFill/>
          <a:extLst>
            <a:ext uri="{909E8E84-426E-40DD-AFC4-6F175D3DCCD1}">
              <a14:hiddenFill xmlns:a14="http://schemas.microsoft.com/office/drawing/2010/main">
                <a:solidFill>
                  <a:srgbClr val="FFFFFF"/>
                </a:solidFill>
              </a14:hiddenFill>
            </a:ext>
          </a:extLst>
        </p:spPr>
      </p:pic>
      <p:sp>
        <p:nvSpPr>
          <p:cNvPr id="2" name="右矢印 1"/>
          <p:cNvSpPr/>
          <p:nvPr/>
        </p:nvSpPr>
        <p:spPr>
          <a:xfrm>
            <a:off x="6897216" y="3608992"/>
            <a:ext cx="468000" cy="504000"/>
          </a:xfrm>
          <a:prstGeom prst="rightArrow">
            <a:avLst/>
          </a:prstGeom>
          <a:solidFill>
            <a:srgbClr val="FF9900"/>
          </a:solidFill>
          <a:scene3d>
            <a:camera prst="orthographicFront">
              <a:rot lat="0" lon="0" rev="0"/>
            </a:camera>
            <a:lightRig rig="threePt" dir="t"/>
          </a:scene3d>
        </p:spPr>
        <p:style>
          <a:lnRef idx="1">
            <a:schemeClr val="accent4"/>
          </a:lnRef>
          <a:fillRef idx="3">
            <a:schemeClr val="accent4"/>
          </a:fillRef>
          <a:effectRef idx="2">
            <a:schemeClr val="accent4"/>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grpSp>
        <p:nvGrpSpPr>
          <p:cNvPr id="37" name="グループ化 18"/>
          <p:cNvGrpSpPr/>
          <p:nvPr/>
        </p:nvGrpSpPr>
        <p:grpSpPr>
          <a:xfrm>
            <a:off x="0" y="476672"/>
            <a:ext cx="9906000" cy="72008"/>
            <a:chOff x="0" y="116632"/>
            <a:chExt cx="9144000" cy="72008"/>
          </a:xfrm>
        </p:grpSpPr>
        <p:cxnSp>
          <p:nvCxnSpPr>
            <p:cNvPr id="39" name="直線コネクタ 38"/>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0" y="116632"/>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2" name="正方形/長方形 51"/>
          <p:cNvSpPr/>
          <p:nvPr/>
        </p:nvSpPr>
        <p:spPr>
          <a:xfrm>
            <a:off x="98057" y="1808976"/>
            <a:ext cx="3138752" cy="1476000"/>
          </a:xfrm>
          <a:prstGeom prst="rect">
            <a:avLst/>
          </a:prstGeom>
          <a:noFill/>
          <a:ln w="6350" cap="flat" cmpd="sng" algn="ctr">
            <a:solidFill>
              <a:schemeClr val="tx1"/>
            </a:solidFill>
            <a:prstDash val="solid"/>
          </a:ln>
          <a:effectLst/>
        </p:spPr>
        <p:txBody>
          <a:bodyPr lIns="91430" tIns="45714" rIns="91430" bIns="45714" anchor="t" anchorCtr="0"/>
          <a:lstStyle/>
          <a:p>
            <a:pPr marL="179388" indent="-179388" algn="l" fontAlgn="auto">
              <a:spcBef>
                <a:spcPts val="0"/>
              </a:spcBef>
              <a:spcAft>
                <a:spcPts val="0"/>
              </a:spcAft>
              <a:defRPr/>
            </a:pP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　就労</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移行支援等</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の利用</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を経て一般就労へ移行した障害者で、就労に伴う環境変化により生活面の課題が生じている</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者</a:t>
            </a:r>
            <a:endParaRPr kumimoji="0" lang="ja-JP" altLang="en-US" sz="1400" strike="sngStrike" kern="0" dirty="0">
              <a:solidFill>
                <a:srgbClr val="0070C0"/>
              </a:solidFill>
              <a:latin typeface="HGPｺﾞｼｯｸM" panose="020B0600000000000000" pitchFamily="50" charset="-128"/>
              <a:ea typeface="HGPｺﾞｼｯｸM" panose="020B0600000000000000" pitchFamily="50" charset="-128"/>
            </a:endParaRPr>
          </a:p>
          <a:p>
            <a:pPr marL="179388" indent="-179388" algn="l" fontAlgn="auto">
              <a:spcBef>
                <a:spcPts val="0"/>
              </a:spcBef>
              <a:spcAft>
                <a:spcPts val="0"/>
              </a:spcAft>
              <a:defRPr/>
            </a:pP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53" name="正方形/長方形 52"/>
          <p:cNvSpPr/>
          <p:nvPr/>
        </p:nvSpPr>
        <p:spPr>
          <a:xfrm>
            <a:off x="56456" y="1664832"/>
            <a:ext cx="1794199" cy="252000"/>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fontAlgn="auto">
              <a:spcBef>
                <a:spcPts val="0"/>
              </a:spcBef>
              <a:spcAft>
                <a:spcPts val="0"/>
              </a:spcAft>
              <a:defRPr/>
            </a:pPr>
            <a:r>
              <a:rPr kumimoji="0" lang="ja-JP" altLang="en-US" sz="1400" kern="0" dirty="0" smtClean="0">
                <a:solidFill>
                  <a:prstClr val="white"/>
                </a:solidFill>
                <a:latin typeface="HGS創英角ｺﾞｼｯｸUB" pitchFamily="50" charset="-128"/>
                <a:ea typeface="HGS創英角ｺﾞｼｯｸUB" pitchFamily="50" charset="-128"/>
              </a:rPr>
              <a:t> 対象者</a:t>
            </a:r>
          </a:p>
        </p:txBody>
      </p:sp>
      <p:sp>
        <p:nvSpPr>
          <p:cNvPr id="55" name="正方形/長方形 54"/>
          <p:cNvSpPr/>
          <p:nvPr/>
        </p:nvSpPr>
        <p:spPr>
          <a:xfrm>
            <a:off x="3368824" y="1808976"/>
            <a:ext cx="6474591" cy="1476000"/>
          </a:xfrm>
          <a:prstGeom prst="rect">
            <a:avLst/>
          </a:prstGeom>
          <a:noFill/>
          <a:ln w="6350" cap="flat" cmpd="sng" algn="ctr">
            <a:solidFill>
              <a:schemeClr val="tx1"/>
            </a:solidFill>
            <a:prstDash val="solid"/>
          </a:ln>
          <a:effectLst/>
        </p:spPr>
        <p:txBody>
          <a:bodyPr lIns="91430" tIns="45714" rIns="91430" bIns="45714" anchor="t"/>
          <a:lstStyle/>
          <a:p>
            <a:pPr marL="179388" indent="-179388" algn="l" fontAlgn="auto">
              <a:spcBef>
                <a:spcPts val="0"/>
              </a:spcBef>
              <a:spcAft>
                <a:spcPts val="0"/>
              </a:spcAft>
              <a:defRPr/>
            </a:pPr>
            <a:endParaRPr kumimoji="0" lang="en-US" altLang="ja-JP" sz="10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216000" indent="-457200" algn="l" fontAlgn="auto">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障害者との相談を通じて生活面の課題を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把握するとともに、</a:t>
            </a:r>
            <a:r>
              <a:rPr lang="ja-JP" altLang="en-US" sz="1400" dirty="0">
                <a:solidFill>
                  <a:prstClr val="black"/>
                </a:solidFill>
                <a:latin typeface="HGPｺﾞｼｯｸM" panose="020B0600000000000000" pitchFamily="50" charset="-128"/>
                <a:ea typeface="HGPｺﾞｼｯｸM" panose="020B0600000000000000" pitchFamily="50" charset="-128"/>
              </a:rPr>
              <a:t>企業や関係機関等との連絡</a:t>
            </a:r>
            <a:r>
              <a:rPr lang="ja-JP" altLang="en-US" sz="1400" dirty="0" smtClean="0">
                <a:solidFill>
                  <a:prstClr val="black"/>
                </a:solidFill>
                <a:latin typeface="HGPｺﾞｼｯｸM" panose="020B0600000000000000" pitchFamily="50" charset="-128"/>
                <a:ea typeface="HGPｺﾞｼｯｸM" panose="020B0600000000000000" pitchFamily="50" charset="-128"/>
              </a:rPr>
              <a:t>調整やそれに伴う課題</a:t>
            </a:r>
            <a:r>
              <a:rPr lang="ja-JP" altLang="en-US" sz="1400" dirty="0">
                <a:solidFill>
                  <a:prstClr val="black"/>
                </a:solidFill>
                <a:latin typeface="HGPｺﾞｼｯｸM" panose="020B0600000000000000" pitchFamily="50" charset="-128"/>
                <a:ea typeface="HGPｺﾞｼｯｸM" panose="020B0600000000000000" pitchFamily="50" charset="-128"/>
              </a:rPr>
              <a:t>解決に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向けて必要となる支援</a:t>
            </a:r>
            <a:r>
              <a:rPr lang="ja-JP" altLang="en-US" sz="1400" dirty="0">
                <a:solidFill>
                  <a:prstClr val="black"/>
                </a:solidFill>
                <a:latin typeface="HGPｺﾞｼｯｸM" panose="020B0600000000000000" pitchFamily="50" charset="-128"/>
                <a:ea typeface="HGPｺﾞｼｯｸM" panose="020B0600000000000000" pitchFamily="50" charset="-128"/>
              </a:rPr>
              <a:t>を実施</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216000" indent="-457200" algn="l" fontAlgn="auto">
              <a:spcBef>
                <a:spcPts val="0"/>
              </a:spcBef>
              <a:spcAft>
                <a:spcPts val="0"/>
              </a:spcAft>
            </a:pPr>
            <a:endParaRPr lang="ja-JP" altLang="en-US" sz="800" dirty="0">
              <a:solidFill>
                <a:prstClr val="black"/>
              </a:solidFill>
              <a:latin typeface="HGPｺﾞｼｯｸM" panose="020B0600000000000000" pitchFamily="50" charset="-128"/>
              <a:ea typeface="HGPｺﾞｼｯｸM" panose="020B0600000000000000" pitchFamily="50" charset="-128"/>
            </a:endParaRPr>
          </a:p>
          <a:p>
            <a:pPr marL="216000" indent="-457200"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具体的には、企業・自宅等</a:t>
            </a:r>
            <a:r>
              <a:rPr lang="ja-JP" altLang="en-US" sz="1400" dirty="0" smtClean="0">
                <a:solidFill>
                  <a:prstClr val="black"/>
                </a:solidFill>
                <a:latin typeface="HGPｺﾞｼｯｸM" panose="020B0600000000000000" pitchFamily="50" charset="-128"/>
                <a:ea typeface="HGPｺﾞｼｯｸM" panose="020B0600000000000000" pitchFamily="50" charset="-128"/>
              </a:rPr>
              <a:t>への</a:t>
            </a:r>
            <a:r>
              <a:rPr lang="ja-JP" altLang="en-US" sz="1400" dirty="0">
                <a:solidFill>
                  <a:prstClr val="black"/>
                </a:solidFill>
                <a:latin typeface="HGPｺﾞｼｯｸM" panose="020B0600000000000000" pitchFamily="50" charset="-128"/>
                <a:ea typeface="HGPｺﾞｼｯｸM" panose="020B0600000000000000" pitchFamily="50" charset="-128"/>
              </a:rPr>
              <a:t>訪問や障害者の来所により、生活</a:t>
            </a:r>
            <a:r>
              <a:rPr lang="ja-JP" altLang="en-US" sz="1400" dirty="0" smtClean="0">
                <a:solidFill>
                  <a:prstClr val="black"/>
                </a:solidFill>
                <a:latin typeface="HGPｺﾞｼｯｸM" panose="020B0600000000000000" pitchFamily="50" charset="-128"/>
                <a:ea typeface="HGPｺﾞｼｯｸM" panose="020B0600000000000000" pitchFamily="50" charset="-128"/>
              </a:rPr>
              <a:t>リズム、家計や</a:t>
            </a:r>
            <a:r>
              <a:rPr lang="ja-JP" altLang="en-US" sz="1400" dirty="0">
                <a:solidFill>
                  <a:prstClr val="black"/>
                </a:solidFill>
                <a:latin typeface="HGPｺﾞｼｯｸM" panose="020B0600000000000000" pitchFamily="50" charset="-128"/>
                <a:ea typeface="HGPｺﾞｼｯｸM" panose="020B0600000000000000" pitchFamily="50" charset="-128"/>
              </a:rPr>
              <a:t>体調の管理</a:t>
            </a:r>
            <a:r>
              <a:rPr lang="ja-JP" altLang="en-US" sz="1400" dirty="0" smtClean="0">
                <a:solidFill>
                  <a:prstClr val="black"/>
                </a:solidFill>
                <a:latin typeface="HGPｺﾞｼｯｸM" panose="020B0600000000000000" pitchFamily="50" charset="-128"/>
                <a:ea typeface="HGPｺﾞｼｯｸM" panose="020B0600000000000000" pitchFamily="50" charset="-128"/>
              </a:rPr>
              <a:t>などに関する課題</a:t>
            </a:r>
            <a:r>
              <a:rPr lang="ja-JP" altLang="en-US" sz="1400" dirty="0">
                <a:solidFill>
                  <a:prstClr val="black"/>
                </a:solidFill>
                <a:latin typeface="HGPｺﾞｼｯｸM" panose="020B0600000000000000" pitchFamily="50" charset="-128"/>
                <a:ea typeface="HGPｺﾞｼｯｸM" panose="020B0600000000000000" pitchFamily="50" charset="-128"/>
              </a:rPr>
              <a:t>解決に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向けて、必要な連絡調整や指導・助言等の支援</a:t>
            </a:r>
            <a:r>
              <a:rPr lang="ja-JP" altLang="en-US" sz="1400" dirty="0">
                <a:solidFill>
                  <a:prstClr val="black"/>
                </a:solidFill>
                <a:latin typeface="HGPｺﾞｼｯｸM" panose="020B0600000000000000" pitchFamily="50" charset="-128"/>
                <a:ea typeface="HGPｺﾞｼｯｸM" panose="020B0600000000000000" pitchFamily="50" charset="-128"/>
              </a:rPr>
              <a:t>を実施</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sp>
        <p:nvSpPr>
          <p:cNvPr id="56" name="正方形/長方形 55"/>
          <p:cNvSpPr/>
          <p:nvPr/>
        </p:nvSpPr>
        <p:spPr>
          <a:xfrm>
            <a:off x="3333019" y="1664832"/>
            <a:ext cx="2106234" cy="252000"/>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fontAlgn="auto">
              <a:spcBef>
                <a:spcPts val="0"/>
              </a:spcBef>
              <a:spcAft>
                <a:spcPts val="0"/>
              </a:spcAft>
              <a:defRPr/>
            </a:pPr>
            <a:r>
              <a:rPr kumimoji="0" lang="ja-JP" altLang="en-US" sz="1400" kern="0" dirty="0" smtClean="0">
                <a:solidFill>
                  <a:prstClr val="white"/>
                </a:solidFill>
                <a:latin typeface="HGS創英角ｺﾞｼｯｸUB" pitchFamily="50" charset="-128"/>
                <a:ea typeface="HGS創英角ｺﾞｼｯｸUB" pitchFamily="50" charset="-128"/>
              </a:rPr>
              <a:t>支援内容</a:t>
            </a:r>
          </a:p>
        </p:txBody>
      </p:sp>
      <p:sp>
        <p:nvSpPr>
          <p:cNvPr id="58" name="角丸四角形 57"/>
          <p:cNvSpPr/>
          <p:nvPr/>
        </p:nvSpPr>
        <p:spPr>
          <a:xfrm>
            <a:off x="129169" y="620688"/>
            <a:ext cx="9720386" cy="972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就労移行支援等を利用し、一般就労に移行する障害者が増加している中で、今後、在職障害者の就労に伴う生活上の支援ニーズはより一層多様化かつ増大するものと考えられる。</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この</a:t>
            </a:r>
            <a:r>
              <a:rPr lang="ja-JP" altLang="en-US" sz="1400" dirty="0">
                <a:solidFill>
                  <a:prstClr val="black"/>
                </a:solidFill>
                <a:latin typeface="HGPｺﾞｼｯｸM" panose="020B0600000000000000" pitchFamily="50" charset="-128"/>
                <a:ea typeface="HGPｺﾞｼｯｸM" panose="020B0600000000000000" pitchFamily="50" charset="-128"/>
              </a:rPr>
              <a:t>ため</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就労</a:t>
            </a:r>
            <a:r>
              <a:rPr lang="ja-JP" altLang="en-US" sz="1400" dirty="0" smtClean="0">
                <a:solidFill>
                  <a:prstClr val="black"/>
                </a:solidFill>
                <a:latin typeface="HGPｺﾞｼｯｸM" panose="020B0600000000000000" pitchFamily="50" charset="-128"/>
                <a:ea typeface="HGPｺﾞｼｯｸM" panose="020B0600000000000000" pitchFamily="50" charset="-128"/>
              </a:rPr>
              <a:t>に</a:t>
            </a:r>
            <a:r>
              <a:rPr lang="ja-JP" altLang="en-US" sz="1400" dirty="0">
                <a:solidFill>
                  <a:prstClr val="black"/>
                </a:solidFill>
                <a:latin typeface="HGPｺﾞｼｯｸM" panose="020B0600000000000000" pitchFamily="50" charset="-128"/>
                <a:ea typeface="HGPｺﾞｼｯｸM" panose="020B0600000000000000" pitchFamily="50" charset="-128"/>
              </a:rPr>
              <a:t>伴う生活面の</a:t>
            </a:r>
            <a:r>
              <a:rPr lang="ja-JP" altLang="en-US" sz="1400" dirty="0" smtClean="0">
                <a:solidFill>
                  <a:prstClr val="black"/>
                </a:solidFill>
                <a:latin typeface="HGPｺﾞｼｯｸM" panose="020B0600000000000000" pitchFamily="50" charset="-128"/>
                <a:ea typeface="HGPｺﾞｼｯｸM" panose="020B0600000000000000" pitchFamily="50" charset="-128"/>
              </a:rPr>
              <a:t>課題に対応できるよう、</a:t>
            </a:r>
            <a:r>
              <a:rPr lang="ja-JP" altLang="en-US" sz="1400" dirty="0">
                <a:solidFill>
                  <a:prstClr val="black"/>
                </a:solidFill>
                <a:latin typeface="HGPｺﾞｼｯｸM" panose="020B0600000000000000" pitchFamily="50" charset="-128"/>
                <a:ea typeface="HGPｺﾞｼｯｸM" panose="020B0600000000000000" pitchFamily="50" charset="-128"/>
              </a:rPr>
              <a:t>事業所・家族との連絡調整等の支援</a:t>
            </a:r>
            <a:r>
              <a:rPr lang="ja-JP" altLang="en-US" sz="1400" dirty="0" smtClean="0">
                <a:solidFill>
                  <a:prstClr val="black"/>
                </a:solidFill>
                <a:latin typeface="HGPｺﾞｼｯｸM" panose="020B0600000000000000" pitchFamily="50" charset="-128"/>
                <a:ea typeface="HGPｺﾞｼｯｸM" panose="020B0600000000000000" pitchFamily="50" charset="-128"/>
              </a:rPr>
              <a:t>を一定の期間にわたり行う</a:t>
            </a:r>
            <a:r>
              <a:rPr lang="ja-JP" altLang="en-US" sz="1400" dirty="0">
                <a:solidFill>
                  <a:prstClr val="black"/>
                </a:solidFill>
                <a:latin typeface="HGPｺﾞｼｯｸM" panose="020B0600000000000000" pitchFamily="50" charset="-128"/>
                <a:ea typeface="HGPｺﾞｼｯｸM" panose="020B0600000000000000" pitchFamily="50" charset="-128"/>
              </a:rPr>
              <a:t>サービスを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新たに創設</a:t>
            </a:r>
            <a:r>
              <a:rPr lang="ja-JP" altLang="en-US" sz="1400" dirty="0">
                <a:solidFill>
                  <a:prstClr val="black"/>
                </a:solidFill>
                <a:latin typeface="HGPｺﾞｼｯｸM" panose="020B0600000000000000" pitchFamily="50" charset="-128"/>
                <a:ea typeface="HGPｺﾞｼｯｸM" panose="020B0600000000000000" pitchFamily="50" charset="-128"/>
              </a:rPr>
              <a:t>する（「就労定着支援」）</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24482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YSIOY\AppData\Local\Microsoft\Windows\Temporary Internet Files\Content.IE5\Z023XEOF\hospital[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5818" y="3717080"/>
            <a:ext cx="786165" cy="65184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グループ化 18"/>
          <p:cNvGrpSpPr/>
          <p:nvPr/>
        </p:nvGrpSpPr>
        <p:grpSpPr>
          <a:xfrm>
            <a:off x="4273" y="548680"/>
            <a:ext cx="9906000" cy="7200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4" name="Rectangle 2"/>
          <p:cNvSpPr>
            <a:spLocks noChangeArrowheads="1"/>
          </p:cNvSpPr>
          <p:nvPr/>
        </p:nvSpPr>
        <p:spPr bwMode="auto">
          <a:xfrm>
            <a:off x="29314" y="44625"/>
            <a:ext cx="9876701"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重度訪問介護の訪問先の拡大</a:t>
            </a:r>
          </a:p>
        </p:txBody>
      </p:sp>
      <p:sp>
        <p:nvSpPr>
          <p:cNvPr id="17" name="正方形/長方形 16"/>
          <p:cNvSpPr/>
          <p:nvPr/>
        </p:nvSpPr>
        <p:spPr>
          <a:xfrm>
            <a:off x="194478" y="3356948"/>
            <a:ext cx="4902538" cy="1296188"/>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nchorCtr="0"/>
          <a:lstStyle/>
          <a:p>
            <a:pPr marL="179388" indent="-179388" algn="l" fontAlgn="auto">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日常的</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に重度訪問介護を利用して</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いる最重度</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の障害者であって、医療</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機関に</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入院した</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者</a:t>
            </a:r>
            <a:endParaRPr lang="en-US" altLang="ja-JP" sz="1400" strike="sngStrike"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en-US" altLang="ja-JP" sz="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障害支援区分６の者を対象とする予定</a:t>
            </a:r>
            <a:endParaRPr lang="en-US" altLang="ja-JP"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通院については現行制度の移動中の支援として、既に対応</a:t>
            </a:r>
            <a:endParaRPr lang="en-US" altLang="ja-JP" sz="11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18" name="正方形/長方形 17"/>
          <p:cNvSpPr/>
          <p:nvPr/>
        </p:nvSpPr>
        <p:spPr>
          <a:xfrm>
            <a:off x="104674" y="3140924"/>
            <a:ext cx="196801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prstClr val="white"/>
                </a:solidFill>
                <a:latin typeface="HGS創英角ｺﾞｼｯｸUB" pitchFamily="50" charset="-128"/>
                <a:ea typeface="HGS創英角ｺﾞｼｯｸUB" pitchFamily="50" charset="-128"/>
              </a:rPr>
              <a:t> </a:t>
            </a:r>
            <a:r>
              <a:rPr lang="ja-JP" altLang="en-US" sz="1400" dirty="0" smtClean="0">
                <a:solidFill>
                  <a:prstClr val="white"/>
                </a:solidFill>
                <a:latin typeface="HGS創英角ｺﾞｼｯｸUB" pitchFamily="50" charset="-128"/>
                <a:ea typeface="HGS創英角ｺﾞｼｯｸUB" pitchFamily="50" charset="-128"/>
              </a:rPr>
              <a:t>訪問先拡大の対象者</a:t>
            </a:r>
            <a:endParaRPr lang="ja-JP" altLang="en-US" sz="1400" dirty="0">
              <a:solidFill>
                <a:prstClr val="white"/>
              </a:solidFill>
              <a:latin typeface="HGS創英角ｺﾞｼｯｸUB" pitchFamily="50" charset="-128"/>
              <a:ea typeface="HGS創英角ｺﾞｼｯｸUB" pitchFamily="50" charset="-128"/>
            </a:endParaRPr>
          </a:p>
        </p:txBody>
      </p:sp>
      <p:sp>
        <p:nvSpPr>
          <p:cNvPr id="19" name="正方形/長方形 18"/>
          <p:cNvSpPr/>
          <p:nvPr/>
        </p:nvSpPr>
        <p:spPr>
          <a:xfrm>
            <a:off x="194481" y="5017140"/>
            <a:ext cx="4913223" cy="1652220"/>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lstStyle/>
          <a:p>
            <a:pPr marL="179388" indent="-179388" algn="l" fontAlgn="auto">
              <a:spcBef>
                <a:spcPts val="0"/>
              </a:spcBef>
              <a:spcAft>
                <a:spcPts val="0"/>
              </a:spcAft>
              <a:defRPr/>
            </a:pP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利用者ごとに異なる特殊な介護方法（例：体位交換）について、医療従事者などに的確に伝達し、適切な</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対応</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につなげる。</a:t>
            </a:r>
            <a:endParaRPr lang="en-US" altLang="ja-JP"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endParaRPr lang="en-US" altLang="ja-JP" sz="8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強い不安や恐怖等による混乱（パニック）を防ぐための本人に合った環境や生活習慣を医療従事者に伝達し、病室等の環境調整や対応の改善につなげる。</a:t>
            </a:r>
            <a:endParaRPr lang="en-US" altLang="ja-JP"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20" name="正方形/長方形 19"/>
          <p:cNvSpPr/>
          <p:nvPr/>
        </p:nvSpPr>
        <p:spPr>
          <a:xfrm>
            <a:off x="110462" y="4810639"/>
            <a:ext cx="210623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smtClean="0">
                <a:solidFill>
                  <a:prstClr val="white"/>
                </a:solidFill>
                <a:latin typeface="HGS創英角ｺﾞｼｯｸUB" pitchFamily="50" charset="-128"/>
                <a:ea typeface="HGS創英角ｺﾞｼｯｸUB" pitchFamily="50" charset="-128"/>
              </a:rPr>
              <a:t>訪問先での支援内容</a:t>
            </a:r>
            <a:endParaRPr lang="ja-JP" altLang="en-US" sz="1400" dirty="0">
              <a:solidFill>
                <a:prstClr val="white"/>
              </a:solidFill>
              <a:latin typeface="HGS創英角ｺﾞｼｯｸUB" pitchFamily="50" charset="-128"/>
              <a:ea typeface="HGS創英角ｺﾞｼｯｸUB" pitchFamily="50" charset="-128"/>
            </a:endParaRPr>
          </a:p>
        </p:txBody>
      </p:sp>
      <p:pic>
        <p:nvPicPr>
          <p:cNvPr id="35" name="Picture 7" descr="C:\Users\KKKPH\AppData\Local\Microsoft\Windows\Temporary Internet Files\Content.IE5\WHB5SLS6\lgi01c20140225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1262" y="3781187"/>
            <a:ext cx="1076103" cy="583967"/>
          </a:xfrm>
          <a:prstGeom prst="rect">
            <a:avLst/>
          </a:prstGeom>
          <a:noFill/>
          <a:extLst>
            <a:ext uri="{909E8E84-426E-40DD-AFC4-6F175D3DCCD1}">
              <a14:hiddenFill xmlns:a14="http://schemas.microsoft.com/office/drawing/2010/main">
                <a:solidFill>
                  <a:srgbClr val="FFFFFF"/>
                </a:solidFill>
              </a14:hiddenFill>
            </a:ext>
          </a:extLst>
        </p:spPr>
      </p:pic>
      <p:sp>
        <p:nvSpPr>
          <p:cNvPr id="36" name="テキスト ボックス 35"/>
          <p:cNvSpPr txBox="1"/>
          <p:nvPr/>
        </p:nvSpPr>
        <p:spPr>
          <a:xfrm>
            <a:off x="7039365" y="3377794"/>
            <a:ext cx="1033989" cy="411257"/>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重度訪問介護事業所</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45" name="右矢印 44"/>
          <p:cNvSpPr/>
          <p:nvPr/>
        </p:nvSpPr>
        <p:spPr>
          <a:xfrm rot="10800000">
            <a:off x="6123130" y="3897401"/>
            <a:ext cx="829963" cy="20067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pic>
        <p:nvPicPr>
          <p:cNvPr id="46"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6806" y="3759007"/>
            <a:ext cx="826326" cy="678144"/>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p:cNvSpPr txBox="1"/>
          <p:nvPr/>
        </p:nvSpPr>
        <p:spPr>
          <a:xfrm>
            <a:off x="5421052" y="3547059"/>
            <a:ext cx="516994" cy="241980"/>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52" name="ドーナツ 51"/>
          <p:cNvSpPr/>
          <p:nvPr/>
        </p:nvSpPr>
        <p:spPr>
          <a:xfrm>
            <a:off x="6279168" y="3717084"/>
            <a:ext cx="536133" cy="563933"/>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53" name="右矢印 52"/>
          <p:cNvSpPr/>
          <p:nvPr/>
        </p:nvSpPr>
        <p:spPr>
          <a:xfrm>
            <a:off x="8101484" y="3861087"/>
            <a:ext cx="829963" cy="20067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9" name="乗算記号 8"/>
          <p:cNvSpPr/>
          <p:nvPr/>
        </p:nvSpPr>
        <p:spPr>
          <a:xfrm>
            <a:off x="8073350" y="3573055"/>
            <a:ext cx="858095" cy="79208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white"/>
              </a:solidFill>
            </a:endParaRPr>
          </a:p>
        </p:txBody>
      </p:sp>
      <p:sp>
        <p:nvSpPr>
          <p:cNvPr id="59" name="爆発 2 58"/>
          <p:cNvSpPr/>
          <p:nvPr/>
        </p:nvSpPr>
        <p:spPr>
          <a:xfrm rot="10800000">
            <a:off x="8265469" y="4113174"/>
            <a:ext cx="1476001" cy="900000"/>
          </a:xfrm>
          <a:prstGeom prst="irregularSeal2">
            <a:avLst/>
          </a:prstGeom>
          <a:solidFill>
            <a:srgbClr val="92D050"/>
          </a:solidFill>
          <a:ln>
            <a:noFill/>
          </a:ln>
          <a:scene3d>
            <a:camera prst="orthographicFront">
              <a:rot lat="0" lon="0" rev="0"/>
            </a:camera>
            <a:lightRig rig="threePt" dir="t"/>
          </a:scene3d>
        </p:spPr>
        <p:style>
          <a:lnRef idx="1">
            <a:schemeClr val="accent4"/>
          </a:lnRef>
          <a:fillRef idx="3">
            <a:schemeClr val="accent4"/>
          </a:fillRef>
          <a:effectRef idx="2">
            <a:schemeClr val="accent4"/>
          </a:effectRef>
          <a:fontRef idx="minor">
            <a:schemeClr val="lt1"/>
          </a:fontRef>
        </p:style>
        <p:txBody>
          <a:bodyPr rtlCol="0" anchor="ctr"/>
          <a:lstStyle/>
          <a:p>
            <a:pPr fontAlgn="auto">
              <a:spcBef>
                <a:spcPts val="0"/>
              </a:spcBef>
              <a:spcAft>
                <a:spcPts val="0"/>
              </a:spcAft>
            </a:pPr>
            <a:endParaRPr lang="ja-JP" altLang="en-US" sz="1800" dirty="0">
              <a:solidFill>
                <a:prstClr val="black"/>
              </a:solidFill>
            </a:endParaRPr>
          </a:p>
        </p:txBody>
      </p:sp>
      <p:sp>
        <p:nvSpPr>
          <p:cNvPr id="60" name="正方形/長方形 59"/>
          <p:cNvSpPr/>
          <p:nvPr/>
        </p:nvSpPr>
        <p:spPr>
          <a:xfrm>
            <a:off x="8373380" y="4365143"/>
            <a:ext cx="126014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b="1" dirty="0" smtClean="0">
                <a:solidFill>
                  <a:prstClr val="black"/>
                </a:solidFill>
                <a:latin typeface="HGPｺﾞｼｯｸM" panose="020B0600000000000000" pitchFamily="50" charset="-128"/>
                <a:ea typeface="HGPｺﾞｼｯｸM" panose="020B0600000000000000" pitchFamily="50" charset="-128"/>
              </a:rPr>
              <a:t>利用者にあった体位交換等が取られなくなる</a:t>
            </a:r>
            <a:endParaRPr lang="en-US" altLang="ja-JP" b="1"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b="1" i="1" u="sng" dirty="0" smtClean="0">
                <a:solidFill>
                  <a:srgbClr val="FF0000"/>
                </a:solidFill>
                <a:latin typeface="HGPｺﾞｼｯｸM" panose="020B0600000000000000" pitchFamily="50" charset="-128"/>
                <a:ea typeface="HGPｺﾞｼｯｸM" panose="020B0600000000000000" pitchFamily="50" charset="-128"/>
              </a:rPr>
              <a:t>⇒体調の悪化</a:t>
            </a:r>
            <a:endParaRPr lang="en-US" altLang="ja-JP" b="1" i="1" u="sng" dirty="0" smtClean="0">
              <a:solidFill>
                <a:srgbClr val="FF0000"/>
              </a:solidFill>
              <a:latin typeface="HGPｺﾞｼｯｸM" panose="020B0600000000000000" pitchFamily="50" charset="-128"/>
              <a:ea typeface="HGPｺﾞｼｯｸM" panose="020B0600000000000000" pitchFamily="50" charset="-128"/>
            </a:endParaRPr>
          </a:p>
        </p:txBody>
      </p:sp>
      <p:sp>
        <p:nvSpPr>
          <p:cNvPr id="7" name="下矢印 6"/>
          <p:cNvSpPr/>
          <p:nvPr/>
        </p:nvSpPr>
        <p:spPr>
          <a:xfrm>
            <a:off x="6048628" y="4563261"/>
            <a:ext cx="2696263" cy="738033"/>
          </a:xfrm>
          <a:prstGeom prst="downArrow">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800">
              <a:solidFill>
                <a:prstClr val="white"/>
              </a:solidFill>
            </a:endParaRPr>
          </a:p>
        </p:txBody>
      </p:sp>
      <p:sp>
        <p:nvSpPr>
          <p:cNvPr id="30" name="角丸四角形 29"/>
          <p:cNvSpPr/>
          <p:nvPr/>
        </p:nvSpPr>
        <p:spPr>
          <a:xfrm>
            <a:off x="5280450" y="3212976"/>
            <a:ext cx="1534830" cy="253934"/>
          </a:xfrm>
          <a:prstGeom prst="roundRect">
            <a:avLst/>
          </a:prstGeom>
          <a:solidFill>
            <a:schemeClr val="bg1"/>
          </a:solidFill>
          <a:ln w="50800" cmpd="thickThi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fontAlgn="auto">
              <a:spcBef>
                <a:spcPts val="0"/>
              </a:spcBef>
              <a:spcAft>
                <a:spcPts val="0"/>
              </a:spcAft>
              <a:defRPr/>
            </a:pP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現行の訪問先</a:t>
            </a:r>
            <a:endParaRPr lang="ja-JP" altLang="en-US" dirty="0">
              <a:solidFill>
                <a:prstClr val="black"/>
              </a:solidFill>
              <a:latin typeface="ＤＦ特太ゴシック体" panose="020B0509000000000000" pitchFamily="49" charset="-128"/>
              <a:ea typeface="ＤＦ特太ゴシック体" panose="020B0509000000000000" pitchFamily="49" charset="-128"/>
            </a:endParaRPr>
          </a:p>
        </p:txBody>
      </p:sp>
      <p:pic>
        <p:nvPicPr>
          <p:cNvPr id="31" name="Picture 7" descr="C:\Users\KKKPH\AppData\Local\Microsoft\Windows\Temporary Internet Files\Content.IE5\WHB5SLS6\lgi01c20140225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3855" y="5869494"/>
            <a:ext cx="1076103" cy="583967"/>
          </a:xfrm>
          <a:prstGeom prst="rect">
            <a:avLst/>
          </a:prstGeom>
          <a:noFill/>
          <a:extLst>
            <a:ext uri="{909E8E84-426E-40DD-AFC4-6F175D3DCCD1}">
              <a14:hiddenFill xmlns:a14="http://schemas.microsoft.com/office/drawing/2010/main">
                <a:solidFill>
                  <a:srgbClr val="FFFFFF"/>
                </a:solidFill>
              </a14:hiddenFill>
            </a:ext>
          </a:extLst>
        </p:spPr>
      </p:pic>
      <p:sp>
        <p:nvSpPr>
          <p:cNvPr id="32" name="テキスト ボックス 31"/>
          <p:cNvSpPr txBox="1"/>
          <p:nvPr/>
        </p:nvSpPr>
        <p:spPr>
          <a:xfrm>
            <a:off x="7101958" y="5466100"/>
            <a:ext cx="1033989" cy="411257"/>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重度訪問介護事業所</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33" name="右矢印 32"/>
          <p:cNvSpPr/>
          <p:nvPr/>
        </p:nvSpPr>
        <p:spPr>
          <a:xfrm rot="10800000">
            <a:off x="6185747" y="5985632"/>
            <a:ext cx="829963" cy="20067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pic>
        <p:nvPicPr>
          <p:cNvPr id="37"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9397" y="5847238"/>
            <a:ext cx="826326" cy="678144"/>
          </a:xfrm>
          <a:prstGeom prst="rect">
            <a:avLst/>
          </a:prstGeom>
          <a:noFill/>
          <a:extLst>
            <a:ext uri="{909E8E84-426E-40DD-AFC4-6F175D3DCCD1}">
              <a14:hiddenFill xmlns:a14="http://schemas.microsoft.com/office/drawing/2010/main">
                <a:solidFill>
                  <a:srgbClr val="FFFFFF"/>
                </a:solidFill>
              </a14:hiddenFill>
            </a:ext>
          </a:extLst>
        </p:spPr>
      </p:pic>
      <p:sp>
        <p:nvSpPr>
          <p:cNvPr id="38" name="テキスト ボックス 37"/>
          <p:cNvSpPr txBox="1"/>
          <p:nvPr/>
        </p:nvSpPr>
        <p:spPr>
          <a:xfrm>
            <a:off x="5483645" y="5635290"/>
            <a:ext cx="516994" cy="241980"/>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43" name="角丸四角形 42"/>
          <p:cNvSpPr/>
          <p:nvPr/>
        </p:nvSpPr>
        <p:spPr>
          <a:xfrm>
            <a:off x="5343060" y="5301207"/>
            <a:ext cx="1472237" cy="253934"/>
          </a:xfrm>
          <a:prstGeom prst="roundRect">
            <a:avLst/>
          </a:prstGeom>
          <a:solidFill>
            <a:schemeClr val="bg1"/>
          </a:solidFill>
          <a:ln w="50800" cmpd="thickThi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fontAlgn="auto">
              <a:spcBef>
                <a:spcPts val="0"/>
              </a:spcBef>
              <a:spcAft>
                <a:spcPts val="0"/>
              </a:spcAft>
              <a:defRPr/>
            </a:pP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改正後の訪問先</a:t>
            </a:r>
            <a:endParaRPr lang="ja-JP" altLang="en-US"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44" name="正方形/長方形 43"/>
          <p:cNvSpPr/>
          <p:nvPr/>
        </p:nvSpPr>
        <p:spPr>
          <a:xfrm>
            <a:off x="6149463" y="4725183"/>
            <a:ext cx="2391936"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b="1" i="1" u="sng" dirty="0" smtClean="0">
                <a:solidFill>
                  <a:srgbClr val="FF0000"/>
                </a:solidFill>
                <a:latin typeface="HGPｺﾞｼｯｸM" panose="020B0600000000000000" pitchFamily="50" charset="-128"/>
                <a:ea typeface="HGPｺﾞｼｯｸM" panose="020B0600000000000000" pitchFamily="50" charset="-128"/>
              </a:rPr>
              <a:t>医療機関における重度訪問</a:t>
            </a:r>
            <a:endParaRPr lang="en-US" altLang="ja-JP" b="1" i="1" u="sng" dirty="0" smtClean="0">
              <a:solidFill>
                <a:srgbClr val="FF0000"/>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b="1" i="1" u="sng" dirty="0" smtClean="0">
                <a:solidFill>
                  <a:srgbClr val="FF0000"/>
                </a:solidFill>
                <a:latin typeface="HGPｺﾞｼｯｸM" panose="020B0600000000000000" pitchFamily="50" charset="-128"/>
                <a:ea typeface="HGPｺﾞｼｯｸM" panose="020B0600000000000000" pitchFamily="50" charset="-128"/>
              </a:rPr>
              <a:t>介護</a:t>
            </a:r>
            <a:r>
              <a:rPr lang="ja-JP" altLang="en-US" b="1" i="1" u="sng" dirty="0">
                <a:solidFill>
                  <a:srgbClr val="FF0000"/>
                </a:solidFill>
                <a:latin typeface="HGPｺﾞｼｯｸM" panose="020B0600000000000000" pitchFamily="50" charset="-128"/>
                <a:ea typeface="HGPｺﾞｼｯｸM" panose="020B0600000000000000" pitchFamily="50" charset="-128"/>
              </a:rPr>
              <a:t>の</a:t>
            </a:r>
            <a:r>
              <a:rPr lang="ja-JP" altLang="en-US" b="1" i="1" u="sng" dirty="0" smtClean="0">
                <a:solidFill>
                  <a:srgbClr val="FF0000"/>
                </a:solidFill>
                <a:latin typeface="HGPｺﾞｼｯｸM" panose="020B0600000000000000" pitchFamily="50" charset="-128"/>
                <a:ea typeface="HGPｺﾞｼｯｸM" panose="020B0600000000000000" pitchFamily="50" charset="-128"/>
              </a:rPr>
              <a:t>利用を可能へ</a:t>
            </a:r>
            <a:endParaRPr lang="en-US" altLang="ja-JP" b="1" i="1" u="sng" dirty="0" smtClean="0">
              <a:solidFill>
                <a:srgbClr val="FF0000"/>
              </a:solidFill>
              <a:latin typeface="HGPｺﾞｼｯｸM" panose="020B0600000000000000" pitchFamily="50" charset="-128"/>
              <a:ea typeface="HGPｺﾞｼｯｸM" panose="020B0600000000000000" pitchFamily="50" charset="-128"/>
            </a:endParaRPr>
          </a:p>
        </p:txBody>
      </p:sp>
      <p:sp>
        <p:nvSpPr>
          <p:cNvPr id="48" name="ドーナツ 47"/>
          <p:cNvSpPr/>
          <p:nvPr/>
        </p:nvSpPr>
        <p:spPr>
          <a:xfrm>
            <a:off x="6357168" y="5805350"/>
            <a:ext cx="536133" cy="563933"/>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40" name="右矢印 39"/>
          <p:cNvSpPr/>
          <p:nvPr/>
        </p:nvSpPr>
        <p:spPr>
          <a:xfrm>
            <a:off x="8164076" y="5949318"/>
            <a:ext cx="829963" cy="20067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auto">
              <a:spcBef>
                <a:spcPts val="0"/>
              </a:spcBef>
              <a:spcAft>
                <a:spcPts val="0"/>
              </a:spcAft>
            </a:pPr>
            <a:endParaRPr lang="ja-JP" altLang="en-US" sz="1800">
              <a:solidFill>
                <a:prstClr val="black"/>
              </a:solidFill>
            </a:endParaRPr>
          </a:p>
        </p:txBody>
      </p:sp>
      <p:sp>
        <p:nvSpPr>
          <p:cNvPr id="39" name="ドーナツ 38"/>
          <p:cNvSpPr/>
          <p:nvPr/>
        </p:nvSpPr>
        <p:spPr>
          <a:xfrm>
            <a:off x="8234331" y="5805389"/>
            <a:ext cx="536133" cy="563933"/>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auto">
              <a:spcBef>
                <a:spcPts val="0"/>
              </a:spcBef>
              <a:spcAft>
                <a:spcPts val="0"/>
              </a:spcAft>
            </a:pPr>
            <a:endParaRPr lang="ja-JP" altLang="en-US" sz="1800">
              <a:solidFill>
                <a:prstClr val="black"/>
              </a:solidFill>
            </a:endParaRPr>
          </a:p>
        </p:txBody>
      </p:sp>
      <p:sp>
        <p:nvSpPr>
          <p:cNvPr id="49" name="テキスト ボックス 48"/>
          <p:cNvSpPr txBox="1"/>
          <p:nvPr/>
        </p:nvSpPr>
        <p:spPr>
          <a:xfrm>
            <a:off x="8898390" y="3200420"/>
            <a:ext cx="982198" cy="411257"/>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a:solidFill>
                  <a:prstClr val="black"/>
                </a:solidFill>
                <a:latin typeface="HGPｺﾞｼｯｸM" panose="020B0600000000000000" pitchFamily="50" charset="-128"/>
                <a:ea typeface="HGPｺﾞｼｯｸM" panose="020B0600000000000000" pitchFamily="50" charset="-128"/>
              </a:rPr>
              <a:t>医療</a:t>
            </a:r>
            <a:r>
              <a:rPr lang="ja-JP" altLang="en-US" sz="1100" dirty="0" smtClean="0">
                <a:solidFill>
                  <a:prstClr val="black"/>
                </a:solidFill>
                <a:latin typeface="HGPｺﾞｼｯｸM" panose="020B0600000000000000" pitchFamily="50" charset="-128"/>
                <a:ea typeface="HGPｺﾞｼｯｸM" panose="020B0600000000000000" pitchFamily="50" charset="-128"/>
              </a:rPr>
              <a:t>機関</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（入院）</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pic>
        <p:nvPicPr>
          <p:cNvPr id="50" name="Picture 4" descr="C:\Users\YSIOY\AppData\Local\Microsoft\Windows\Temporary Internet Files\Content.IE5\Z023XEOF\hospital[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6173" y="5847239"/>
            <a:ext cx="786165" cy="727142"/>
          </a:xfrm>
          <a:prstGeom prst="rect">
            <a:avLst/>
          </a:prstGeom>
          <a:noFill/>
          <a:extLst>
            <a:ext uri="{909E8E84-426E-40DD-AFC4-6F175D3DCCD1}">
              <a14:hiddenFill xmlns:a14="http://schemas.microsoft.com/office/drawing/2010/main">
                <a:solidFill>
                  <a:srgbClr val="FFFFFF"/>
                </a:solidFill>
              </a14:hiddenFill>
            </a:ext>
          </a:extLst>
        </p:spPr>
      </p:pic>
      <p:sp>
        <p:nvSpPr>
          <p:cNvPr id="51" name="テキスト ボックス 50"/>
          <p:cNvSpPr txBox="1"/>
          <p:nvPr/>
        </p:nvSpPr>
        <p:spPr>
          <a:xfrm>
            <a:off x="8887801" y="5361088"/>
            <a:ext cx="982198" cy="411257"/>
          </a:xfrm>
          <a:prstGeom prst="rect">
            <a:avLst/>
          </a:prstGeom>
          <a:noFill/>
        </p:spPr>
        <p:txBody>
          <a:bodyPr wrap="square" lIns="36000" tIns="36000" rIns="36000" bIns="36000" rtlCol="0" anchor="ctr" anchorCtr="0">
            <a:spAutoFit/>
          </a:bodyPr>
          <a:lstStyle/>
          <a:p>
            <a:pPr fontAlgn="auto">
              <a:spcBef>
                <a:spcPts val="0"/>
              </a:spcBef>
              <a:spcAft>
                <a:spcPts val="0"/>
              </a:spcAft>
            </a:pPr>
            <a:r>
              <a:rPr lang="ja-JP" altLang="en-US" sz="1100" dirty="0">
                <a:solidFill>
                  <a:prstClr val="black"/>
                </a:solidFill>
                <a:latin typeface="HGPｺﾞｼｯｸM" panose="020B0600000000000000" pitchFamily="50" charset="-128"/>
                <a:ea typeface="HGPｺﾞｼｯｸM" panose="020B0600000000000000" pitchFamily="50" charset="-128"/>
              </a:rPr>
              <a:t>医療</a:t>
            </a:r>
            <a:r>
              <a:rPr lang="ja-JP" altLang="en-US" sz="1100" dirty="0" smtClean="0">
                <a:solidFill>
                  <a:prstClr val="black"/>
                </a:solidFill>
                <a:latin typeface="HGPｺﾞｼｯｸM" panose="020B0600000000000000" pitchFamily="50" charset="-128"/>
                <a:ea typeface="HGPｺﾞｼｯｸM" panose="020B0600000000000000" pitchFamily="50" charset="-128"/>
              </a:rPr>
              <a:t>機関</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pPr>
            <a:r>
              <a:rPr lang="ja-JP" altLang="en-US" sz="1100" dirty="0" smtClean="0">
                <a:solidFill>
                  <a:prstClr val="black"/>
                </a:solidFill>
                <a:latin typeface="HGPｺﾞｼｯｸM" panose="020B0600000000000000" pitchFamily="50" charset="-128"/>
                <a:ea typeface="HGPｺﾞｼｯｸM" panose="020B0600000000000000" pitchFamily="50" charset="-128"/>
              </a:rPr>
              <a:t>（入院）</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41" name="角丸四角形 40"/>
          <p:cNvSpPr/>
          <p:nvPr/>
        </p:nvSpPr>
        <p:spPr>
          <a:xfrm>
            <a:off x="56456" y="764704"/>
            <a:ext cx="9720386" cy="2232248"/>
          </a:xfrm>
          <a:prstGeom prst="roundRect">
            <a:avLst>
              <a:gd name="adj" fmla="val 7534"/>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72000" tIns="36000" bIns="36000" anchor="ctr" anchorCtr="0"/>
          <a:lstStyle/>
          <a:p>
            <a:pPr marL="176213" indent="-17621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四肢の麻痺及び寝たきりの状態にある者等の最重度の障害者</a:t>
            </a:r>
            <a:r>
              <a:rPr lang="ja-JP" altLang="en-US" sz="1400" dirty="0" smtClean="0">
                <a:solidFill>
                  <a:prstClr val="black"/>
                </a:solidFill>
                <a:latin typeface="HGPｺﾞｼｯｸM" panose="020B0600000000000000" pitchFamily="50" charset="-128"/>
                <a:ea typeface="HGPｺﾞｼｯｸM" panose="020B0600000000000000" pitchFamily="50" charset="-128"/>
              </a:rPr>
              <a:t>が医療機関に入院</a:t>
            </a:r>
            <a:r>
              <a:rPr lang="ja-JP" altLang="en-US" sz="1400" dirty="0">
                <a:solidFill>
                  <a:prstClr val="black"/>
                </a:solidFill>
                <a:latin typeface="HGPｺﾞｼｯｸM" panose="020B0600000000000000" pitchFamily="50" charset="-128"/>
                <a:ea typeface="HGPｺﾞｼｯｸM" panose="020B0600000000000000" pitchFamily="50" charset="-128"/>
              </a:rPr>
              <a:t>した時には</a:t>
            </a:r>
            <a:r>
              <a:rPr lang="ja-JP" altLang="en-US" sz="1400" dirty="0" smtClean="0">
                <a:solidFill>
                  <a:prstClr val="black"/>
                </a:solidFill>
                <a:latin typeface="HGPｺﾞｼｯｸM" panose="020B0600000000000000" pitchFamily="50" charset="-128"/>
                <a:ea typeface="HGPｺﾞｼｯｸM" panose="020B0600000000000000" pitchFamily="50" charset="-128"/>
              </a:rPr>
              <a:t>、重度</a:t>
            </a:r>
            <a:r>
              <a:rPr lang="ja-JP" altLang="en-US" sz="1400" dirty="0">
                <a:solidFill>
                  <a:prstClr val="black"/>
                </a:solidFill>
                <a:latin typeface="HGPｺﾞｼｯｸM" panose="020B0600000000000000" pitchFamily="50" charset="-128"/>
                <a:ea typeface="HGPｺﾞｼｯｸM" panose="020B0600000000000000" pitchFamily="50" charset="-128"/>
              </a:rPr>
              <a:t>訪問介護の支援が受けられなく</a:t>
            </a:r>
            <a:r>
              <a:rPr lang="ja-JP" altLang="en-US" sz="1400" dirty="0" smtClean="0">
                <a:solidFill>
                  <a:prstClr val="black"/>
                </a:solidFill>
                <a:latin typeface="HGPｺﾞｼｯｸM" panose="020B0600000000000000" pitchFamily="50" charset="-128"/>
                <a:ea typeface="HGPｺﾞｼｯｸM" panose="020B0600000000000000" pitchFamily="50" charset="-128"/>
              </a:rPr>
              <a:t>なる</a:t>
            </a:r>
            <a:r>
              <a:rPr lang="ja-JP" altLang="en-US" sz="1400" dirty="0">
                <a:solidFill>
                  <a:prstClr val="black"/>
                </a:solidFill>
                <a:latin typeface="HGPｺﾞｼｯｸM" panose="020B0600000000000000" pitchFamily="50" charset="-128"/>
                <a:ea typeface="HGPｺﾞｼｯｸM" panose="020B0600000000000000" pitchFamily="50" charset="-128"/>
              </a:rPr>
              <a:t>こと</a:t>
            </a:r>
            <a:r>
              <a:rPr lang="ja-JP" altLang="en-US" sz="1400" dirty="0" smtClean="0">
                <a:solidFill>
                  <a:prstClr val="black"/>
                </a:solidFill>
                <a:latin typeface="HGPｺﾞｼｯｸM" panose="020B0600000000000000" pitchFamily="50" charset="-128"/>
                <a:ea typeface="HGPｺﾞｼｯｸM" panose="020B0600000000000000" pitchFamily="50" charset="-128"/>
              </a:rPr>
              <a:t>から以下のような事例があるとの指摘がある。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en-US" altLang="ja-JP" sz="500" dirty="0" smtClean="0">
              <a:solidFill>
                <a:prstClr val="black"/>
              </a:solidFill>
              <a:latin typeface="HGPｺﾞｼｯｸM" panose="020B0600000000000000" pitchFamily="50" charset="-128"/>
              <a:ea typeface="HGPｺﾞｼｯｸM" panose="020B0600000000000000" pitchFamily="50" charset="-128"/>
            </a:endParaRPr>
          </a:p>
          <a:p>
            <a:pPr marL="354013" indent="-88900" algn="l" fontAlgn="auto">
              <a:lnSpc>
                <a:spcPct val="110000"/>
              </a:lnSpc>
              <a:spcBef>
                <a:spcPts val="0"/>
              </a:spcBef>
              <a:spcAft>
                <a:spcPts val="0"/>
              </a:spcAft>
            </a:pPr>
            <a:r>
              <a:rPr lang="ja-JP" altLang="en-US" dirty="0" smtClean="0">
                <a:solidFill>
                  <a:prstClr val="black"/>
                </a:solidFill>
                <a:latin typeface="HGPｺﾞｼｯｸM" panose="020B0600000000000000" pitchFamily="50" charset="-128"/>
                <a:ea typeface="HGPｺﾞｼｯｸM" panose="020B0600000000000000" pitchFamily="50" charset="-128"/>
              </a:rPr>
              <a:t>・体位</a:t>
            </a:r>
            <a:r>
              <a:rPr lang="ja-JP" altLang="en-US" dirty="0">
                <a:solidFill>
                  <a:prstClr val="black"/>
                </a:solidFill>
                <a:latin typeface="HGPｺﾞｼｯｸM" panose="020B0600000000000000" pitchFamily="50" charset="-128"/>
                <a:ea typeface="HGPｺﾞｼｯｸM" panose="020B0600000000000000" pitchFamily="50" charset="-128"/>
              </a:rPr>
              <a:t>交換などについて特殊な介護が必要な者に適切な方法が</a:t>
            </a:r>
            <a:r>
              <a:rPr lang="ja-JP" altLang="en-US" dirty="0" smtClean="0">
                <a:solidFill>
                  <a:prstClr val="black"/>
                </a:solidFill>
                <a:latin typeface="HGPｺﾞｼｯｸM" panose="020B0600000000000000" pitchFamily="50" charset="-128"/>
                <a:ea typeface="HGPｺﾞｼｯｸM" panose="020B0600000000000000" pitchFamily="50" charset="-128"/>
              </a:rPr>
              <a:t>取られにくくなることにより苦痛が生じてしまう</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pPr marL="354013" indent="-88900" algn="l" fontAlgn="auto">
              <a:lnSpc>
                <a:spcPct val="110000"/>
              </a:lnSpc>
              <a:spcBef>
                <a:spcPts val="0"/>
              </a:spcBef>
              <a:spcAft>
                <a:spcPts val="0"/>
              </a:spcAft>
            </a:pPr>
            <a:r>
              <a:rPr lang="ja-JP" altLang="en-US" dirty="0" smtClean="0">
                <a:solidFill>
                  <a:prstClr val="black"/>
                </a:solidFill>
                <a:latin typeface="HGPｺﾞｼｯｸM" panose="020B0600000000000000" pitchFamily="50" charset="-128"/>
                <a:ea typeface="HGPｺﾞｼｯｸM" panose="020B0600000000000000" pitchFamily="50" charset="-128"/>
              </a:rPr>
              <a:t>・行動上著しい困難を有する者について、本人の障害特性に応じた支援が行われないことにより、強い不安や恐怖等による混乱（パニック）を起こし、自傷行為等に至ってしまう</a:t>
            </a:r>
            <a:endParaRPr lang="ja-JP" altLang="en-US"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ja-JP" altLang="en-US" sz="80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a:t>
            </a:r>
            <a:r>
              <a:rPr lang="ja-JP" altLang="en-US" sz="1400" dirty="0" smtClean="0">
                <a:solidFill>
                  <a:prstClr val="black"/>
                </a:solidFill>
                <a:latin typeface="HGPｺﾞｼｯｸM" panose="020B0600000000000000" pitchFamily="50" charset="-128"/>
                <a:ea typeface="HGPｺﾞｼｯｸM" panose="020B0600000000000000" pitchFamily="50" charset="-128"/>
              </a:rPr>
              <a:t>、最重度</a:t>
            </a:r>
            <a:r>
              <a:rPr lang="ja-JP" altLang="en-US" sz="1400" dirty="0">
                <a:solidFill>
                  <a:prstClr val="black"/>
                </a:solidFill>
                <a:latin typeface="HGPｺﾞｼｯｸM" panose="020B0600000000000000" pitchFamily="50" charset="-128"/>
                <a:ea typeface="HGPｺﾞｼｯｸM" panose="020B0600000000000000" pitchFamily="50" charset="-128"/>
              </a:rPr>
              <a:t>の障害者であって重度訪問介護を利用している者に対し</a:t>
            </a:r>
            <a:r>
              <a:rPr lang="ja-JP" altLang="en-US" sz="1400" dirty="0" smtClean="0">
                <a:solidFill>
                  <a:prstClr val="black"/>
                </a:solidFill>
                <a:latin typeface="HGPｺﾞｼｯｸM" panose="020B0600000000000000" pitchFamily="50" charset="-128"/>
                <a:ea typeface="HGPｺﾞｼｯｸM" panose="020B0600000000000000" pitchFamily="50" charset="-128"/>
              </a:rPr>
              <a:t>、入院中の医療機関においても、利用者の状態などを</a:t>
            </a:r>
            <a:r>
              <a:rPr lang="ja-JP" altLang="en-US" sz="1400" dirty="0">
                <a:solidFill>
                  <a:prstClr val="black"/>
                </a:solidFill>
                <a:latin typeface="HGPｺﾞｼｯｸM" panose="020B0600000000000000" pitchFamily="50" charset="-128"/>
                <a:ea typeface="HGPｺﾞｼｯｸM" panose="020B0600000000000000" pitchFamily="50" charset="-128"/>
              </a:rPr>
              <a:t>熟知しているヘルパーを引き続き</a:t>
            </a:r>
            <a:r>
              <a:rPr lang="ja-JP" altLang="en-US" sz="1400" dirty="0" smtClean="0">
                <a:solidFill>
                  <a:prstClr val="black"/>
                </a:solidFill>
                <a:latin typeface="HGPｺﾞｼｯｸM" panose="020B0600000000000000" pitchFamily="50" charset="-128"/>
                <a:ea typeface="HGPｺﾞｼｯｸM" panose="020B0600000000000000" pitchFamily="50" charset="-128"/>
              </a:rPr>
              <a:t>利用し、そのニーズを的確</a:t>
            </a:r>
            <a:r>
              <a:rPr lang="ja-JP" altLang="en-US" sz="1400" dirty="0">
                <a:solidFill>
                  <a:prstClr val="black"/>
                </a:solidFill>
                <a:latin typeface="HGPｺﾞｼｯｸM" panose="020B0600000000000000" pitchFamily="50" charset="-128"/>
                <a:ea typeface="HGPｺﾞｼｯｸM" panose="020B0600000000000000" pitchFamily="50" charset="-128"/>
              </a:rPr>
              <a:t>に医療従事者に伝達する等の支援</a:t>
            </a:r>
            <a:r>
              <a:rPr lang="ja-JP" altLang="en-US" sz="1400" dirty="0" smtClean="0">
                <a:solidFill>
                  <a:prstClr val="black"/>
                </a:solidFill>
                <a:latin typeface="HGPｺﾞｼｯｸM" panose="020B0600000000000000" pitchFamily="50" charset="-128"/>
                <a:ea typeface="HGPｺﾞｼｯｸM" panose="020B0600000000000000" pitchFamily="50" charset="-128"/>
              </a:rPr>
              <a:t>を行うことができることとする。</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91054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直線コネクタ 59"/>
          <p:cNvCxnSpPr/>
          <p:nvPr/>
        </p:nvCxnSpPr>
        <p:spPr>
          <a:xfrm>
            <a:off x="4448981" y="4797152"/>
            <a:ext cx="5330349"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7825649" y="3284986"/>
            <a:ext cx="1953644" cy="125375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spcBef>
                <a:spcPts val="0"/>
              </a:spcBef>
              <a:spcAft>
                <a:spcPts val="0"/>
              </a:spcAft>
            </a:pPr>
            <a:endParaRPr lang="en-US" altLang="ja-JP" sz="1600" u="sng" dirty="0">
              <a:solidFill>
                <a:srgbClr val="00B050"/>
              </a:solidFill>
              <a:latin typeface="ＭＳ Ｐゴシック"/>
            </a:endParaRPr>
          </a:p>
          <a:p>
            <a:pPr fontAlgn="auto">
              <a:spcBef>
                <a:spcPts val="0"/>
              </a:spcBef>
              <a:spcAft>
                <a:spcPts val="0"/>
              </a:spcAft>
            </a:pPr>
            <a:endParaRPr lang="en-US" altLang="ja-JP" sz="800" u="sng" dirty="0" smtClean="0">
              <a:solidFill>
                <a:srgbClr val="00B050"/>
              </a:solidFill>
              <a:latin typeface="ＭＳ Ｐゴシック"/>
            </a:endParaRPr>
          </a:p>
          <a:p>
            <a:pPr fontAlgn="auto">
              <a:spcBef>
                <a:spcPts val="0"/>
              </a:spcBef>
              <a:spcAft>
                <a:spcPts val="0"/>
              </a:spcAft>
            </a:pPr>
            <a:r>
              <a:rPr lang="ja-JP" altLang="en-US" sz="1600" u="sng" dirty="0" smtClean="0">
                <a:solidFill>
                  <a:srgbClr val="00B050"/>
                </a:solidFill>
                <a:latin typeface="ＭＳ Ｐゴシック"/>
              </a:rPr>
              <a:t>介護</a:t>
            </a:r>
            <a:r>
              <a:rPr lang="ja-JP" altLang="en-US" sz="1100" dirty="0">
                <a:solidFill>
                  <a:prstClr val="black"/>
                </a:solidFill>
                <a:latin typeface="ＭＳ Ｐゴシック"/>
              </a:rPr>
              <a:t>保険事業所</a:t>
            </a:r>
            <a:endParaRPr lang="en-US" altLang="ja-JP" sz="1100" dirty="0">
              <a:solidFill>
                <a:prstClr val="black"/>
              </a:solidFill>
              <a:latin typeface="ＭＳ Ｐゴシック"/>
            </a:endParaRPr>
          </a:p>
        </p:txBody>
      </p:sp>
      <p:pic>
        <p:nvPicPr>
          <p:cNvPr id="58" name="Picture 3" descr="C:\Users\YSIOY\AppData\Local\Microsoft\Windows\Temporary Internet Files\Content.IE5\1CTOWRQ0\house-illustration-clipart[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0221" y="3068960"/>
            <a:ext cx="846398" cy="672990"/>
          </a:xfrm>
          <a:prstGeom prst="rect">
            <a:avLst/>
          </a:prstGeom>
          <a:noFill/>
          <a:extLst>
            <a:ext uri="{909E8E84-426E-40DD-AFC4-6F175D3DCCD1}">
              <a14:hiddenFill xmlns:a14="http://schemas.microsoft.com/office/drawing/2010/main">
                <a:solidFill>
                  <a:srgbClr val="FFFFFF"/>
                </a:solidFill>
              </a14:hiddenFill>
            </a:ext>
          </a:extLst>
        </p:spPr>
      </p:pic>
      <p:sp>
        <p:nvSpPr>
          <p:cNvPr id="20" name="正方形/長方形 19"/>
          <p:cNvSpPr/>
          <p:nvPr/>
        </p:nvSpPr>
        <p:spPr>
          <a:xfrm>
            <a:off x="7689304" y="5085184"/>
            <a:ext cx="2088232" cy="17281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600">
              <a:solidFill>
                <a:prstClr val="white"/>
              </a:solidFill>
            </a:endParaRPr>
          </a:p>
        </p:txBody>
      </p:sp>
      <p:grpSp>
        <p:nvGrpSpPr>
          <p:cNvPr id="5" name="グループ化 10"/>
          <p:cNvGrpSpPr>
            <a:grpSpLocks/>
          </p:cNvGrpSpPr>
          <p:nvPr/>
        </p:nvGrpSpPr>
        <p:grpSpPr bwMode="auto">
          <a:xfrm>
            <a:off x="28988" y="447617"/>
            <a:ext cx="9906000" cy="71438"/>
            <a:chOff x="0" y="188640"/>
            <a:chExt cx="9144000" cy="72008"/>
          </a:xfrm>
        </p:grpSpPr>
        <p:cxnSp>
          <p:nvCxnSpPr>
            <p:cNvPr id="6" name="直線コネクタ 5"/>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8" name="角丸四角形 7"/>
          <p:cNvSpPr/>
          <p:nvPr/>
        </p:nvSpPr>
        <p:spPr>
          <a:xfrm>
            <a:off x="92811" y="576000"/>
            <a:ext cx="9720386" cy="19440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6213" indent="-176213" algn="l" fontAlgn="auto">
              <a:lnSpc>
                <a:spcPct val="110000"/>
              </a:lnSpc>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ja-JP" sz="1400" dirty="0" smtClean="0">
                <a:solidFill>
                  <a:prstClr val="black"/>
                </a:solidFill>
                <a:latin typeface="HGPｺﾞｼｯｸM" panose="020B0600000000000000" pitchFamily="50" charset="-128"/>
                <a:ea typeface="HGPｺﾞｼｯｸM" panose="020B0600000000000000" pitchFamily="50" charset="-128"/>
              </a:rPr>
              <a:t>障害</a:t>
            </a:r>
            <a:r>
              <a:rPr lang="ja-JP" altLang="ja-JP" sz="1400" dirty="0">
                <a:solidFill>
                  <a:prstClr val="black"/>
                </a:solidFill>
                <a:latin typeface="HGPｺﾞｼｯｸM" panose="020B0600000000000000" pitchFamily="50" charset="-128"/>
                <a:ea typeface="HGPｺﾞｼｯｸM" panose="020B0600000000000000" pitchFamily="50" charset="-128"/>
              </a:rPr>
              <a:t>福祉サ―ビスに相当するサービスが介護保険法にある場合は、介護保険</a:t>
            </a:r>
            <a:r>
              <a:rPr lang="ja-JP" altLang="ja-JP" sz="1400" dirty="0" smtClean="0">
                <a:solidFill>
                  <a:prstClr val="black"/>
                </a:solidFill>
                <a:latin typeface="HGPｺﾞｼｯｸM" panose="020B0600000000000000" pitchFamily="50" charset="-128"/>
                <a:ea typeface="HGPｺﾞｼｯｸM" panose="020B0600000000000000" pitchFamily="50" charset="-128"/>
              </a:rPr>
              <a:t>サービス</a:t>
            </a:r>
            <a:r>
              <a:rPr lang="ja-JP" altLang="en-US" sz="1400" dirty="0" smtClean="0">
                <a:solidFill>
                  <a:prstClr val="black"/>
                </a:solidFill>
                <a:latin typeface="HGPｺﾞｼｯｸM" panose="020B0600000000000000" pitchFamily="50" charset="-128"/>
                <a:ea typeface="HGPｺﾞｼｯｸM" panose="020B0600000000000000" pitchFamily="50" charset="-128"/>
              </a:rPr>
              <a:t>の利用が優先されることになっている</a:t>
            </a:r>
            <a:r>
              <a:rPr lang="ja-JP"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高齢障害者が介護保険サービスを利用する場合</a:t>
            </a:r>
            <a:r>
              <a:rPr lang="ja-JP" altLang="en-US" sz="1400" dirty="0" smtClean="0">
                <a:solidFill>
                  <a:prstClr val="black"/>
                </a:solidFill>
                <a:latin typeface="HGPｺﾞｼｯｸM" panose="020B0600000000000000" pitchFamily="50" charset="-128"/>
                <a:ea typeface="HGPｺﾞｼｯｸM" panose="020B0600000000000000" pitchFamily="50" charset="-128"/>
              </a:rPr>
              <a:t>、障害</a:t>
            </a:r>
            <a:r>
              <a:rPr lang="ja-JP" altLang="en-US" sz="1400" dirty="0">
                <a:solidFill>
                  <a:prstClr val="black"/>
                </a:solidFill>
                <a:latin typeface="HGPｺﾞｼｯｸM" panose="020B0600000000000000" pitchFamily="50" charset="-128"/>
                <a:ea typeface="HGPｺﾞｼｯｸM" panose="020B0600000000000000" pitchFamily="50" charset="-128"/>
              </a:rPr>
              <a:t>福祉制度と介護保険制度の利用者負担上限が異なるために</a:t>
            </a:r>
            <a:r>
              <a:rPr lang="ja-JP" altLang="ja-JP" sz="1400" dirty="0">
                <a:solidFill>
                  <a:prstClr val="black"/>
                </a:solidFill>
                <a:latin typeface="HGPｺﾞｼｯｸM" panose="020B0600000000000000" pitchFamily="50" charset="-128"/>
                <a:ea typeface="HGPｺﾞｼｯｸM" panose="020B0600000000000000" pitchFamily="50" charset="-128"/>
              </a:rPr>
              <a:t>利用者負担</a:t>
            </a:r>
            <a:r>
              <a:rPr lang="ja-JP" altLang="en-US" sz="1400" dirty="0">
                <a:solidFill>
                  <a:prstClr val="black"/>
                </a:solidFill>
                <a:latin typeface="HGPｺﾞｼｯｸM" panose="020B0600000000000000" pitchFamily="50" charset="-128"/>
                <a:ea typeface="HGPｺﾞｼｯｸM" panose="020B0600000000000000" pitchFamily="50" charset="-128"/>
              </a:rPr>
              <a:t>（１割）が新たに生じる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こと</a:t>
            </a:r>
            <a:r>
              <a:rPr lang="ja-JP" altLang="en-US" sz="1400" dirty="0">
                <a:solidFill>
                  <a:prstClr val="black"/>
                </a:solidFill>
                <a:latin typeface="HGPｺﾞｼｯｸM" panose="020B0600000000000000" pitchFamily="50" charset="-128"/>
                <a:ea typeface="HGPｺﾞｼｯｸM" panose="020B0600000000000000" pitchFamily="50" charset="-128"/>
              </a:rPr>
              <a:t>や</a:t>
            </a:r>
            <a:r>
              <a:rPr lang="ja-JP" altLang="en-US" sz="1400" dirty="0" smtClean="0">
                <a:solidFill>
                  <a:prstClr val="black"/>
                </a:solidFill>
                <a:latin typeface="HGPｺﾞｼｯｸM" panose="020B0600000000000000" pitchFamily="50" charset="-128"/>
                <a:ea typeface="HGPｺﾞｼｯｸM" panose="020B0600000000000000" pitchFamily="50" charset="-128"/>
              </a:rPr>
              <a:t>、これまで</a:t>
            </a:r>
            <a:r>
              <a:rPr lang="ja-JP" altLang="en-US" sz="1400" dirty="0">
                <a:solidFill>
                  <a:prstClr val="black"/>
                </a:solidFill>
                <a:latin typeface="HGPｺﾞｼｯｸM" panose="020B0600000000000000" pitchFamily="50" charset="-128"/>
                <a:ea typeface="HGPｺﾞｼｯｸM" panose="020B0600000000000000" pitchFamily="50" charset="-128"/>
              </a:rPr>
              <a:t>利用していた障害福祉サービス事業所とは別の介護保険事業所を利用することになる場合がある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こと</a:t>
            </a:r>
            <a:r>
              <a:rPr lang="ja-JP" altLang="en-US" sz="1400" dirty="0">
                <a:solidFill>
                  <a:prstClr val="black"/>
                </a:solidFill>
                <a:latin typeface="HGPｺﾞｼｯｸM" panose="020B0600000000000000" pitchFamily="50" charset="-128"/>
                <a:ea typeface="HGPｺﾞｼｯｸM" panose="020B0600000000000000" pitchFamily="50" charset="-128"/>
              </a:rPr>
              <a:t>といった</a:t>
            </a:r>
            <a:r>
              <a:rPr lang="ja-JP" altLang="en-US" sz="1400" dirty="0" smtClean="0">
                <a:solidFill>
                  <a:prstClr val="black"/>
                </a:solidFill>
                <a:latin typeface="HGPｺﾞｼｯｸM" panose="020B0600000000000000" pitchFamily="50" charset="-128"/>
                <a:ea typeface="HGPｺﾞｼｯｸM" panose="020B0600000000000000" pitchFamily="50" charset="-128"/>
              </a:rPr>
              <a:t>課題</a:t>
            </a:r>
            <a:r>
              <a:rPr lang="ja-JP" altLang="ja-JP" sz="1400" dirty="0">
                <a:solidFill>
                  <a:prstClr val="black"/>
                </a:solidFill>
                <a:latin typeface="HGPｺﾞｼｯｸM" panose="020B0600000000000000" pitchFamily="50" charset="-128"/>
                <a:ea typeface="HGPｺﾞｼｯｸM" panose="020B0600000000000000" pitchFamily="50" charset="-128"/>
              </a:rPr>
              <a:t>が</a:t>
            </a:r>
            <a:r>
              <a:rPr lang="ja-JP" altLang="en-US" sz="1400" dirty="0">
                <a:solidFill>
                  <a:prstClr val="black"/>
                </a:solidFill>
                <a:latin typeface="HGPｺﾞｼｯｸM" panose="020B0600000000000000" pitchFamily="50" charset="-128"/>
                <a:ea typeface="HGPｺﾞｼｯｸM" panose="020B0600000000000000" pitchFamily="50" charset="-128"/>
              </a:rPr>
              <a:t>指摘されている</a:t>
            </a:r>
            <a:r>
              <a:rPr lang="ja-JP" altLang="ja-JP"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lnSpc>
                <a:spcPct val="110000"/>
              </a:lnSpc>
              <a:spcBef>
                <a:spcPts val="0"/>
              </a:spcBef>
              <a:spcAft>
                <a:spcPts val="0"/>
              </a:spcAft>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marL="176213" indent="-176213"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en-US" altLang="ja-JP" sz="1400" dirty="0">
                <a:solidFill>
                  <a:prstClr val="black"/>
                </a:solidFill>
                <a:latin typeface="HGPｺﾞｼｯｸM" panose="020B0600000000000000" pitchFamily="50" charset="-128"/>
                <a:ea typeface="HGPｺﾞｼｯｸM" panose="020B0600000000000000" pitchFamily="50" charset="-128"/>
              </a:rPr>
              <a:t>65</a:t>
            </a:r>
            <a:r>
              <a:rPr lang="ja-JP" altLang="en-US" sz="1400" dirty="0">
                <a:solidFill>
                  <a:prstClr val="black"/>
                </a:solidFill>
                <a:latin typeface="HGPｺﾞｼｯｸM" panose="020B0600000000000000" pitchFamily="50" charset="-128"/>
                <a:ea typeface="HGPｺﾞｼｯｸM" panose="020B0600000000000000" pitchFamily="50" charset="-128"/>
              </a:rPr>
              <a:t>歳に至るまで相当の長期間にわたり障害福祉サービスを利用していた一定の高齢障害者に対し、介護保険サービスの利用者負担が軽減されるよう障害福祉制度により利用者負担を軽減（償還）する仕組みを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設け、障害</a:t>
            </a:r>
            <a:r>
              <a:rPr lang="ja-JP" altLang="en-US" sz="1400" dirty="0">
                <a:solidFill>
                  <a:prstClr val="black"/>
                </a:solidFill>
                <a:latin typeface="HGPｺﾞｼｯｸM" panose="020B0600000000000000" pitchFamily="50" charset="-128"/>
                <a:ea typeface="HGPｺﾞｼｯｸM" panose="020B0600000000000000" pitchFamily="50" charset="-128"/>
              </a:rPr>
              <a:t>福祉サービス事業所が介護保険事業所になりやすくする等の見直しを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行い、</a:t>
            </a:r>
            <a:r>
              <a:rPr lang="ja-JP" altLang="en-US" sz="1400" dirty="0">
                <a:solidFill>
                  <a:prstClr val="black"/>
                </a:solidFill>
                <a:latin typeface="HGPｺﾞｼｯｸM" panose="020B0600000000000000" pitchFamily="50" charset="-128"/>
                <a:ea typeface="HGPｺﾞｼｯｸM" panose="020B0600000000000000" pitchFamily="50" charset="-128"/>
              </a:rPr>
              <a:t>介護保険サービスの円滑な利用を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促進する</a:t>
            </a:r>
            <a:r>
              <a:rPr lang="ja-JP" altLang="en-US" sz="1400" dirty="0">
                <a:solidFill>
                  <a:prstClr val="black"/>
                </a:solidFill>
                <a:latin typeface="HGPｺﾞｼｯｸM" panose="020B0600000000000000" pitchFamily="50" charset="-128"/>
                <a:ea typeface="HGPｺﾞｼｯｸM" panose="020B0600000000000000" pitchFamily="50" charset="-128"/>
              </a:rPr>
              <a:t>。</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200472" y="2941704"/>
            <a:ext cx="4032447" cy="3040975"/>
          </a:xfrm>
          <a:prstGeom prst="rect">
            <a:avLst/>
          </a:prstGeom>
          <a:noFill/>
          <a:ln w="6350">
            <a:solidFill>
              <a:schemeClr val="tx1"/>
            </a:solidFill>
          </a:ln>
        </p:spPr>
        <p:txBody>
          <a:bodyPr wrap="square" lIns="36000" tIns="36000" rIns="36000" bIns="36000" rtlCol="0">
            <a:noAutofit/>
          </a:bodyPr>
          <a:lstStyle/>
          <a:p>
            <a:pPr algn="l" fontAlgn="auto">
              <a:lnSpc>
                <a:spcPts val="1600"/>
              </a:lnSpc>
              <a:spcBef>
                <a:spcPts val="0"/>
              </a:spcBef>
              <a:spcAft>
                <a:spcPts val="0"/>
              </a:spcAft>
              <a:defRPr/>
            </a:pPr>
            <a:r>
              <a:rPr lang="en-US" altLang="ja-JP" sz="1400" b="1" dirty="0" smtClean="0">
                <a:solidFill>
                  <a:srgbClr val="000000"/>
                </a:solidFill>
                <a:latin typeface="HGPｺﾞｼｯｸM" panose="020B0600000000000000" pitchFamily="50" charset="-128"/>
                <a:ea typeface="HGPｺﾞｼｯｸM" panose="020B0600000000000000" pitchFamily="50" charset="-128"/>
              </a:rPr>
              <a:t> </a:t>
            </a:r>
          </a:p>
          <a:p>
            <a:pPr algn="l" fontAlgn="auto">
              <a:lnSpc>
                <a:spcPts val="1600"/>
              </a:lnSpc>
              <a:spcBef>
                <a:spcPts val="0"/>
              </a:spcBef>
              <a:spcAft>
                <a:spcPts val="0"/>
              </a:spcAft>
              <a:defRPr/>
            </a:pPr>
            <a:r>
              <a:rPr lang="ja-JP" altLang="en-US" sz="1400" b="1" dirty="0" smtClean="0">
                <a:solidFill>
                  <a:srgbClr val="000000"/>
                </a:solidFill>
                <a:latin typeface="HGPｺﾞｼｯｸM" panose="020B0600000000000000" pitchFamily="50" charset="-128"/>
                <a:ea typeface="HGPｺﾞｼｯｸM" panose="020B0600000000000000" pitchFamily="50" charset="-128"/>
              </a:rPr>
              <a:t> </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1" name="正方形/長方形 10"/>
          <p:cNvSpPr/>
          <p:nvPr/>
        </p:nvSpPr>
        <p:spPr>
          <a:xfrm>
            <a:off x="200471" y="3140968"/>
            <a:ext cx="4032447" cy="3724096"/>
          </a:xfrm>
          <a:prstGeom prst="rect">
            <a:avLst/>
          </a:prstGeom>
        </p:spPr>
        <p:txBody>
          <a:bodyPr wrap="square">
            <a:spAutoFit/>
          </a:bodyPr>
          <a:lstStyle/>
          <a:p>
            <a:pPr marL="176213" indent="-176213" algn="l"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一定</a:t>
            </a:r>
            <a:r>
              <a:rPr lang="ja-JP" altLang="en-US" sz="1400" dirty="0">
                <a:solidFill>
                  <a:prstClr val="black"/>
                </a:solidFill>
                <a:latin typeface="HGPｺﾞｼｯｸM" panose="020B0600000000000000" pitchFamily="50" charset="-128"/>
                <a:ea typeface="HGPｺﾞｼｯｸM" panose="020B0600000000000000" pitchFamily="50" charset="-128"/>
              </a:rPr>
              <a:t>の高齢障害者に対し</a:t>
            </a:r>
            <a:r>
              <a:rPr lang="ja-JP" altLang="en-US" sz="1400" dirty="0" smtClean="0">
                <a:solidFill>
                  <a:prstClr val="black"/>
                </a:solidFill>
                <a:latin typeface="HGPｺﾞｼｯｸM" panose="020B0600000000000000" pitchFamily="50" charset="-128"/>
                <a:ea typeface="HGPｺﾞｼｯｸM" panose="020B0600000000000000" pitchFamily="50" charset="-128"/>
              </a:rPr>
              <a:t>、一般高齢者との公平性を踏まえ、介護</a:t>
            </a:r>
            <a:r>
              <a:rPr lang="ja-JP" altLang="en-US" sz="1400" dirty="0">
                <a:solidFill>
                  <a:prstClr val="black"/>
                </a:solidFill>
                <a:latin typeface="HGPｺﾞｼｯｸM" panose="020B0600000000000000" pitchFamily="50" charset="-128"/>
                <a:ea typeface="HGPｺﾞｼｯｸM" panose="020B0600000000000000" pitchFamily="50" charset="-128"/>
              </a:rPr>
              <a:t>保険</a:t>
            </a:r>
            <a:r>
              <a:rPr lang="ja-JP" altLang="en-US" sz="1400" dirty="0" smtClean="0">
                <a:solidFill>
                  <a:prstClr val="black"/>
                </a:solidFill>
                <a:latin typeface="HGPｺﾞｼｯｸM" panose="020B0600000000000000" pitchFamily="50" charset="-128"/>
                <a:ea typeface="HGPｺﾞｼｯｸM" panose="020B0600000000000000" pitchFamily="50" charset="-128"/>
              </a:rPr>
              <a:t>サービスの利用者</a:t>
            </a:r>
            <a:r>
              <a:rPr lang="ja-JP" altLang="en-US" sz="1400" dirty="0">
                <a:solidFill>
                  <a:prstClr val="black"/>
                </a:solidFill>
                <a:latin typeface="HGPｺﾞｼｯｸM" panose="020B0600000000000000" pitchFamily="50" charset="-128"/>
                <a:ea typeface="HGPｺﾞｼｯｸM" panose="020B0600000000000000" pitchFamily="50" charset="-128"/>
              </a:rPr>
              <a:t>負担を</a:t>
            </a:r>
            <a:r>
              <a:rPr lang="ja-JP" altLang="en-US" sz="1400" dirty="0" smtClean="0">
                <a:solidFill>
                  <a:prstClr val="black"/>
                </a:solidFill>
                <a:latin typeface="HGPｺﾞｼｯｸM" panose="020B0600000000000000" pitchFamily="50" charset="-128"/>
                <a:ea typeface="HGPｺﾞｼｯｸM" panose="020B0600000000000000" pitchFamily="50" charset="-128"/>
              </a:rPr>
              <a:t>軽減（償還）できる仕組みを</a:t>
            </a:r>
            <a:r>
              <a:rPr lang="ja-JP" altLang="en-US" sz="1400" dirty="0">
                <a:solidFill>
                  <a:prstClr val="black"/>
                </a:solidFill>
                <a:latin typeface="HGPｺﾞｼｯｸM" panose="020B0600000000000000" pitchFamily="50" charset="-128"/>
                <a:ea typeface="HGPｺﾞｼｯｸM" panose="020B0600000000000000" pitchFamily="50" charset="-128"/>
              </a:rPr>
              <a:t>設ける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i="1" dirty="0">
              <a:solidFill>
                <a:prstClr val="black"/>
              </a:solidFill>
              <a:latin typeface="HGPｺﾞｼｯｸM" panose="020B0600000000000000" pitchFamily="50" charset="-128"/>
              <a:ea typeface="HGPｺﾞｼｯｸM" panose="020B0600000000000000" pitchFamily="50" charset="-128"/>
            </a:endParaRPr>
          </a:p>
          <a:p>
            <a:pPr marL="87313" indent="-87313" algn="l" fontAlgn="auto">
              <a:spcBef>
                <a:spcPts val="0"/>
              </a:spcBef>
              <a:spcAft>
                <a:spcPts val="0"/>
              </a:spcAft>
            </a:pP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87313" indent="-87313" algn="l" fontAlgn="auto">
              <a:spcBef>
                <a:spcPts val="0"/>
              </a:spcBef>
              <a:spcAft>
                <a:spcPts val="0"/>
              </a:spcAft>
            </a:pP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対象者</a:t>
            </a:r>
            <a:r>
              <a:rPr lang="en-US" altLang="ja-JP" sz="1400" dirty="0">
                <a:solidFill>
                  <a:prstClr val="black"/>
                </a:solidFill>
                <a:latin typeface="HGPｺﾞｼｯｸM" panose="020B0600000000000000" pitchFamily="50" charset="-128"/>
                <a:ea typeface="HGPｺﾞｼｯｸM" panose="020B0600000000000000" pitchFamily="50" charset="-128"/>
              </a:rPr>
              <a:t>】</a:t>
            </a:r>
          </a:p>
          <a:p>
            <a:pPr indent="87313" algn="l"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en-US" altLang="ja-JP" sz="1400" dirty="0" smtClean="0">
                <a:solidFill>
                  <a:prstClr val="black"/>
                </a:solidFill>
                <a:latin typeface="HGPｺﾞｼｯｸM" panose="020B0600000000000000" pitchFamily="50" charset="-128"/>
                <a:ea typeface="HGPｺﾞｼｯｸM" panose="020B0600000000000000" pitchFamily="50" charset="-128"/>
              </a:rPr>
              <a:t>65</a:t>
            </a:r>
            <a:r>
              <a:rPr lang="ja-JP" altLang="en-US" sz="1400" dirty="0" smtClean="0">
                <a:solidFill>
                  <a:prstClr val="black"/>
                </a:solidFill>
                <a:latin typeface="HGPｺﾞｼｯｸM" panose="020B0600000000000000" pitchFamily="50" charset="-128"/>
                <a:ea typeface="HGPｺﾞｼｯｸM" panose="020B0600000000000000" pitchFamily="50" charset="-128"/>
              </a:rPr>
              <a:t>歳に至るまで相当の長期間にわたり障害福祉</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サービス</a:t>
            </a:r>
            <a:r>
              <a:rPr lang="ja-JP" altLang="en-US" sz="1400" dirty="0">
                <a:solidFill>
                  <a:prstClr val="black"/>
                </a:solidFill>
                <a:latin typeface="HGPｺﾞｼｯｸM" panose="020B0600000000000000" pitchFamily="50" charset="-128"/>
                <a:ea typeface="HGPｺﾞｼｯｸM" panose="020B0600000000000000" pitchFamily="50" charset="-128"/>
              </a:rPr>
              <a:t>を受けていた</a:t>
            </a:r>
            <a:r>
              <a:rPr lang="ja-JP" altLang="en-US" sz="1400" dirty="0" smtClean="0">
                <a:solidFill>
                  <a:prstClr val="black"/>
                </a:solidFill>
                <a:latin typeface="HGPｺﾞｼｯｸM" panose="020B0600000000000000" pitchFamily="50" charset="-128"/>
                <a:ea typeface="HGPｺﾞｼｯｸM" panose="020B0600000000000000" pitchFamily="50" charset="-128"/>
              </a:rPr>
              <a:t>障害者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障害</a:t>
            </a:r>
            <a:r>
              <a:rPr lang="ja-JP" altLang="en-US" sz="1400" dirty="0">
                <a:solidFill>
                  <a:prstClr val="black"/>
                </a:solidFill>
                <a:latin typeface="HGPｺﾞｼｯｸM" panose="020B0600000000000000" pitchFamily="50" charset="-128"/>
                <a:ea typeface="HGPｺﾞｼｯｸM" panose="020B0600000000000000" pitchFamily="50" charset="-128"/>
              </a:rPr>
              <a:t>福祉サービスに相当する介護保険</a:t>
            </a:r>
            <a:r>
              <a:rPr lang="ja-JP" altLang="en-US" sz="1400" dirty="0" smtClean="0">
                <a:solidFill>
                  <a:prstClr val="black"/>
                </a:solidFill>
                <a:latin typeface="HGPｺﾞｼｯｸM" panose="020B0600000000000000" pitchFamily="50" charset="-128"/>
                <a:ea typeface="HGPｺﾞｼｯｸM" panose="020B0600000000000000" pitchFamily="50" charset="-128"/>
              </a:rPr>
              <a:t>サービス</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を利用</a:t>
            </a:r>
            <a:r>
              <a:rPr lang="ja-JP" altLang="en-US" sz="1400" dirty="0">
                <a:solidFill>
                  <a:prstClr val="black"/>
                </a:solidFill>
                <a:latin typeface="HGPｺﾞｼｯｸM" panose="020B0600000000000000" pitchFamily="50" charset="-128"/>
                <a:ea typeface="HGPｺﾞｼｯｸM" panose="020B0600000000000000" pitchFamily="50" charset="-128"/>
              </a:rPr>
              <a:t>する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場合</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一定程度以上の障害支援区分</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低所得者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endParaRPr lang="en-US" altLang="ja-JP" sz="8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dirty="0" smtClean="0">
                <a:solidFill>
                  <a:prstClr val="black"/>
                </a:solidFill>
                <a:latin typeface="HGPｺﾞｼｯｸM" panose="020B0600000000000000" pitchFamily="50" charset="-128"/>
                <a:ea typeface="HGPｺﾞｼｯｸM" panose="020B0600000000000000" pitchFamily="50" charset="-128"/>
              </a:rPr>
              <a:t>　（具体的な要件は、</a:t>
            </a:r>
            <a:r>
              <a:rPr lang="ja-JP" altLang="en-US" dirty="0">
                <a:solidFill>
                  <a:prstClr val="black"/>
                </a:solidFill>
                <a:latin typeface="HGPｺﾞｼｯｸM" panose="020B0600000000000000" pitchFamily="50" charset="-128"/>
                <a:ea typeface="HGPｺﾞｼｯｸM" panose="020B0600000000000000" pitchFamily="50" charset="-128"/>
              </a:rPr>
              <a:t>今後政令で</a:t>
            </a:r>
            <a:r>
              <a:rPr lang="ja-JP" altLang="en-US" dirty="0" smtClean="0">
                <a:solidFill>
                  <a:prstClr val="black"/>
                </a:solidFill>
                <a:latin typeface="HGPｺﾞｼｯｸM" panose="020B0600000000000000" pitchFamily="50" charset="-128"/>
                <a:ea typeface="HGPｺﾞｼｯｸM" panose="020B0600000000000000" pitchFamily="50" charset="-128"/>
              </a:rPr>
              <a:t>定める。）</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endParaRPr lang="en-US" altLang="ja-JP" sz="20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この他、障害</a:t>
            </a:r>
            <a:r>
              <a:rPr lang="ja-JP" altLang="en-US" sz="1400" dirty="0">
                <a:solidFill>
                  <a:prstClr val="black"/>
                </a:solidFill>
                <a:latin typeface="HGPｺﾞｼｯｸM" panose="020B0600000000000000" pitchFamily="50" charset="-128"/>
                <a:ea typeface="HGPｺﾞｼｯｸM" panose="020B0600000000000000" pitchFamily="50" charset="-128"/>
              </a:rPr>
              <a:t>福祉サービス事業所が介護</a:t>
            </a:r>
            <a:r>
              <a:rPr lang="ja-JP" altLang="en-US" sz="1400" dirty="0" smtClean="0">
                <a:solidFill>
                  <a:prstClr val="black"/>
                </a:solidFill>
                <a:latin typeface="HGPｺﾞｼｯｸM" panose="020B0600000000000000" pitchFamily="50" charset="-128"/>
                <a:ea typeface="HGPｺﾞｼｯｸM" panose="020B0600000000000000" pitchFamily="50" charset="-128"/>
              </a:rPr>
              <a:t>保険</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事業所になりやすく</a:t>
            </a:r>
            <a:r>
              <a:rPr lang="ja-JP" altLang="en-US" sz="1400" dirty="0">
                <a:solidFill>
                  <a:prstClr val="black"/>
                </a:solidFill>
                <a:latin typeface="HGPｺﾞｼｯｸM" panose="020B0600000000000000" pitchFamily="50" charset="-128"/>
                <a:ea typeface="HGPｺﾞｼｯｸM" panose="020B0600000000000000" pitchFamily="50" charset="-128"/>
              </a:rPr>
              <a:t>する等</a:t>
            </a:r>
            <a:r>
              <a:rPr lang="ja-JP" altLang="en-US" sz="1400" dirty="0" smtClean="0">
                <a:solidFill>
                  <a:prstClr val="black"/>
                </a:solidFill>
                <a:latin typeface="HGPｺﾞｼｯｸM" panose="020B0600000000000000" pitchFamily="50" charset="-128"/>
                <a:ea typeface="HGPｺﾞｼｯｸM" panose="020B0600000000000000" pitchFamily="50" charset="-128"/>
              </a:rPr>
              <a:t>の見直しを行い、介</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indent="87313" algn="l" fontAlgn="auto">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護保険サービスの円滑な利用を促進する。</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p:txBody>
      </p:sp>
      <p:sp>
        <p:nvSpPr>
          <p:cNvPr id="12" name="Rectangle 2"/>
          <p:cNvSpPr>
            <a:spLocks noChangeArrowheads="1"/>
          </p:cNvSpPr>
          <p:nvPr/>
        </p:nvSpPr>
        <p:spPr bwMode="auto">
          <a:xfrm>
            <a:off x="14618" y="-12879"/>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高齢障害者</a:t>
            </a:r>
            <a:r>
              <a:rPr lang="ja-JP" altLang="en-US" sz="2400" spc="-100" dirty="0" smtClean="0">
                <a:solidFill>
                  <a:prstClr val="black"/>
                </a:solidFill>
                <a:latin typeface="HG創英角ｺﾞｼｯｸUB" pitchFamily="49" charset="-128"/>
                <a:ea typeface="HG創英角ｺﾞｼｯｸUB" pitchFamily="49" charset="-128"/>
              </a:rPr>
              <a:t>の介護保険サービスの円滑な利用</a:t>
            </a:r>
            <a:endParaRPr lang="ja-JP" altLang="en-US" sz="2400" spc="-100" dirty="0">
              <a:solidFill>
                <a:prstClr val="black"/>
              </a:solidFill>
              <a:latin typeface="HG創英角ｺﾞｼｯｸUB" pitchFamily="49" charset="-128"/>
              <a:ea typeface="HG創英角ｺﾞｼｯｸUB" pitchFamily="49" charset="-128"/>
            </a:endParaRPr>
          </a:p>
          <a:p>
            <a:pPr fontAlgn="auto">
              <a:spcBef>
                <a:spcPts val="0"/>
              </a:spcBef>
              <a:spcAft>
                <a:spcPts val="0"/>
              </a:spcAft>
            </a:pPr>
            <a:endParaRPr lang="en-US" altLang="ja-JP" sz="2800" spc="-100" dirty="0" smtClean="0">
              <a:solidFill>
                <a:prstClr val="black">
                  <a:lumMod val="65000"/>
                  <a:lumOff val="35000"/>
                </a:prstClr>
              </a:solidFill>
              <a:latin typeface="HG創英角ｺﾞｼｯｸUB" pitchFamily="49" charset="-128"/>
              <a:ea typeface="HG創英角ｺﾞｼｯｸUB" pitchFamily="49" charset="-128"/>
            </a:endParaRPr>
          </a:p>
        </p:txBody>
      </p:sp>
      <p:grpSp>
        <p:nvGrpSpPr>
          <p:cNvPr id="16" name="グループ化 15"/>
          <p:cNvGrpSpPr/>
          <p:nvPr/>
        </p:nvGrpSpPr>
        <p:grpSpPr>
          <a:xfrm>
            <a:off x="4592960" y="4005064"/>
            <a:ext cx="1807420" cy="1307444"/>
            <a:chOff x="178616" y="3633891"/>
            <a:chExt cx="1792095" cy="1656181"/>
          </a:xfrm>
          <a:solidFill>
            <a:schemeClr val="bg1"/>
          </a:solidFill>
        </p:grpSpPr>
        <p:sp>
          <p:nvSpPr>
            <p:cNvPr id="17" name="正方形/長方形 16"/>
            <p:cNvSpPr/>
            <p:nvPr/>
          </p:nvSpPr>
          <p:spPr>
            <a:xfrm>
              <a:off x="178616" y="3633891"/>
              <a:ext cx="1792095" cy="1656181"/>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600">
                <a:solidFill>
                  <a:prstClr val="white"/>
                </a:solidFill>
              </a:endParaRPr>
            </a:p>
          </p:txBody>
        </p:sp>
        <p:sp>
          <p:nvSpPr>
            <p:cNvPr id="18" name="テキスト ボックス 17"/>
            <p:cNvSpPr txBox="1"/>
            <p:nvPr/>
          </p:nvSpPr>
          <p:spPr>
            <a:xfrm>
              <a:off x="206766" y="3725106"/>
              <a:ext cx="1734518" cy="584806"/>
            </a:xfrm>
            <a:prstGeom prst="rect">
              <a:avLst/>
            </a:prstGeom>
            <a:noFill/>
          </p:spPr>
          <p:txBody>
            <a:bodyPr wrap="square" rtlCol="0">
              <a:spAutoFit/>
            </a:bodyPr>
            <a:lstStyle/>
            <a:p>
              <a:pPr fontAlgn="auto">
                <a:spcBef>
                  <a:spcPts val="0"/>
                </a:spcBef>
                <a:spcAft>
                  <a:spcPts val="0"/>
                </a:spcAft>
              </a:pPr>
              <a:endParaRPr lang="en-US" altLang="ja-JP" sz="800" dirty="0">
                <a:solidFill>
                  <a:prstClr val="black"/>
                </a:solidFill>
                <a:latin typeface="ＭＳ Ｐゴシック"/>
                <a:ea typeface="ＭＳ Ｐゴシック"/>
              </a:endParaRPr>
            </a:p>
            <a:p>
              <a:pPr fontAlgn="auto">
                <a:spcBef>
                  <a:spcPts val="0"/>
                </a:spcBef>
                <a:spcAft>
                  <a:spcPts val="0"/>
                </a:spcAft>
              </a:pPr>
              <a:r>
                <a:rPr lang="ja-JP" altLang="en-US" sz="1600" u="sng" dirty="0" smtClean="0">
                  <a:solidFill>
                    <a:srgbClr val="00B050"/>
                  </a:solidFill>
                  <a:latin typeface="ＭＳ Ｐゴシック"/>
                  <a:ea typeface="ＭＳ Ｐゴシック"/>
                </a:rPr>
                <a:t>障害</a:t>
              </a:r>
              <a:r>
                <a:rPr lang="ja-JP" altLang="en-US" sz="1000" dirty="0" smtClean="0">
                  <a:solidFill>
                    <a:prstClr val="black"/>
                  </a:solidFill>
                  <a:latin typeface="ＭＳ Ｐゴシック"/>
                  <a:ea typeface="ＭＳ Ｐゴシック"/>
                </a:rPr>
                <a:t>福祉サービス</a:t>
              </a:r>
              <a:r>
                <a:rPr lang="ja-JP" altLang="en-US" sz="1000" dirty="0">
                  <a:solidFill>
                    <a:prstClr val="black"/>
                  </a:solidFill>
                  <a:latin typeface="ＭＳ Ｐゴシック"/>
                  <a:ea typeface="ＭＳ Ｐゴシック"/>
                </a:rPr>
                <a:t>事業所</a:t>
              </a:r>
              <a:endParaRPr lang="en-US" altLang="ja-JP" sz="1000" dirty="0" smtClean="0">
                <a:solidFill>
                  <a:prstClr val="black"/>
                </a:solidFill>
                <a:latin typeface="ＭＳ Ｐゴシック"/>
                <a:ea typeface="ＭＳ Ｐゴシック"/>
              </a:endParaRPr>
            </a:p>
          </p:txBody>
        </p:sp>
      </p:grpSp>
      <p:pic>
        <p:nvPicPr>
          <p:cNvPr id="15" name="Picture 7" descr="C:\Users\KKKPH\AppData\Local\Microsoft\Windows\Temporary Internet Files\Content.IE5\WHB5SLS6\lgi01c20140225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4813" y="3627129"/>
            <a:ext cx="886144" cy="480882"/>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a:off x="7329301" y="5123800"/>
            <a:ext cx="2894689" cy="969496"/>
          </a:xfrm>
          <a:prstGeom prst="rect">
            <a:avLst/>
          </a:prstGeom>
          <a:noFill/>
        </p:spPr>
        <p:txBody>
          <a:bodyPr wrap="square" rtlCol="0">
            <a:spAutoFit/>
          </a:bodyPr>
          <a:lstStyle/>
          <a:p>
            <a:pPr fontAlgn="auto">
              <a:spcBef>
                <a:spcPts val="0"/>
              </a:spcBef>
              <a:spcAft>
                <a:spcPts val="0"/>
              </a:spcAft>
            </a:pPr>
            <a:endParaRPr lang="en-US" altLang="ja-JP" sz="1100" dirty="0" smtClean="0">
              <a:solidFill>
                <a:prstClr val="black"/>
              </a:solidFill>
              <a:latin typeface="ＭＳ Ｐゴシック"/>
              <a:ea typeface="ＭＳ Ｐゴシック"/>
            </a:endParaRPr>
          </a:p>
          <a:p>
            <a:pPr fontAlgn="auto">
              <a:spcBef>
                <a:spcPts val="0"/>
              </a:spcBef>
              <a:spcAft>
                <a:spcPts val="0"/>
              </a:spcAft>
            </a:pPr>
            <a:endParaRPr lang="en-US" altLang="ja-JP" sz="300" dirty="0" smtClean="0">
              <a:solidFill>
                <a:prstClr val="black"/>
              </a:solidFill>
              <a:latin typeface="ＭＳ Ｐゴシック"/>
              <a:ea typeface="ＭＳ Ｐゴシック"/>
            </a:endParaRPr>
          </a:p>
          <a:p>
            <a:pPr fontAlgn="auto">
              <a:spcBef>
                <a:spcPts val="0"/>
              </a:spcBef>
              <a:spcAft>
                <a:spcPts val="0"/>
              </a:spcAft>
            </a:pPr>
            <a:r>
              <a:rPr lang="ja-JP" altLang="en-US" sz="1600" u="sng" dirty="0" smtClean="0">
                <a:solidFill>
                  <a:srgbClr val="00B050"/>
                </a:solidFill>
                <a:latin typeface="ＭＳ Ｐゴシック"/>
                <a:ea typeface="ＭＳ Ｐゴシック"/>
              </a:rPr>
              <a:t>障害</a:t>
            </a:r>
            <a:r>
              <a:rPr lang="ja-JP" altLang="en-US" sz="1100" dirty="0" smtClean="0">
                <a:solidFill>
                  <a:prstClr val="black"/>
                </a:solidFill>
                <a:latin typeface="ＭＳ Ｐゴシック"/>
                <a:ea typeface="ＭＳ Ｐゴシック"/>
              </a:rPr>
              <a:t>福祉サービス事業所</a:t>
            </a:r>
            <a:endParaRPr lang="en-US" altLang="ja-JP" sz="1100" dirty="0" smtClean="0">
              <a:solidFill>
                <a:prstClr val="black"/>
              </a:solidFill>
              <a:latin typeface="ＭＳ Ｐゴシック"/>
              <a:ea typeface="ＭＳ Ｐゴシック"/>
            </a:endParaRPr>
          </a:p>
          <a:p>
            <a:pPr fontAlgn="auto">
              <a:spcBef>
                <a:spcPts val="0"/>
              </a:spcBef>
              <a:spcAft>
                <a:spcPts val="0"/>
              </a:spcAft>
            </a:pPr>
            <a:r>
              <a:rPr lang="ja-JP" altLang="en-US" sz="1100" dirty="0" smtClean="0">
                <a:solidFill>
                  <a:prstClr val="black"/>
                </a:solidFill>
                <a:latin typeface="ＭＳ Ｐゴシック"/>
                <a:ea typeface="ＭＳ Ｐゴシック"/>
              </a:rPr>
              <a:t>かつ</a:t>
            </a:r>
            <a:endParaRPr lang="en-US" altLang="ja-JP" sz="1100" dirty="0" smtClean="0">
              <a:solidFill>
                <a:prstClr val="black"/>
              </a:solidFill>
              <a:latin typeface="ＭＳ Ｐゴシック"/>
              <a:ea typeface="ＭＳ Ｐゴシック"/>
            </a:endParaRPr>
          </a:p>
          <a:p>
            <a:pPr fontAlgn="auto">
              <a:spcBef>
                <a:spcPts val="0"/>
              </a:spcBef>
              <a:spcAft>
                <a:spcPts val="0"/>
              </a:spcAft>
            </a:pPr>
            <a:r>
              <a:rPr lang="ja-JP" altLang="en-US" sz="1600" u="sng" dirty="0" smtClean="0">
                <a:solidFill>
                  <a:srgbClr val="00B050"/>
                </a:solidFill>
                <a:latin typeface="ＭＳ Ｐゴシック"/>
                <a:ea typeface="ＭＳ Ｐゴシック"/>
              </a:rPr>
              <a:t>介護</a:t>
            </a:r>
            <a:r>
              <a:rPr lang="ja-JP" altLang="en-US" sz="1100" dirty="0" smtClean="0">
                <a:solidFill>
                  <a:prstClr val="black"/>
                </a:solidFill>
                <a:latin typeface="ＭＳ Ｐゴシック"/>
                <a:ea typeface="ＭＳ Ｐゴシック"/>
              </a:rPr>
              <a:t>保険事業所</a:t>
            </a:r>
            <a:endParaRPr lang="ja-JP" altLang="en-US" sz="1100" dirty="0">
              <a:solidFill>
                <a:prstClr val="black"/>
              </a:solidFill>
              <a:latin typeface="ＭＳ Ｐゴシック"/>
              <a:ea typeface="ＭＳ Ｐゴシック"/>
            </a:endParaRPr>
          </a:p>
        </p:txBody>
      </p:sp>
      <p:sp>
        <p:nvSpPr>
          <p:cNvPr id="21" name="テキスト ボックス 20"/>
          <p:cNvSpPr txBox="1"/>
          <p:nvPr/>
        </p:nvSpPr>
        <p:spPr>
          <a:xfrm>
            <a:off x="4808984" y="4623593"/>
            <a:ext cx="1431442"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fontAlgn="auto">
              <a:spcBef>
                <a:spcPts val="0"/>
              </a:spcBef>
              <a:spcAft>
                <a:spcPts val="0"/>
              </a:spcAft>
            </a:pPr>
            <a:r>
              <a:rPr lang="ja-JP" altLang="en-US" dirty="0" smtClean="0">
                <a:solidFill>
                  <a:prstClr val="black"/>
                </a:solidFill>
                <a:latin typeface="ＭＳ Ｐゴシック"/>
              </a:rPr>
              <a:t>［</a:t>
            </a:r>
            <a:r>
              <a:rPr lang="ja-JP" altLang="en-US" dirty="0">
                <a:solidFill>
                  <a:prstClr val="black"/>
                </a:solidFill>
                <a:latin typeface="ＭＳ Ｐゴシック"/>
              </a:rPr>
              <a:t>利用者</a:t>
            </a:r>
            <a:r>
              <a:rPr lang="ja-JP" altLang="en-US" dirty="0" smtClean="0">
                <a:solidFill>
                  <a:prstClr val="black"/>
                </a:solidFill>
                <a:latin typeface="ＭＳ Ｐゴシック"/>
              </a:rPr>
              <a:t>負担］</a:t>
            </a:r>
            <a:endParaRPr lang="en-US" altLang="ja-JP" dirty="0" smtClean="0">
              <a:solidFill>
                <a:prstClr val="black"/>
              </a:solidFill>
              <a:latin typeface="ＭＳ Ｐゴシック"/>
            </a:endParaRPr>
          </a:p>
          <a:p>
            <a:pPr fontAlgn="auto">
              <a:spcBef>
                <a:spcPts val="0"/>
              </a:spcBef>
              <a:spcAft>
                <a:spcPts val="0"/>
              </a:spcAft>
            </a:pPr>
            <a:r>
              <a:rPr lang="ja-JP" altLang="en-US" dirty="0">
                <a:solidFill>
                  <a:prstClr val="black"/>
                </a:solidFill>
                <a:latin typeface="ＭＳ Ｐゴシック"/>
              </a:rPr>
              <a:t>　</a:t>
            </a:r>
            <a:r>
              <a:rPr lang="ja-JP" altLang="en-US" dirty="0" smtClean="0">
                <a:solidFill>
                  <a:prstClr val="black"/>
                </a:solidFill>
                <a:latin typeface="ＭＳ Ｐゴシック"/>
              </a:rPr>
              <a:t>ゼロ</a:t>
            </a:r>
            <a:r>
              <a:rPr lang="ja-JP" altLang="en-US" dirty="0">
                <a:solidFill>
                  <a:prstClr val="black"/>
                </a:solidFill>
                <a:latin typeface="ＭＳ Ｐゴシック"/>
              </a:rPr>
              <a:t>　</a:t>
            </a:r>
            <a:r>
              <a:rPr lang="ja-JP" altLang="en-US" dirty="0" smtClean="0">
                <a:solidFill>
                  <a:prstClr val="black"/>
                </a:solidFill>
                <a:latin typeface="ＭＳ Ｐゴシック"/>
              </a:rPr>
              <a:t>（低所得者）</a:t>
            </a:r>
            <a:endParaRPr lang="en-US" altLang="ja-JP" dirty="0" smtClean="0">
              <a:solidFill>
                <a:prstClr val="black"/>
              </a:solidFill>
              <a:latin typeface="ＭＳ Ｐゴシック"/>
            </a:endParaRPr>
          </a:p>
        </p:txBody>
      </p:sp>
      <p:sp>
        <p:nvSpPr>
          <p:cNvPr id="24" name="テキスト ボックス 23"/>
          <p:cNvSpPr txBox="1"/>
          <p:nvPr/>
        </p:nvSpPr>
        <p:spPr>
          <a:xfrm>
            <a:off x="7987385" y="6279777"/>
            <a:ext cx="1574153"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fontAlgn="auto">
              <a:spcBef>
                <a:spcPts val="0"/>
              </a:spcBef>
              <a:spcAft>
                <a:spcPts val="0"/>
              </a:spcAft>
            </a:pPr>
            <a:r>
              <a:rPr lang="ja-JP" altLang="en-US" dirty="0" smtClean="0">
                <a:solidFill>
                  <a:prstClr val="black"/>
                </a:solidFill>
                <a:latin typeface="ＭＳ Ｐゴシック"/>
              </a:rPr>
              <a:t>［</a:t>
            </a:r>
            <a:r>
              <a:rPr lang="ja-JP" altLang="en-US" dirty="0">
                <a:solidFill>
                  <a:prstClr val="black"/>
                </a:solidFill>
                <a:latin typeface="ＭＳ Ｐゴシック"/>
              </a:rPr>
              <a:t>利用者</a:t>
            </a:r>
            <a:r>
              <a:rPr lang="ja-JP" altLang="en-US" dirty="0" smtClean="0">
                <a:solidFill>
                  <a:prstClr val="black"/>
                </a:solidFill>
                <a:latin typeface="ＭＳ Ｐゴシック"/>
              </a:rPr>
              <a:t>負担］</a:t>
            </a:r>
            <a:endParaRPr lang="en-US" altLang="ja-JP" dirty="0" smtClean="0">
              <a:solidFill>
                <a:prstClr val="black"/>
              </a:solidFill>
              <a:latin typeface="ＭＳ Ｐゴシック"/>
            </a:endParaRPr>
          </a:p>
          <a:p>
            <a:pPr fontAlgn="auto">
              <a:spcBef>
                <a:spcPts val="0"/>
              </a:spcBef>
              <a:spcAft>
                <a:spcPts val="0"/>
              </a:spcAft>
            </a:pPr>
            <a:r>
              <a:rPr lang="ja-JP" altLang="en-US" dirty="0">
                <a:solidFill>
                  <a:prstClr val="black"/>
                </a:solidFill>
                <a:latin typeface="ＭＳ Ｐゴシック"/>
              </a:rPr>
              <a:t>　</a:t>
            </a:r>
            <a:r>
              <a:rPr lang="ja-JP" altLang="en-US" dirty="0" smtClean="0">
                <a:solidFill>
                  <a:prstClr val="black"/>
                </a:solidFill>
                <a:latin typeface="ＭＳ Ｐゴシック"/>
              </a:rPr>
              <a:t>１割</a:t>
            </a:r>
            <a:endParaRPr lang="en-US" altLang="ja-JP" dirty="0" smtClean="0">
              <a:solidFill>
                <a:prstClr val="black"/>
              </a:solidFill>
              <a:latin typeface="ＭＳ Ｐゴシック"/>
            </a:endParaRPr>
          </a:p>
        </p:txBody>
      </p:sp>
      <p:sp>
        <p:nvSpPr>
          <p:cNvPr id="27" name="角丸四角形吹き出し 26"/>
          <p:cNvSpPr/>
          <p:nvPr/>
        </p:nvSpPr>
        <p:spPr>
          <a:xfrm>
            <a:off x="6518288" y="4600317"/>
            <a:ext cx="1621979" cy="484941"/>
          </a:xfrm>
          <a:prstGeom prst="wedgeRoundRectCallout">
            <a:avLst>
              <a:gd name="adj1" fmla="val 45341"/>
              <a:gd name="adj2" fmla="val 96373"/>
              <a:gd name="adj3" fmla="val 16667"/>
            </a:avLst>
          </a:prstGeom>
          <a:ln w="3175"/>
        </p:spPr>
        <p:style>
          <a:lnRef idx="2">
            <a:schemeClr val="dk1"/>
          </a:lnRef>
          <a:fillRef idx="1">
            <a:schemeClr val="lt1"/>
          </a:fillRef>
          <a:effectRef idx="0">
            <a:schemeClr val="dk1"/>
          </a:effectRef>
          <a:fontRef idx="minor">
            <a:schemeClr val="dk1"/>
          </a:fontRef>
        </p:style>
        <p:txBody>
          <a:bodyPr rtlCol="0" anchor="ctr"/>
          <a:lstStyle/>
          <a:p>
            <a:pPr algn="l" fontAlgn="auto">
              <a:spcBef>
                <a:spcPts val="0"/>
              </a:spcBef>
              <a:spcAft>
                <a:spcPts val="0"/>
              </a:spcAft>
            </a:pPr>
            <a:r>
              <a:rPr lang="ja-JP" altLang="en-US" sz="1100" dirty="0" smtClean="0">
                <a:solidFill>
                  <a:prstClr val="black"/>
                </a:solidFill>
                <a:latin typeface="ＭＳ Ｐゴシック"/>
              </a:rPr>
              <a:t>介護保険事業所になりやすくする等の仕組み</a:t>
            </a:r>
            <a:endParaRPr lang="en-US" altLang="ja-JP" sz="1100" dirty="0" smtClean="0">
              <a:solidFill>
                <a:prstClr val="black"/>
              </a:solidFill>
              <a:latin typeface="ＭＳ Ｐゴシック"/>
            </a:endParaRPr>
          </a:p>
        </p:txBody>
      </p:sp>
      <p:sp>
        <p:nvSpPr>
          <p:cNvPr id="37" name="右矢印 36"/>
          <p:cNvSpPr/>
          <p:nvPr/>
        </p:nvSpPr>
        <p:spPr>
          <a:xfrm>
            <a:off x="7113240" y="6386961"/>
            <a:ext cx="884974" cy="354481"/>
          </a:xfrm>
          <a:prstGeom prst="rightArrow">
            <a:avLst>
              <a:gd name="adj1" fmla="val 29900"/>
              <a:gd name="adj2" fmla="val 50000"/>
            </a:avLst>
          </a:prstGeom>
          <a:solidFill>
            <a:srgbClr val="FF0000"/>
          </a:solid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39" name="角丸四角形 38"/>
          <p:cNvSpPr/>
          <p:nvPr/>
        </p:nvSpPr>
        <p:spPr>
          <a:xfrm>
            <a:off x="5266967" y="6292801"/>
            <a:ext cx="1846282" cy="520649"/>
          </a:xfrm>
          <a:prstGeom prst="roundRect">
            <a:avLst>
              <a:gd name="adj" fmla="val 355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87313" indent="-87313" fontAlgn="auto">
              <a:spcBef>
                <a:spcPts val="0"/>
              </a:spcBef>
              <a:spcAft>
                <a:spcPts val="0"/>
              </a:spcAft>
            </a:pPr>
            <a:r>
              <a:rPr lang="ja-JP" altLang="en-US" dirty="0">
                <a:solidFill>
                  <a:prstClr val="black"/>
                </a:solidFill>
                <a:latin typeface="ＭＳ Ｐゴシック"/>
              </a:rPr>
              <a:t>一定の</a:t>
            </a:r>
            <a:r>
              <a:rPr lang="ja-JP" altLang="en-US" dirty="0" smtClean="0">
                <a:solidFill>
                  <a:prstClr val="black"/>
                </a:solidFill>
                <a:latin typeface="ＭＳ Ｐゴシック"/>
              </a:rPr>
              <a:t>高齢障害者に対し</a:t>
            </a:r>
            <a:endParaRPr lang="en-US" altLang="ja-JP" dirty="0" smtClean="0">
              <a:solidFill>
                <a:prstClr val="black"/>
              </a:solidFill>
              <a:latin typeface="ＭＳ Ｐゴシック"/>
            </a:endParaRPr>
          </a:p>
          <a:p>
            <a:pPr marL="87313" indent="-87313" fontAlgn="auto">
              <a:spcBef>
                <a:spcPts val="0"/>
              </a:spcBef>
              <a:spcAft>
                <a:spcPts val="0"/>
              </a:spcAft>
            </a:pPr>
            <a:r>
              <a:rPr lang="ja-JP" altLang="en-US" dirty="0" smtClean="0">
                <a:solidFill>
                  <a:prstClr val="black"/>
                </a:solidFill>
                <a:latin typeface="ＭＳ Ｐゴシック"/>
              </a:rPr>
              <a:t>利用者負担を軽減（償還）</a:t>
            </a:r>
            <a:endParaRPr lang="en-US" altLang="ja-JP" sz="1050" dirty="0" smtClean="0">
              <a:solidFill>
                <a:prstClr val="black"/>
              </a:solidFill>
              <a:latin typeface="ＭＳ Ｐゴシック"/>
            </a:endParaRPr>
          </a:p>
        </p:txBody>
      </p:sp>
      <p:sp>
        <p:nvSpPr>
          <p:cNvPr id="9" name="正方形/長方形 8"/>
          <p:cNvSpPr/>
          <p:nvPr/>
        </p:nvSpPr>
        <p:spPr>
          <a:xfrm>
            <a:off x="108792" y="2777116"/>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rtlCol="0" anchor="ctr"/>
          <a:lstStyle/>
          <a:p>
            <a:pPr fontAlgn="auto">
              <a:spcBef>
                <a:spcPts val="0"/>
              </a:spcBef>
              <a:spcAft>
                <a:spcPts val="0"/>
              </a:spcAft>
            </a:pPr>
            <a:r>
              <a:rPr lang="ja-JP" altLang="en-US" sz="1400" dirty="0">
                <a:solidFill>
                  <a:prstClr val="white"/>
                </a:solidFill>
                <a:latin typeface="HGS創英角ｺﾞｼｯｸUB" pitchFamily="50" charset="-128"/>
                <a:ea typeface="HGS創英角ｺﾞｼｯｸUB" pitchFamily="50" charset="-128"/>
              </a:rPr>
              <a:t> </a:t>
            </a:r>
            <a:r>
              <a:rPr lang="ja-JP" altLang="en-US" sz="1400" dirty="0" smtClean="0">
                <a:solidFill>
                  <a:prstClr val="white"/>
                </a:solidFill>
                <a:latin typeface="HGS創英角ｺﾞｼｯｸUB" pitchFamily="50" charset="-128"/>
                <a:ea typeface="HGS創英角ｺﾞｼｯｸUB" pitchFamily="50" charset="-128"/>
              </a:rPr>
              <a:t>具体的内容</a:t>
            </a:r>
            <a:endParaRPr lang="ja-JP" altLang="en-US" sz="1400" dirty="0">
              <a:solidFill>
                <a:prstClr val="white"/>
              </a:solidFill>
              <a:latin typeface="HGS創英角ｺﾞｼｯｸUB" pitchFamily="50" charset="-128"/>
              <a:ea typeface="HGS創英角ｺﾞｼｯｸUB" pitchFamily="50" charset="-128"/>
            </a:endParaRPr>
          </a:p>
        </p:txBody>
      </p:sp>
      <p:sp>
        <p:nvSpPr>
          <p:cNvPr id="44" name="テキスト ボックス 43"/>
          <p:cNvSpPr txBox="1"/>
          <p:nvPr/>
        </p:nvSpPr>
        <p:spPr>
          <a:xfrm>
            <a:off x="4934070" y="2781002"/>
            <a:ext cx="1171058" cy="307777"/>
          </a:xfrm>
          <a:prstGeom prst="rect">
            <a:avLst/>
          </a:prstGeom>
          <a:solidFill>
            <a:schemeClr val="accent5">
              <a:lumMod val="20000"/>
              <a:lumOff val="80000"/>
            </a:schemeClr>
          </a:solidFill>
          <a:ln>
            <a:solidFill>
              <a:schemeClr val="tx1"/>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fontAlgn="auto">
              <a:spcBef>
                <a:spcPts val="0"/>
              </a:spcBef>
              <a:spcAft>
                <a:spcPts val="0"/>
              </a:spcAft>
            </a:pPr>
            <a:r>
              <a:rPr lang="en-US" altLang="ja-JP" sz="1400" dirty="0" smtClean="0">
                <a:solidFill>
                  <a:prstClr val="black"/>
                </a:solidFill>
                <a:latin typeface="ＭＳ Ｐゴシック"/>
              </a:rPr>
              <a:t>65</a:t>
            </a:r>
            <a:r>
              <a:rPr lang="ja-JP" altLang="en-US" sz="1400" dirty="0" smtClean="0">
                <a:solidFill>
                  <a:prstClr val="black"/>
                </a:solidFill>
                <a:latin typeface="ＭＳ Ｐゴシック"/>
              </a:rPr>
              <a:t>歳</a:t>
            </a:r>
            <a:r>
              <a:rPr lang="ja-JP" altLang="en-US" sz="1400" dirty="0">
                <a:solidFill>
                  <a:prstClr val="black"/>
                </a:solidFill>
                <a:latin typeface="ＭＳ Ｐゴシック"/>
              </a:rPr>
              <a:t>未満</a:t>
            </a:r>
          </a:p>
        </p:txBody>
      </p:sp>
      <p:sp>
        <p:nvSpPr>
          <p:cNvPr id="45" name="テキスト ボックス 44"/>
          <p:cNvSpPr txBox="1"/>
          <p:nvPr/>
        </p:nvSpPr>
        <p:spPr>
          <a:xfrm>
            <a:off x="8015408" y="4005072"/>
            <a:ext cx="1574153"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fontAlgn="auto">
              <a:spcBef>
                <a:spcPts val="0"/>
              </a:spcBef>
              <a:spcAft>
                <a:spcPts val="0"/>
              </a:spcAft>
            </a:pPr>
            <a:r>
              <a:rPr lang="ja-JP" altLang="en-US" dirty="0" smtClean="0">
                <a:solidFill>
                  <a:prstClr val="black"/>
                </a:solidFill>
                <a:latin typeface="ＭＳ Ｐゴシック"/>
              </a:rPr>
              <a:t>［</a:t>
            </a:r>
            <a:r>
              <a:rPr lang="ja-JP" altLang="en-US" dirty="0">
                <a:solidFill>
                  <a:prstClr val="black"/>
                </a:solidFill>
                <a:latin typeface="ＭＳ Ｐゴシック"/>
              </a:rPr>
              <a:t>利用者</a:t>
            </a:r>
            <a:r>
              <a:rPr lang="ja-JP" altLang="en-US" dirty="0" smtClean="0">
                <a:solidFill>
                  <a:prstClr val="black"/>
                </a:solidFill>
                <a:latin typeface="ＭＳ Ｐゴシック"/>
              </a:rPr>
              <a:t>負担］</a:t>
            </a:r>
            <a:endParaRPr lang="en-US" altLang="ja-JP" dirty="0" smtClean="0">
              <a:solidFill>
                <a:prstClr val="black"/>
              </a:solidFill>
              <a:latin typeface="ＭＳ Ｐゴシック"/>
            </a:endParaRPr>
          </a:p>
          <a:p>
            <a:pPr fontAlgn="auto">
              <a:spcBef>
                <a:spcPts val="0"/>
              </a:spcBef>
              <a:spcAft>
                <a:spcPts val="0"/>
              </a:spcAft>
            </a:pPr>
            <a:r>
              <a:rPr lang="ja-JP" altLang="en-US" dirty="0">
                <a:solidFill>
                  <a:prstClr val="black"/>
                </a:solidFill>
                <a:latin typeface="ＭＳ Ｐゴシック"/>
              </a:rPr>
              <a:t>　</a:t>
            </a:r>
            <a:r>
              <a:rPr lang="ja-JP" altLang="en-US" dirty="0" smtClean="0">
                <a:solidFill>
                  <a:prstClr val="black"/>
                </a:solidFill>
                <a:latin typeface="ＭＳ Ｐゴシック"/>
              </a:rPr>
              <a:t>１割</a:t>
            </a:r>
            <a:endParaRPr lang="en-US" altLang="ja-JP" dirty="0" smtClean="0">
              <a:solidFill>
                <a:prstClr val="black"/>
              </a:solidFill>
              <a:latin typeface="ＭＳ Ｐゴシック"/>
            </a:endParaRPr>
          </a:p>
        </p:txBody>
      </p:sp>
      <p:sp>
        <p:nvSpPr>
          <p:cNvPr id="46" name="テキスト ボックス 45"/>
          <p:cNvSpPr txBox="1"/>
          <p:nvPr/>
        </p:nvSpPr>
        <p:spPr>
          <a:xfrm>
            <a:off x="7711505" y="2781002"/>
            <a:ext cx="2101729" cy="307777"/>
          </a:xfrm>
          <a:prstGeom prst="rect">
            <a:avLst/>
          </a:prstGeom>
          <a:solidFill>
            <a:schemeClr val="accent5">
              <a:lumMod val="20000"/>
              <a:lumOff val="80000"/>
            </a:schemeClr>
          </a:solidFill>
          <a:ln>
            <a:solidFill>
              <a:schemeClr val="tx1"/>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l" fontAlgn="auto">
              <a:spcBef>
                <a:spcPts val="0"/>
              </a:spcBef>
              <a:spcAft>
                <a:spcPts val="0"/>
              </a:spcAft>
            </a:pPr>
            <a:r>
              <a:rPr lang="ja-JP" altLang="en-US" sz="1400" dirty="0">
                <a:solidFill>
                  <a:prstClr val="black"/>
                </a:solidFill>
                <a:latin typeface="ＭＳ Ｐゴシック"/>
              </a:rPr>
              <a:t> </a:t>
            </a:r>
            <a:r>
              <a:rPr lang="en-US" altLang="ja-JP" sz="1400" dirty="0" smtClean="0">
                <a:solidFill>
                  <a:prstClr val="black"/>
                </a:solidFill>
                <a:latin typeface="ＭＳ Ｐゴシック"/>
              </a:rPr>
              <a:t>65</a:t>
            </a:r>
            <a:r>
              <a:rPr lang="ja-JP" altLang="en-US" sz="1400" dirty="0" smtClean="0">
                <a:solidFill>
                  <a:prstClr val="black"/>
                </a:solidFill>
                <a:latin typeface="ＭＳ Ｐゴシック"/>
              </a:rPr>
              <a:t>歳以上 </a:t>
            </a:r>
            <a:r>
              <a:rPr lang="en-US" altLang="ja-JP" sz="1050" dirty="0" smtClean="0">
                <a:solidFill>
                  <a:prstClr val="black"/>
                </a:solidFill>
                <a:latin typeface="ＭＳ Ｐゴシック"/>
              </a:rPr>
              <a:t>※</a:t>
            </a:r>
            <a:r>
              <a:rPr lang="ja-JP" altLang="en-US" sz="1050" dirty="0" smtClean="0">
                <a:solidFill>
                  <a:prstClr val="black"/>
                </a:solidFill>
                <a:latin typeface="ＭＳ Ｐゴシック"/>
              </a:rPr>
              <a:t>介護保険が優先</a:t>
            </a:r>
            <a:endParaRPr lang="ja-JP" altLang="en-US" sz="1050" dirty="0">
              <a:solidFill>
                <a:prstClr val="black"/>
              </a:solidFill>
              <a:latin typeface="ＭＳ Ｐゴシック"/>
            </a:endParaRPr>
          </a:p>
        </p:txBody>
      </p:sp>
      <p:cxnSp>
        <p:nvCxnSpPr>
          <p:cNvPr id="47" name="直線矢印コネクタ 46"/>
          <p:cNvCxnSpPr/>
          <p:nvPr/>
        </p:nvCxnSpPr>
        <p:spPr>
          <a:xfrm flipV="1">
            <a:off x="6518274" y="3867569"/>
            <a:ext cx="1193194" cy="4403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6518300" y="5312582"/>
            <a:ext cx="1171030" cy="47570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rot="20388338">
            <a:off x="6629464" y="3769678"/>
            <a:ext cx="767415" cy="253934"/>
          </a:xfrm>
          <a:prstGeom prst="roundRect">
            <a:avLst/>
          </a:prstGeom>
          <a:solidFill>
            <a:schemeClr val="bg1"/>
          </a:solidFill>
          <a:ln w="50800" cmpd="thickThi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fontAlgn="auto">
              <a:spcBef>
                <a:spcPts val="0"/>
              </a:spcBef>
              <a:spcAft>
                <a:spcPts val="0"/>
              </a:spcAft>
              <a:defRPr/>
            </a:pPr>
            <a:r>
              <a:rPr lang="ja-JP" altLang="en-US" dirty="0">
                <a:solidFill>
                  <a:prstClr val="black"/>
                </a:solidFill>
                <a:latin typeface="ＭＳ Ｐゴシック"/>
              </a:rPr>
              <a:t>現行</a:t>
            </a:r>
          </a:p>
        </p:txBody>
      </p:sp>
      <p:sp>
        <p:nvSpPr>
          <p:cNvPr id="63" name="角丸四角形 62"/>
          <p:cNvSpPr/>
          <p:nvPr/>
        </p:nvSpPr>
        <p:spPr>
          <a:xfrm rot="1443703">
            <a:off x="6794922" y="5261901"/>
            <a:ext cx="767415" cy="253934"/>
          </a:xfrm>
          <a:prstGeom prst="roundRect">
            <a:avLst/>
          </a:prstGeom>
          <a:noFill/>
          <a:ln w="50800" cmpd="thickThi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fontAlgn="auto">
              <a:spcBef>
                <a:spcPts val="0"/>
              </a:spcBef>
              <a:spcAft>
                <a:spcPts val="0"/>
              </a:spcAft>
              <a:defRPr/>
            </a:pPr>
            <a:r>
              <a:rPr lang="ja-JP" altLang="en-US" dirty="0">
                <a:solidFill>
                  <a:prstClr val="black"/>
                </a:solidFill>
                <a:latin typeface="ＭＳ Ｐゴシック"/>
              </a:rPr>
              <a:t>改正後</a:t>
            </a:r>
          </a:p>
        </p:txBody>
      </p:sp>
      <p:sp>
        <p:nvSpPr>
          <p:cNvPr id="65" name="角丸四角形吹き出し 64"/>
          <p:cNvSpPr/>
          <p:nvPr/>
        </p:nvSpPr>
        <p:spPr>
          <a:xfrm>
            <a:off x="5385049" y="5661248"/>
            <a:ext cx="1729822" cy="393432"/>
          </a:xfrm>
          <a:prstGeom prst="wedgeRoundRectCallout">
            <a:avLst>
              <a:gd name="adj1" fmla="val 38537"/>
              <a:gd name="adj2" fmla="val -8238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fontAlgn="auto">
              <a:spcBef>
                <a:spcPts val="0"/>
              </a:spcBef>
              <a:spcAft>
                <a:spcPts val="0"/>
              </a:spcAft>
            </a:pPr>
            <a:r>
              <a:rPr lang="ja-JP" altLang="en-US" dirty="0" smtClean="0">
                <a:solidFill>
                  <a:prstClr val="black"/>
                </a:solidFill>
              </a:rPr>
              <a:t>介護保険サービスの</a:t>
            </a:r>
            <a:endParaRPr lang="en-US" altLang="ja-JP" dirty="0" smtClean="0">
              <a:solidFill>
                <a:prstClr val="black"/>
              </a:solidFill>
            </a:endParaRPr>
          </a:p>
          <a:p>
            <a:pPr fontAlgn="auto">
              <a:spcBef>
                <a:spcPts val="0"/>
              </a:spcBef>
              <a:spcAft>
                <a:spcPts val="0"/>
              </a:spcAft>
            </a:pPr>
            <a:r>
              <a:rPr lang="ja-JP" altLang="en-US" dirty="0" smtClean="0">
                <a:solidFill>
                  <a:prstClr val="black"/>
                </a:solidFill>
              </a:rPr>
              <a:t>円滑な利用を促進</a:t>
            </a:r>
            <a:endParaRPr lang="ja-JP" altLang="en-US" dirty="0">
              <a:solidFill>
                <a:prstClr val="black"/>
              </a:solidFill>
            </a:endParaRPr>
          </a:p>
        </p:txBody>
      </p:sp>
      <p:pic>
        <p:nvPicPr>
          <p:cNvPr id="22" name="Picture 7" descr="C:\Users\KKKPH\AppData\Local\Microsoft\Windows\Temporary Internet Files\Content.IE5\WHB5SLS6\lgi01c20140225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5328" y="4820326"/>
            <a:ext cx="886144" cy="480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196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Picture 4" descr="C:\Users\TMJVT\Documents\●その他資料\イラスト\NB24_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97781" y="4353484"/>
            <a:ext cx="442008" cy="850911"/>
          </a:xfrm>
          <a:prstGeom prst="rect">
            <a:avLst/>
          </a:prstGeom>
          <a:noFill/>
          <a:extLst>
            <a:ext uri="{909E8E84-426E-40DD-AFC4-6F175D3DCCD1}">
              <a14:hiddenFill xmlns:a14="http://schemas.microsoft.com/office/drawing/2010/main">
                <a:solidFill>
                  <a:srgbClr val="FFFFFF"/>
                </a:solidFill>
              </a14:hiddenFill>
            </a:ext>
          </a:extLst>
        </p:spPr>
      </p:pic>
      <p:sp>
        <p:nvSpPr>
          <p:cNvPr id="39" name="ドーナツ 38"/>
          <p:cNvSpPr/>
          <p:nvPr/>
        </p:nvSpPr>
        <p:spPr>
          <a:xfrm>
            <a:off x="5385085" y="2924948"/>
            <a:ext cx="4377203" cy="2747347"/>
          </a:xfrm>
          <a:prstGeom prst="donut">
            <a:avLst>
              <a:gd name="adj" fmla="val 9363"/>
            </a:avLst>
          </a:prstGeom>
          <a:solidFill>
            <a:srgbClr val="FFFF99"/>
          </a:solidFill>
          <a:ln w="15875"/>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a:p>
            <a:pPr fontAlgn="auto">
              <a:spcBef>
                <a:spcPts val="0"/>
              </a:spcBef>
              <a:spcAft>
                <a:spcPts val="0"/>
              </a:spcAft>
              <a:defRPr/>
            </a:pPr>
            <a:endParaRPr lang="en-US" altLang="ja-JP" sz="1400" dirty="0">
              <a:solidFill>
                <a:prstClr val="black"/>
              </a:solidFill>
            </a:endParaRPr>
          </a:p>
        </p:txBody>
      </p:sp>
      <p:sp>
        <p:nvSpPr>
          <p:cNvPr id="34" name="Rectangle 2"/>
          <p:cNvSpPr>
            <a:spLocks noChangeArrowheads="1"/>
          </p:cNvSpPr>
          <p:nvPr/>
        </p:nvSpPr>
        <p:spPr bwMode="auto">
          <a:xfrm>
            <a:off x="-39518" y="59129"/>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fontAlgn="auto">
              <a:spcBef>
                <a:spcPts val="0"/>
              </a:spcBef>
              <a:spcAft>
                <a:spcPts val="0"/>
              </a:spcAft>
            </a:pPr>
            <a:r>
              <a:rPr lang="ja-JP" altLang="en-US" sz="2400" spc="-100" dirty="0" smtClean="0">
                <a:solidFill>
                  <a:prstClr val="black"/>
                </a:solidFill>
                <a:latin typeface="HG創英角ｺﾞｼｯｸUB" panose="020B0909000000000000" pitchFamily="49" charset="-128"/>
                <a:ea typeface="HG創英角ｺﾞｼｯｸUB" panose="020B0909000000000000" pitchFamily="49" charset="-128"/>
              </a:rPr>
              <a:t>居宅訪問により児童発達支援を提供するサービスの創設</a:t>
            </a:r>
            <a:endParaRPr lang="ja-JP" altLang="en-US" sz="2400" spc="-100" dirty="0">
              <a:solidFill>
                <a:prstClr val="black"/>
              </a:solidFill>
              <a:latin typeface="HG創英角ｺﾞｼｯｸUB" pitchFamily="49" charset="-128"/>
              <a:ea typeface="HG創英角ｺﾞｼｯｸUB" pitchFamily="49" charset="-128"/>
            </a:endParaRPr>
          </a:p>
          <a:p>
            <a:pPr fontAlgn="auto">
              <a:spcBef>
                <a:spcPts val="0"/>
              </a:spcBef>
              <a:spcAft>
                <a:spcPts val="0"/>
              </a:spcAft>
            </a:pPr>
            <a:endParaRPr lang="en-US" altLang="ja-JP" sz="2800" spc="-100" dirty="0" smtClean="0">
              <a:solidFill>
                <a:prstClr val="black">
                  <a:lumMod val="65000"/>
                  <a:lumOff val="35000"/>
                </a:prstClr>
              </a:solidFill>
              <a:latin typeface="HG創英角ｺﾞｼｯｸUB" pitchFamily="49" charset="-128"/>
              <a:ea typeface="HG創英角ｺﾞｼｯｸUB" pitchFamily="49" charset="-128"/>
            </a:endParaRPr>
          </a:p>
        </p:txBody>
      </p:sp>
      <p:grpSp>
        <p:nvGrpSpPr>
          <p:cNvPr id="35" name="グループ化 18"/>
          <p:cNvGrpSpPr/>
          <p:nvPr/>
        </p:nvGrpSpPr>
        <p:grpSpPr>
          <a:xfrm>
            <a:off x="0" y="548680"/>
            <a:ext cx="9906000" cy="72008"/>
            <a:chOff x="0" y="188640"/>
            <a:chExt cx="9144000" cy="72008"/>
          </a:xfrm>
        </p:grpSpPr>
        <p:cxnSp>
          <p:nvCxnSpPr>
            <p:cNvPr id="36" name="直線コネクタ 35"/>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角丸四角形 2"/>
          <p:cNvSpPr/>
          <p:nvPr/>
        </p:nvSpPr>
        <p:spPr>
          <a:xfrm>
            <a:off x="6105145" y="5994561"/>
            <a:ext cx="3657123" cy="540000"/>
          </a:xfrm>
          <a:prstGeom prst="roundRect">
            <a:avLst>
              <a:gd name="adj" fmla="val 0"/>
            </a:avLst>
          </a:prstGeom>
          <a:noFill/>
          <a:ln w="254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algn="l" fontAlgn="auto">
              <a:spcBef>
                <a:spcPts val="0"/>
              </a:spcBef>
              <a:spcAft>
                <a:spcPts val="0"/>
              </a:spcAft>
            </a:pPr>
            <a:r>
              <a:rPr lang="ja-JP" altLang="en-US" dirty="0" smtClean="0">
                <a:solidFill>
                  <a:prstClr val="black"/>
                </a:solidFill>
                <a:latin typeface="HGPｺﾞｼｯｸM" panose="020B0600000000000000" pitchFamily="50" charset="-128"/>
                <a:ea typeface="HGPｺﾞｼｯｸM" panose="020B0600000000000000" pitchFamily="50" charset="-128"/>
              </a:rPr>
              <a:t>・在宅の障害児</a:t>
            </a:r>
            <a:r>
              <a:rPr lang="ja-JP" altLang="en-US" dirty="0">
                <a:solidFill>
                  <a:prstClr val="black"/>
                </a:solidFill>
                <a:latin typeface="HGPｺﾞｼｯｸM" panose="020B0600000000000000" pitchFamily="50" charset="-128"/>
                <a:ea typeface="HGPｺﾞｼｯｸM" panose="020B0600000000000000" pitchFamily="50" charset="-128"/>
              </a:rPr>
              <a:t>の</a:t>
            </a:r>
            <a:r>
              <a:rPr lang="ja-JP" altLang="en-US" b="1" dirty="0">
                <a:solidFill>
                  <a:srgbClr val="0070C0"/>
                </a:solidFill>
                <a:latin typeface="HGPｺﾞｼｯｸM" panose="020B0600000000000000" pitchFamily="50" charset="-128"/>
                <a:ea typeface="HGPｺﾞｼｯｸM" panose="020B0600000000000000" pitchFamily="50" charset="-128"/>
              </a:rPr>
              <a:t>発達支援</a:t>
            </a:r>
            <a:r>
              <a:rPr lang="ja-JP" altLang="en-US" b="1" dirty="0" smtClean="0">
                <a:solidFill>
                  <a:srgbClr val="0070C0"/>
                </a:solidFill>
                <a:latin typeface="HGPｺﾞｼｯｸM" panose="020B0600000000000000" pitchFamily="50" charset="-128"/>
                <a:ea typeface="HGPｺﾞｼｯｸM" panose="020B0600000000000000" pitchFamily="50" charset="-128"/>
              </a:rPr>
              <a:t>の機会の確保</a:t>
            </a:r>
            <a:endParaRPr lang="en-US" altLang="ja-JP" dirty="0">
              <a:solidFill>
                <a:prstClr val="black"/>
              </a:solidFill>
              <a:latin typeface="HGPｺﾞｼｯｸM" panose="020B0600000000000000" pitchFamily="50" charset="-128"/>
              <a:ea typeface="HGPｺﾞｼｯｸM" panose="020B0600000000000000" pitchFamily="50" charset="-128"/>
            </a:endParaRPr>
          </a:p>
          <a:p>
            <a:pPr algn="l" fontAlgn="auto">
              <a:spcBef>
                <a:spcPts val="0"/>
              </a:spcBef>
              <a:spcAft>
                <a:spcPts val="0"/>
              </a:spcAft>
            </a:pPr>
            <a:r>
              <a:rPr lang="ja-JP" altLang="en-US" dirty="0" smtClean="0">
                <a:solidFill>
                  <a:prstClr val="black"/>
                </a:solidFill>
                <a:latin typeface="HGPｺﾞｼｯｸM" panose="020B0600000000000000" pitchFamily="50" charset="-128"/>
                <a:ea typeface="HGPｺﾞｼｯｸM" panose="020B0600000000000000" pitchFamily="50" charset="-128"/>
              </a:rPr>
              <a:t>・訪問支援から通所支援への</a:t>
            </a:r>
            <a:r>
              <a:rPr lang="ja-JP" altLang="en-US" b="1" dirty="0" smtClean="0">
                <a:solidFill>
                  <a:srgbClr val="0070C0"/>
                </a:solidFill>
                <a:latin typeface="HGPｺﾞｼｯｸM" panose="020B0600000000000000" pitchFamily="50" charset="-128"/>
                <a:ea typeface="HGPｺﾞｼｯｸM" panose="020B0600000000000000" pitchFamily="50" charset="-128"/>
              </a:rPr>
              <a:t>社会生活</a:t>
            </a:r>
            <a:r>
              <a:rPr lang="ja-JP" altLang="en-US" b="1" dirty="0">
                <a:solidFill>
                  <a:srgbClr val="0070C0"/>
                </a:solidFill>
                <a:latin typeface="HGPｺﾞｼｯｸM" panose="020B0600000000000000" pitchFamily="50" charset="-128"/>
                <a:ea typeface="HGPｺﾞｼｯｸM" panose="020B0600000000000000" pitchFamily="50" charset="-128"/>
              </a:rPr>
              <a:t>の</a:t>
            </a:r>
            <a:r>
              <a:rPr lang="ja-JP" altLang="en-US" b="1" dirty="0" smtClean="0">
                <a:solidFill>
                  <a:srgbClr val="0070C0"/>
                </a:solidFill>
                <a:latin typeface="HGPｺﾞｼｯｸM" panose="020B0600000000000000" pitchFamily="50" charset="-128"/>
                <a:ea typeface="HGPｺﾞｼｯｸM" panose="020B0600000000000000" pitchFamily="50" charset="-128"/>
              </a:rPr>
              <a:t>移行を推進</a:t>
            </a:r>
            <a:endParaRPr lang="ja-JP" altLang="en-US" b="1" dirty="0">
              <a:solidFill>
                <a:srgbClr val="0070C0"/>
              </a:solidFill>
              <a:latin typeface="HGPｺﾞｼｯｸM" panose="020B0600000000000000" pitchFamily="50" charset="-128"/>
              <a:ea typeface="HGPｺﾞｼｯｸM" panose="020B0600000000000000" pitchFamily="50" charset="-128"/>
            </a:endParaRPr>
          </a:p>
        </p:txBody>
      </p:sp>
      <p:sp>
        <p:nvSpPr>
          <p:cNvPr id="40" name="角丸四角形 39"/>
          <p:cNvSpPr/>
          <p:nvPr/>
        </p:nvSpPr>
        <p:spPr>
          <a:xfrm>
            <a:off x="5971105" y="2920850"/>
            <a:ext cx="1121570" cy="393533"/>
          </a:xfrm>
          <a:prstGeom prst="roundRect">
            <a:avLst>
              <a:gd name="adj" fmla="val 12242"/>
            </a:avLst>
          </a:prstGeom>
          <a:solidFill>
            <a:schemeClr val="accent5"/>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000" dirty="0" smtClean="0">
                <a:solidFill>
                  <a:prstClr val="black"/>
                </a:solidFill>
              </a:rPr>
              <a:t>訪問</a:t>
            </a:r>
            <a:r>
              <a:rPr lang="ja-JP" altLang="en-US" sz="1000" dirty="0">
                <a:solidFill>
                  <a:prstClr val="black"/>
                </a:solidFill>
              </a:rPr>
              <a:t>教育</a:t>
            </a:r>
          </a:p>
        </p:txBody>
      </p:sp>
      <p:cxnSp>
        <p:nvCxnSpPr>
          <p:cNvPr id="45" name="直線矢印コネクタ 44"/>
          <p:cNvCxnSpPr>
            <a:stCxn id="51" idx="3"/>
          </p:cNvCxnSpPr>
          <p:nvPr/>
        </p:nvCxnSpPr>
        <p:spPr>
          <a:xfrm>
            <a:off x="6337603" y="3868034"/>
            <a:ext cx="954256" cy="1092205"/>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5101451" y="4533045"/>
            <a:ext cx="1701624" cy="427261"/>
          </a:xfrm>
          <a:prstGeom prst="roundRect">
            <a:avLst>
              <a:gd name="adj" fmla="val 12242"/>
            </a:avLst>
          </a:prstGeom>
          <a:solidFill>
            <a:srgbClr val="FDBBC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100" dirty="0" smtClean="0">
                <a:solidFill>
                  <a:prstClr val="black"/>
                </a:solidFill>
              </a:rPr>
              <a:t>訪問診療</a:t>
            </a:r>
            <a:r>
              <a:rPr lang="ja-JP" altLang="en-US" sz="1100" dirty="0">
                <a:solidFill>
                  <a:prstClr val="black"/>
                </a:solidFill>
              </a:rPr>
              <a:t>・</a:t>
            </a:r>
            <a:r>
              <a:rPr lang="ja-JP" altLang="en-US" sz="1100" dirty="0" smtClean="0">
                <a:solidFill>
                  <a:prstClr val="black"/>
                </a:solidFill>
              </a:rPr>
              <a:t>訪問</a:t>
            </a:r>
            <a:r>
              <a:rPr lang="ja-JP" altLang="en-US" sz="1100" dirty="0">
                <a:solidFill>
                  <a:prstClr val="black"/>
                </a:solidFill>
              </a:rPr>
              <a:t>看護</a:t>
            </a:r>
          </a:p>
        </p:txBody>
      </p:sp>
      <p:sp>
        <p:nvSpPr>
          <p:cNvPr id="51" name="角丸四角形 50"/>
          <p:cNvSpPr/>
          <p:nvPr/>
        </p:nvSpPr>
        <p:spPr>
          <a:xfrm>
            <a:off x="5132509" y="3645026"/>
            <a:ext cx="1205094" cy="446005"/>
          </a:xfrm>
          <a:prstGeom prst="roundRect">
            <a:avLst>
              <a:gd name="adj" fmla="val 12242"/>
            </a:avLst>
          </a:prstGeom>
          <a:solidFill>
            <a:srgbClr val="CCFF66"/>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000" dirty="0" smtClean="0">
                <a:solidFill>
                  <a:prstClr val="black"/>
                </a:solidFill>
              </a:rPr>
              <a:t>居宅訪問型保育</a:t>
            </a:r>
            <a:endParaRPr lang="ja-JP" altLang="en-US" sz="1000" dirty="0">
              <a:solidFill>
                <a:prstClr val="black"/>
              </a:solidFill>
            </a:endParaRPr>
          </a:p>
        </p:txBody>
      </p:sp>
      <p:cxnSp>
        <p:nvCxnSpPr>
          <p:cNvPr id="52" name="直線矢印コネクタ 51"/>
          <p:cNvCxnSpPr/>
          <p:nvPr/>
        </p:nvCxnSpPr>
        <p:spPr>
          <a:xfrm>
            <a:off x="7021022" y="3356992"/>
            <a:ext cx="452284" cy="1603240"/>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8110191" y="3526268"/>
            <a:ext cx="1444834" cy="478801"/>
          </a:xfrm>
          <a:prstGeom prst="rect">
            <a:avLst/>
          </a:prstGeom>
          <a:solidFill>
            <a:srgbClr val="FFCC99"/>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100" dirty="0" smtClean="0">
                <a:solidFill>
                  <a:prstClr val="black"/>
                </a:solidFill>
                <a:latin typeface="HGPｺﾞｼｯｸM" panose="020B0600000000000000" pitchFamily="50" charset="-128"/>
                <a:ea typeface="HGPｺﾞｼｯｸM" panose="020B0600000000000000" pitchFamily="50" charset="-128"/>
              </a:rPr>
              <a:t>居宅訪問型</a:t>
            </a:r>
            <a:endParaRPr lang="en-US" altLang="ja-JP" sz="1100" dirty="0" smtClean="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defRPr/>
            </a:pPr>
            <a:r>
              <a:rPr lang="ja-JP" altLang="en-US" sz="1100" dirty="0" smtClean="0">
                <a:solidFill>
                  <a:prstClr val="black"/>
                </a:solidFill>
                <a:latin typeface="HGPｺﾞｼｯｸM" panose="020B0600000000000000" pitchFamily="50" charset="-128"/>
                <a:ea typeface="HGPｺﾞｼｯｸM" panose="020B0600000000000000" pitchFamily="50" charset="-128"/>
              </a:rPr>
              <a:t>児童発達支援（新設）</a:t>
            </a:r>
            <a:endParaRPr lang="ja-JP" altLang="en-US" sz="1100" dirty="0">
              <a:solidFill>
                <a:prstClr val="black"/>
              </a:solidFill>
              <a:latin typeface="HGPｺﾞｼｯｸM" panose="020B0600000000000000" pitchFamily="50" charset="-128"/>
              <a:ea typeface="HGPｺﾞｼｯｸM" panose="020B0600000000000000" pitchFamily="50" charset="-128"/>
            </a:endParaRPr>
          </a:p>
        </p:txBody>
      </p:sp>
      <p:cxnSp>
        <p:nvCxnSpPr>
          <p:cNvPr id="56" name="直線矢印コネクタ 55"/>
          <p:cNvCxnSpPr/>
          <p:nvPr/>
        </p:nvCxnSpPr>
        <p:spPr>
          <a:xfrm>
            <a:off x="6821054" y="4778866"/>
            <a:ext cx="399884" cy="408862"/>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KKKPH\AppData\Local\Microsoft\Windows\Temporary Internet Files\Content.IE5\U0BHBEX7\lgi01a2014032911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91896" y="5047863"/>
            <a:ext cx="829493" cy="829493"/>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7905338" y="5672365"/>
            <a:ext cx="492443" cy="276999"/>
          </a:xfrm>
          <a:prstGeom prst="rect">
            <a:avLst/>
          </a:prstGeom>
          <a:noFill/>
        </p:spPr>
        <p:txBody>
          <a:bodyPr wrap="none">
            <a:spAutoFit/>
          </a:bodyPr>
          <a:lstStyle/>
          <a:p>
            <a:pPr fontAlgn="auto">
              <a:spcBef>
                <a:spcPts val="0"/>
              </a:spcBef>
              <a:spcAft>
                <a:spcPts val="0"/>
              </a:spcAft>
              <a:defRPr/>
            </a:pPr>
            <a:r>
              <a:rPr lang="ja-JP" altLang="en-US" dirty="0">
                <a:solidFill>
                  <a:prstClr val="black"/>
                </a:solidFill>
                <a:latin typeface="Calibri"/>
                <a:ea typeface="ＭＳ Ｐゴシック"/>
              </a:rPr>
              <a:t>居宅</a:t>
            </a:r>
          </a:p>
        </p:txBody>
      </p:sp>
      <p:sp>
        <p:nvSpPr>
          <p:cNvPr id="55" name="1 つの角を丸めた四角形 54"/>
          <p:cNvSpPr/>
          <p:nvPr/>
        </p:nvSpPr>
        <p:spPr>
          <a:xfrm>
            <a:off x="7826870" y="3166216"/>
            <a:ext cx="2166727" cy="432048"/>
          </a:xfrm>
          <a:prstGeom prst="snipRoundRect">
            <a:avLst>
              <a:gd name="adj1" fmla="val 16667"/>
              <a:gd name="adj2" fmla="val 3244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l" fontAlgn="auto">
              <a:spcBef>
                <a:spcPts val="0"/>
              </a:spcBef>
              <a:spcAft>
                <a:spcPts val="0"/>
              </a:spcAft>
              <a:defRPr/>
            </a:pPr>
            <a:r>
              <a:rPr lang="ja-JP" altLang="en-US" sz="1600" b="1" dirty="0">
                <a:solidFill>
                  <a:srgbClr val="000000"/>
                </a:solidFill>
              </a:rPr>
              <a:t> </a:t>
            </a:r>
            <a:r>
              <a:rPr lang="ja-JP" altLang="en-US" b="1" dirty="0" smtClean="0">
                <a:solidFill>
                  <a:srgbClr val="000000"/>
                </a:solidFill>
                <a:latin typeface="HGPｺﾞｼｯｸM" panose="020B0600000000000000" pitchFamily="50" charset="-128"/>
                <a:ea typeface="HGPｺﾞｼｯｸM" panose="020B0600000000000000" pitchFamily="50" charset="-128"/>
              </a:rPr>
              <a:t>児童</a:t>
            </a:r>
            <a:r>
              <a:rPr lang="ja-JP" altLang="en-US" b="1" dirty="0">
                <a:solidFill>
                  <a:srgbClr val="000000"/>
                </a:solidFill>
                <a:latin typeface="HGPｺﾞｼｯｸM" panose="020B0600000000000000" pitchFamily="50" charset="-128"/>
                <a:ea typeface="HGPｺﾞｼｯｸM" panose="020B0600000000000000" pitchFamily="50" charset="-128"/>
              </a:rPr>
              <a:t>発達</a:t>
            </a:r>
            <a:r>
              <a:rPr lang="ja-JP" altLang="en-US" b="1" dirty="0" smtClean="0">
                <a:solidFill>
                  <a:srgbClr val="000000"/>
                </a:solidFill>
                <a:latin typeface="HGPｺﾞｼｯｸM" panose="020B0600000000000000" pitchFamily="50" charset="-128"/>
                <a:ea typeface="HGPｺﾞｼｯｸM" panose="020B0600000000000000" pitchFamily="50" charset="-128"/>
              </a:rPr>
              <a:t>支援センター　等</a:t>
            </a:r>
            <a:r>
              <a:rPr lang="ja-JP" altLang="en-US" b="1" dirty="0">
                <a:solidFill>
                  <a:srgbClr val="000000"/>
                </a:solidFill>
                <a:latin typeface="HGPｺﾞｼｯｸM" panose="020B0600000000000000" pitchFamily="50" charset="-128"/>
                <a:ea typeface="HGPｺﾞｼｯｸM" panose="020B0600000000000000" pitchFamily="50" charset="-128"/>
              </a:rPr>
              <a:t>　</a:t>
            </a:r>
            <a:r>
              <a:rPr lang="ja-JP" altLang="en-US" b="1" dirty="0" smtClean="0">
                <a:solidFill>
                  <a:srgbClr val="000000"/>
                </a:solidFill>
                <a:latin typeface="HGPｺﾞｼｯｸM" panose="020B0600000000000000" pitchFamily="50" charset="-128"/>
                <a:ea typeface="HGPｺﾞｼｯｸM" panose="020B0600000000000000" pitchFamily="50" charset="-128"/>
              </a:rPr>
              <a:t> </a:t>
            </a:r>
            <a:endParaRPr lang="en-US" altLang="ja-JP" b="1" dirty="0" smtClean="0">
              <a:solidFill>
                <a:srgbClr val="000000"/>
              </a:solidFill>
              <a:latin typeface="HGPｺﾞｼｯｸM" panose="020B0600000000000000" pitchFamily="50" charset="-128"/>
              <a:ea typeface="HGPｺﾞｼｯｸM" panose="020B0600000000000000" pitchFamily="50" charset="-128"/>
            </a:endParaRPr>
          </a:p>
        </p:txBody>
      </p:sp>
      <p:pic>
        <p:nvPicPr>
          <p:cNvPr id="42" name="Picture 2" descr="http://msp.c.yimg.jp/yjimage?q=UVn3R60XyLGTYNoB3petaXbwggp3HAUe23sYxFcAYNjHity7.r1FMP91m8wofIXw0tihQMvRp1Uxf6iWAoxPKegC6RGgB7f_ZA_3Ly5K9xv6rBU5YxtMgy.NtXp4EGqZWwNn12ZMbDPL.J48nQ--&amp;sig=138pojjr2&amp;x=170&amp;y=1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405" y="2704924"/>
            <a:ext cx="1157823" cy="573531"/>
          </a:xfrm>
          <a:prstGeom prst="rect">
            <a:avLst/>
          </a:prstGeom>
          <a:noFill/>
          <a:extLst>
            <a:ext uri="{909E8E84-426E-40DD-AFC4-6F175D3DCCD1}">
              <a14:hiddenFill xmlns:a14="http://schemas.microsoft.com/office/drawing/2010/main">
                <a:solidFill>
                  <a:srgbClr val="FFFFFF"/>
                </a:solidFill>
              </a14:hiddenFill>
            </a:ext>
          </a:extLst>
        </p:spPr>
      </p:pic>
      <p:sp>
        <p:nvSpPr>
          <p:cNvPr id="17" name="右矢印 16"/>
          <p:cNvSpPr/>
          <p:nvPr/>
        </p:nvSpPr>
        <p:spPr>
          <a:xfrm rot="7114606">
            <a:off x="7626079" y="4386971"/>
            <a:ext cx="926288" cy="406250"/>
          </a:xfrm>
          <a:prstGeom prst="rightArrow">
            <a:avLst/>
          </a:prstGeom>
          <a:solidFill>
            <a:srgbClr val="FF0000"/>
          </a:solid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rtlCol="0" anchor="ctr"/>
          <a:lstStyle/>
          <a:p>
            <a:pPr fontAlgn="auto">
              <a:spcBef>
                <a:spcPts val="0"/>
              </a:spcBef>
              <a:spcAft>
                <a:spcPts val="0"/>
              </a:spcAft>
            </a:pPr>
            <a:endParaRPr lang="ja-JP" altLang="en-US" sz="1400" b="1" dirty="0" smtClean="0">
              <a:solidFill>
                <a:prstClr val="black"/>
              </a:solidFill>
            </a:endParaRPr>
          </a:p>
        </p:txBody>
      </p:sp>
      <p:sp>
        <p:nvSpPr>
          <p:cNvPr id="33" name="正方形/長方形 32"/>
          <p:cNvSpPr/>
          <p:nvPr/>
        </p:nvSpPr>
        <p:spPr>
          <a:xfrm>
            <a:off x="209928" y="2996959"/>
            <a:ext cx="4455059" cy="1077623"/>
          </a:xfrm>
          <a:prstGeom prst="rect">
            <a:avLst/>
          </a:prstGeom>
          <a:noFill/>
          <a:ln w="6350" cap="flat" cmpd="sng" algn="ctr">
            <a:solidFill>
              <a:schemeClr val="tx1"/>
            </a:solidFill>
            <a:prstDash val="solid"/>
          </a:ln>
          <a:effectLst/>
        </p:spPr>
        <p:txBody>
          <a:bodyPr lIns="91430" tIns="45714" rIns="91430" bIns="45714" anchor="t" anchorCtr="0"/>
          <a:lstStyle/>
          <a:p>
            <a:pPr marL="179388" indent="-179388" algn="l" fontAlgn="auto">
              <a:spcBef>
                <a:spcPts val="0"/>
              </a:spcBef>
              <a:spcAft>
                <a:spcPts val="0"/>
              </a:spcAft>
              <a:defRPr/>
            </a:pP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algn="l"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重症心身</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障害児などの重度の障害児等</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であって、児童発達支援等の障害児通所支援を受けるために外出することが著しく困難な障害児</a:t>
            </a:r>
          </a:p>
          <a:p>
            <a:pPr marL="179388" indent="-179388" algn="l" fontAlgn="auto">
              <a:spcBef>
                <a:spcPts val="0"/>
              </a:spcBef>
              <a:spcAft>
                <a:spcPts val="0"/>
              </a:spcAft>
              <a:defRPr/>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　</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37" name="正方形/長方形 36"/>
          <p:cNvSpPr/>
          <p:nvPr/>
        </p:nvSpPr>
        <p:spPr>
          <a:xfrm>
            <a:off x="129950" y="2780928"/>
            <a:ext cx="1794199" cy="291844"/>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fontAlgn="auto">
              <a:spcBef>
                <a:spcPts val="0"/>
              </a:spcBef>
              <a:spcAft>
                <a:spcPts val="0"/>
              </a:spcAft>
              <a:defRPr/>
            </a:pPr>
            <a:r>
              <a:rPr kumimoji="0" lang="ja-JP" altLang="en-US" sz="1400" kern="0" dirty="0" smtClean="0">
                <a:solidFill>
                  <a:prstClr val="white"/>
                </a:solidFill>
                <a:latin typeface="HGS創英角ｺﾞｼｯｸUB" pitchFamily="50" charset="-128"/>
                <a:ea typeface="HGS創英角ｺﾞｼｯｸUB" pitchFamily="50" charset="-128"/>
              </a:rPr>
              <a:t> 対象者</a:t>
            </a:r>
          </a:p>
        </p:txBody>
      </p:sp>
      <p:sp>
        <p:nvSpPr>
          <p:cNvPr id="43" name="正方形/長方形 42"/>
          <p:cNvSpPr/>
          <p:nvPr/>
        </p:nvSpPr>
        <p:spPr>
          <a:xfrm>
            <a:off x="202627" y="4689320"/>
            <a:ext cx="4462341" cy="1620000"/>
          </a:xfrm>
          <a:prstGeom prst="rect">
            <a:avLst/>
          </a:prstGeom>
          <a:noFill/>
          <a:ln w="6350" cap="flat" cmpd="sng" algn="ctr">
            <a:solidFill>
              <a:schemeClr val="tx1"/>
            </a:solidFill>
            <a:prstDash val="solid"/>
          </a:ln>
          <a:effectLst/>
        </p:spPr>
        <p:txBody>
          <a:bodyPr lIns="91430" tIns="45714" rIns="91430" bIns="45714" anchor="t"/>
          <a:lstStyle/>
          <a:p>
            <a:pPr marL="182563" indent="-182563" algn="l" fontAlgn="auto">
              <a:lnSpc>
                <a:spcPct val="110000"/>
              </a:lnSpc>
              <a:spcBef>
                <a:spcPts val="0"/>
              </a:spcBef>
              <a:spcAft>
                <a:spcPts val="0"/>
              </a:spcAft>
            </a:pP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82563" indent="-182563" algn="l" fontAlgn="auto">
              <a:lnSpc>
                <a:spcPct val="110000"/>
              </a:lnSpc>
              <a:spcBef>
                <a:spcPts val="0"/>
              </a:spcBef>
              <a:spcAft>
                <a:spcPts val="0"/>
              </a:spcAft>
            </a:pP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障害児の居宅を訪問し、日常生活における基本的な動作の指導、知識技能の付与等の支援を</a:t>
            </a:r>
            <a:r>
              <a:rPr kumimoji="0" lang="ja-JP" altLang="en-US" sz="1400" kern="0" dirty="0" smtClean="0">
                <a:solidFill>
                  <a:prstClr val="black"/>
                </a:solidFill>
                <a:latin typeface="HGPｺﾞｼｯｸM" panose="020B0600000000000000" pitchFamily="50" charset="-128"/>
                <a:ea typeface="HGPｺﾞｼｯｸM" panose="020B0600000000000000" pitchFamily="50" charset="-128"/>
              </a:rPr>
              <a:t>実施</a:t>
            </a:r>
            <a:endParaRPr kumimoji="0" lang="ja-JP" altLang="en-US" sz="1400" kern="0" dirty="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endParaRPr kumimoji="0" lang="en-US" altLang="ja-JP" sz="400" kern="0" dirty="0" smtClean="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具体的</a:t>
            </a:r>
            <a:r>
              <a:rPr kumimoji="0" lang="ja-JP" altLang="en-US" kern="0" dirty="0">
                <a:solidFill>
                  <a:prstClr val="black"/>
                </a:solidFill>
                <a:latin typeface="HGPｺﾞｼｯｸM" panose="020B0600000000000000" pitchFamily="50" charset="-128"/>
                <a:ea typeface="HGPｺﾞｼｯｸM" panose="020B0600000000000000" pitchFamily="50" charset="-128"/>
              </a:rPr>
              <a:t>な支援内容の</a:t>
            </a: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例</a:t>
            </a:r>
            <a:r>
              <a:rPr kumimoji="0" lang="en-US" altLang="ja-JP" kern="0" dirty="0" smtClean="0">
                <a:solidFill>
                  <a:prstClr val="black"/>
                </a:solidFill>
                <a:latin typeface="HGPｺﾞｼｯｸM" panose="020B0600000000000000" pitchFamily="50" charset="-128"/>
                <a:ea typeface="HGPｺﾞｼｯｸM" panose="020B0600000000000000" pitchFamily="50" charset="-128"/>
              </a:rPr>
              <a:t>】</a:t>
            </a:r>
            <a:endParaRPr kumimoji="0" lang="ja-JP" altLang="en-US" kern="0" dirty="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ja-JP" altLang="en-US" kern="0" dirty="0">
                <a:solidFill>
                  <a:prstClr val="black"/>
                </a:solidFill>
                <a:latin typeface="HGPｺﾞｼｯｸM" panose="020B0600000000000000" pitchFamily="50" charset="-128"/>
                <a:ea typeface="HGPｺﾞｼｯｸM" panose="020B0600000000000000" pitchFamily="50" charset="-128"/>
              </a:rPr>
              <a:t>　・手先の感覚と脳の認識のずれを埋めるための活動</a:t>
            </a:r>
          </a:p>
          <a:p>
            <a:pPr marL="182563" indent="-182563" algn="l" fontAlgn="auto">
              <a:lnSpc>
                <a:spcPct val="110000"/>
              </a:lnSpc>
              <a:spcBef>
                <a:spcPts val="0"/>
              </a:spcBef>
              <a:spcAft>
                <a:spcPts val="0"/>
              </a:spcAft>
            </a:pPr>
            <a:r>
              <a:rPr kumimoji="0" lang="ja-JP" altLang="en-US" kern="0" dirty="0" smtClean="0">
                <a:solidFill>
                  <a:prstClr val="black"/>
                </a:solidFill>
                <a:latin typeface="HGPｺﾞｼｯｸM" panose="020B0600000000000000" pitchFamily="50" charset="-128"/>
                <a:ea typeface="HGPｺﾞｼｯｸM" panose="020B0600000000000000" pitchFamily="50" charset="-128"/>
              </a:rPr>
              <a:t>　</a:t>
            </a:r>
            <a:r>
              <a:rPr kumimoji="0" lang="ja-JP" altLang="en-US" kern="0" dirty="0">
                <a:solidFill>
                  <a:prstClr val="black"/>
                </a:solidFill>
                <a:latin typeface="HGPｺﾞｼｯｸM" panose="020B0600000000000000" pitchFamily="50" charset="-128"/>
                <a:ea typeface="HGPｺﾞｼｯｸM" panose="020B0600000000000000" pitchFamily="50" charset="-128"/>
              </a:rPr>
              <a:t>　・絵カードや写真を利用した言葉の理解のための活動</a:t>
            </a:r>
          </a:p>
          <a:p>
            <a:pPr marL="182563" indent="-182563" algn="l" fontAlgn="auto">
              <a:lnSpc>
                <a:spcPct val="110000"/>
              </a:lnSpc>
              <a:spcBef>
                <a:spcPts val="0"/>
              </a:spcBef>
              <a:spcAft>
                <a:spcPts val="0"/>
              </a:spcAft>
              <a:defRPr/>
            </a:pPr>
            <a:endParaRPr kumimoji="0" lang="en-US" altLang="ja-JP" sz="800" kern="0" dirty="0" smtClean="0">
              <a:solidFill>
                <a:prstClr val="black"/>
              </a:solidFill>
              <a:latin typeface="HGPｺﾞｼｯｸM" panose="020B0600000000000000" pitchFamily="50" charset="-128"/>
              <a:ea typeface="HGPｺﾞｼｯｸM" panose="020B0600000000000000" pitchFamily="50" charset="-128"/>
            </a:endParaRPr>
          </a:p>
          <a:p>
            <a:pPr marL="179388" indent="-179388" algn="l" fontAlgn="auto">
              <a:spcBef>
                <a:spcPts val="0"/>
              </a:spcBef>
              <a:spcAft>
                <a:spcPts val="0"/>
              </a:spcAft>
              <a:defRPr/>
            </a:pPr>
            <a:endParaRPr kumimoji="0" lang="en-US" altLang="ja-JP" sz="1400" kern="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4" name="正方形/長方形 43"/>
          <p:cNvSpPr/>
          <p:nvPr/>
        </p:nvSpPr>
        <p:spPr>
          <a:xfrm>
            <a:off x="128484" y="4495586"/>
            <a:ext cx="2106234" cy="291844"/>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fontAlgn="auto">
              <a:spcBef>
                <a:spcPts val="0"/>
              </a:spcBef>
              <a:spcAft>
                <a:spcPts val="0"/>
              </a:spcAft>
              <a:defRPr/>
            </a:pPr>
            <a:r>
              <a:rPr kumimoji="0" lang="ja-JP" altLang="en-US" sz="1400" kern="0" dirty="0" smtClean="0">
                <a:solidFill>
                  <a:prstClr val="white"/>
                </a:solidFill>
                <a:latin typeface="HGS創英角ｺﾞｼｯｸUB" pitchFamily="50" charset="-128"/>
                <a:ea typeface="HGS創英角ｺﾞｼｯｸUB" pitchFamily="50" charset="-128"/>
              </a:rPr>
              <a:t>支援内容</a:t>
            </a:r>
          </a:p>
        </p:txBody>
      </p:sp>
      <p:sp>
        <p:nvSpPr>
          <p:cNvPr id="50" name="角丸四角形 49"/>
          <p:cNvSpPr/>
          <p:nvPr/>
        </p:nvSpPr>
        <p:spPr>
          <a:xfrm>
            <a:off x="92807" y="717491"/>
            <a:ext cx="9720386" cy="1775407"/>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nchorCtr="0"/>
          <a:lstStyle/>
          <a:p>
            <a:pPr marL="174625" indent="-174625" algn="l" fontAlgn="auto">
              <a:lnSpc>
                <a:spcPct val="110000"/>
              </a:lnSpc>
              <a:spcBef>
                <a:spcPts val="0"/>
              </a:spcBef>
              <a:spcAft>
                <a:spcPts val="0"/>
              </a:spcAft>
            </a:pPr>
            <a:r>
              <a:rPr lang="ja-JP" altLang="en-US" sz="1400" dirty="0">
                <a:solidFill>
                  <a:srgbClr val="000000"/>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障害児支援については、一般的には複数の児童が集まる通所による支援が成長にとって望ましいと考えられるため、これまで通所支援の充実を図ってきたが、現状では、</a:t>
            </a:r>
            <a:r>
              <a:rPr lang="ja-JP" altLang="en-US" sz="1400" dirty="0">
                <a:solidFill>
                  <a:prstClr val="black"/>
                </a:solidFill>
                <a:latin typeface="HGPｺﾞｼｯｸM" panose="020B0600000000000000" pitchFamily="50" charset="-128"/>
                <a:ea typeface="HGPｺﾞｼｯｸM" panose="020B0600000000000000" pitchFamily="50" charset="-128"/>
              </a:rPr>
              <a:t>重度の障害等のために外出が著しく困難な障害児</a:t>
            </a:r>
            <a:r>
              <a:rPr lang="ja-JP" altLang="en-US" sz="1400" dirty="0" smtClean="0">
                <a:solidFill>
                  <a:prstClr val="black"/>
                </a:solidFill>
                <a:latin typeface="HGPｺﾞｼｯｸM" panose="020B0600000000000000" pitchFamily="50" charset="-128"/>
                <a:ea typeface="HGPｺﾞｼｯｸM" panose="020B0600000000000000" pitchFamily="50" charset="-128"/>
              </a:rPr>
              <a:t>に発達</a:t>
            </a:r>
            <a:r>
              <a:rPr lang="ja-JP" altLang="en-US" sz="1400" dirty="0">
                <a:solidFill>
                  <a:prstClr val="black"/>
                </a:solidFill>
                <a:latin typeface="HGPｺﾞｼｯｸM" panose="020B0600000000000000" pitchFamily="50" charset="-128"/>
                <a:ea typeface="HGPｺﾞｼｯｸM" panose="020B0600000000000000" pitchFamily="50" charset="-128"/>
              </a:rPr>
              <a:t>支援を受ける機会が提供されていない</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marL="174625" indent="-174625" algn="l" fontAlgn="auto">
              <a:lnSpc>
                <a:spcPct val="110000"/>
              </a:lnSpc>
              <a:spcBef>
                <a:spcPts val="0"/>
              </a:spcBef>
              <a:spcAft>
                <a:spcPts val="0"/>
              </a:spcAft>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marL="182563" indent="-182563" algn="l" fontAlgn="auto">
              <a:lnSpc>
                <a:spcPct val="110000"/>
              </a:lnSpc>
              <a:spcBef>
                <a:spcPts val="0"/>
              </a:spcBef>
              <a:spcAft>
                <a:spcPts val="0"/>
              </a:spcAft>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このため、重度の障害等の状態にある障害児であって、障害児通所支援を利用するために外出することが著しく困難な障害児に発達支援が提供できる</a:t>
            </a:r>
            <a:r>
              <a:rPr lang="ja-JP" altLang="en-US" sz="1400" dirty="0" smtClean="0">
                <a:solidFill>
                  <a:prstClr val="black"/>
                </a:solidFill>
                <a:latin typeface="HGPｺﾞｼｯｸM" panose="020B0600000000000000" pitchFamily="50" charset="-128"/>
                <a:ea typeface="HGPｺﾞｼｯｸM" panose="020B0600000000000000" pitchFamily="50" charset="-128"/>
              </a:rPr>
              <a:t>よう、障害児</a:t>
            </a:r>
            <a:r>
              <a:rPr lang="ja-JP" altLang="en-US" sz="1400" dirty="0">
                <a:solidFill>
                  <a:prstClr val="black"/>
                </a:solidFill>
                <a:latin typeface="HGPｺﾞｼｯｸM" panose="020B0600000000000000" pitchFamily="50" charset="-128"/>
                <a:ea typeface="HGPｺﾞｼｯｸM" panose="020B0600000000000000" pitchFamily="50" charset="-128"/>
              </a:rPr>
              <a:t>の居宅を訪問して発達支援を行うサービス</a:t>
            </a:r>
            <a:r>
              <a:rPr lang="ja-JP" altLang="en-US" sz="1400" dirty="0" smtClean="0">
                <a:solidFill>
                  <a:prstClr val="black"/>
                </a:solidFill>
                <a:latin typeface="HGPｺﾞｼｯｸM" panose="020B0600000000000000" pitchFamily="50" charset="-128"/>
                <a:ea typeface="HGPｺﾞｼｯｸM" panose="020B0600000000000000" pitchFamily="50" charset="-128"/>
              </a:rPr>
              <a:t>を新たに創設する（</a:t>
            </a:r>
            <a:r>
              <a:rPr lang="ja-JP" altLang="en-US" sz="1400" dirty="0">
                <a:solidFill>
                  <a:prstClr val="black"/>
                </a:solidFill>
                <a:latin typeface="HGPｺﾞｼｯｸM" panose="020B0600000000000000" pitchFamily="50" charset="-128"/>
                <a:ea typeface="HGPｺﾞｼｯｸM" panose="020B0600000000000000" pitchFamily="50" charset="-128"/>
              </a:rPr>
              <a:t>「居宅訪問型児童発達支援」</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811184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デザインの設定">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8_デザインの設定">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デザインの設定">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デザインの設定">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28946</TotalTime>
  <Words>1772</Words>
  <Application>Microsoft Office PowerPoint</Application>
  <PresentationFormat>A4 210 x 297 mm</PresentationFormat>
  <Paragraphs>608</Paragraphs>
  <Slides>16</Slides>
  <Notes>2</Notes>
  <HiddenSlides>0</HiddenSlides>
  <MMClips>0</MMClips>
  <ScaleCrop>false</ScaleCrop>
  <HeadingPairs>
    <vt:vector size="4" baseType="variant">
      <vt:variant>
        <vt:lpstr>テーマ</vt:lpstr>
      </vt:variant>
      <vt:variant>
        <vt:i4>12</vt:i4>
      </vt:variant>
      <vt:variant>
        <vt:lpstr>スライド タイトル</vt:lpstr>
      </vt:variant>
      <vt:variant>
        <vt:i4>16</vt:i4>
      </vt:variant>
    </vt:vector>
  </HeadingPairs>
  <TitlesOfParts>
    <vt:vector size="28" baseType="lpstr">
      <vt:lpstr>デザインの設定</vt:lpstr>
      <vt:lpstr>1_デザインの設定</vt:lpstr>
      <vt:lpstr>2_デザインの設定</vt:lpstr>
      <vt:lpstr>3_デザインの設定</vt:lpstr>
      <vt:lpstr>4_デザインの設定</vt:lpstr>
      <vt:lpstr>1_Office テーマ</vt:lpstr>
      <vt:lpstr>6_標準デザイン</vt:lpstr>
      <vt:lpstr>5_デザインの設定</vt:lpstr>
      <vt:lpstr>6_デザインの設定</vt:lpstr>
      <vt:lpstr>7_デザインの設定</vt:lpstr>
      <vt:lpstr>8_デザインの設定</vt:lpstr>
      <vt:lpstr>5_標準デザイン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障害者の日常生活及び社会生活を総合的に支援するための法律及び 児童福祉法の一部を改正する法律案に対する附帯決議</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緊急に措置すべき事項</dc:title>
  <dc:creator>厚生労働省ネットワークシステム</dc:creator>
  <cp:lastModifiedBy>439070</cp:lastModifiedBy>
  <cp:revision>1287</cp:revision>
  <cp:lastPrinted>2016-11-17T06:02:16Z</cp:lastPrinted>
  <dcterms:created xsi:type="dcterms:W3CDTF">2007-11-14T00:37:22Z</dcterms:created>
  <dcterms:modified xsi:type="dcterms:W3CDTF">2016-11-17T06:04:20Z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ibunrui">
    <vt:lpwstr/>
  </property>
  <property fmtid="{D5CDD505-2E9C-101B-9397-08002B2CF9AE}" pid="3" name="Syoubunrui">
    <vt:lpwstr/>
  </property>
  <property fmtid="{D5CDD505-2E9C-101B-9397-08002B2CF9AE}" pid="4" name="Sakuseibi">
    <vt:lpwstr/>
  </property>
  <property fmtid="{D5CDD505-2E9C-101B-9397-08002B2CF9AE}" pid="5" name="Hozonkikanmeisyou">
    <vt:lpwstr/>
  </property>
  <property fmtid="{D5CDD505-2E9C-101B-9397-08002B2CF9AE}" pid="6" name="Hozonkikanmanryoubi">
    <vt:lpwstr/>
  </property>
  <property fmtid="{D5CDD505-2E9C-101B-9397-08002B2CF9AE}" pid="7" name="Yobi01">
    <vt:lpwstr/>
  </property>
  <property fmtid="{D5CDD505-2E9C-101B-9397-08002B2CF9AE}" pid="8" name="Gyouseibunnsyo">
    <vt:lpwstr/>
  </property>
  <property fmtid="{D5CDD505-2E9C-101B-9397-08002B2CF9AE}" pid="9" name="ChuubunruiID">
    <vt:lpwstr/>
  </property>
  <property fmtid="{D5CDD505-2E9C-101B-9397-08002B2CF9AE}" pid="10" name="Yobi03">
    <vt:lpwstr/>
  </property>
  <property fmtid="{D5CDD505-2E9C-101B-9397-08002B2CF9AE}" pid="11" name="Chuubunrui">
    <vt:lpwstr/>
  </property>
  <property fmtid="{D5CDD505-2E9C-101B-9397-08002B2CF9AE}" pid="12" name="Sakuseika">
    <vt:lpwstr/>
  </property>
  <property fmtid="{D5CDD505-2E9C-101B-9397-08002B2CF9AE}" pid="13" name="SyoubunruiID">
    <vt:lpwstr/>
  </property>
  <property fmtid="{D5CDD505-2E9C-101B-9397-08002B2CF9AE}" pid="14" name="Renkei">
    <vt:lpwstr/>
  </property>
  <property fmtid="{D5CDD505-2E9C-101B-9397-08002B2CF9AE}" pid="15" name="Flag01">
    <vt:lpwstr/>
  </property>
  <property fmtid="{D5CDD505-2E9C-101B-9397-08002B2CF9AE}" pid="16" name="Kakuteisyori">
    <vt:lpwstr/>
  </property>
  <property fmtid="{D5CDD505-2E9C-101B-9397-08002B2CF9AE}" pid="17" name="DaibunruiID">
    <vt:lpwstr/>
  </property>
  <property fmtid="{D5CDD505-2E9C-101B-9397-08002B2CF9AE}" pid="18" name="GyouseibunsyoID">
    <vt:lpwstr/>
  </property>
  <property fmtid="{D5CDD505-2E9C-101B-9397-08002B2CF9AE}" pid="19" name="Yobi02">
    <vt:lpwstr/>
  </property>
</Properties>
</file>