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906000" cy="6858000" type="A4"/>
  <p:notesSz cx="9939338" cy="6807200"/>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44" userDrawn="1">
          <p15:clr>
            <a:srgbClr val="A4A3A4"/>
          </p15:clr>
        </p15:guide>
        <p15:guide id="2" pos="3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66CC"/>
    <a:srgbClr val="FFFF99"/>
    <a:srgbClr val="CCFF66"/>
    <a:srgbClr val="FFE8B3"/>
    <a:srgbClr val="99FF33"/>
    <a:srgbClr val="FFF3DA"/>
    <a:srgbClr val="FFDE80"/>
    <a:srgbClr val="FF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588" autoAdjust="0"/>
    <p:restoredTop sz="98063" autoAdjust="0"/>
  </p:normalViewPr>
  <p:slideViewPr>
    <p:cSldViewPr>
      <p:cViewPr>
        <p:scale>
          <a:sx n="154" d="100"/>
          <a:sy n="154" d="100"/>
        </p:scale>
        <p:origin x="-2154" y="10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6" d="100"/>
          <a:sy n="76" d="100"/>
        </p:scale>
        <p:origin x="-1722" y="-96"/>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6888" cy="339725"/>
          </a:xfrm>
          <a:prstGeom prst="rect">
            <a:avLst/>
          </a:prstGeom>
        </p:spPr>
        <p:txBody>
          <a:bodyPr vert="horz" lIns="91264" tIns="45631" rIns="91264" bIns="45631"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82" y="1"/>
            <a:ext cx="4308475" cy="339725"/>
          </a:xfrm>
          <a:prstGeom prst="rect">
            <a:avLst/>
          </a:prstGeom>
        </p:spPr>
        <p:txBody>
          <a:bodyPr vert="horz" lIns="91264" tIns="45631" rIns="91264" bIns="45631" rtlCol="0"/>
          <a:lstStyle>
            <a:lvl1pPr algn="r">
              <a:defRPr sz="1200"/>
            </a:lvl1pPr>
          </a:lstStyle>
          <a:p>
            <a:fld id="{BC5A7350-01BD-44E5-A502-4750419B21BE}" type="datetimeFigureOut">
              <a:rPr kumimoji="1" lang="ja-JP" altLang="en-US" smtClean="0"/>
              <a:t>2016/3/24</a:t>
            </a:fld>
            <a:endParaRPr kumimoji="1" lang="ja-JP" altLang="en-US"/>
          </a:p>
        </p:txBody>
      </p:sp>
      <p:sp>
        <p:nvSpPr>
          <p:cNvPr id="4" name="スライド イメージ プレースホルダー 3"/>
          <p:cNvSpPr>
            <a:spLocks noGrp="1" noRot="1" noChangeAspect="1"/>
          </p:cNvSpPr>
          <p:nvPr>
            <p:ph type="sldImg" idx="2"/>
          </p:nvPr>
        </p:nvSpPr>
        <p:spPr>
          <a:xfrm>
            <a:off x="3125788" y="511175"/>
            <a:ext cx="3687762" cy="2552700"/>
          </a:xfrm>
          <a:prstGeom prst="rect">
            <a:avLst/>
          </a:prstGeom>
          <a:noFill/>
          <a:ln w="12700">
            <a:solidFill>
              <a:prstClr val="black"/>
            </a:solidFill>
          </a:ln>
        </p:spPr>
        <p:txBody>
          <a:bodyPr vert="horz" lIns="91264" tIns="45631" rIns="91264" bIns="45631" rtlCol="0" anchor="ctr"/>
          <a:lstStyle/>
          <a:p>
            <a:endParaRPr lang="ja-JP" altLang="en-US"/>
          </a:p>
        </p:txBody>
      </p:sp>
      <p:sp>
        <p:nvSpPr>
          <p:cNvPr id="5" name="ノート プレースホルダー 4"/>
          <p:cNvSpPr>
            <a:spLocks noGrp="1"/>
          </p:cNvSpPr>
          <p:nvPr>
            <p:ph type="body" sz="quarter" idx="3"/>
          </p:nvPr>
        </p:nvSpPr>
        <p:spPr>
          <a:xfrm>
            <a:off x="993789" y="3233746"/>
            <a:ext cx="7951789" cy="3062287"/>
          </a:xfrm>
          <a:prstGeom prst="rect">
            <a:avLst/>
          </a:prstGeom>
        </p:spPr>
        <p:txBody>
          <a:bodyPr vert="horz" lIns="91264" tIns="45631" rIns="91264" bIns="4563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65893"/>
            <a:ext cx="4306888" cy="339725"/>
          </a:xfrm>
          <a:prstGeom prst="rect">
            <a:avLst/>
          </a:prstGeom>
        </p:spPr>
        <p:txBody>
          <a:bodyPr vert="horz" lIns="91264" tIns="45631" rIns="91264" bIns="4563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82" y="6465893"/>
            <a:ext cx="4308475" cy="339725"/>
          </a:xfrm>
          <a:prstGeom prst="rect">
            <a:avLst/>
          </a:prstGeom>
        </p:spPr>
        <p:txBody>
          <a:bodyPr vert="horz" lIns="91264" tIns="45631" rIns="91264" bIns="45631" rtlCol="0" anchor="b"/>
          <a:lstStyle>
            <a:lvl1pPr algn="r">
              <a:defRPr sz="1200"/>
            </a:lvl1pPr>
          </a:lstStyle>
          <a:p>
            <a:fld id="{C8A59CED-C589-4240-8747-05F97F68CEB6}" type="slidenum">
              <a:rPr kumimoji="1" lang="ja-JP" altLang="en-US" smtClean="0"/>
              <a:t>‹#›</a:t>
            </a:fld>
            <a:endParaRPr kumimoji="1" lang="ja-JP" altLang="en-US"/>
          </a:p>
        </p:txBody>
      </p:sp>
    </p:spTree>
    <p:extLst>
      <p:ext uri="{BB962C8B-B14F-4D97-AF65-F5344CB8AC3E}">
        <p14:creationId xmlns:p14="http://schemas.microsoft.com/office/powerpoint/2010/main" val="3273025016"/>
      </p:ext>
    </p:extLst>
  </p:cSld>
  <p:clrMap bg1="lt1" tx1="dk1" bg2="lt2" tx2="dk2" accent1="accent1" accent2="accent2" accent3="accent3" accent4="accent4" accent5="accent5" accent6="accent6" hlink="hlink" folHlink="folHlink"/>
  <p:notesStyle>
    <a:lvl1pPr marL="0" algn="l" defTabSz="957816" rtl="0" eaLnBrk="1" latinLnBrk="0" hangingPunct="1">
      <a:defRPr kumimoji="1" sz="1300" kern="1200">
        <a:solidFill>
          <a:schemeClr val="tx1"/>
        </a:solidFill>
        <a:latin typeface="+mn-lt"/>
        <a:ea typeface="+mn-ea"/>
        <a:cs typeface="+mn-cs"/>
      </a:defRPr>
    </a:lvl1pPr>
    <a:lvl2pPr marL="478908" algn="l" defTabSz="957816" rtl="0" eaLnBrk="1" latinLnBrk="0" hangingPunct="1">
      <a:defRPr kumimoji="1" sz="1300" kern="1200">
        <a:solidFill>
          <a:schemeClr val="tx1"/>
        </a:solidFill>
        <a:latin typeface="+mn-lt"/>
        <a:ea typeface="+mn-ea"/>
        <a:cs typeface="+mn-cs"/>
      </a:defRPr>
    </a:lvl2pPr>
    <a:lvl3pPr marL="957816" algn="l" defTabSz="957816" rtl="0" eaLnBrk="1" latinLnBrk="0" hangingPunct="1">
      <a:defRPr kumimoji="1" sz="1300" kern="1200">
        <a:solidFill>
          <a:schemeClr val="tx1"/>
        </a:solidFill>
        <a:latin typeface="+mn-lt"/>
        <a:ea typeface="+mn-ea"/>
        <a:cs typeface="+mn-cs"/>
      </a:defRPr>
    </a:lvl3pPr>
    <a:lvl4pPr marL="1436724" algn="l" defTabSz="957816" rtl="0" eaLnBrk="1" latinLnBrk="0" hangingPunct="1">
      <a:defRPr kumimoji="1" sz="1300" kern="1200">
        <a:solidFill>
          <a:schemeClr val="tx1"/>
        </a:solidFill>
        <a:latin typeface="+mn-lt"/>
        <a:ea typeface="+mn-ea"/>
        <a:cs typeface="+mn-cs"/>
      </a:defRPr>
    </a:lvl4pPr>
    <a:lvl5pPr marL="1915631" algn="l" defTabSz="957816" rtl="0" eaLnBrk="1" latinLnBrk="0" hangingPunct="1">
      <a:defRPr kumimoji="1" sz="1300" kern="1200">
        <a:solidFill>
          <a:schemeClr val="tx1"/>
        </a:solidFill>
        <a:latin typeface="+mn-lt"/>
        <a:ea typeface="+mn-ea"/>
        <a:cs typeface="+mn-cs"/>
      </a:defRPr>
    </a:lvl5pPr>
    <a:lvl6pPr marL="2394539" algn="l" defTabSz="957816" rtl="0" eaLnBrk="1" latinLnBrk="0" hangingPunct="1">
      <a:defRPr kumimoji="1" sz="1300" kern="1200">
        <a:solidFill>
          <a:schemeClr val="tx1"/>
        </a:solidFill>
        <a:latin typeface="+mn-lt"/>
        <a:ea typeface="+mn-ea"/>
        <a:cs typeface="+mn-cs"/>
      </a:defRPr>
    </a:lvl6pPr>
    <a:lvl7pPr marL="2873447" algn="l" defTabSz="957816" rtl="0" eaLnBrk="1" latinLnBrk="0" hangingPunct="1">
      <a:defRPr kumimoji="1" sz="1300" kern="1200">
        <a:solidFill>
          <a:schemeClr val="tx1"/>
        </a:solidFill>
        <a:latin typeface="+mn-lt"/>
        <a:ea typeface="+mn-ea"/>
        <a:cs typeface="+mn-cs"/>
      </a:defRPr>
    </a:lvl7pPr>
    <a:lvl8pPr marL="3352355" algn="l" defTabSz="957816" rtl="0" eaLnBrk="1" latinLnBrk="0" hangingPunct="1">
      <a:defRPr kumimoji="1" sz="1300" kern="1200">
        <a:solidFill>
          <a:schemeClr val="tx1"/>
        </a:solidFill>
        <a:latin typeface="+mn-lt"/>
        <a:ea typeface="+mn-ea"/>
        <a:cs typeface="+mn-cs"/>
      </a:defRPr>
    </a:lvl8pPr>
    <a:lvl9pPr marL="3831263" algn="l" defTabSz="957816"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5788" y="511175"/>
            <a:ext cx="3687762" cy="25527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8A59CED-C589-4240-8747-05F97F68CEB6}" type="slidenum">
              <a:rPr kumimoji="1" lang="ja-JP" altLang="en-US" smtClean="0"/>
              <a:t>1</a:t>
            </a:fld>
            <a:endParaRPr kumimoji="1" lang="ja-JP" altLang="en-US"/>
          </a:p>
        </p:txBody>
      </p:sp>
    </p:spTree>
    <p:extLst>
      <p:ext uri="{BB962C8B-B14F-4D97-AF65-F5344CB8AC3E}">
        <p14:creationId xmlns:p14="http://schemas.microsoft.com/office/powerpoint/2010/main" val="4090499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2016/3/24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E90ED720-0104-4369-84BC-D37694168613}" type="datetimeFigureOut">
              <a:rPr kumimoji="1" lang="ja-JP" altLang="en-US" smtClean="0"/>
              <a:t>2016/3/24</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2792760" y="858836"/>
            <a:ext cx="7010357" cy="1850084"/>
          </a:xfrm>
          <a:prstGeom prst="rect">
            <a:avLst/>
          </a:prstGeom>
          <a:solidFill>
            <a:schemeClr val="accent5">
              <a:lumMod val="20000"/>
              <a:lumOff val="80000"/>
            </a:schemeClr>
          </a:solidFill>
          <a:ln w="9525" cap="flat" cmpd="sng" algn="ctr">
            <a:solidFill>
              <a:sysClr val="windowText" lastClr="000000"/>
            </a:solidFill>
            <a:prstDash val="solid"/>
          </a:ln>
          <a:effectLst/>
        </p:spPr>
        <p:txBody>
          <a:bodyPr lIns="36000" tIns="34208" rIns="26935" bIns="34208"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684154">
              <a:lnSpc>
                <a:spcPts val="748"/>
              </a:lnSpc>
            </a:pPr>
            <a:endParaRPr lang="en-US" altLang="ja-JP" sz="700" kern="0" dirty="0">
              <a:solidFill>
                <a:sysClr val="windowText" lastClr="000000"/>
              </a:solidFill>
              <a:latin typeface="Calibri"/>
              <a:ea typeface="ＭＳ Ｐゴシック"/>
            </a:endParaRPr>
          </a:p>
          <a:p>
            <a:pPr defTabSz="684154">
              <a:lnSpc>
                <a:spcPts val="1100"/>
              </a:lnSpc>
            </a:pPr>
            <a:endParaRPr kumimoji="0" lang="ja-JP" altLang="ja-JP" sz="800" kern="0" dirty="0">
              <a:solidFill>
                <a:sysClr val="windowText" lastClr="000000"/>
              </a:solidFill>
              <a:latin typeface="+mj-ea"/>
              <a:ea typeface="+mj-ea"/>
            </a:endParaRPr>
          </a:p>
        </p:txBody>
      </p:sp>
      <p:sp>
        <p:nvSpPr>
          <p:cNvPr id="6" name="横巻き 5"/>
          <p:cNvSpPr/>
          <p:nvPr/>
        </p:nvSpPr>
        <p:spPr>
          <a:xfrm>
            <a:off x="3230223" y="24777"/>
            <a:ext cx="3810339" cy="356612"/>
          </a:xfrm>
          <a:prstGeom prst="horizontalScroll">
            <a:avLst/>
          </a:prstGeom>
          <a:solidFill>
            <a:srgbClr val="99FF66"/>
          </a:solidFill>
          <a:ln w="19050">
            <a:solidFill>
              <a:srgbClr val="00B050"/>
            </a:solidFill>
          </a:ln>
        </p:spPr>
        <p:style>
          <a:lnRef idx="2">
            <a:schemeClr val="accent3"/>
          </a:lnRef>
          <a:fillRef idx="1">
            <a:schemeClr val="lt1"/>
          </a:fillRef>
          <a:effectRef idx="0">
            <a:schemeClr val="accent3"/>
          </a:effectRef>
          <a:fontRef idx="minor">
            <a:schemeClr val="dk1"/>
          </a:fontRef>
        </p:style>
        <p:txBody>
          <a:bodyPr rot="0" spcFirstLastPara="0" vert="horz" wrap="square" lIns="68415" tIns="72000" rIns="68415" bIns="34208"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defTabSz="684154">
              <a:defRPr/>
            </a:pPr>
            <a:r>
              <a:rPr lang="ja-JP" altLang="en-US" sz="1000" b="1" kern="0" dirty="0" smtClean="0">
                <a:solidFill>
                  <a:prstClr val="black"/>
                </a:solidFill>
              </a:rPr>
              <a:t>富山県障害者差別解消ガイドライン（仮称）（案）の概要</a:t>
            </a:r>
            <a:endParaRPr lang="ja-JP" altLang="en-US" sz="1000" b="1" kern="0" dirty="0">
              <a:solidFill>
                <a:prstClr val="black"/>
              </a:solidFill>
            </a:endParaRPr>
          </a:p>
        </p:txBody>
      </p:sp>
      <p:grpSp>
        <p:nvGrpSpPr>
          <p:cNvPr id="24" name="グループ化 23"/>
          <p:cNvGrpSpPr/>
          <p:nvPr/>
        </p:nvGrpSpPr>
        <p:grpSpPr>
          <a:xfrm>
            <a:off x="136141" y="404663"/>
            <a:ext cx="9649209" cy="288031"/>
            <a:chOff x="128464" y="476672"/>
            <a:chExt cx="9649071" cy="304907"/>
          </a:xfrm>
        </p:grpSpPr>
        <p:sp>
          <p:nvSpPr>
            <p:cNvPr id="8" name="テキスト ボックス 9"/>
            <p:cNvSpPr txBox="1"/>
            <p:nvPr/>
          </p:nvSpPr>
          <p:spPr>
            <a:xfrm>
              <a:off x="128464" y="476673"/>
              <a:ext cx="709735" cy="30487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0" scaled="1"/>
              <a:tileRect/>
            </a:gradFill>
            <a:ln w="9525" cmpd="sng">
              <a:solidFill>
                <a:sysClr val="windowText" lastClr="000000"/>
              </a:solidFill>
            </a:ln>
            <a:effectLst/>
          </p:spPr>
          <p:txBody>
            <a:bodyPr wrap="square" lIns="68415" tIns="34208" rIns="68415" bIns="34208"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defTabSz="684154"/>
              <a:r>
                <a:rPr lang="ja-JP" altLang="en-US" sz="800" kern="0" spc="-37" dirty="0" smtClean="0">
                  <a:solidFill>
                    <a:sysClr val="windowText" lastClr="000000"/>
                  </a:solidFill>
                  <a:latin typeface="Calibri"/>
                  <a:ea typeface="ＭＳ Ｐゴシック"/>
                </a:rPr>
                <a:t>策定の経緯</a:t>
              </a:r>
              <a:endParaRPr lang="ja-JP" altLang="en-US" sz="800" kern="0" spc="-37" dirty="0">
                <a:solidFill>
                  <a:sysClr val="windowText" lastClr="000000"/>
                </a:solidFill>
                <a:latin typeface="Calibri"/>
                <a:ea typeface="ＭＳ Ｐゴシック"/>
              </a:endParaRPr>
            </a:p>
          </p:txBody>
        </p:sp>
        <p:sp>
          <p:nvSpPr>
            <p:cNvPr id="9" name="テキスト ボックス 6"/>
            <p:cNvSpPr txBox="1"/>
            <p:nvPr/>
          </p:nvSpPr>
          <p:spPr>
            <a:xfrm>
              <a:off x="838200" y="476672"/>
              <a:ext cx="8939335" cy="304907"/>
            </a:xfrm>
            <a:prstGeom prst="rect">
              <a:avLst/>
            </a:prstGeom>
            <a:solidFill>
              <a:schemeClr val="accent5">
                <a:lumMod val="20000"/>
                <a:lumOff val="80000"/>
              </a:schemeClr>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lIns="26935" tIns="26935" rIns="26935"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ct val="100000"/>
                </a:lnSpc>
              </a:pPr>
              <a:r>
                <a:rPr lang="ja-JP" altLang="en-US" sz="800" dirty="0" smtClean="0">
                  <a:latin typeface="+mj-ea"/>
                  <a:ea typeface="+mj-ea"/>
                </a:rPr>
                <a:t>  </a:t>
              </a:r>
              <a:r>
                <a:rPr lang="en-US" altLang="ja-JP" sz="800" dirty="0" smtClean="0">
                  <a:latin typeface="+mj-ea"/>
                  <a:ea typeface="+mj-ea"/>
                </a:rPr>
                <a:t>【 </a:t>
              </a:r>
              <a:r>
                <a:rPr lang="ja-JP" altLang="en-US" sz="800" dirty="0" smtClean="0">
                  <a:latin typeface="+mj-ea"/>
                  <a:ea typeface="+mj-ea"/>
                </a:rPr>
                <a:t>国 </a:t>
              </a:r>
              <a:r>
                <a:rPr lang="en-US" altLang="ja-JP" sz="800" dirty="0" smtClean="0">
                  <a:latin typeface="+mj-ea"/>
                  <a:ea typeface="+mj-ea"/>
                </a:rPr>
                <a:t>】</a:t>
              </a:r>
              <a:r>
                <a:rPr lang="ja-JP" altLang="en-US" sz="800" dirty="0" smtClean="0">
                  <a:latin typeface="+mj-ea"/>
                  <a:ea typeface="+mj-ea"/>
                </a:rPr>
                <a:t>  障害を理由とする差別の解消の推進に関する法律（平成</a:t>
              </a:r>
              <a:r>
                <a:rPr lang="en-US" altLang="ja-JP" sz="800" dirty="0" smtClean="0">
                  <a:latin typeface="+mj-ea"/>
                  <a:ea typeface="+mj-ea"/>
                </a:rPr>
                <a:t>28</a:t>
              </a:r>
              <a:r>
                <a:rPr lang="ja-JP" altLang="en-US" sz="800" dirty="0" smtClean="0">
                  <a:latin typeface="+mj-ea"/>
                  <a:ea typeface="+mj-ea"/>
                </a:rPr>
                <a:t>年４月施行）　   　　　　　　　</a:t>
              </a:r>
              <a:r>
                <a:rPr lang="en-US" altLang="ja-JP" sz="800" dirty="0" smtClean="0">
                  <a:solidFill>
                    <a:prstClr val="black"/>
                  </a:solidFill>
                  <a:latin typeface="ＭＳ Ｐゴシック"/>
                </a:rPr>
                <a:t> 【 </a:t>
              </a:r>
              <a:r>
                <a:rPr lang="ja-JP" altLang="en-US" sz="800" dirty="0" smtClean="0">
                  <a:solidFill>
                    <a:prstClr val="black"/>
                  </a:solidFill>
                  <a:latin typeface="ＭＳ Ｐゴシック"/>
                </a:rPr>
                <a:t>富山県 </a:t>
              </a:r>
              <a:r>
                <a:rPr lang="en-US" altLang="ja-JP" sz="800" dirty="0" smtClean="0">
                  <a:solidFill>
                    <a:prstClr val="black"/>
                  </a:solidFill>
                  <a:latin typeface="ＭＳ Ｐゴシック"/>
                </a:rPr>
                <a:t>】</a:t>
              </a:r>
              <a:r>
                <a:rPr lang="ja-JP" altLang="en-US" sz="800" dirty="0">
                  <a:solidFill>
                    <a:prstClr val="black"/>
                  </a:solidFill>
                  <a:latin typeface="ＭＳ Ｐゴシック"/>
                </a:rPr>
                <a:t> </a:t>
              </a:r>
              <a:r>
                <a:rPr lang="ja-JP" altLang="en-US" sz="800" dirty="0" smtClean="0">
                  <a:solidFill>
                    <a:prstClr val="black"/>
                  </a:solidFill>
                  <a:latin typeface="ＭＳ Ｐゴシック"/>
                </a:rPr>
                <a:t>障害</a:t>
              </a:r>
              <a:r>
                <a:rPr lang="ja-JP" altLang="en-US" sz="800" dirty="0">
                  <a:solidFill>
                    <a:prstClr val="black"/>
                  </a:solidFill>
                  <a:latin typeface="ＭＳ Ｐゴシック"/>
                </a:rPr>
                <a:t>の</a:t>
              </a:r>
              <a:r>
                <a:rPr lang="ja-JP" altLang="en-US" sz="800" dirty="0" smtClean="0">
                  <a:solidFill>
                    <a:prstClr val="black"/>
                  </a:solidFill>
                  <a:latin typeface="ＭＳ Ｐゴシック"/>
                </a:rPr>
                <a:t>ある</a:t>
              </a:r>
              <a:r>
                <a:rPr lang="ja-JP" altLang="en-US" sz="800" dirty="0" smtClean="0">
                  <a:solidFill>
                    <a:prstClr val="black"/>
                  </a:solidFill>
                  <a:latin typeface="ＭＳ Ｐゴシック"/>
                </a:rPr>
                <a:t>人の人権を尊重し県民皆が共</a:t>
              </a:r>
              <a:r>
                <a:rPr lang="ja-JP" altLang="en-US" sz="800" dirty="0">
                  <a:solidFill>
                    <a:prstClr val="black"/>
                  </a:solidFill>
                  <a:latin typeface="ＭＳ Ｐゴシック"/>
                </a:rPr>
                <a:t>にいきいきと輝く富山県づくり条例（平成</a:t>
              </a:r>
              <a:r>
                <a:rPr lang="en-US" altLang="ja-JP" sz="800" dirty="0">
                  <a:solidFill>
                    <a:prstClr val="black"/>
                  </a:solidFill>
                  <a:latin typeface="ＭＳ Ｐゴシック"/>
                </a:rPr>
                <a:t>28</a:t>
              </a:r>
              <a:r>
                <a:rPr lang="ja-JP" altLang="en-US" sz="800" dirty="0">
                  <a:solidFill>
                    <a:prstClr val="black"/>
                  </a:solidFill>
                  <a:latin typeface="ＭＳ Ｐゴシック"/>
                </a:rPr>
                <a:t>年４月施行</a:t>
              </a:r>
              <a:r>
                <a:rPr lang="ja-JP" altLang="en-US" sz="800" dirty="0" smtClean="0">
                  <a:solidFill>
                    <a:prstClr val="black"/>
                  </a:solidFill>
                  <a:latin typeface="ＭＳ Ｐゴシック"/>
                </a:rPr>
                <a:t>）</a:t>
              </a:r>
              <a:endParaRPr lang="en-US" altLang="ja-JP" sz="800" dirty="0" smtClean="0">
                <a:solidFill>
                  <a:prstClr val="black"/>
                </a:solidFill>
                <a:latin typeface="ＭＳ Ｐゴシック"/>
              </a:endParaRPr>
            </a:p>
            <a:p>
              <a:pPr>
                <a:lnSpc>
                  <a:spcPct val="100000"/>
                </a:lnSpc>
              </a:pPr>
              <a:r>
                <a:rPr lang="ja-JP" altLang="en-US" sz="800" dirty="0" smtClean="0">
                  <a:solidFill>
                    <a:prstClr val="black"/>
                  </a:solidFill>
                  <a:latin typeface="ＭＳ Ｐゴシック"/>
                </a:rPr>
                <a:t>　　　　　　　</a:t>
              </a:r>
              <a:r>
                <a:rPr lang="ja-JP" altLang="en-US" sz="700" dirty="0" smtClean="0">
                  <a:latin typeface="+mj-ea"/>
                  <a:ea typeface="+mj-ea"/>
                </a:rPr>
                <a:t>　基本</a:t>
              </a:r>
              <a:r>
                <a:rPr lang="ja-JP" altLang="en-US" sz="700" dirty="0" smtClean="0">
                  <a:latin typeface="+mn-ea"/>
                </a:rPr>
                <a:t>方針</a:t>
              </a:r>
              <a:r>
                <a:rPr lang="zh-TW" altLang="en-US" sz="700" dirty="0" smtClean="0">
                  <a:latin typeface="ＭＳ Ｐゴシック" panose="020B0600070205080204" pitchFamily="50" charset="-128"/>
                  <a:ea typeface="ＭＳ Ｐゴシック" panose="020B0600070205080204" pitchFamily="50" charset="-128"/>
                </a:rPr>
                <a:t>（</a:t>
              </a:r>
              <a:r>
                <a:rPr lang="zh-TW" altLang="en-US" sz="700" dirty="0">
                  <a:latin typeface="ＭＳ Ｐゴシック" panose="020B0600070205080204" pitchFamily="50" charset="-128"/>
                  <a:ea typeface="ＭＳ Ｐゴシック" panose="020B0600070205080204" pitchFamily="50" charset="-128"/>
                </a:rPr>
                <a:t>平成</a:t>
              </a:r>
              <a:r>
                <a:rPr lang="en-US" altLang="zh-TW" sz="700" dirty="0">
                  <a:latin typeface="ＭＳ Ｐゴシック" panose="020B0600070205080204" pitchFamily="50" charset="-128"/>
                  <a:ea typeface="ＭＳ Ｐゴシック" panose="020B0600070205080204" pitchFamily="50" charset="-128"/>
                </a:rPr>
                <a:t>27</a:t>
              </a:r>
              <a:r>
                <a:rPr lang="zh-TW" altLang="en-US" sz="700" dirty="0">
                  <a:latin typeface="ＭＳ Ｐゴシック" panose="020B0600070205080204" pitchFamily="50" charset="-128"/>
                  <a:ea typeface="ＭＳ Ｐゴシック" panose="020B0600070205080204" pitchFamily="50" charset="-128"/>
                </a:rPr>
                <a:t>年２月閣議決定</a:t>
              </a:r>
              <a:r>
                <a:rPr lang="zh-TW" altLang="en-US" sz="700" dirty="0" smtClean="0">
                  <a:latin typeface="ＭＳ Ｐゴシック" panose="020B0600070205080204" pitchFamily="50" charset="-128"/>
                  <a:ea typeface="ＭＳ Ｐゴシック" panose="020B0600070205080204" pitchFamily="50" charset="-128"/>
                </a:rPr>
                <a:t>）</a:t>
              </a:r>
              <a:r>
                <a:rPr lang="ja-JP" altLang="en-US" sz="700" dirty="0" err="1" smtClean="0">
                  <a:latin typeface="+mj-ea"/>
                  <a:ea typeface="+mj-ea"/>
                </a:rPr>
                <a:t>、</a:t>
              </a:r>
              <a:r>
                <a:rPr lang="ja-JP" altLang="en-US" sz="700" dirty="0" smtClean="0">
                  <a:latin typeface="+mj-ea"/>
                  <a:ea typeface="+mj-ea"/>
                </a:rPr>
                <a:t>事</a:t>
              </a:r>
              <a:r>
                <a:rPr lang="ja-JP" altLang="en-US" sz="700" dirty="0">
                  <a:latin typeface="+mj-ea"/>
                  <a:ea typeface="+mj-ea"/>
                </a:rPr>
                <a:t>業者が適切に対応するための</a:t>
              </a:r>
              <a:r>
                <a:rPr lang="ja-JP" altLang="en-US" sz="700" dirty="0" smtClean="0">
                  <a:latin typeface="+mj-ea"/>
                  <a:ea typeface="+mj-ea"/>
                </a:rPr>
                <a:t>指針（対応指針）　　　　　　　　　　　　　　　　 障害のある人の生活に関する分野において特に配慮すべき事項を定める（第８条第３項）　　　　　　　　　　　</a:t>
              </a:r>
              <a:r>
                <a:rPr lang="ja-JP" altLang="en-US" sz="800" dirty="0">
                  <a:latin typeface="+mj-ea"/>
                  <a:ea typeface="+mj-ea"/>
                </a:rPr>
                <a:t>　　</a:t>
              </a:r>
              <a:endParaRPr lang="ja-JP" altLang="en-US" sz="700" dirty="0">
                <a:latin typeface="+mj-ea"/>
                <a:ea typeface="+mj-ea"/>
              </a:endParaRPr>
            </a:p>
          </p:txBody>
        </p:sp>
      </p:grpSp>
      <p:grpSp>
        <p:nvGrpSpPr>
          <p:cNvPr id="242" name="グループ化 241"/>
          <p:cNvGrpSpPr/>
          <p:nvPr/>
        </p:nvGrpSpPr>
        <p:grpSpPr>
          <a:xfrm>
            <a:off x="136141" y="757630"/>
            <a:ext cx="2584611" cy="1951290"/>
            <a:chOff x="116785" y="883093"/>
            <a:chExt cx="2584611" cy="1951290"/>
          </a:xfrm>
        </p:grpSpPr>
        <p:sp>
          <p:nvSpPr>
            <p:cNvPr id="11" name="正方形/長方形 10"/>
            <p:cNvSpPr/>
            <p:nvPr/>
          </p:nvSpPr>
          <p:spPr>
            <a:xfrm>
              <a:off x="116785" y="984299"/>
              <a:ext cx="2584611" cy="1850084"/>
            </a:xfrm>
            <a:prstGeom prst="rect">
              <a:avLst/>
            </a:prstGeom>
            <a:solidFill>
              <a:schemeClr val="accent5">
                <a:lumMod val="20000"/>
                <a:lumOff val="80000"/>
              </a:schemeClr>
            </a:solidFill>
            <a:ln w="9525" cap="flat" cmpd="sng" algn="ctr">
              <a:solidFill>
                <a:sysClr val="windowText" lastClr="000000"/>
              </a:solidFill>
              <a:prstDash val="solid"/>
            </a:ln>
            <a:effectLst/>
          </p:spPr>
          <p:txBody>
            <a:bodyPr lIns="36000" tIns="72000" rIns="26935" bIns="34208"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684154">
                <a:lnSpc>
                  <a:spcPts val="748"/>
                </a:lnSpc>
              </a:pPr>
              <a:endParaRPr lang="en-US" altLang="ja-JP" sz="700" kern="0" dirty="0">
                <a:solidFill>
                  <a:sysClr val="windowText" lastClr="000000"/>
                </a:solidFill>
                <a:latin typeface="Calibri"/>
                <a:ea typeface="ＭＳ Ｐゴシック"/>
              </a:endParaRPr>
            </a:p>
            <a:p>
              <a:pPr defTabSz="684154">
                <a:lnSpc>
                  <a:spcPts val="800"/>
                </a:lnSpc>
              </a:pPr>
              <a:r>
                <a:rPr lang="ja-JP" altLang="en-US" sz="800" kern="0" dirty="0" smtClean="0">
                  <a:solidFill>
                    <a:sysClr val="windowText" lastClr="000000"/>
                  </a:solidFill>
                  <a:latin typeface="+mj-ea"/>
                  <a:ea typeface="+mj-ea"/>
                </a:rPr>
                <a:t> ● 目 　的　 ： </a:t>
              </a:r>
              <a:r>
                <a:rPr lang="ja-JP" altLang="en-US" sz="800" kern="0" spc="-20" dirty="0" smtClean="0">
                  <a:solidFill>
                    <a:sysClr val="windowText" lastClr="000000"/>
                  </a:solidFill>
                  <a:latin typeface="+mj-ea"/>
                  <a:ea typeface="+mj-ea"/>
                </a:rPr>
                <a:t>相談対応や紛争解決時の判断基準</a:t>
              </a:r>
              <a:endParaRPr lang="en-US" altLang="ja-JP" sz="800" kern="0" spc="-20" dirty="0" smtClean="0">
                <a:solidFill>
                  <a:sysClr val="windowText" lastClr="000000"/>
                </a:solidFill>
                <a:latin typeface="+mj-ea"/>
                <a:ea typeface="+mj-ea"/>
              </a:endParaRPr>
            </a:p>
            <a:p>
              <a:pPr defTabSz="684154">
                <a:lnSpc>
                  <a:spcPts val="800"/>
                </a:lnSpc>
              </a:pPr>
              <a:r>
                <a:rPr lang="ja-JP" altLang="en-US" sz="800" kern="0" spc="-20" dirty="0" smtClean="0">
                  <a:solidFill>
                    <a:sysClr val="windowText" lastClr="000000"/>
                  </a:solidFill>
                  <a:latin typeface="+mj-ea"/>
                  <a:ea typeface="+mj-ea"/>
                </a:rPr>
                <a:t>　　　　　　　　　　県民へ</a:t>
              </a:r>
              <a:r>
                <a:rPr lang="ja-JP" altLang="en-US" sz="800" kern="0" spc="-20" dirty="0">
                  <a:solidFill>
                    <a:sysClr val="windowText" lastClr="000000"/>
                  </a:solidFill>
                  <a:latin typeface="+mj-ea"/>
                  <a:ea typeface="+mj-ea"/>
                </a:rPr>
                <a:t>の</a:t>
              </a:r>
              <a:r>
                <a:rPr lang="ja-JP" altLang="en-US" sz="800" kern="0" spc="-20" dirty="0" smtClean="0">
                  <a:solidFill>
                    <a:sysClr val="windowText" lastClr="000000"/>
                  </a:solidFill>
                  <a:latin typeface="+mj-ea"/>
                  <a:ea typeface="+mj-ea"/>
                </a:rPr>
                <a:t>周知　　　　　　　　　　　　　　   </a:t>
              </a:r>
              <a:endParaRPr kumimoji="0" lang="ja-JP" altLang="ja-JP" sz="800" kern="0" spc="-20" dirty="0" smtClean="0">
                <a:solidFill>
                  <a:sysClr val="windowText" lastClr="000000"/>
                </a:solidFill>
                <a:latin typeface="+mj-ea"/>
                <a:ea typeface="+mj-ea"/>
              </a:endParaRPr>
            </a:p>
            <a:p>
              <a:pPr defTabSz="684154">
                <a:lnSpc>
                  <a:spcPts val="1100"/>
                </a:lnSpc>
              </a:pPr>
              <a:r>
                <a:rPr lang="ja-JP" altLang="en-US" sz="800" kern="0" dirty="0" smtClean="0">
                  <a:solidFill>
                    <a:sysClr val="windowText" lastClr="000000"/>
                  </a:solidFill>
                  <a:latin typeface="+mj-ea"/>
                  <a:ea typeface="+mj-ea"/>
                </a:rPr>
                <a:t> ● </a:t>
              </a:r>
              <a:r>
                <a:rPr lang="ja-JP" altLang="ja-JP" sz="800" kern="0" dirty="0" smtClean="0">
                  <a:solidFill>
                    <a:sysClr val="windowText" lastClr="000000"/>
                  </a:solidFill>
                  <a:latin typeface="+mj-ea"/>
                  <a:ea typeface="+mj-ea"/>
                </a:rPr>
                <a:t>位置付</a:t>
              </a:r>
              <a:r>
                <a:rPr lang="ja-JP" altLang="en-US" sz="800" kern="0" dirty="0" smtClean="0">
                  <a:solidFill>
                    <a:sysClr val="windowText" lastClr="000000"/>
                  </a:solidFill>
                  <a:latin typeface="+mj-ea"/>
                  <a:ea typeface="+mj-ea"/>
                </a:rPr>
                <a:t>け： 条例</a:t>
              </a:r>
              <a:r>
                <a:rPr lang="ja-JP" altLang="ja-JP" sz="800" kern="0" dirty="0" smtClean="0">
                  <a:solidFill>
                    <a:sysClr val="windowText" lastClr="000000"/>
                  </a:solidFill>
                  <a:latin typeface="+mj-ea"/>
                  <a:ea typeface="+mj-ea"/>
                </a:rPr>
                <a:t>第</a:t>
              </a:r>
              <a:r>
                <a:rPr lang="ja-JP" altLang="en-US" sz="800" kern="0" dirty="0" smtClean="0">
                  <a:solidFill>
                    <a:sysClr val="windowText" lastClr="000000"/>
                  </a:solidFill>
                  <a:latin typeface="+mj-ea"/>
                  <a:ea typeface="+mj-ea"/>
                </a:rPr>
                <a:t>８</a:t>
              </a:r>
              <a:r>
                <a:rPr lang="ja-JP" altLang="ja-JP" sz="800" kern="0" dirty="0" smtClean="0">
                  <a:solidFill>
                    <a:sysClr val="windowText" lastClr="000000"/>
                  </a:solidFill>
                  <a:latin typeface="+mj-ea"/>
                  <a:ea typeface="+mj-ea"/>
                </a:rPr>
                <a:t>条第</a:t>
              </a:r>
              <a:r>
                <a:rPr lang="ja-JP" altLang="en-US" sz="800" kern="0" dirty="0" smtClean="0">
                  <a:solidFill>
                    <a:sysClr val="windowText" lastClr="000000"/>
                  </a:solidFill>
                  <a:latin typeface="+mj-ea"/>
                  <a:ea typeface="+mj-ea"/>
                </a:rPr>
                <a:t>３</a:t>
              </a:r>
              <a:r>
                <a:rPr lang="ja-JP" altLang="ja-JP" sz="800" kern="0" dirty="0" smtClean="0">
                  <a:solidFill>
                    <a:sysClr val="windowText" lastClr="000000"/>
                  </a:solidFill>
                  <a:latin typeface="+mj-ea"/>
                  <a:ea typeface="+mj-ea"/>
                </a:rPr>
                <a:t>項</a:t>
              </a:r>
              <a:r>
                <a:rPr lang="ja-JP" altLang="ja-JP" sz="800" kern="0" dirty="0">
                  <a:solidFill>
                    <a:sysClr val="windowText" lastClr="000000"/>
                  </a:solidFill>
                  <a:latin typeface="+mj-ea"/>
                  <a:ea typeface="+mj-ea"/>
                </a:rPr>
                <a:t>に</a:t>
              </a:r>
              <a:r>
                <a:rPr lang="ja-JP" altLang="ja-JP" sz="800" kern="0" dirty="0" smtClean="0">
                  <a:solidFill>
                    <a:sysClr val="windowText" lastClr="000000"/>
                  </a:solidFill>
                  <a:latin typeface="+mj-ea"/>
                  <a:ea typeface="+mj-ea"/>
                </a:rPr>
                <a:t>基づ</a:t>
              </a:r>
              <a:r>
                <a:rPr lang="ja-JP" altLang="en-US" sz="800" kern="0" dirty="0" smtClean="0">
                  <a:solidFill>
                    <a:sysClr val="windowText" lastClr="000000"/>
                  </a:solidFill>
                  <a:latin typeface="+mj-ea"/>
                  <a:ea typeface="+mj-ea"/>
                </a:rPr>
                <a:t>き策定</a:t>
              </a:r>
              <a:endParaRPr lang="en-US" altLang="ja-JP" sz="800" kern="0" dirty="0" smtClean="0">
                <a:solidFill>
                  <a:sysClr val="windowText" lastClr="000000"/>
                </a:solidFill>
                <a:latin typeface="+mj-ea"/>
                <a:ea typeface="+mj-ea"/>
              </a:endParaRPr>
            </a:p>
            <a:p>
              <a:pPr defTabSz="684154">
                <a:lnSpc>
                  <a:spcPts val="800"/>
                </a:lnSpc>
              </a:pPr>
              <a:r>
                <a:rPr lang="ja-JP" altLang="en-US" sz="800" kern="0" dirty="0">
                  <a:solidFill>
                    <a:sysClr val="windowText" lastClr="000000"/>
                  </a:solidFill>
                  <a:latin typeface="+mj-ea"/>
                  <a:ea typeface="+mj-ea"/>
                </a:rPr>
                <a:t>　</a:t>
              </a:r>
              <a:r>
                <a:rPr lang="ja-JP" altLang="en-US" sz="800" kern="0" dirty="0" smtClean="0">
                  <a:solidFill>
                    <a:sysClr val="windowText" lastClr="000000"/>
                  </a:solidFill>
                  <a:latin typeface="+mj-ea"/>
                  <a:ea typeface="+mj-ea"/>
                </a:rPr>
                <a:t>　　　　　　　　 </a:t>
              </a:r>
              <a:r>
                <a:rPr lang="ja-JP" altLang="en-US" sz="700" kern="0" dirty="0" smtClean="0">
                  <a:solidFill>
                    <a:sysClr val="windowText" lastClr="000000"/>
                  </a:solidFill>
                  <a:latin typeface="+mj-ea"/>
                  <a:ea typeface="+mj-ea"/>
                </a:rPr>
                <a:t>（</a:t>
              </a:r>
              <a:r>
                <a:rPr kumimoji="0" lang="ja-JP" altLang="en-US" sz="700" kern="0" dirty="0" smtClean="0">
                  <a:solidFill>
                    <a:sysClr val="windowText" lastClr="000000"/>
                  </a:solidFill>
                  <a:latin typeface="+mj-ea"/>
                  <a:ea typeface="+mj-ea"/>
                </a:rPr>
                <a:t>国の基本方針や対応指針</a:t>
              </a:r>
              <a:r>
                <a:rPr kumimoji="0" lang="ja-JP" altLang="en-US" sz="700" kern="0" dirty="0">
                  <a:solidFill>
                    <a:sysClr val="windowText" lastClr="000000"/>
                  </a:solidFill>
                  <a:latin typeface="+mj-ea"/>
                  <a:ea typeface="+mj-ea"/>
                </a:rPr>
                <a:t>を踏まえて</a:t>
              </a:r>
              <a:r>
                <a:rPr kumimoji="0" lang="ja-JP" altLang="en-US" sz="700" kern="0" dirty="0" smtClean="0">
                  <a:solidFill>
                    <a:sysClr val="windowText" lastClr="000000"/>
                  </a:solidFill>
                  <a:latin typeface="+mj-ea"/>
                  <a:ea typeface="+mj-ea"/>
                </a:rPr>
                <a:t>）</a:t>
              </a:r>
              <a:endParaRPr kumimoji="0" lang="en-US" altLang="ja-JP" sz="700" kern="0" dirty="0" smtClean="0">
                <a:solidFill>
                  <a:sysClr val="windowText" lastClr="000000"/>
                </a:solidFill>
                <a:latin typeface="+mj-ea"/>
                <a:ea typeface="+mj-ea"/>
              </a:endParaRPr>
            </a:p>
            <a:p>
              <a:pPr defTabSz="684154">
                <a:lnSpc>
                  <a:spcPts val="1100"/>
                </a:lnSpc>
              </a:pPr>
              <a:r>
                <a:rPr kumimoji="0" lang="ja-JP" altLang="en-US" sz="800" kern="0" dirty="0" smtClean="0">
                  <a:solidFill>
                    <a:sysClr val="windowText" lastClr="000000"/>
                  </a:solidFill>
                  <a:latin typeface="+mj-ea"/>
                  <a:ea typeface="+mj-ea"/>
                </a:rPr>
                <a:t> ● 対象者 </a:t>
              </a:r>
              <a:endParaRPr kumimoji="0" lang="en-US" altLang="ja-JP" sz="800" kern="0" dirty="0" smtClean="0">
                <a:solidFill>
                  <a:sysClr val="windowText" lastClr="000000"/>
                </a:solidFill>
                <a:latin typeface="+mj-ea"/>
                <a:ea typeface="+mj-ea"/>
              </a:endParaRPr>
            </a:p>
            <a:p>
              <a:pPr defTabSz="684154">
                <a:lnSpc>
                  <a:spcPts val="1100"/>
                </a:lnSpc>
              </a:pPr>
              <a:r>
                <a:rPr kumimoji="0" lang="ja-JP" altLang="en-US" sz="800" kern="0" dirty="0">
                  <a:solidFill>
                    <a:sysClr val="windowText" lastClr="000000"/>
                  </a:solidFill>
                  <a:latin typeface="+mj-ea"/>
                  <a:ea typeface="+mj-ea"/>
                </a:rPr>
                <a:t>　</a:t>
              </a:r>
              <a:r>
                <a:rPr kumimoji="0" lang="ja-JP" altLang="en-US" sz="800" kern="0" dirty="0" smtClean="0">
                  <a:solidFill>
                    <a:sysClr val="windowText" lastClr="000000"/>
                  </a:solidFill>
                  <a:latin typeface="+mj-ea"/>
                  <a:ea typeface="+mj-ea"/>
                </a:rPr>
                <a:t>　　 </a:t>
              </a:r>
              <a:r>
                <a:rPr kumimoji="0" lang="en-US" altLang="ja-JP" sz="800" kern="0" dirty="0" smtClean="0">
                  <a:solidFill>
                    <a:sysClr val="windowText" lastClr="000000"/>
                  </a:solidFill>
                  <a:latin typeface="+mj-ea"/>
                  <a:ea typeface="+mj-ea"/>
                </a:rPr>
                <a:t>【</a:t>
              </a:r>
              <a:r>
                <a:rPr kumimoji="0" lang="ja-JP" altLang="en-US" sz="800" kern="0" dirty="0" smtClean="0">
                  <a:solidFill>
                    <a:sysClr val="windowText" lastClr="000000"/>
                  </a:solidFill>
                  <a:latin typeface="+mj-ea"/>
                  <a:ea typeface="+mj-ea"/>
                </a:rPr>
                <a:t>障害のある人</a:t>
              </a:r>
              <a:r>
                <a:rPr kumimoji="0" lang="en-US" altLang="ja-JP" sz="800" kern="0" dirty="0" smtClean="0">
                  <a:solidFill>
                    <a:sysClr val="windowText" lastClr="000000"/>
                  </a:solidFill>
                  <a:latin typeface="+mj-ea"/>
                  <a:ea typeface="+mj-ea"/>
                </a:rPr>
                <a:t>】</a:t>
              </a:r>
            </a:p>
            <a:p>
              <a:pPr defTabSz="684154">
                <a:lnSpc>
                  <a:spcPts val="800"/>
                </a:lnSpc>
              </a:pPr>
              <a:r>
                <a:rPr kumimoji="0" lang="en-US" altLang="ja-JP" sz="800" kern="0" dirty="0">
                  <a:solidFill>
                    <a:sysClr val="windowText" lastClr="000000"/>
                  </a:solidFill>
                  <a:latin typeface="+mj-ea"/>
                  <a:ea typeface="+mj-ea"/>
                </a:rPr>
                <a:t> </a:t>
              </a:r>
              <a:r>
                <a:rPr kumimoji="0" lang="en-US" altLang="ja-JP" sz="800" kern="0" dirty="0" smtClean="0">
                  <a:solidFill>
                    <a:sysClr val="windowText" lastClr="000000"/>
                  </a:solidFill>
                  <a:latin typeface="+mj-ea"/>
                  <a:ea typeface="+mj-ea"/>
                </a:rPr>
                <a:t>     </a:t>
              </a:r>
              <a:r>
                <a:rPr kumimoji="0" lang="ja-JP" altLang="en-US" sz="800" kern="0" dirty="0" smtClean="0">
                  <a:solidFill>
                    <a:sysClr val="windowText" lastClr="000000"/>
                  </a:solidFill>
                  <a:latin typeface="+mj-ea"/>
                  <a:ea typeface="+mj-ea"/>
                </a:rPr>
                <a:t>　</a:t>
              </a:r>
              <a:r>
                <a:rPr kumimoji="0" lang="en-US" altLang="ja-JP" sz="800" kern="0" dirty="0" smtClean="0">
                  <a:solidFill>
                    <a:sysClr val="windowText" lastClr="000000"/>
                  </a:solidFill>
                  <a:latin typeface="+mj-ea"/>
                  <a:ea typeface="+mj-ea"/>
                </a:rPr>
                <a:t>    </a:t>
              </a:r>
              <a:r>
                <a:rPr kumimoji="0" lang="ja-JP" altLang="en-US" sz="700" kern="0" dirty="0" smtClean="0">
                  <a:solidFill>
                    <a:sysClr val="windowText" lastClr="000000"/>
                  </a:solidFill>
                  <a:latin typeface="+mj-ea"/>
                  <a:ea typeface="+mj-ea"/>
                </a:rPr>
                <a:t>身体障害、知的障害、精神障害（発達障害を含む）</a:t>
              </a:r>
              <a:endParaRPr kumimoji="0" lang="en-US" altLang="ja-JP" sz="700" kern="0" dirty="0" smtClean="0">
                <a:solidFill>
                  <a:sysClr val="windowText" lastClr="000000"/>
                </a:solidFill>
                <a:latin typeface="+mj-ea"/>
                <a:ea typeface="+mj-ea"/>
              </a:endParaRPr>
            </a:p>
            <a:p>
              <a:pPr defTabSz="684154">
                <a:lnSpc>
                  <a:spcPts val="800"/>
                </a:lnSpc>
              </a:pPr>
              <a:r>
                <a:rPr kumimoji="0" lang="en-US" altLang="ja-JP" sz="700" kern="0" dirty="0">
                  <a:solidFill>
                    <a:sysClr val="windowText" lastClr="000000"/>
                  </a:solidFill>
                  <a:latin typeface="+mj-ea"/>
                  <a:ea typeface="+mj-ea"/>
                </a:rPr>
                <a:t> </a:t>
              </a:r>
              <a:r>
                <a:rPr kumimoji="0" lang="en-US" altLang="ja-JP" sz="700" kern="0" dirty="0" smtClean="0">
                  <a:solidFill>
                    <a:sysClr val="windowText" lastClr="000000"/>
                  </a:solidFill>
                  <a:latin typeface="+mj-ea"/>
                  <a:ea typeface="+mj-ea"/>
                </a:rPr>
                <a:t>              </a:t>
              </a:r>
              <a:r>
                <a:rPr kumimoji="0" lang="ja-JP" altLang="en-US" sz="700" kern="0" dirty="0" smtClean="0">
                  <a:solidFill>
                    <a:sysClr val="windowText" lastClr="000000"/>
                  </a:solidFill>
                  <a:latin typeface="+mj-ea"/>
                  <a:ea typeface="+mj-ea"/>
                </a:rPr>
                <a:t>その他の心身の機能の障害があるため、継続的に</a:t>
              </a:r>
              <a:endParaRPr kumimoji="0" lang="en-US" altLang="ja-JP" sz="700" kern="0" dirty="0" smtClean="0">
                <a:solidFill>
                  <a:sysClr val="windowText" lastClr="000000"/>
                </a:solidFill>
                <a:latin typeface="+mj-ea"/>
                <a:ea typeface="+mj-ea"/>
              </a:endParaRPr>
            </a:p>
            <a:p>
              <a:pPr defTabSz="684154">
                <a:lnSpc>
                  <a:spcPts val="800"/>
                </a:lnSpc>
              </a:pPr>
              <a:r>
                <a:rPr kumimoji="0" lang="en-US" altLang="ja-JP" sz="700" kern="0" dirty="0">
                  <a:solidFill>
                    <a:sysClr val="windowText" lastClr="000000"/>
                  </a:solidFill>
                  <a:latin typeface="+mj-ea"/>
                  <a:ea typeface="+mj-ea"/>
                </a:rPr>
                <a:t> </a:t>
              </a:r>
              <a:r>
                <a:rPr kumimoji="0" lang="en-US" altLang="ja-JP" sz="700" kern="0" dirty="0" smtClean="0">
                  <a:solidFill>
                    <a:sysClr val="windowText" lastClr="000000"/>
                  </a:solidFill>
                  <a:latin typeface="+mj-ea"/>
                  <a:ea typeface="+mj-ea"/>
                </a:rPr>
                <a:t>              </a:t>
              </a:r>
              <a:r>
                <a:rPr kumimoji="0" lang="ja-JP" altLang="en-US" sz="700" kern="0" dirty="0" smtClean="0">
                  <a:solidFill>
                    <a:sysClr val="windowText" lastClr="000000"/>
                  </a:solidFill>
                  <a:latin typeface="+mj-ea"/>
                  <a:ea typeface="+mj-ea"/>
                </a:rPr>
                <a:t>相当な制限を受ける状態にある人</a:t>
              </a:r>
              <a:endParaRPr kumimoji="0" lang="en-US" altLang="ja-JP" sz="700" kern="0" dirty="0" smtClean="0">
                <a:solidFill>
                  <a:sysClr val="windowText" lastClr="000000"/>
                </a:solidFill>
                <a:latin typeface="+mj-ea"/>
                <a:ea typeface="+mj-ea"/>
              </a:endParaRPr>
            </a:p>
            <a:p>
              <a:pPr defTabSz="684154">
                <a:lnSpc>
                  <a:spcPts val="1200"/>
                </a:lnSpc>
              </a:pPr>
              <a:r>
                <a:rPr kumimoji="0" lang="ja-JP" altLang="en-US" sz="800" kern="0" dirty="0" smtClean="0">
                  <a:solidFill>
                    <a:sysClr val="windowText" lastClr="000000"/>
                  </a:solidFill>
                  <a:latin typeface="+mj-ea"/>
                  <a:ea typeface="+mj-ea"/>
                </a:rPr>
                <a:t>　　   </a:t>
              </a:r>
              <a:r>
                <a:rPr kumimoji="0" lang="en-US" altLang="ja-JP" sz="800" kern="0" dirty="0" smtClean="0">
                  <a:solidFill>
                    <a:sysClr val="windowText" lastClr="000000"/>
                  </a:solidFill>
                  <a:latin typeface="+mj-ea"/>
                  <a:ea typeface="+mj-ea"/>
                </a:rPr>
                <a:t>【</a:t>
              </a:r>
              <a:r>
                <a:rPr kumimoji="0" lang="ja-JP" altLang="en-US" sz="800" kern="0" dirty="0">
                  <a:solidFill>
                    <a:sysClr val="windowText" lastClr="000000"/>
                  </a:solidFill>
                  <a:latin typeface="+mj-ea"/>
                  <a:ea typeface="+mj-ea"/>
                </a:rPr>
                <a:t>何人も</a:t>
              </a:r>
              <a:r>
                <a:rPr kumimoji="0" lang="en-US" altLang="ja-JP" sz="800" kern="0" dirty="0" smtClean="0">
                  <a:solidFill>
                    <a:sysClr val="windowText" lastClr="000000"/>
                  </a:solidFill>
                  <a:latin typeface="+mj-ea"/>
                  <a:ea typeface="+mj-ea"/>
                </a:rPr>
                <a:t>】</a:t>
              </a:r>
            </a:p>
            <a:p>
              <a:pPr defTabSz="684154">
                <a:lnSpc>
                  <a:spcPts val="800"/>
                </a:lnSpc>
              </a:pPr>
              <a:r>
                <a:rPr kumimoji="0" lang="ja-JP" altLang="en-US" sz="800" kern="0" dirty="0">
                  <a:solidFill>
                    <a:sysClr val="windowText" lastClr="000000"/>
                  </a:solidFill>
                  <a:latin typeface="+mj-ea"/>
                  <a:ea typeface="+mj-ea"/>
                </a:rPr>
                <a:t>　</a:t>
              </a:r>
              <a:r>
                <a:rPr kumimoji="0" lang="ja-JP" altLang="en-US" sz="800" kern="0" dirty="0" smtClean="0">
                  <a:solidFill>
                    <a:sysClr val="windowText" lastClr="000000"/>
                  </a:solidFill>
                  <a:latin typeface="+mj-ea"/>
                  <a:ea typeface="+mj-ea"/>
                </a:rPr>
                <a:t>　 　　　 </a:t>
              </a:r>
              <a:r>
                <a:rPr kumimoji="0" lang="ja-JP" altLang="en-US" sz="700" kern="0" dirty="0">
                  <a:solidFill>
                    <a:sysClr val="windowText" lastClr="000000"/>
                  </a:solidFill>
                  <a:latin typeface="+mj-ea"/>
                  <a:ea typeface="+mj-ea"/>
                </a:rPr>
                <a:t>障害</a:t>
              </a:r>
              <a:r>
                <a:rPr kumimoji="0" lang="ja-JP" altLang="en-US" sz="700" kern="0" dirty="0" smtClean="0">
                  <a:solidFill>
                    <a:sysClr val="windowText" lastClr="000000"/>
                  </a:solidFill>
                  <a:latin typeface="+mj-ea"/>
                  <a:ea typeface="+mj-ea"/>
                </a:rPr>
                <a:t>の有無、個人･法人、営利･非営利にかかわらず</a:t>
              </a:r>
              <a:endParaRPr kumimoji="0" lang="en-US" altLang="ja-JP" sz="700" kern="0" dirty="0" smtClean="0">
                <a:solidFill>
                  <a:sysClr val="windowText" lastClr="000000"/>
                </a:solidFill>
                <a:latin typeface="+mj-ea"/>
                <a:ea typeface="+mj-ea"/>
              </a:endParaRPr>
            </a:p>
            <a:p>
              <a:pPr defTabSz="684154">
                <a:lnSpc>
                  <a:spcPts val="800"/>
                </a:lnSpc>
              </a:pPr>
              <a:r>
                <a:rPr kumimoji="0" lang="ja-JP" altLang="en-US" sz="700" kern="0" dirty="0" smtClean="0">
                  <a:solidFill>
                    <a:sysClr val="windowText" lastClr="000000"/>
                  </a:solidFill>
                  <a:latin typeface="+mj-ea"/>
                  <a:ea typeface="+mj-ea"/>
                </a:rPr>
                <a:t>　　　　　　　あらゆる人</a:t>
              </a:r>
              <a:endParaRPr kumimoji="0" lang="en-US" altLang="ja-JP" sz="700" kern="0" dirty="0" smtClean="0">
                <a:solidFill>
                  <a:sysClr val="windowText" lastClr="000000"/>
                </a:solidFill>
                <a:latin typeface="+mj-ea"/>
                <a:ea typeface="+mj-ea"/>
              </a:endParaRPr>
            </a:p>
            <a:p>
              <a:pPr defTabSz="684154">
                <a:lnSpc>
                  <a:spcPts val="800"/>
                </a:lnSpc>
              </a:pPr>
              <a:r>
                <a:rPr kumimoji="0" lang="ja-JP" altLang="en-US" sz="800" kern="0" dirty="0">
                  <a:solidFill>
                    <a:sysClr val="windowText" lastClr="000000"/>
                  </a:solidFill>
                  <a:latin typeface="+mj-ea"/>
                  <a:ea typeface="+mj-ea"/>
                </a:rPr>
                <a:t>　</a:t>
              </a:r>
              <a:r>
                <a:rPr kumimoji="0" lang="ja-JP" altLang="en-US" sz="800" kern="0" dirty="0" smtClean="0">
                  <a:solidFill>
                    <a:sysClr val="windowText" lastClr="000000"/>
                  </a:solidFill>
                  <a:latin typeface="+mj-ea"/>
                  <a:ea typeface="+mj-ea"/>
                </a:rPr>
                <a:t>　　　　　　</a:t>
              </a:r>
              <a:r>
                <a:rPr kumimoji="0" lang="en-US" altLang="ja-JP" sz="700" kern="0" dirty="0" smtClean="0">
                  <a:solidFill>
                    <a:sysClr val="windowText" lastClr="000000"/>
                  </a:solidFill>
                  <a:latin typeface="+mj-ea"/>
                  <a:ea typeface="+mj-ea"/>
                </a:rPr>
                <a:t>※</a:t>
              </a:r>
              <a:r>
                <a:rPr kumimoji="0" lang="ja-JP" altLang="en-US" sz="700" kern="0" dirty="0" smtClean="0">
                  <a:solidFill>
                    <a:sysClr val="windowText" lastClr="000000"/>
                  </a:solidFill>
                  <a:latin typeface="+mj-ea"/>
                  <a:ea typeface="+mj-ea"/>
                </a:rPr>
                <a:t>法（「</a:t>
              </a:r>
              <a:r>
                <a:rPr kumimoji="0" lang="ja-JP" altLang="en-US" sz="700" kern="0" dirty="0">
                  <a:solidFill>
                    <a:sysClr val="windowText" lastClr="000000"/>
                  </a:solidFill>
                  <a:latin typeface="+mj-ea"/>
                  <a:ea typeface="+mj-ea"/>
                </a:rPr>
                <a:t>行政機関等及び事業者は</a:t>
              </a:r>
              <a:r>
                <a:rPr kumimoji="0" lang="ja-JP" altLang="en-US" sz="700" kern="0" dirty="0" smtClean="0">
                  <a:solidFill>
                    <a:sysClr val="windowText" lastClr="000000"/>
                  </a:solidFill>
                  <a:latin typeface="+mj-ea"/>
                  <a:ea typeface="+mj-ea"/>
                </a:rPr>
                <a:t>」）より</a:t>
              </a:r>
              <a:r>
                <a:rPr kumimoji="0" lang="ja-JP" altLang="en-US" sz="700" kern="0" dirty="0">
                  <a:solidFill>
                    <a:sysClr val="windowText" lastClr="000000"/>
                  </a:solidFill>
                  <a:latin typeface="+mj-ea"/>
                  <a:ea typeface="+mj-ea"/>
                </a:rPr>
                <a:t>も広く</a:t>
              </a:r>
              <a:r>
                <a:rPr kumimoji="0" lang="ja-JP" altLang="en-US" sz="700" kern="0" dirty="0" smtClean="0">
                  <a:solidFill>
                    <a:sysClr val="windowText" lastClr="000000"/>
                  </a:solidFill>
                  <a:latin typeface="+mj-ea"/>
                  <a:ea typeface="+mj-ea"/>
                </a:rPr>
                <a:t>規定</a:t>
              </a:r>
              <a:endParaRPr kumimoji="0" lang="ja-JP" altLang="en-US" sz="700" kern="0" dirty="0">
                <a:solidFill>
                  <a:sysClr val="windowText" lastClr="000000"/>
                </a:solidFill>
                <a:latin typeface="+mj-ea"/>
                <a:ea typeface="+mj-ea"/>
              </a:endParaRPr>
            </a:p>
            <a:p>
              <a:pPr defTabSz="684154">
                <a:lnSpc>
                  <a:spcPts val="1200"/>
                </a:lnSpc>
              </a:pPr>
              <a:r>
                <a:rPr lang="ja-JP" altLang="en-US" sz="800" kern="0" dirty="0" smtClean="0">
                  <a:solidFill>
                    <a:sysClr val="windowText" lastClr="000000"/>
                  </a:solidFill>
                  <a:latin typeface="+mj-ea"/>
                  <a:ea typeface="+mj-ea"/>
                </a:rPr>
                <a:t> ● 対象分野 ： 日常生活や社会生活に関する全ての分野</a:t>
              </a:r>
              <a:endParaRPr kumimoji="0" lang="ja-JP" altLang="ja-JP" sz="800" kern="0" dirty="0">
                <a:solidFill>
                  <a:sysClr val="windowText" lastClr="000000"/>
                </a:solidFill>
                <a:latin typeface="+mj-ea"/>
                <a:ea typeface="+mj-ea"/>
              </a:endParaRPr>
            </a:p>
          </p:txBody>
        </p:sp>
        <p:sp>
          <p:nvSpPr>
            <p:cNvPr id="240" name="額縁 239"/>
            <p:cNvSpPr/>
            <p:nvPr/>
          </p:nvSpPr>
          <p:spPr>
            <a:xfrm>
              <a:off x="235003" y="883093"/>
              <a:ext cx="770811" cy="202411"/>
            </a:xfrm>
            <a:prstGeom prst="bevel">
              <a:avLst/>
            </a:prstGeom>
            <a:solidFill>
              <a:srgbClr val="FF99FF"/>
            </a:solidFill>
            <a:ln w="6350">
              <a:solidFill>
                <a:schemeClr val="tx1"/>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800" dirty="0" smtClean="0">
                  <a:solidFill>
                    <a:schemeClr val="tx1"/>
                  </a:solidFill>
                  <a:latin typeface="+mj-ea"/>
                  <a:ea typeface="+mj-ea"/>
                </a:rPr>
                <a:t>策定の趣旨</a:t>
              </a:r>
            </a:p>
          </p:txBody>
        </p:sp>
      </p:grpSp>
      <p:graphicFrame>
        <p:nvGraphicFramePr>
          <p:cNvPr id="38" name="表 37"/>
          <p:cNvGraphicFramePr>
            <a:graphicFrameLocks noGrp="1"/>
          </p:cNvGraphicFramePr>
          <p:nvPr>
            <p:extLst>
              <p:ext uri="{D42A27DB-BD31-4B8C-83A1-F6EECF244321}">
                <p14:modId xmlns:p14="http://schemas.microsoft.com/office/powerpoint/2010/main" val="998338660"/>
              </p:ext>
            </p:extLst>
          </p:nvPr>
        </p:nvGraphicFramePr>
        <p:xfrm>
          <a:off x="136141" y="3050597"/>
          <a:ext cx="5320916" cy="3690772"/>
        </p:xfrm>
        <a:graphic>
          <a:graphicData uri="http://schemas.openxmlformats.org/drawingml/2006/table">
            <a:tbl>
              <a:tblPr firstRow="1" bandRow="1">
                <a:tableStyleId>{72833802-FEF1-4C79-8D5D-14CF1EAF98D9}</a:tableStyleId>
              </a:tblPr>
              <a:tblGrid>
                <a:gridCol w="538545"/>
                <a:gridCol w="1798417"/>
                <a:gridCol w="2983954"/>
              </a:tblGrid>
              <a:tr h="210883">
                <a:tc>
                  <a:txBody>
                    <a:bodyPr/>
                    <a:lstStyle/>
                    <a:p>
                      <a:pPr algn="ctr"/>
                      <a:r>
                        <a:rPr kumimoji="1" lang="ja-JP" altLang="en-US" sz="800" b="1" dirty="0" smtClean="0">
                          <a:solidFill>
                            <a:schemeClr val="tx1"/>
                          </a:solidFill>
                        </a:rPr>
                        <a:t>分野別</a:t>
                      </a:r>
                      <a:endParaRPr kumimoji="1" lang="ja-JP" altLang="en-US" sz="800" b="1" dirty="0">
                        <a:solidFill>
                          <a:schemeClr val="tx1"/>
                        </a:solidFill>
                      </a:endParaRPr>
                    </a:p>
                  </a:txBody>
                  <a:tcPr marL="36000" marR="36000" marT="36000" marB="36000" anchor="ctr">
                    <a:lnR w="12700" cap="flat" cmpd="sng" algn="ctr">
                      <a:solidFill>
                        <a:schemeClr val="accent2">
                          <a:lumMod val="60000"/>
                          <a:lumOff val="40000"/>
                        </a:schemeClr>
                      </a:solidFill>
                      <a:prstDash val="solid"/>
                      <a:round/>
                      <a:headEnd type="none" w="med" len="med"/>
                      <a:tailEnd type="none" w="med" len="med"/>
                    </a:lnR>
                    <a:solidFill>
                      <a:schemeClr val="accent2">
                        <a:lumMod val="40000"/>
                        <a:lumOff val="60000"/>
                      </a:schemeClr>
                    </a:solidFill>
                  </a:tcPr>
                </a:tc>
                <a:tc>
                  <a:txBody>
                    <a:bodyPr/>
                    <a:lstStyle/>
                    <a:p>
                      <a:pPr algn="ctr"/>
                      <a:r>
                        <a:rPr kumimoji="1" lang="ja-JP" altLang="en-US" sz="800" b="0" spc="-70" baseline="0" dirty="0" smtClean="0">
                          <a:solidFill>
                            <a:schemeClr val="tx1"/>
                          </a:solidFill>
                        </a:rPr>
                        <a:t>不利益な取扱いに該当する可能性がある例</a:t>
                      </a:r>
                      <a:endParaRPr kumimoji="1" lang="ja-JP" altLang="en-US" sz="800" b="0" spc="-70" baseline="0" dirty="0">
                        <a:solidFill>
                          <a:schemeClr val="tx1"/>
                        </a:solidFill>
                      </a:endParaRPr>
                    </a:p>
                  </a:txBody>
                  <a:tcPr marL="36000" marR="36000" marT="36000" marB="3600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l"/>
                      <a:r>
                        <a:rPr kumimoji="1" lang="ja-JP" altLang="en-US" sz="800" b="0" dirty="0" smtClean="0">
                          <a:solidFill>
                            <a:schemeClr val="tx1"/>
                          </a:solidFill>
                        </a:rPr>
                        <a:t>　　　　　　合理的配慮と考えられる例</a:t>
                      </a:r>
                      <a:endParaRPr kumimoji="1" lang="ja-JP" altLang="en-US" sz="700" b="0" dirty="0">
                        <a:solidFill>
                          <a:schemeClr val="tx1"/>
                        </a:solidFill>
                      </a:endParaRPr>
                    </a:p>
                  </a:txBody>
                  <a:tcPr marL="36000" marR="36000" marT="36000" marB="36000" anchor="ctr">
                    <a:lnL w="12700" cap="flat" cmpd="sng" algn="ctr">
                      <a:solidFill>
                        <a:schemeClr val="accent2">
                          <a:lumMod val="60000"/>
                          <a:lumOff val="40000"/>
                        </a:schemeClr>
                      </a:solidFill>
                      <a:prstDash val="solid"/>
                      <a:round/>
                      <a:headEnd type="none" w="med" len="med"/>
                      <a:tailEnd type="none" w="med" len="med"/>
                    </a:lnL>
                    <a:solidFill>
                      <a:srgbClr val="CCFF66"/>
                    </a:solidFill>
                  </a:tcPr>
                </a:tc>
              </a:tr>
              <a:tr h="313226">
                <a:tc>
                  <a:txBody>
                    <a:bodyPr/>
                    <a:lstStyle/>
                    <a:p>
                      <a:r>
                        <a:rPr kumimoji="1" lang="ja-JP" altLang="en-US" sz="700" dirty="0" smtClean="0"/>
                        <a:t>各分野共通</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mn-ea"/>
                          <a:ea typeface="+mn-ea"/>
                          <a:cs typeface="Times New Roman"/>
                        </a:rPr>
                        <a:t>本人を無視して</a:t>
                      </a:r>
                      <a:r>
                        <a:rPr lang="ja-JP" sz="700" kern="100" dirty="0" smtClean="0">
                          <a:effectLst/>
                          <a:latin typeface="+mn-ea"/>
                          <a:ea typeface="+mn-ea"/>
                          <a:cs typeface="Times New Roman"/>
                        </a:rPr>
                        <a:t>、</a:t>
                      </a:r>
                      <a:r>
                        <a:rPr lang="ja-JP" altLang="en-US" sz="700" kern="100" dirty="0" smtClean="0">
                          <a:effectLst/>
                          <a:latin typeface="+mn-ea"/>
                          <a:ea typeface="+mn-ea"/>
                          <a:cs typeface="Times New Roman"/>
                        </a:rPr>
                        <a:t>介助者</a:t>
                      </a:r>
                      <a:r>
                        <a:rPr lang="ja-JP" sz="700" kern="100" dirty="0" smtClean="0">
                          <a:effectLst/>
                          <a:latin typeface="+mn-ea"/>
                          <a:ea typeface="+mn-ea"/>
                          <a:cs typeface="Times New Roman"/>
                        </a:rPr>
                        <a:t>等に</a:t>
                      </a:r>
                      <a:r>
                        <a:rPr lang="ja-JP" sz="700" kern="100" dirty="0">
                          <a:effectLst/>
                          <a:latin typeface="+mn-ea"/>
                          <a:ea typeface="+mn-ea"/>
                          <a:cs typeface="Times New Roman"/>
                        </a:rPr>
                        <a:t>話しかける。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kern="100" dirty="0" smtClean="0">
                          <a:effectLst/>
                          <a:latin typeface="+mn-ea"/>
                          <a:ea typeface="+mn-ea"/>
                          <a:cs typeface="Times New Roman"/>
                        </a:rPr>
                        <a:t>・ </a:t>
                      </a:r>
                      <a:r>
                        <a:rPr lang="ja-JP" sz="700" kern="100" dirty="0" smtClean="0">
                          <a:effectLst/>
                          <a:latin typeface="+mn-ea"/>
                          <a:ea typeface="+mn-ea"/>
                          <a:cs typeface="Times New Roman"/>
                        </a:rPr>
                        <a:t>障害</a:t>
                      </a:r>
                      <a:r>
                        <a:rPr lang="ja-JP" sz="700" kern="100" dirty="0">
                          <a:effectLst/>
                          <a:latin typeface="+mn-ea"/>
                          <a:ea typeface="+mn-ea"/>
                          <a:cs typeface="Times New Roman"/>
                        </a:rPr>
                        <a:t>特性により</a:t>
                      </a:r>
                      <a:r>
                        <a:rPr lang="ja-JP" sz="700" kern="100" dirty="0" smtClean="0">
                          <a:effectLst/>
                          <a:latin typeface="+mn-ea"/>
                          <a:ea typeface="+mn-ea"/>
                          <a:cs typeface="Times New Roman"/>
                        </a:rPr>
                        <a:t>頻繁</a:t>
                      </a:r>
                      <a:r>
                        <a:rPr lang="ja-JP" altLang="en-US" sz="700" kern="100" dirty="0" smtClean="0">
                          <a:effectLst/>
                          <a:latin typeface="+mn-ea"/>
                          <a:ea typeface="+mn-ea"/>
                          <a:cs typeface="Times New Roman"/>
                        </a:rPr>
                        <a:t>に</a:t>
                      </a:r>
                      <a:r>
                        <a:rPr lang="ja-JP" sz="700" kern="100" dirty="0" smtClean="0">
                          <a:effectLst/>
                          <a:latin typeface="+mn-ea"/>
                          <a:ea typeface="+mn-ea"/>
                          <a:cs typeface="Times New Roman"/>
                        </a:rPr>
                        <a:t>離席</a:t>
                      </a:r>
                      <a:r>
                        <a:rPr lang="ja-JP" altLang="en-US" sz="700" kern="100" dirty="0" smtClean="0">
                          <a:effectLst/>
                          <a:latin typeface="+mn-ea"/>
                          <a:ea typeface="+mn-ea"/>
                          <a:cs typeface="Times New Roman"/>
                        </a:rPr>
                        <a:t>する</a:t>
                      </a:r>
                      <a:r>
                        <a:rPr lang="ja-JP" sz="700" kern="100" dirty="0" smtClean="0">
                          <a:effectLst/>
                          <a:latin typeface="+mn-ea"/>
                          <a:ea typeface="+mn-ea"/>
                          <a:cs typeface="Times New Roman"/>
                        </a:rPr>
                        <a:t>必要</a:t>
                      </a:r>
                      <a:r>
                        <a:rPr lang="ja-JP" altLang="en-US" sz="700" kern="100" dirty="0" smtClean="0">
                          <a:effectLst/>
                          <a:latin typeface="+mn-ea"/>
                          <a:ea typeface="+mn-ea"/>
                          <a:cs typeface="Times New Roman"/>
                        </a:rPr>
                        <a:t>がある</a:t>
                      </a:r>
                      <a:r>
                        <a:rPr lang="ja-JP" sz="700" kern="100" dirty="0" smtClean="0">
                          <a:effectLst/>
                          <a:latin typeface="+mn-ea"/>
                          <a:ea typeface="+mn-ea"/>
                          <a:cs typeface="Times New Roman"/>
                        </a:rPr>
                        <a:t>場合、入口付近</a:t>
                      </a:r>
                      <a:r>
                        <a:rPr lang="ja-JP" altLang="en-US" sz="700" kern="100" dirty="0" smtClean="0">
                          <a:effectLst/>
                          <a:latin typeface="+mn-ea"/>
                          <a:ea typeface="+mn-ea"/>
                          <a:cs typeface="Times New Roman"/>
                        </a:rPr>
                        <a:t>の座席</a:t>
                      </a:r>
                      <a:r>
                        <a:rPr lang="ja-JP" sz="700" kern="100" dirty="0" smtClean="0">
                          <a:effectLst/>
                          <a:latin typeface="+mn-ea"/>
                          <a:ea typeface="+mn-ea"/>
                          <a:cs typeface="Times New Roman"/>
                        </a:rPr>
                        <a:t>に</a:t>
                      </a:r>
                      <a:r>
                        <a:rPr lang="ja-JP" sz="700" kern="100" dirty="0">
                          <a:effectLst/>
                          <a:latin typeface="+mn-ea"/>
                          <a:ea typeface="+mn-ea"/>
                          <a:cs typeface="Times New Roman"/>
                        </a:rPr>
                        <a:t>する</a:t>
                      </a:r>
                      <a:r>
                        <a:rPr lang="ja-JP" sz="700" kern="100" dirty="0" smtClean="0">
                          <a:effectLst/>
                          <a:latin typeface="+mn-ea"/>
                          <a:ea typeface="+mn-ea"/>
                          <a:cs typeface="Times New Roman"/>
                        </a:rPr>
                        <a:t>。</a:t>
                      </a:r>
                      <a:endParaRPr lang="en-US" altLang="ja-JP" sz="700" kern="100" dirty="0" smtClean="0">
                        <a:effectLst/>
                        <a:latin typeface="+mn-ea"/>
                        <a:ea typeface="+mn-ea"/>
                        <a:cs typeface="Times New Roman"/>
                      </a:endParaRPr>
                    </a:p>
                    <a:p>
                      <a:pPr algn="just">
                        <a:spcBef>
                          <a:spcPts val="0"/>
                        </a:spcBef>
                        <a:spcAft>
                          <a:spcPts val="0"/>
                        </a:spcAft>
                        <a:tabLst>
                          <a:tab pos="552450" algn="l"/>
                        </a:tabLst>
                      </a:pPr>
                      <a:r>
                        <a:rPr lang="ja-JP" altLang="en-US" sz="700" u="sng" kern="100" dirty="0" smtClean="0">
                          <a:effectLst/>
                          <a:latin typeface="+mn-ea"/>
                          <a:ea typeface="+mn-ea"/>
                          <a:cs typeface="Times New Roman"/>
                        </a:rPr>
                        <a:t>☆</a:t>
                      </a:r>
                      <a:r>
                        <a:rPr lang="en-US" altLang="ja-JP" sz="700" u="sng" kern="100" baseline="0" dirty="0" smtClean="0">
                          <a:effectLst/>
                          <a:latin typeface="+mn-ea"/>
                          <a:ea typeface="+mn-ea"/>
                          <a:cs typeface="Times New Roman"/>
                        </a:rPr>
                        <a:t> </a:t>
                      </a:r>
                      <a:r>
                        <a:rPr lang="ja-JP" altLang="en-US" sz="700" u="sng" kern="100" baseline="0" dirty="0" smtClean="0">
                          <a:effectLst/>
                          <a:latin typeface="+mn-ea"/>
                          <a:ea typeface="+mn-ea"/>
                          <a:cs typeface="Times New Roman"/>
                        </a:rPr>
                        <a:t>エレベーターを使用する際、車いす使用者を優先して乗せる</a:t>
                      </a:r>
                      <a:r>
                        <a:rPr lang="ja-JP" altLang="en-US" sz="700" u="sng" kern="100" dirty="0" smtClean="0">
                          <a:effectLst/>
                          <a:latin typeface="+mn-ea"/>
                          <a:ea typeface="+mn-ea"/>
                          <a:cs typeface="Times New Roman"/>
                        </a:rPr>
                        <a:t>。</a:t>
                      </a:r>
                      <a:endParaRPr lang="en-US" altLang="ja-JP" sz="700" u="sng" kern="100" dirty="0" smtClean="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255683">
                <a:tc>
                  <a:txBody>
                    <a:bodyPr/>
                    <a:lstStyle/>
                    <a:p>
                      <a:r>
                        <a:rPr kumimoji="1" lang="ja-JP" altLang="en-US" sz="700" dirty="0" smtClean="0"/>
                        <a:t>福祉</a:t>
                      </a:r>
                      <a:endParaRPr kumimoji="1" lang="en-US" altLang="ja-JP" sz="700" dirty="0" smtClean="0"/>
                    </a:p>
                    <a:p>
                      <a:r>
                        <a:rPr kumimoji="1" lang="ja-JP" altLang="en-US" sz="700" dirty="0" smtClean="0"/>
                        <a:t>サービス</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mn-ea"/>
                          <a:ea typeface="+mn-ea"/>
                          <a:cs typeface="Times New Roman"/>
                        </a:rPr>
                        <a:t>サービス事業所選択の自由を制限する。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pPr>
                      <a:r>
                        <a:rPr lang="ja-JP" altLang="en-US" sz="700" kern="100" dirty="0" smtClean="0">
                          <a:effectLst/>
                          <a:latin typeface="+mn-ea"/>
                          <a:ea typeface="+mn-ea"/>
                          <a:cs typeface="Times New Roman"/>
                        </a:rPr>
                        <a:t>・ </a:t>
                      </a:r>
                      <a:r>
                        <a:rPr lang="ja-JP" sz="700" kern="100" dirty="0" smtClean="0">
                          <a:effectLst/>
                          <a:latin typeface="+mn-ea"/>
                          <a:ea typeface="+mn-ea"/>
                          <a:cs typeface="Times New Roman"/>
                        </a:rPr>
                        <a:t>パニック</a:t>
                      </a:r>
                      <a:r>
                        <a:rPr lang="ja-JP" sz="700" kern="100" dirty="0">
                          <a:effectLst/>
                          <a:latin typeface="+mn-ea"/>
                          <a:ea typeface="+mn-ea"/>
                          <a:cs typeface="Times New Roman"/>
                        </a:rPr>
                        <a:t>等を起こした際に静かに休憩できる場所を</a:t>
                      </a:r>
                      <a:r>
                        <a:rPr lang="ja-JP" sz="700" kern="100" dirty="0" smtClean="0">
                          <a:effectLst/>
                          <a:latin typeface="+mn-ea"/>
                          <a:ea typeface="+mn-ea"/>
                          <a:cs typeface="Times New Roman"/>
                        </a:rPr>
                        <a:t>設ける</a:t>
                      </a:r>
                      <a:r>
                        <a:rPr lang="ja-JP" altLang="en-US" sz="700" kern="100" dirty="0" smtClean="0">
                          <a:effectLst/>
                          <a:latin typeface="+mn-ea"/>
                          <a:ea typeface="+mn-ea"/>
                          <a:cs typeface="Times New Roman"/>
                        </a:rPr>
                        <a:t>。</a:t>
                      </a:r>
                      <a:endParaRPr lang="en-US" altLang="ja-JP" sz="700" kern="100" dirty="0" smtClean="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407344">
                <a:tc>
                  <a:txBody>
                    <a:bodyPr/>
                    <a:lstStyle/>
                    <a:p>
                      <a:r>
                        <a:rPr kumimoji="1" lang="ja-JP" altLang="en-US" sz="700" dirty="0" smtClean="0"/>
                        <a:t>医療</a:t>
                      </a:r>
                      <a:endParaRPr kumimoji="1" lang="ja-JP" altLang="en-US" sz="700" dirty="0"/>
                    </a:p>
                  </a:txBody>
                  <a:tcPr marL="36000" marR="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smtClean="0">
                          <a:effectLst/>
                          <a:latin typeface="+mn-ea"/>
                          <a:ea typeface="+mn-ea"/>
                          <a:cs typeface="Times New Roman"/>
                        </a:rPr>
                        <a:t>保護者等</a:t>
                      </a:r>
                      <a:r>
                        <a:rPr lang="ja-JP" altLang="en-US" sz="700" kern="100" dirty="0" smtClean="0">
                          <a:effectLst/>
                          <a:latin typeface="+mn-ea"/>
                          <a:ea typeface="+mn-ea"/>
                          <a:cs typeface="Times New Roman"/>
                        </a:rPr>
                        <a:t>の</a:t>
                      </a:r>
                      <a:r>
                        <a:rPr lang="ja-JP" sz="700" kern="100" dirty="0" smtClean="0">
                          <a:effectLst/>
                          <a:latin typeface="+mn-ea"/>
                          <a:ea typeface="+mn-ea"/>
                          <a:cs typeface="Times New Roman"/>
                        </a:rPr>
                        <a:t>同伴を</a:t>
                      </a:r>
                      <a:r>
                        <a:rPr lang="ja-JP" sz="700" kern="100" dirty="0">
                          <a:effectLst/>
                          <a:latin typeface="+mn-ea"/>
                          <a:ea typeface="+mn-ea"/>
                          <a:cs typeface="Times New Roman"/>
                        </a:rPr>
                        <a:t>診察や</a:t>
                      </a:r>
                      <a:r>
                        <a:rPr lang="ja-JP" sz="700" kern="100" dirty="0" smtClean="0">
                          <a:effectLst/>
                          <a:latin typeface="+mn-ea"/>
                          <a:ea typeface="+mn-ea"/>
                          <a:cs typeface="Times New Roman"/>
                        </a:rPr>
                        <a:t>治療の</a:t>
                      </a:r>
                      <a:r>
                        <a:rPr lang="ja-JP" sz="700" kern="100" dirty="0">
                          <a:effectLst/>
                          <a:latin typeface="+mn-ea"/>
                          <a:ea typeface="+mn-ea"/>
                          <a:cs typeface="Times New Roman"/>
                        </a:rPr>
                        <a:t>条件とする</a:t>
                      </a:r>
                      <a:r>
                        <a:rPr lang="ja-JP" sz="700" kern="100" dirty="0" smtClean="0">
                          <a:effectLst/>
                          <a:latin typeface="+mn-ea"/>
                          <a:ea typeface="+mn-ea"/>
                          <a:cs typeface="Times New Roman"/>
                        </a:rPr>
                        <a:t>。</a:t>
                      </a:r>
                      <a:endParaRPr lang="en-US" altLang="ja-JP" sz="700" kern="100" dirty="0" smtClean="0">
                        <a:effectLst/>
                        <a:latin typeface="+mn-ea"/>
                        <a:ea typeface="+mn-ea"/>
                        <a:cs typeface="Times New Roman"/>
                      </a:endParaRPr>
                    </a:p>
                    <a:p>
                      <a:pPr marL="0" marR="0" lvl="0" indent="0" algn="just" defTabSz="957816" rtl="0" eaLnBrk="1" fontAlgn="auto" latinLnBrk="0" hangingPunct="1">
                        <a:lnSpc>
                          <a:spcPct val="100000"/>
                        </a:lnSpc>
                        <a:spcBef>
                          <a:spcPts val="0"/>
                        </a:spcBef>
                        <a:spcAft>
                          <a:spcPts val="0"/>
                        </a:spcAft>
                        <a:buClrTx/>
                        <a:buSzTx/>
                        <a:buFontTx/>
                        <a:buNone/>
                        <a:tabLst>
                          <a:tab pos="552450" algn="l"/>
                        </a:tabLst>
                        <a:defRPr/>
                      </a:pPr>
                      <a:r>
                        <a:rPr kumimoji="1" lang="ja-JP" altLang="en-US" sz="700" b="0" i="0" u="sng" strike="noStrike" kern="100" cap="none" spc="0" normalizeH="0" baseline="0" noProof="0" dirty="0" smtClean="0">
                          <a:ln>
                            <a:noFill/>
                          </a:ln>
                          <a:solidFill>
                            <a:prstClr val="black"/>
                          </a:solidFill>
                          <a:effectLst/>
                          <a:uLnTx/>
                          <a:uFillTx/>
                          <a:latin typeface="ＭＳ Ｐゴシック"/>
                          <a:ea typeface="+mn-ea"/>
                          <a:cs typeface="Times New Roman"/>
                        </a:rPr>
                        <a:t>☆ 本人の同意なしに治療方針を決定する。</a:t>
                      </a:r>
                      <a:endParaRPr kumimoji="1" lang="en-US" altLang="ja-JP" sz="700" b="0" i="0" u="sng" strike="noStrike" kern="100" cap="none" spc="0" normalizeH="0" baseline="0" noProof="0" dirty="0" smtClean="0">
                        <a:ln>
                          <a:noFill/>
                        </a:ln>
                        <a:solidFill>
                          <a:prstClr val="black"/>
                        </a:solidFill>
                        <a:effectLst/>
                        <a:uLnTx/>
                        <a:uFillTx/>
                        <a:latin typeface="ＭＳ Ｐゴシック"/>
                        <a:ea typeface="+mn-ea"/>
                        <a:cs typeface="Times New Roman"/>
                      </a:endParaRPr>
                    </a:p>
                    <a:p>
                      <a:pPr marL="0" marR="0" lvl="0" indent="0" algn="just" defTabSz="957816" rtl="0" eaLnBrk="1" fontAlgn="auto" latinLnBrk="0" hangingPunct="1">
                        <a:lnSpc>
                          <a:spcPct val="100000"/>
                        </a:lnSpc>
                        <a:spcBef>
                          <a:spcPts val="0"/>
                        </a:spcBef>
                        <a:spcAft>
                          <a:spcPts val="0"/>
                        </a:spcAft>
                        <a:buClrTx/>
                        <a:buSzTx/>
                        <a:buFontTx/>
                        <a:buNone/>
                        <a:tabLst>
                          <a:tab pos="552450" algn="l"/>
                        </a:tabLst>
                        <a:defRPr/>
                      </a:pPr>
                      <a:endParaRPr kumimoji="1" lang="ja-JP" altLang="en-US" sz="700" b="0" i="0" u="sng" strike="noStrike" kern="100" cap="none" spc="0" normalizeH="0" baseline="0" noProof="0" dirty="0" smtClean="0">
                        <a:ln>
                          <a:noFill/>
                        </a:ln>
                        <a:solidFill>
                          <a:prstClr val="black"/>
                        </a:solidFill>
                        <a:effectLst/>
                        <a:uLnTx/>
                        <a:uFillTx/>
                        <a:latin typeface="ＭＳ Ｐゴシック"/>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kern="100" dirty="0" smtClean="0">
                          <a:effectLst/>
                          <a:latin typeface="+mn-ea"/>
                          <a:ea typeface="+mn-ea"/>
                          <a:cs typeface="Times New Roman"/>
                        </a:rPr>
                        <a:t>・ </a:t>
                      </a:r>
                      <a:r>
                        <a:rPr lang="ja-JP" sz="700" kern="100" dirty="0" smtClean="0">
                          <a:effectLst/>
                          <a:latin typeface="+mn-ea"/>
                          <a:ea typeface="+mn-ea"/>
                          <a:cs typeface="Times New Roman"/>
                        </a:rPr>
                        <a:t>障害</a:t>
                      </a:r>
                      <a:r>
                        <a:rPr lang="ja-JP" sz="700" kern="100" dirty="0">
                          <a:effectLst/>
                          <a:latin typeface="+mn-ea"/>
                          <a:ea typeface="+mn-ea"/>
                          <a:cs typeface="Times New Roman"/>
                        </a:rPr>
                        <a:t>特性に</a:t>
                      </a:r>
                      <a:r>
                        <a:rPr lang="ja-JP" sz="700" kern="100" dirty="0" smtClean="0">
                          <a:effectLst/>
                          <a:latin typeface="+mn-ea"/>
                          <a:ea typeface="+mn-ea"/>
                          <a:cs typeface="Times New Roman"/>
                        </a:rPr>
                        <a:t>応じて待ちやすい</a:t>
                      </a:r>
                      <a:r>
                        <a:rPr lang="ja-JP" sz="700" kern="100" dirty="0">
                          <a:effectLst/>
                          <a:latin typeface="+mn-ea"/>
                          <a:ea typeface="+mn-ea"/>
                          <a:cs typeface="Times New Roman"/>
                        </a:rPr>
                        <a:t>場所</a:t>
                      </a:r>
                      <a:r>
                        <a:rPr lang="ja-JP" sz="700" kern="100" dirty="0" smtClean="0">
                          <a:effectLst/>
                          <a:latin typeface="+mn-ea"/>
                          <a:ea typeface="+mn-ea"/>
                          <a:cs typeface="Times New Roman"/>
                        </a:rPr>
                        <a:t>で</a:t>
                      </a:r>
                      <a:r>
                        <a:rPr lang="ja-JP" altLang="en-US" sz="700" kern="100" dirty="0" smtClean="0">
                          <a:effectLst/>
                          <a:latin typeface="+mn-ea"/>
                          <a:ea typeface="+mn-ea"/>
                          <a:cs typeface="Times New Roman"/>
                        </a:rPr>
                        <a:t>診察を</a:t>
                      </a:r>
                      <a:r>
                        <a:rPr lang="ja-JP" sz="700" kern="100" dirty="0" smtClean="0">
                          <a:effectLst/>
                          <a:latin typeface="+mn-ea"/>
                          <a:ea typeface="+mn-ea"/>
                          <a:cs typeface="Times New Roman"/>
                        </a:rPr>
                        <a:t>待って</a:t>
                      </a:r>
                      <a:r>
                        <a:rPr lang="ja-JP" sz="700" kern="100" dirty="0">
                          <a:effectLst/>
                          <a:latin typeface="+mn-ea"/>
                          <a:ea typeface="+mn-ea"/>
                          <a:cs typeface="Times New Roman"/>
                        </a:rPr>
                        <a:t>もらい、順番が</a:t>
                      </a:r>
                      <a:r>
                        <a:rPr lang="ja-JP" sz="700" kern="100" dirty="0" smtClean="0">
                          <a:effectLst/>
                          <a:latin typeface="+mn-ea"/>
                          <a:ea typeface="+mn-ea"/>
                          <a:cs typeface="Times New Roman"/>
                        </a:rPr>
                        <a:t>来たら</a:t>
                      </a:r>
                      <a:endParaRPr lang="en-US" altLang="ja-JP" sz="700" kern="100" dirty="0" smtClean="0">
                        <a:effectLst/>
                        <a:latin typeface="+mn-ea"/>
                        <a:ea typeface="+mn-ea"/>
                        <a:cs typeface="Times New Roman"/>
                      </a:endParaRPr>
                    </a:p>
                    <a:p>
                      <a:pPr algn="just">
                        <a:spcBef>
                          <a:spcPts val="0"/>
                        </a:spcBef>
                        <a:spcAft>
                          <a:spcPts val="0"/>
                        </a:spcAft>
                        <a:tabLst>
                          <a:tab pos="552450" algn="l"/>
                        </a:tabLst>
                      </a:pPr>
                      <a:r>
                        <a:rPr lang="en-US" altLang="ja-JP" sz="700" kern="100" dirty="0" smtClean="0">
                          <a:effectLst/>
                          <a:latin typeface="+mn-ea"/>
                          <a:ea typeface="+mn-ea"/>
                          <a:cs typeface="Times New Roman"/>
                        </a:rPr>
                        <a:t>  </a:t>
                      </a:r>
                      <a:r>
                        <a:rPr lang="ja-JP" altLang="en-US" sz="700" kern="100" dirty="0" smtClean="0">
                          <a:effectLst/>
                          <a:latin typeface="+mn-ea"/>
                          <a:ea typeface="+mn-ea"/>
                          <a:cs typeface="Times New Roman"/>
                        </a:rPr>
                        <a:t>電話</a:t>
                      </a:r>
                      <a:r>
                        <a:rPr lang="ja-JP" sz="700" kern="100" dirty="0" smtClean="0">
                          <a:effectLst/>
                          <a:latin typeface="+mn-ea"/>
                          <a:ea typeface="+mn-ea"/>
                          <a:cs typeface="Times New Roman"/>
                        </a:rPr>
                        <a:t>で</a:t>
                      </a:r>
                      <a:r>
                        <a:rPr lang="ja-JP" sz="700" kern="100" dirty="0">
                          <a:effectLst/>
                          <a:latin typeface="+mn-ea"/>
                          <a:ea typeface="+mn-ea"/>
                          <a:cs typeface="Times New Roman"/>
                        </a:rPr>
                        <a:t>呼び込むなど</a:t>
                      </a:r>
                      <a:r>
                        <a:rPr lang="ja-JP" sz="700" kern="100" dirty="0" smtClean="0">
                          <a:effectLst/>
                          <a:latin typeface="+mn-ea"/>
                          <a:ea typeface="+mn-ea"/>
                          <a:cs typeface="Times New Roman"/>
                        </a:rPr>
                        <a:t>柔軟</a:t>
                      </a:r>
                      <a:r>
                        <a:rPr lang="ja-JP" altLang="en-US" sz="700" kern="100" dirty="0" smtClean="0">
                          <a:effectLst/>
                          <a:latin typeface="+mn-ea"/>
                          <a:ea typeface="+mn-ea"/>
                          <a:cs typeface="Times New Roman"/>
                        </a:rPr>
                        <a:t>に</a:t>
                      </a:r>
                      <a:r>
                        <a:rPr lang="ja-JP" sz="700" kern="100" dirty="0" smtClean="0">
                          <a:effectLst/>
                          <a:latin typeface="+mn-ea"/>
                          <a:ea typeface="+mn-ea"/>
                          <a:cs typeface="Times New Roman"/>
                        </a:rPr>
                        <a:t>対応する。</a:t>
                      </a:r>
                      <a:endParaRPr lang="en-US" altLang="ja-JP" sz="700" kern="100" dirty="0" smtClean="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423213">
                <a:tc>
                  <a:txBody>
                    <a:bodyPr/>
                    <a:lstStyle/>
                    <a:p>
                      <a:r>
                        <a:rPr kumimoji="1" lang="ja-JP" altLang="en-US" sz="700" dirty="0" smtClean="0"/>
                        <a:t>商品販売</a:t>
                      </a:r>
                      <a:endParaRPr kumimoji="1" lang="en-US" altLang="ja-JP" sz="700" dirty="0" smtClean="0"/>
                    </a:p>
                    <a:p>
                      <a:r>
                        <a:rPr kumimoji="1" lang="ja-JP" altLang="en-US" sz="700" dirty="0" smtClean="0"/>
                        <a:t>・サービス</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mn-ea"/>
                          <a:ea typeface="+mn-ea"/>
                          <a:cs typeface="Times New Roman"/>
                        </a:rPr>
                        <a:t>宿泊予約時</a:t>
                      </a:r>
                      <a:r>
                        <a:rPr lang="ja-JP" sz="700" kern="100" dirty="0" smtClean="0">
                          <a:effectLst/>
                          <a:latin typeface="+mn-ea"/>
                          <a:ea typeface="+mn-ea"/>
                          <a:cs typeface="Times New Roman"/>
                        </a:rPr>
                        <a:t>に必要</a:t>
                      </a:r>
                      <a:r>
                        <a:rPr lang="ja-JP" sz="700" kern="100" dirty="0">
                          <a:effectLst/>
                          <a:latin typeface="+mn-ea"/>
                          <a:ea typeface="+mn-ea"/>
                          <a:cs typeface="Times New Roman"/>
                        </a:rPr>
                        <a:t>な配慮等について確認することなく、一律に申込みを拒否する。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kern="100" dirty="0" smtClean="0">
                          <a:effectLst/>
                          <a:latin typeface="+mn-ea"/>
                          <a:ea typeface="+mn-ea"/>
                          <a:cs typeface="Times New Roman"/>
                        </a:rPr>
                        <a:t>・ </a:t>
                      </a:r>
                      <a:r>
                        <a:rPr lang="ja-JP" sz="700" kern="100" dirty="0" smtClean="0">
                          <a:effectLst/>
                          <a:latin typeface="+mn-ea"/>
                          <a:ea typeface="+mn-ea"/>
                          <a:cs typeface="Times New Roman"/>
                        </a:rPr>
                        <a:t>お金</a:t>
                      </a:r>
                      <a:r>
                        <a:rPr lang="ja-JP" sz="700" kern="100" dirty="0">
                          <a:effectLst/>
                          <a:latin typeface="+mn-ea"/>
                          <a:ea typeface="+mn-ea"/>
                          <a:cs typeface="Times New Roman"/>
                        </a:rPr>
                        <a:t>を渡す際に、紙幣と貨幣</a:t>
                      </a:r>
                      <a:r>
                        <a:rPr lang="ja-JP" sz="700" kern="100" dirty="0" smtClean="0">
                          <a:effectLst/>
                          <a:latin typeface="+mn-ea"/>
                          <a:ea typeface="+mn-ea"/>
                          <a:cs typeface="Times New Roman"/>
                        </a:rPr>
                        <a:t>に</a:t>
                      </a:r>
                      <a:r>
                        <a:rPr lang="ja-JP" altLang="en-US" sz="700" kern="100" dirty="0" smtClean="0">
                          <a:effectLst/>
                          <a:latin typeface="+mn-ea"/>
                          <a:ea typeface="+mn-ea"/>
                          <a:cs typeface="Times New Roman"/>
                        </a:rPr>
                        <a:t>分け</a:t>
                      </a:r>
                      <a:r>
                        <a:rPr lang="ja-JP" sz="700" kern="100" dirty="0" smtClean="0">
                          <a:effectLst/>
                          <a:latin typeface="+mn-ea"/>
                          <a:ea typeface="+mn-ea"/>
                          <a:cs typeface="Times New Roman"/>
                        </a:rPr>
                        <a:t>、</a:t>
                      </a:r>
                      <a:r>
                        <a:rPr lang="ja-JP" sz="700" kern="100" dirty="0">
                          <a:effectLst/>
                          <a:latin typeface="+mn-ea"/>
                          <a:ea typeface="+mn-ea"/>
                          <a:cs typeface="Times New Roman"/>
                        </a:rPr>
                        <a:t>種類ごとに直接手渡す</a:t>
                      </a:r>
                      <a:r>
                        <a:rPr lang="ja-JP" sz="700" kern="100" dirty="0" smtClean="0">
                          <a:effectLst/>
                          <a:latin typeface="+mn-ea"/>
                          <a:ea typeface="+mn-ea"/>
                          <a:cs typeface="Times New Roman"/>
                        </a:rPr>
                        <a:t>。</a:t>
                      </a:r>
                      <a:endParaRPr lang="en-US" altLang="ja-JP" sz="700" kern="100" dirty="0" smtClean="0">
                        <a:effectLst/>
                        <a:latin typeface="+mn-ea"/>
                        <a:ea typeface="+mn-ea"/>
                        <a:cs typeface="Times New Roman"/>
                      </a:endParaRPr>
                    </a:p>
                    <a:p>
                      <a:pPr algn="just">
                        <a:lnSpc>
                          <a:spcPts val="800"/>
                        </a:lnSpc>
                        <a:spcBef>
                          <a:spcPts val="100"/>
                        </a:spcBef>
                        <a:spcAft>
                          <a:spcPts val="0"/>
                        </a:spcAft>
                        <a:tabLst>
                          <a:tab pos="552450" algn="l"/>
                        </a:tabLst>
                      </a:pPr>
                      <a:r>
                        <a:rPr lang="ja-JP" altLang="en-US" sz="700" u="sng" kern="100" dirty="0" smtClean="0">
                          <a:effectLst/>
                          <a:latin typeface="+mn-ea"/>
                          <a:ea typeface="+mn-ea"/>
                          <a:cs typeface="Times New Roman"/>
                        </a:rPr>
                        <a:t>☆ 点字メニューを用意したり、メニューを分かりやすく説明したり、写真を活用</a:t>
                      </a:r>
                      <a:endParaRPr lang="en-US" altLang="ja-JP" sz="700" u="sng" kern="100" dirty="0" smtClean="0">
                        <a:effectLst/>
                        <a:latin typeface="+mn-ea"/>
                        <a:ea typeface="+mn-ea"/>
                        <a:cs typeface="Times New Roman"/>
                      </a:endParaRPr>
                    </a:p>
                    <a:p>
                      <a:pPr algn="just">
                        <a:lnSpc>
                          <a:spcPts val="800"/>
                        </a:lnSpc>
                        <a:spcBef>
                          <a:spcPts val="0"/>
                        </a:spcBef>
                        <a:spcAft>
                          <a:spcPts val="0"/>
                        </a:spcAft>
                        <a:tabLst>
                          <a:tab pos="552450" algn="l"/>
                        </a:tabLst>
                      </a:pPr>
                      <a:r>
                        <a:rPr lang="ja-JP" altLang="en-US" sz="700" u="sng" kern="100" dirty="0" smtClean="0">
                          <a:effectLst/>
                          <a:latin typeface="+mn-ea"/>
                          <a:ea typeface="+mn-ea"/>
                          <a:cs typeface="Times New Roman"/>
                        </a:rPr>
                        <a:t>　　したりする。</a:t>
                      </a:r>
                      <a:endParaRPr lang="ja-JP" sz="700" u="sng" kern="100" dirty="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483870">
                <a:tc>
                  <a:txBody>
                    <a:bodyPr/>
                    <a:lstStyle/>
                    <a:p>
                      <a:r>
                        <a:rPr kumimoji="1" lang="ja-JP" altLang="en-US" sz="700" dirty="0" smtClean="0"/>
                        <a:t>労働・雇用</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smtClean="0">
                          <a:effectLst/>
                          <a:latin typeface="+mn-ea"/>
                          <a:ea typeface="+mn-ea"/>
                          <a:cs typeface="Times New Roman"/>
                        </a:rPr>
                        <a:t>あった</a:t>
                      </a:r>
                      <a:r>
                        <a:rPr lang="ja-JP" sz="700" kern="100" dirty="0">
                          <a:effectLst/>
                          <a:latin typeface="+mn-ea"/>
                          <a:ea typeface="+mn-ea"/>
                          <a:cs typeface="Times New Roman"/>
                        </a:rPr>
                        <a:t>ほうが望ましいという理由で「○○資格を有すること</a:t>
                      </a:r>
                      <a:r>
                        <a:rPr lang="ja-JP" sz="700" kern="100" dirty="0" smtClean="0">
                          <a:effectLst/>
                          <a:latin typeface="+mn-ea"/>
                          <a:ea typeface="+mn-ea"/>
                          <a:cs typeface="Times New Roman"/>
                        </a:rPr>
                        <a:t>」等</a:t>
                      </a:r>
                      <a:r>
                        <a:rPr lang="ja-JP" sz="700" kern="100" dirty="0">
                          <a:effectLst/>
                          <a:latin typeface="+mn-ea"/>
                          <a:ea typeface="+mn-ea"/>
                          <a:cs typeface="Times New Roman"/>
                        </a:rPr>
                        <a:t>の障害者を排除する採用条件を付ける。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kern="100" dirty="0" smtClean="0">
                          <a:effectLst/>
                          <a:latin typeface="+mn-ea"/>
                          <a:ea typeface="+mn-ea"/>
                          <a:cs typeface="Times New Roman"/>
                        </a:rPr>
                        <a:t>・ </a:t>
                      </a:r>
                      <a:r>
                        <a:rPr lang="ja-JP" sz="700" kern="100" dirty="0" smtClean="0">
                          <a:effectLst/>
                          <a:latin typeface="+mn-ea"/>
                          <a:ea typeface="+mn-ea"/>
                          <a:cs typeface="Times New Roman"/>
                        </a:rPr>
                        <a:t>出退勤</a:t>
                      </a:r>
                      <a:r>
                        <a:rPr lang="ja-JP" sz="700" kern="100" dirty="0">
                          <a:effectLst/>
                          <a:latin typeface="+mn-ea"/>
                          <a:ea typeface="+mn-ea"/>
                          <a:cs typeface="Times New Roman"/>
                        </a:rPr>
                        <a:t>時刻や休憩等について、通院や体調に配慮する</a:t>
                      </a:r>
                      <a:r>
                        <a:rPr lang="ja-JP" sz="700" kern="100" dirty="0" smtClean="0">
                          <a:effectLst/>
                          <a:latin typeface="+mn-ea"/>
                          <a:ea typeface="+mn-ea"/>
                          <a:cs typeface="Times New Roman"/>
                        </a:rPr>
                        <a:t>。</a:t>
                      </a:r>
                      <a:endParaRPr lang="en-US" altLang="ja-JP" sz="700" kern="100" dirty="0" smtClean="0">
                        <a:effectLst/>
                        <a:latin typeface="+mn-ea"/>
                        <a:ea typeface="+mn-ea"/>
                        <a:cs typeface="Times New Roman"/>
                      </a:endParaRPr>
                    </a:p>
                    <a:p>
                      <a:pPr algn="just">
                        <a:lnSpc>
                          <a:spcPts val="800"/>
                        </a:lnSpc>
                        <a:spcBef>
                          <a:spcPts val="100"/>
                        </a:spcBef>
                        <a:spcAft>
                          <a:spcPts val="0"/>
                        </a:spcAft>
                        <a:tabLst>
                          <a:tab pos="552450" algn="l"/>
                        </a:tabLst>
                      </a:pPr>
                      <a:r>
                        <a:rPr lang="ja-JP" altLang="en-US" sz="700" u="sng" kern="100" dirty="0" smtClean="0">
                          <a:effectLst/>
                          <a:latin typeface="+mn-ea"/>
                          <a:ea typeface="+mn-ea"/>
                          <a:cs typeface="Times New Roman"/>
                        </a:rPr>
                        <a:t>☆ 朝礼や会議等において、事前に伝達事項のメモを渡したり、手話や筆談等</a:t>
                      </a:r>
                      <a:endParaRPr lang="en-US" altLang="ja-JP" sz="700" u="sng" kern="100" dirty="0" smtClean="0">
                        <a:effectLst/>
                        <a:latin typeface="+mn-ea"/>
                        <a:ea typeface="+mn-ea"/>
                        <a:cs typeface="Times New Roman"/>
                      </a:endParaRPr>
                    </a:p>
                    <a:p>
                      <a:pPr algn="just">
                        <a:lnSpc>
                          <a:spcPts val="800"/>
                        </a:lnSpc>
                        <a:spcBef>
                          <a:spcPts val="0"/>
                        </a:spcBef>
                        <a:spcAft>
                          <a:spcPts val="0"/>
                        </a:spcAft>
                        <a:tabLst>
                          <a:tab pos="552450" algn="l"/>
                        </a:tabLst>
                      </a:pPr>
                      <a:r>
                        <a:rPr lang="ja-JP" altLang="en-US" sz="700" u="sng" kern="100" dirty="0" smtClean="0">
                          <a:effectLst/>
                          <a:latin typeface="+mn-ea"/>
                          <a:ea typeface="+mn-ea"/>
                          <a:cs typeface="Times New Roman"/>
                        </a:rPr>
                        <a:t>　 のコミュニケーション手段を用いたりする。</a:t>
                      </a:r>
                      <a:endParaRPr lang="ja-JP" sz="700" u="sng" kern="100" dirty="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12768">
                <a:tc>
                  <a:txBody>
                    <a:bodyPr/>
                    <a:lstStyle/>
                    <a:p>
                      <a:r>
                        <a:rPr kumimoji="1" lang="ja-JP" altLang="en-US" sz="700" dirty="0" smtClean="0"/>
                        <a:t>教育</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mn-ea"/>
                          <a:ea typeface="+mn-ea"/>
                          <a:cs typeface="Times New Roman"/>
                        </a:rPr>
                        <a:t>試験等で合理的配慮の提供を受けたことを理由</a:t>
                      </a:r>
                      <a:r>
                        <a:rPr lang="ja-JP" sz="700" kern="100" dirty="0" smtClean="0">
                          <a:effectLst/>
                          <a:latin typeface="+mn-ea"/>
                          <a:ea typeface="+mn-ea"/>
                          <a:cs typeface="Times New Roman"/>
                        </a:rPr>
                        <a:t>に評価</a:t>
                      </a:r>
                      <a:r>
                        <a:rPr lang="ja-JP" sz="700" kern="100" dirty="0">
                          <a:effectLst/>
                          <a:latin typeface="+mn-ea"/>
                          <a:ea typeface="+mn-ea"/>
                          <a:cs typeface="Times New Roman"/>
                        </a:rPr>
                        <a:t>に差を</a:t>
                      </a:r>
                      <a:r>
                        <a:rPr lang="ja-JP" sz="700" kern="100" dirty="0" smtClean="0">
                          <a:effectLst/>
                          <a:latin typeface="+mn-ea"/>
                          <a:ea typeface="+mn-ea"/>
                          <a:cs typeface="Times New Roman"/>
                        </a:rPr>
                        <a:t>付ける</a:t>
                      </a:r>
                      <a:r>
                        <a:rPr lang="ja-JP" sz="700" kern="100" dirty="0">
                          <a:effectLst/>
                          <a:latin typeface="+mn-ea"/>
                          <a:ea typeface="+mn-ea"/>
                          <a:cs typeface="Times New Roman"/>
                        </a:rPr>
                        <a:t>。</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kern="100" dirty="0" smtClean="0">
                          <a:effectLst/>
                          <a:latin typeface="+mn-ea"/>
                          <a:ea typeface="+mn-ea"/>
                          <a:cs typeface="Times New Roman"/>
                        </a:rPr>
                        <a:t>・ </a:t>
                      </a:r>
                      <a:r>
                        <a:rPr lang="ja-JP" sz="700" kern="100" dirty="0" smtClean="0">
                          <a:effectLst/>
                          <a:latin typeface="+mn-ea"/>
                          <a:ea typeface="+mn-ea"/>
                          <a:cs typeface="Times New Roman"/>
                        </a:rPr>
                        <a:t>移動</a:t>
                      </a:r>
                      <a:r>
                        <a:rPr lang="ja-JP" altLang="en-US" sz="700" kern="100" dirty="0" smtClean="0">
                          <a:effectLst/>
                          <a:latin typeface="+mn-ea"/>
                          <a:ea typeface="+mn-ea"/>
                          <a:cs typeface="Times New Roman"/>
                        </a:rPr>
                        <a:t>に</a:t>
                      </a:r>
                      <a:r>
                        <a:rPr lang="ja-JP" sz="700" kern="100" dirty="0" smtClean="0">
                          <a:effectLst/>
                          <a:latin typeface="+mn-ea"/>
                          <a:ea typeface="+mn-ea"/>
                          <a:cs typeface="Times New Roman"/>
                        </a:rPr>
                        <a:t>困難</a:t>
                      </a:r>
                      <a:r>
                        <a:rPr lang="ja-JP" altLang="en-US" sz="700" kern="100" dirty="0" smtClean="0">
                          <a:effectLst/>
                          <a:latin typeface="+mn-ea"/>
                          <a:ea typeface="+mn-ea"/>
                          <a:cs typeface="Times New Roman"/>
                        </a:rPr>
                        <a:t>のある</a:t>
                      </a:r>
                      <a:r>
                        <a:rPr lang="ja-JP" sz="700" kern="100" dirty="0" smtClean="0">
                          <a:effectLst/>
                          <a:latin typeface="+mn-ea"/>
                          <a:ea typeface="+mn-ea"/>
                          <a:cs typeface="Times New Roman"/>
                        </a:rPr>
                        <a:t>学生の</a:t>
                      </a:r>
                      <a:r>
                        <a:rPr lang="ja-JP" sz="700" kern="100" dirty="0">
                          <a:effectLst/>
                          <a:latin typeface="+mn-ea"/>
                          <a:ea typeface="+mn-ea"/>
                          <a:cs typeface="Times New Roman"/>
                        </a:rPr>
                        <a:t>ために</a:t>
                      </a:r>
                      <a:r>
                        <a:rPr lang="ja-JP" sz="700" kern="100" dirty="0" smtClean="0">
                          <a:effectLst/>
                          <a:latin typeface="+mn-ea"/>
                          <a:ea typeface="+mn-ea"/>
                          <a:cs typeface="Times New Roman"/>
                        </a:rPr>
                        <a:t>、教室</a:t>
                      </a:r>
                      <a:r>
                        <a:rPr lang="ja-JP" sz="700" kern="100" dirty="0">
                          <a:effectLst/>
                          <a:latin typeface="+mn-ea"/>
                          <a:ea typeface="+mn-ea"/>
                          <a:cs typeface="Times New Roman"/>
                        </a:rPr>
                        <a:t>を移動しやすい場所に</a:t>
                      </a:r>
                      <a:r>
                        <a:rPr lang="ja-JP" sz="700" kern="100" dirty="0" smtClean="0">
                          <a:effectLst/>
                          <a:latin typeface="+mn-ea"/>
                          <a:ea typeface="+mn-ea"/>
                          <a:cs typeface="Times New Roman"/>
                        </a:rPr>
                        <a:t>変更する。</a:t>
                      </a:r>
                      <a:endParaRPr lang="en-US" altLang="ja-JP" sz="700" kern="100" dirty="0" smtClean="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297681">
                <a:tc>
                  <a:txBody>
                    <a:bodyPr/>
                    <a:lstStyle/>
                    <a:p>
                      <a:r>
                        <a:rPr kumimoji="1" lang="ja-JP" altLang="en-US" sz="700" dirty="0" smtClean="0"/>
                        <a:t>建築物の</a:t>
                      </a:r>
                      <a:endParaRPr kumimoji="1" lang="en-US" altLang="ja-JP" sz="700" dirty="0" smtClean="0"/>
                    </a:p>
                    <a:p>
                      <a:r>
                        <a:rPr kumimoji="1" lang="ja-JP" altLang="en-US" sz="700" dirty="0" smtClean="0"/>
                        <a:t>利用</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mn-ea"/>
                          <a:ea typeface="+mn-ea"/>
                          <a:cs typeface="Times New Roman"/>
                        </a:rPr>
                        <a:t>障害のみを理由に、入店時間や入店場所等に条件を付ける。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kern="100" dirty="0" smtClean="0">
                          <a:effectLst/>
                          <a:latin typeface="+mn-ea"/>
                          <a:ea typeface="+mn-ea"/>
                          <a:cs typeface="Times New Roman"/>
                        </a:rPr>
                        <a:t>・ </a:t>
                      </a:r>
                      <a:r>
                        <a:rPr lang="ja-JP" sz="700" kern="100" dirty="0" smtClean="0">
                          <a:effectLst/>
                          <a:latin typeface="+mn-ea"/>
                          <a:ea typeface="+mn-ea"/>
                          <a:cs typeface="Times New Roman"/>
                        </a:rPr>
                        <a:t>障害者用駐車場</a:t>
                      </a:r>
                      <a:r>
                        <a:rPr lang="ja-JP" altLang="en-US" sz="700" kern="100" dirty="0" smtClean="0">
                          <a:effectLst/>
                          <a:latin typeface="+mn-ea"/>
                          <a:ea typeface="+mn-ea"/>
                          <a:cs typeface="Times New Roman"/>
                        </a:rPr>
                        <a:t>を</a:t>
                      </a:r>
                      <a:r>
                        <a:rPr lang="ja-JP" sz="700" kern="100" dirty="0" smtClean="0">
                          <a:effectLst/>
                          <a:latin typeface="+mn-ea"/>
                          <a:ea typeface="+mn-ea"/>
                          <a:cs typeface="Times New Roman"/>
                        </a:rPr>
                        <a:t>障害</a:t>
                      </a:r>
                      <a:r>
                        <a:rPr lang="ja-JP" sz="700" kern="100" dirty="0">
                          <a:effectLst/>
                          <a:latin typeface="+mn-ea"/>
                          <a:ea typeface="+mn-ea"/>
                          <a:cs typeface="Times New Roman"/>
                        </a:rPr>
                        <a:t>のない人が利用することのないよう注意を促す</a:t>
                      </a:r>
                      <a:r>
                        <a:rPr lang="ja-JP" sz="700" kern="100" dirty="0" smtClean="0">
                          <a:effectLst/>
                          <a:latin typeface="+mn-ea"/>
                          <a:ea typeface="+mn-ea"/>
                          <a:cs typeface="Times New Roman"/>
                        </a:rPr>
                        <a:t>。</a:t>
                      </a:r>
                      <a:endParaRPr lang="en-US" altLang="ja-JP" sz="700" kern="100" dirty="0" smtClean="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227562">
                <a:tc>
                  <a:txBody>
                    <a:bodyPr/>
                    <a:lstStyle/>
                    <a:p>
                      <a:r>
                        <a:rPr kumimoji="1" lang="ja-JP" altLang="en-US" sz="700" dirty="0" smtClean="0"/>
                        <a:t>交通機関の利用</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smtClean="0">
                          <a:effectLst/>
                          <a:latin typeface="+mn-ea"/>
                          <a:ea typeface="+mn-ea"/>
                          <a:cs typeface="Times New Roman"/>
                        </a:rPr>
                        <a:t>安全上</a:t>
                      </a:r>
                      <a:r>
                        <a:rPr lang="ja-JP" altLang="en-US" sz="700" kern="100" dirty="0" smtClean="0">
                          <a:effectLst/>
                          <a:latin typeface="+mn-ea"/>
                          <a:ea typeface="+mn-ea"/>
                          <a:cs typeface="Times New Roman"/>
                        </a:rPr>
                        <a:t>の必要がないのに</a:t>
                      </a:r>
                      <a:r>
                        <a:rPr lang="ja-JP" sz="700" kern="100" dirty="0" smtClean="0">
                          <a:effectLst/>
                          <a:latin typeface="+mn-ea"/>
                          <a:ea typeface="+mn-ea"/>
                          <a:cs typeface="Times New Roman"/>
                        </a:rPr>
                        <a:t>座席</a:t>
                      </a:r>
                      <a:r>
                        <a:rPr lang="ja-JP" sz="700" kern="100" dirty="0">
                          <a:effectLst/>
                          <a:latin typeface="+mn-ea"/>
                          <a:ea typeface="+mn-ea"/>
                          <a:cs typeface="Times New Roman"/>
                        </a:rPr>
                        <a:t>を制限する。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kern="100" dirty="0" smtClean="0">
                          <a:effectLst/>
                          <a:latin typeface="+mn-ea"/>
                          <a:ea typeface="+mn-ea"/>
                          <a:cs typeface="Times New Roman"/>
                        </a:rPr>
                        <a:t>・ </a:t>
                      </a:r>
                      <a:r>
                        <a:rPr lang="ja-JP" sz="700" kern="100" spc="-20" baseline="0" dirty="0" smtClean="0">
                          <a:effectLst/>
                          <a:latin typeface="+mn-ea"/>
                          <a:ea typeface="+mn-ea"/>
                          <a:cs typeface="Times New Roman"/>
                        </a:rPr>
                        <a:t>券売機利用</a:t>
                      </a:r>
                      <a:r>
                        <a:rPr lang="ja-JP" sz="700" kern="100" spc="-20" baseline="0" dirty="0">
                          <a:effectLst/>
                          <a:latin typeface="+mn-ea"/>
                          <a:ea typeface="+mn-ea"/>
                          <a:cs typeface="Times New Roman"/>
                        </a:rPr>
                        <a:t>が難しい場合</a:t>
                      </a:r>
                      <a:r>
                        <a:rPr lang="ja-JP" sz="700" kern="100" spc="-20" baseline="0" dirty="0" smtClean="0">
                          <a:effectLst/>
                          <a:latin typeface="+mn-ea"/>
                          <a:ea typeface="+mn-ea"/>
                          <a:cs typeface="Times New Roman"/>
                        </a:rPr>
                        <a:t>、窓口</a:t>
                      </a:r>
                      <a:r>
                        <a:rPr lang="ja-JP" sz="700" kern="100" spc="-20" baseline="0" dirty="0">
                          <a:effectLst/>
                          <a:latin typeface="+mn-ea"/>
                          <a:ea typeface="+mn-ea"/>
                          <a:cs typeface="Times New Roman"/>
                        </a:rPr>
                        <a:t>で販売したり、券売機操作を手伝ったりする</a:t>
                      </a:r>
                      <a:r>
                        <a:rPr lang="ja-JP" sz="700" kern="100" spc="-20" baseline="0" dirty="0" smtClean="0">
                          <a:effectLst/>
                          <a:latin typeface="+mn-ea"/>
                          <a:ea typeface="+mn-ea"/>
                          <a:cs typeface="Times New Roman"/>
                        </a:rPr>
                        <a:t>。</a:t>
                      </a:r>
                      <a:endParaRPr lang="en-US" altLang="ja-JP" sz="700" kern="100" spc="-20" baseline="0" dirty="0" smtClean="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03417">
                <a:tc>
                  <a:txBody>
                    <a:bodyPr/>
                    <a:lstStyle/>
                    <a:p>
                      <a:r>
                        <a:rPr kumimoji="1" lang="ja-JP" altLang="en-US" sz="700" dirty="0" smtClean="0"/>
                        <a:t>不動産取引</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smtClean="0">
                          <a:effectLst/>
                          <a:latin typeface="+mn-ea"/>
                          <a:ea typeface="+mn-ea"/>
                          <a:cs typeface="Times New Roman"/>
                        </a:rPr>
                        <a:t>「</a:t>
                      </a:r>
                      <a:r>
                        <a:rPr lang="ja-JP" sz="700" kern="100" dirty="0">
                          <a:effectLst/>
                          <a:latin typeface="+mn-ea"/>
                          <a:ea typeface="+mn-ea"/>
                          <a:cs typeface="Times New Roman"/>
                        </a:rPr>
                        <a:t>火災を起こす恐れがある」等の懸念を理由</a:t>
                      </a:r>
                      <a:r>
                        <a:rPr lang="ja-JP" sz="700" kern="100" dirty="0" smtClean="0">
                          <a:effectLst/>
                          <a:latin typeface="+mn-ea"/>
                          <a:ea typeface="+mn-ea"/>
                          <a:cs typeface="Times New Roman"/>
                        </a:rPr>
                        <a:t>に必要</a:t>
                      </a:r>
                      <a:r>
                        <a:rPr lang="ja-JP" sz="700" kern="100" dirty="0">
                          <a:effectLst/>
                          <a:latin typeface="+mn-ea"/>
                          <a:ea typeface="+mn-ea"/>
                          <a:cs typeface="Times New Roman"/>
                        </a:rPr>
                        <a:t>な調整をすることなく仲介を断る。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kern="100" dirty="0" smtClean="0">
                          <a:effectLst/>
                          <a:latin typeface="+mn-ea"/>
                          <a:ea typeface="+mn-ea"/>
                          <a:cs typeface="Times New Roman"/>
                        </a:rPr>
                        <a:t>・ </a:t>
                      </a:r>
                      <a:r>
                        <a:rPr lang="ja-JP" sz="700" kern="100" dirty="0" smtClean="0">
                          <a:effectLst/>
                          <a:latin typeface="+mn-ea"/>
                          <a:ea typeface="+mn-ea"/>
                          <a:cs typeface="Times New Roman"/>
                        </a:rPr>
                        <a:t>物件</a:t>
                      </a:r>
                      <a:r>
                        <a:rPr lang="ja-JP" sz="700" kern="100" dirty="0">
                          <a:effectLst/>
                          <a:latin typeface="+mn-ea"/>
                          <a:ea typeface="+mn-ea"/>
                          <a:cs typeface="Times New Roman"/>
                        </a:rPr>
                        <a:t>案内時に、段差移動のための携帯スロープを用意する。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455125">
                <a:tc>
                  <a:txBody>
                    <a:bodyPr/>
                    <a:lstStyle/>
                    <a:p>
                      <a:r>
                        <a:rPr kumimoji="1" lang="ja-JP" altLang="en-US" sz="700" dirty="0" smtClean="0"/>
                        <a:t>情報の提供</a:t>
                      </a:r>
                      <a:endParaRPr kumimoji="1" lang="en-US" altLang="ja-JP" sz="700" dirty="0" smtClean="0"/>
                    </a:p>
                    <a:p>
                      <a:r>
                        <a:rPr kumimoji="1" lang="ja-JP" altLang="en-US" sz="700" dirty="0" smtClean="0"/>
                        <a:t>ｺﾐｭﾆｹｰｼｮﾝ</a:t>
                      </a:r>
                      <a:endParaRPr kumimoji="1" lang="ja-JP" altLang="en-US" sz="700" dirty="0"/>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mn-ea"/>
                          <a:ea typeface="+mn-ea"/>
                          <a:cs typeface="Times New Roman"/>
                        </a:rPr>
                        <a:t>障害を理由に説明会やシンポジウム等への出席を拒む。</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altLang="en-US" sz="700" u="sng" kern="100" dirty="0" smtClean="0">
                          <a:effectLst/>
                          <a:latin typeface="+mn-ea"/>
                          <a:ea typeface="+mn-ea"/>
                          <a:cs typeface="Times New Roman"/>
                        </a:rPr>
                        <a:t>☆ </a:t>
                      </a:r>
                      <a:r>
                        <a:rPr lang="ja-JP" sz="700" u="sng" kern="100" dirty="0" smtClean="0">
                          <a:effectLst/>
                          <a:latin typeface="+mn-ea"/>
                          <a:ea typeface="+mn-ea"/>
                          <a:cs typeface="Times New Roman"/>
                        </a:rPr>
                        <a:t>災害</a:t>
                      </a:r>
                      <a:r>
                        <a:rPr lang="ja-JP" sz="700" u="sng" kern="100" dirty="0">
                          <a:effectLst/>
                          <a:latin typeface="+mn-ea"/>
                          <a:ea typeface="+mn-ea"/>
                          <a:cs typeface="Times New Roman"/>
                        </a:rPr>
                        <a:t>や</a:t>
                      </a:r>
                      <a:r>
                        <a:rPr lang="ja-JP" sz="700" u="sng" kern="100" dirty="0" smtClean="0">
                          <a:effectLst/>
                          <a:latin typeface="+mn-ea"/>
                          <a:ea typeface="+mn-ea"/>
                          <a:cs typeface="Times New Roman"/>
                        </a:rPr>
                        <a:t>事故発生</a:t>
                      </a:r>
                      <a:r>
                        <a:rPr lang="ja-JP" altLang="en-US" sz="700" u="sng" kern="100" dirty="0" smtClean="0">
                          <a:effectLst/>
                          <a:latin typeface="+mn-ea"/>
                          <a:ea typeface="+mn-ea"/>
                          <a:cs typeface="Times New Roman"/>
                        </a:rPr>
                        <a:t>時に</a:t>
                      </a:r>
                      <a:r>
                        <a:rPr lang="ja-JP" sz="700" u="sng" kern="100" dirty="0" smtClean="0">
                          <a:effectLst/>
                          <a:latin typeface="+mn-ea"/>
                          <a:ea typeface="+mn-ea"/>
                          <a:cs typeface="Times New Roman"/>
                        </a:rPr>
                        <a:t>、</a:t>
                      </a:r>
                      <a:r>
                        <a:rPr lang="ja-JP" altLang="en-US" sz="700" u="sng" kern="100" dirty="0" smtClean="0">
                          <a:effectLst/>
                          <a:latin typeface="+mn-ea"/>
                          <a:ea typeface="+mn-ea"/>
                          <a:cs typeface="Times New Roman"/>
                        </a:rPr>
                        <a:t>掲示された避難情報等の緊急情報を知ることが</a:t>
                      </a:r>
                      <a:endParaRPr lang="en-US" altLang="ja-JP" sz="700" u="sng" kern="100" dirty="0" smtClean="0">
                        <a:effectLst/>
                        <a:latin typeface="+mn-ea"/>
                        <a:ea typeface="+mn-ea"/>
                        <a:cs typeface="Times New Roman"/>
                      </a:endParaRPr>
                    </a:p>
                    <a:p>
                      <a:pPr algn="just">
                        <a:spcBef>
                          <a:spcPts val="0"/>
                        </a:spcBef>
                        <a:spcAft>
                          <a:spcPts val="0"/>
                        </a:spcAft>
                        <a:tabLst>
                          <a:tab pos="552450" algn="l"/>
                        </a:tabLst>
                      </a:pPr>
                      <a:r>
                        <a:rPr lang="ja-JP" altLang="en-US" sz="700" u="sng" kern="100" dirty="0" smtClean="0">
                          <a:effectLst/>
                          <a:latin typeface="+mn-ea"/>
                          <a:ea typeface="+mn-ea"/>
                          <a:cs typeface="Times New Roman"/>
                        </a:rPr>
                        <a:t>　　難しい視覚障害者に対し、直接口頭で伝えたり、手を引いて誘導したりする。</a:t>
                      </a:r>
                      <a:endParaRPr lang="en-US" altLang="ja-JP" sz="700" u="sng" kern="100" dirty="0" smtClean="0">
                        <a:effectLst/>
                        <a:latin typeface="+mn-ea"/>
                        <a:ea typeface="+mn-ea"/>
                        <a:cs typeface="Times New Roman"/>
                      </a:endParaRPr>
                    </a:p>
                    <a:p>
                      <a:pPr marL="0" marR="0" indent="0" algn="just" defTabSz="957816" rtl="0" eaLnBrk="1" fontAlgn="auto" latinLnBrk="0" hangingPunct="1">
                        <a:lnSpc>
                          <a:spcPct val="100000"/>
                        </a:lnSpc>
                        <a:spcBef>
                          <a:spcPts val="0"/>
                        </a:spcBef>
                        <a:spcAft>
                          <a:spcPts val="0"/>
                        </a:spcAft>
                        <a:buClrTx/>
                        <a:buSzTx/>
                        <a:buFontTx/>
                        <a:buNone/>
                        <a:tabLst>
                          <a:tab pos="552450" algn="l"/>
                        </a:tabLst>
                        <a:defRPr/>
                      </a:pPr>
                      <a:r>
                        <a:rPr lang="ja-JP" altLang="en-US" sz="700" u="sng" kern="100" dirty="0" smtClean="0">
                          <a:effectLst/>
                          <a:latin typeface="+mn-ea"/>
                          <a:ea typeface="+mn-ea"/>
                          <a:cs typeface="Times New Roman"/>
                        </a:rPr>
                        <a:t>☆ 盲</a:t>
                      </a:r>
                      <a:r>
                        <a:rPr lang="ja-JP" altLang="en-US" sz="700" u="sng" kern="100" dirty="0" err="1" smtClean="0">
                          <a:effectLst/>
                          <a:latin typeface="+mn-ea"/>
                          <a:ea typeface="+mn-ea"/>
                          <a:cs typeface="Times New Roman"/>
                        </a:rPr>
                        <a:t>ろう</a:t>
                      </a:r>
                      <a:r>
                        <a:rPr lang="ja-JP" altLang="en-US" sz="700" u="sng" kern="100" dirty="0" smtClean="0">
                          <a:effectLst/>
                          <a:latin typeface="+mn-ea"/>
                          <a:ea typeface="+mn-ea"/>
                          <a:cs typeface="Times New Roman"/>
                        </a:rPr>
                        <a:t>者に資料提供する際、点字変換ソフト等に対応できるよう電子データ</a:t>
                      </a:r>
                      <a:endParaRPr lang="en-US" altLang="ja-JP" sz="700" u="sng" kern="100" dirty="0" smtClean="0">
                        <a:effectLst/>
                        <a:latin typeface="+mn-ea"/>
                        <a:ea typeface="+mn-ea"/>
                        <a:cs typeface="Times New Roman"/>
                      </a:endParaRPr>
                    </a:p>
                    <a:p>
                      <a:pPr marL="0" marR="0" indent="0" algn="just" defTabSz="957816" rtl="0" eaLnBrk="1" fontAlgn="auto" latinLnBrk="0" hangingPunct="1">
                        <a:lnSpc>
                          <a:spcPct val="100000"/>
                        </a:lnSpc>
                        <a:spcBef>
                          <a:spcPts val="0"/>
                        </a:spcBef>
                        <a:spcAft>
                          <a:spcPts val="0"/>
                        </a:spcAft>
                        <a:buClrTx/>
                        <a:buSzTx/>
                        <a:buFontTx/>
                        <a:buNone/>
                        <a:tabLst>
                          <a:tab pos="552450" algn="l"/>
                        </a:tabLst>
                        <a:defRPr/>
                      </a:pPr>
                      <a:r>
                        <a:rPr lang="en-US" altLang="ja-JP" sz="700" u="sng" kern="100" dirty="0" smtClean="0">
                          <a:effectLst/>
                          <a:latin typeface="+mn-ea"/>
                          <a:ea typeface="+mn-ea"/>
                          <a:cs typeface="Times New Roman"/>
                        </a:rPr>
                        <a:t>    </a:t>
                      </a:r>
                      <a:r>
                        <a:rPr lang="ja-JP" altLang="en-US" sz="700" u="sng" kern="100" dirty="0" smtClean="0">
                          <a:effectLst/>
                          <a:latin typeface="+mn-ea"/>
                          <a:ea typeface="+mn-ea"/>
                          <a:cs typeface="Times New Roman"/>
                        </a:rPr>
                        <a:t>（テキスト形式）で提供する。</a:t>
                      </a:r>
                      <a:endParaRPr lang="en-US" altLang="ja-JP" sz="700" u="sng" kern="100" dirty="0" smtClean="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bl>
          </a:graphicData>
        </a:graphic>
      </p:graphicFrame>
      <p:sp>
        <p:nvSpPr>
          <p:cNvPr id="315" name="額縁 314"/>
          <p:cNvSpPr/>
          <p:nvPr/>
        </p:nvSpPr>
        <p:spPr>
          <a:xfrm>
            <a:off x="224136" y="2815066"/>
            <a:ext cx="3410935" cy="201600"/>
          </a:xfrm>
          <a:prstGeom prst="bevel">
            <a:avLst/>
          </a:prstGeom>
          <a:solidFill>
            <a:srgbClr val="FF99FF"/>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18000" tIns="45720" rIns="18000" bIns="45720" numCol="1" spcCol="0" rtlCol="0" fromWordArt="0" anchor="ctr" anchorCtr="0" forceAA="0" compatLnSpc="1">
            <a:prstTxWarp prst="textNoShape">
              <a:avLst/>
            </a:prstTxWarp>
            <a:noAutofit/>
          </a:bodyPr>
          <a:lstStyle/>
          <a:p>
            <a:pPr algn="ctr"/>
            <a:r>
              <a:rPr lang="ja-JP" altLang="en-US" sz="800" dirty="0">
                <a:solidFill>
                  <a:schemeClr val="tx1"/>
                </a:solidFill>
                <a:latin typeface="+mj-ea"/>
                <a:ea typeface="+mj-ea"/>
              </a:rPr>
              <a:t>　「障害を理由とする不利益な取扱い」や「合理的配慮の提供」の具体例</a:t>
            </a:r>
          </a:p>
        </p:txBody>
      </p:sp>
      <p:graphicFrame>
        <p:nvGraphicFramePr>
          <p:cNvPr id="22" name="表 21"/>
          <p:cNvGraphicFramePr>
            <a:graphicFrameLocks noGrp="1"/>
          </p:cNvGraphicFramePr>
          <p:nvPr>
            <p:extLst>
              <p:ext uri="{D42A27DB-BD31-4B8C-83A1-F6EECF244321}">
                <p14:modId xmlns:p14="http://schemas.microsoft.com/office/powerpoint/2010/main" val="2228120290"/>
              </p:ext>
            </p:extLst>
          </p:nvPr>
        </p:nvGraphicFramePr>
        <p:xfrm>
          <a:off x="5551554" y="3056257"/>
          <a:ext cx="4202046" cy="3728994"/>
        </p:xfrm>
        <a:graphic>
          <a:graphicData uri="http://schemas.openxmlformats.org/drawingml/2006/table">
            <a:tbl>
              <a:tblPr firstRow="1" bandRow="1">
                <a:tableStyleId>{72833802-FEF1-4C79-8D5D-14CF1EAF98D9}</a:tableStyleId>
              </a:tblPr>
              <a:tblGrid>
                <a:gridCol w="432048"/>
                <a:gridCol w="1944216"/>
                <a:gridCol w="1825782"/>
              </a:tblGrid>
              <a:tr h="202922">
                <a:tc>
                  <a:txBody>
                    <a:bodyPr/>
                    <a:lstStyle/>
                    <a:p>
                      <a:pPr algn="ctr"/>
                      <a:r>
                        <a:rPr kumimoji="1" lang="ja-JP" altLang="en-US" sz="800" b="1" dirty="0" smtClean="0">
                          <a:solidFill>
                            <a:schemeClr val="tx1"/>
                          </a:solidFill>
                        </a:rPr>
                        <a:t>障害別</a:t>
                      </a:r>
                      <a:endParaRPr kumimoji="1" lang="ja-JP" altLang="en-US" sz="800" b="1" dirty="0">
                        <a:solidFill>
                          <a:schemeClr val="tx1"/>
                        </a:solidFill>
                      </a:endParaRPr>
                    </a:p>
                  </a:txBody>
                  <a:tcPr marL="36000" marR="36000" marT="36000" marB="36000" anchor="ctr">
                    <a:lnR w="12700" cap="flat" cmpd="sng" algn="ctr">
                      <a:solidFill>
                        <a:schemeClr val="accent2">
                          <a:lumMod val="60000"/>
                          <a:lumOff val="40000"/>
                        </a:schemeClr>
                      </a:solidFill>
                      <a:prstDash val="solid"/>
                      <a:round/>
                      <a:headEnd type="none" w="med" len="med"/>
                      <a:tailEnd type="none" w="med" len="med"/>
                    </a:lnR>
                    <a:solidFill>
                      <a:schemeClr val="accent2">
                        <a:lumMod val="40000"/>
                        <a:lumOff val="60000"/>
                      </a:schemeClr>
                    </a:solidFill>
                  </a:tcPr>
                </a:tc>
                <a:tc>
                  <a:txBody>
                    <a:bodyPr/>
                    <a:lstStyle/>
                    <a:p>
                      <a:pPr algn="ctr"/>
                      <a:r>
                        <a:rPr kumimoji="1" lang="ja-JP" altLang="en-US" sz="800" b="0" dirty="0" smtClean="0">
                          <a:solidFill>
                            <a:schemeClr val="tx1"/>
                          </a:solidFill>
                        </a:rPr>
                        <a:t>障害特性の例</a:t>
                      </a:r>
                      <a:endParaRPr kumimoji="1" lang="ja-JP" altLang="en-US" sz="800" b="0" dirty="0">
                        <a:solidFill>
                          <a:schemeClr val="tx1"/>
                        </a:solidFill>
                      </a:endParaRPr>
                    </a:p>
                  </a:txBody>
                  <a:tcPr marL="36000" marR="36000" marT="36000" marB="3600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ctr"/>
                      <a:r>
                        <a:rPr kumimoji="1" lang="ja-JP" altLang="en-US" sz="800" b="0" dirty="0" smtClean="0">
                          <a:solidFill>
                            <a:schemeClr val="tx1"/>
                          </a:solidFill>
                        </a:rPr>
                        <a:t>障害特性を踏まえた対応例</a:t>
                      </a:r>
                      <a:endParaRPr kumimoji="1" lang="ja-JP" altLang="en-US" sz="800" b="0" dirty="0">
                        <a:solidFill>
                          <a:schemeClr val="tx1"/>
                        </a:solidFill>
                      </a:endParaRPr>
                    </a:p>
                  </a:txBody>
                  <a:tcPr marL="36000" marR="36000" marT="36000" marB="36000" anchor="ctr">
                    <a:lnL w="12700" cap="flat" cmpd="sng" algn="ctr">
                      <a:solidFill>
                        <a:schemeClr val="accent2">
                          <a:lumMod val="60000"/>
                          <a:lumOff val="40000"/>
                        </a:schemeClr>
                      </a:solidFill>
                      <a:prstDash val="solid"/>
                      <a:round/>
                      <a:headEnd type="none" w="med" len="med"/>
                      <a:tailEnd type="none" w="med" len="med"/>
                    </a:lnL>
                    <a:solidFill>
                      <a:srgbClr val="CCFF66"/>
                    </a:solidFill>
                  </a:tcPr>
                </a:tc>
              </a:tr>
              <a:tr h="350443">
                <a:tc>
                  <a:txBody>
                    <a:bodyPr/>
                    <a:lstStyle/>
                    <a:p>
                      <a:pPr algn="just">
                        <a:spcBef>
                          <a:spcPts val="0"/>
                        </a:spcBef>
                        <a:spcAft>
                          <a:spcPts val="0"/>
                        </a:spcAft>
                        <a:tabLst>
                          <a:tab pos="552450" algn="l"/>
                        </a:tabLst>
                      </a:pPr>
                      <a:r>
                        <a:rPr lang="ja-JP" sz="700" kern="100" spc="0" baseline="0" dirty="0" smtClean="0">
                          <a:effectLst/>
                          <a:latin typeface="+mn-ea"/>
                          <a:ea typeface="+mn-ea"/>
                          <a:cs typeface="Times New Roman"/>
                        </a:rPr>
                        <a:t>肢体</a:t>
                      </a:r>
                      <a:endParaRPr lang="en-US" altLang="ja-JP" sz="700" kern="100" spc="0" baseline="0" dirty="0" smtClean="0">
                        <a:effectLst/>
                        <a:latin typeface="+mn-ea"/>
                        <a:ea typeface="+mn-ea"/>
                        <a:cs typeface="Times New Roman"/>
                      </a:endParaRPr>
                    </a:p>
                    <a:p>
                      <a:pPr algn="just">
                        <a:spcBef>
                          <a:spcPts val="0"/>
                        </a:spcBef>
                        <a:spcAft>
                          <a:spcPts val="0"/>
                        </a:spcAft>
                        <a:tabLst>
                          <a:tab pos="552450" algn="l"/>
                        </a:tabLst>
                      </a:pPr>
                      <a:r>
                        <a:rPr lang="ja-JP" sz="700" kern="100" spc="0" baseline="0" dirty="0" smtClean="0">
                          <a:effectLst/>
                          <a:latin typeface="+mn-ea"/>
                          <a:ea typeface="+mn-ea"/>
                          <a:cs typeface="Times New Roman"/>
                        </a:rPr>
                        <a:t>不自由</a:t>
                      </a:r>
                      <a:endParaRPr lang="ja-JP" sz="700" kern="100" spc="0" baseline="0" dirty="0">
                        <a:effectLst/>
                        <a:latin typeface="+mn-ea"/>
                        <a:ea typeface="+mn-ea"/>
                        <a:cs typeface="Times New Roman"/>
                      </a:endParaRP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ＭＳ Ｐゴシック" panose="020B0600070205080204" pitchFamily="50" charset="-128"/>
                          <a:ea typeface="ＭＳ Ｐゴシック" panose="020B0600070205080204" pitchFamily="50" charset="-128"/>
                          <a:cs typeface="Times New Roman"/>
                        </a:rPr>
                        <a:t>杖</a:t>
                      </a:r>
                      <a:r>
                        <a:rPr lang="ja-JP" sz="700" kern="100" dirty="0" smtClean="0">
                          <a:effectLst/>
                          <a:latin typeface="ＭＳ Ｐゴシック" panose="020B0600070205080204" pitchFamily="50" charset="-128"/>
                          <a:ea typeface="ＭＳ Ｐゴシック" panose="020B0600070205080204" pitchFamily="50" charset="-128"/>
                          <a:cs typeface="Times New Roman"/>
                        </a:rPr>
                        <a:t>等</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の</a:t>
                      </a:r>
                      <a:r>
                        <a:rPr lang="ja-JP" sz="700" kern="100" dirty="0" smtClean="0">
                          <a:effectLst/>
                          <a:latin typeface="ＭＳ Ｐゴシック" panose="020B0600070205080204" pitchFamily="50" charset="-128"/>
                          <a:ea typeface="ＭＳ Ｐゴシック" panose="020B0600070205080204" pitchFamily="50" charset="-128"/>
                          <a:cs typeface="Times New Roman"/>
                        </a:rPr>
                        <a:t>使用</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者</a:t>
                      </a:r>
                      <a:r>
                        <a:rPr lang="ja-JP" sz="700" kern="100" dirty="0" smtClean="0">
                          <a:effectLst/>
                          <a:latin typeface="ＭＳ Ｐゴシック" panose="020B0600070205080204" pitchFamily="50" charset="-128"/>
                          <a:ea typeface="ＭＳ Ｐゴシック" panose="020B0600070205080204" pitchFamily="50" charset="-128"/>
                          <a:cs typeface="Times New Roman"/>
                        </a:rPr>
                        <a:t>は</a:t>
                      </a:r>
                      <a:r>
                        <a:rPr lang="ja-JP" sz="700" kern="100" dirty="0">
                          <a:effectLst/>
                          <a:latin typeface="ＭＳ Ｐゴシック" panose="020B0600070205080204" pitchFamily="50" charset="-128"/>
                          <a:ea typeface="ＭＳ Ｐゴシック" panose="020B0600070205080204" pitchFamily="50" charset="-128"/>
                          <a:cs typeface="Times New Roman"/>
                        </a:rPr>
                        <a:t>、長距離の</a:t>
                      </a:r>
                      <a:r>
                        <a:rPr lang="ja-JP" sz="700" kern="100" dirty="0" smtClean="0">
                          <a:effectLst/>
                          <a:latin typeface="ＭＳ Ｐゴシック" panose="020B0600070205080204" pitchFamily="50" charset="-128"/>
                          <a:ea typeface="ＭＳ Ｐゴシック" panose="020B0600070205080204" pitchFamily="50" charset="-128"/>
                          <a:cs typeface="Times New Roman"/>
                        </a:rPr>
                        <a:t>歩行、</a:t>
                      </a:r>
                      <a:r>
                        <a:rPr lang="ja-JP" sz="700" kern="100" dirty="0">
                          <a:effectLst/>
                          <a:latin typeface="ＭＳ Ｐゴシック" panose="020B0600070205080204" pitchFamily="50" charset="-128"/>
                          <a:ea typeface="ＭＳ Ｐゴシック" panose="020B0600070205080204" pitchFamily="50" charset="-128"/>
                          <a:cs typeface="Times New Roman"/>
                        </a:rPr>
                        <a:t>階段</a:t>
                      </a:r>
                      <a:r>
                        <a:rPr lang="ja-JP" sz="700" kern="100" dirty="0" smtClean="0">
                          <a:effectLst/>
                          <a:latin typeface="ＭＳ Ｐゴシック" panose="020B0600070205080204" pitchFamily="50" charset="-128"/>
                          <a:ea typeface="ＭＳ Ｐゴシック" panose="020B0600070205080204" pitchFamily="50" charset="-128"/>
                          <a:cs typeface="Times New Roman"/>
                        </a:rPr>
                        <a:t>、エスカレーター</a:t>
                      </a:r>
                      <a:r>
                        <a:rPr lang="ja-JP" sz="700" kern="100" dirty="0">
                          <a:effectLst/>
                          <a:latin typeface="ＭＳ Ｐゴシック" panose="020B0600070205080204" pitchFamily="50" charset="-128"/>
                          <a:ea typeface="ＭＳ Ｐゴシック" panose="020B0600070205080204" pitchFamily="50" charset="-128"/>
                          <a:cs typeface="Times New Roman"/>
                        </a:rPr>
                        <a:t>や人ごみでの移動が困難な場合もある。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a:effectLst/>
                          <a:latin typeface="+mn-ea"/>
                          <a:ea typeface="+mn-ea"/>
                          <a:cs typeface="Times New Roman"/>
                        </a:rPr>
                        <a:t>杖等を使用している場合は、滑りやすい床は転倒しやすいため、雨天時等は配慮する。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01403">
                <a:tc>
                  <a:txBody>
                    <a:bodyPr/>
                    <a:lstStyle/>
                    <a:p>
                      <a:pPr algn="just">
                        <a:spcBef>
                          <a:spcPts val="0"/>
                        </a:spcBef>
                        <a:spcAft>
                          <a:spcPts val="0"/>
                        </a:spcAft>
                        <a:tabLst>
                          <a:tab pos="552450" algn="l"/>
                        </a:tabLst>
                      </a:pPr>
                      <a:r>
                        <a:rPr lang="ja-JP" sz="700" kern="100" baseline="0" dirty="0">
                          <a:effectLst/>
                          <a:latin typeface="+mn-ea"/>
                          <a:ea typeface="+mn-ea"/>
                          <a:cs typeface="Times New Roman"/>
                        </a:rPr>
                        <a:t>内部障害</a:t>
                      </a: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ＭＳ Ｐゴシック" panose="020B0600070205080204" pitchFamily="50" charset="-128"/>
                          <a:ea typeface="ＭＳ Ｐゴシック" panose="020B0600070205080204" pitchFamily="50" charset="-128"/>
                          <a:cs typeface="Times New Roman"/>
                        </a:rPr>
                        <a:t>外見からは分かりにくいため、周りの人に理解されにくい。</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a:effectLst/>
                          <a:latin typeface="+mn-ea"/>
                          <a:ea typeface="+mn-ea"/>
                          <a:cs typeface="Times New Roman"/>
                        </a:rPr>
                        <a:t>常に医療的対応を必要とすることが多いことを理解して、配慮する。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452105">
                <a:tc>
                  <a:txBody>
                    <a:bodyPr/>
                    <a:lstStyle/>
                    <a:p>
                      <a:pPr algn="just">
                        <a:spcBef>
                          <a:spcPts val="0"/>
                        </a:spcBef>
                        <a:spcAft>
                          <a:spcPts val="0"/>
                        </a:spcAft>
                        <a:tabLst>
                          <a:tab pos="552450" algn="l"/>
                        </a:tabLst>
                      </a:pPr>
                      <a:r>
                        <a:rPr lang="ja-JP" sz="700" kern="100" baseline="0" dirty="0">
                          <a:effectLst/>
                          <a:latin typeface="+mn-ea"/>
                          <a:ea typeface="+mn-ea"/>
                          <a:cs typeface="Times New Roman"/>
                        </a:rPr>
                        <a:t>視覚障害</a:t>
                      </a:r>
                    </a:p>
                  </a:txBody>
                  <a:tcPr marL="36000" marR="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ＭＳ Ｐゴシック" panose="020B0600070205080204" pitchFamily="50" charset="-128"/>
                          <a:ea typeface="ＭＳ Ｐゴシック" panose="020B0600070205080204" pitchFamily="50" charset="-128"/>
                          <a:cs typeface="Times New Roman"/>
                        </a:rPr>
                        <a:t>文字を</a:t>
                      </a:r>
                      <a:r>
                        <a:rPr lang="ja-JP" sz="700" kern="100" dirty="0" smtClean="0">
                          <a:effectLst/>
                          <a:latin typeface="ＭＳ Ｐゴシック" panose="020B0600070205080204" pitchFamily="50" charset="-128"/>
                          <a:ea typeface="ＭＳ Ｐゴシック" panose="020B0600070205080204" pitchFamily="50" charset="-128"/>
                          <a:cs typeface="Times New Roman"/>
                        </a:rPr>
                        <a:t>読</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めるが</a:t>
                      </a:r>
                      <a:r>
                        <a:rPr lang="ja-JP" sz="700" kern="100" dirty="0" smtClean="0">
                          <a:effectLst/>
                          <a:latin typeface="ＭＳ Ｐゴシック" panose="020B0600070205080204" pitchFamily="50" charset="-128"/>
                          <a:ea typeface="ＭＳ Ｐゴシック" panose="020B0600070205080204" pitchFamily="50" charset="-128"/>
                          <a:cs typeface="Times New Roman"/>
                        </a:rPr>
                        <a:t>歩</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くとき</a:t>
                      </a:r>
                      <a:r>
                        <a:rPr lang="ja-JP" sz="700" kern="100" dirty="0" smtClean="0">
                          <a:effectLst/>
                          <a:latin typeface="ＭＳ Ｐゴシック" panose="020B0600070205080204" pitchFamily="50" charset="-128"/>
                          <a:ea typeface="ＭＳ Ｐゴシック" panose="020B0600070205080204" pitchFamily="50" charset="-128"/>
                          <a:cs typeface="Times New Roman"/>
                        </a:rPr>
                        <a:t>に</a:t>
                      </a:r>
                      <a:r>
                        <a:rPr lang="ja-JP" sz="700" kern="100" dirty="0">
                          <a:effectLst/>
                          <a:latin typeface="ＭＳ Ｐゴシック" panose="020B0600070205080204" pitchFamily="50" charset="-128"/>
                          <a:ea typeface="ＭＳ Ｐゴシック" panose="020B0600070205080204" pitchFamily="50" charset="-128"/>
                          <a:cs typeface="Times New Roman"/>
                        </a:rPr>
                        <a:t>障害物に</a:t>
                      </a:r>
                      <a:r>
                        <a:rPr lang="ja-JP" sz="700" kern="100" dirty="0" smtClean="0">
                          <a:effectLst/>
                          <a:latin typeface="ＭＳ Ｐゴシック" panose="020B0600070205080204" pitchFamily="50" charset="-128"/>
                          <a:ea typeface="ＭＳ Ｐゴシック" panose="020B0600070205080204" pitchFamily="50" charset="-128"/>
                          <a:cs typeface="Times New Roman"/>
                        </a:rPr>
                        <a:t>ぶつか</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る</a:t>
                      </a:r>
                      <a:r>
                        <a:rPr lang="ja-JP" sz="700" kern="100" dirty="0" smtClean="0">
                          <a:effectLst/>
                          <a:latin typeface="ＭＳ Ｐゴシック" panose="020B0600070205080204" pitchFamily="50" charset="-128"/>
                          <a:ea typeface="ＭＳ Ｐゴシック" panose="020B0600070205080204" pitchFamily="50" charset="-128"/>
                          <a:cs typeface="Times New Roman"/>
                        </a:rPr>
                        <a:t>、</a:t>
                      </a:r>
                      <a:r>
                        <a:rPr lang="ja-JP" sz="700" kern="100" dirty="0">
                          <a:effectLst/>
                          <a:latin typeface="ＭＳ Ｐゴシック" panose="020B0600070205080204" pitchFamily="50" charset="-128"/>
                          <a:ea typeface="ＭＳ Ｐゴシック" panose="020B0600070205080204" pitchFamily="50" charset="-128"/>
                          <a:cs typeface="Times New Roman"/>
                        </a:rPr>
                        <a:t>障害物を</a:t>
                      </a:r>
                      <a:r>
                        <a:rPr lang="ja-JP" sz="700" kern="100" dirty="0" smtClean="0">
                          <a:effectLst/>
                          <a:latin typeface="ＭＳ Ｐゴシック" panose="020B0600070205080204" pitchFamily="50" charset="-128"/>
                          <a:ea typeface="ＭＳ Ｐゴシック" panose="020B0600070205080204" pitchFamily="50" charset="-128"/>
                          <a:cs typeface="Times New Roman"/>
                        </a:rPr>
                        <a:t>避けて歩く</a:t>
                      </a:r>
                      <a:r>
                        <a:rPr lang="ja-JP" sz="700" kern="100" dirty="0">
                          <a:effectLst/>
                          <a:latin typeface="ＭＳ Ｐゴシック" panose="020B0600070205080204" pitchFamily="50" charset="-128"/>
                          <a:ea typeface="ＭＳ Ｐゴシック" panose="020B0600070205080204" pitchFamily="50" charset="-128"/>
                          <a:cs typeface="Times New Roman"/>
                        </a:rPr>
                        <a:t>ことはできる</a:t>
                      </a:r>
                      <a:r>
                        <a:rPr lang="ja-JP" sz="700" kern="100" dirty="0" smtClean="0">
                          <a:effectLst/>
                          <a:latin typeface="ＭＳ Ｐゴシック" panose="020B0600070205080204" pitchFamily="50" charset="-128"/>
                          <a:ea typeface="ＭＳ Ｐゴシック" panose="020B0600070205080204" pitchFamily="50" charset="-128"/>
                          <a:cs typeface="Times New Roman"/>
                        </a:rPr>
                        <a:t>が文字</a:t>
                      </a:r>
                      <a:r>
                        <a:rPr lang="ja-JP" sz="700" kern="100" dirty="0">
                          <a:effectLst/>
                          <a:latin typeface="ＭＳ Ｐゴシック" panose="020B0600070205080204" pitchFamily="50" charset="-128"/>
                          <a:ea typeface="ＭＳ Ｐゴシック" panose="020B0600070205080204" pitchFamily="50" charset="-128"/>
                          <a:cs typeface="Times New Roman"/>
                        </a:rPr>
                        <a:t>は</a:t>
                      </a:r>
                      <a:r>
                        <a:rPr lang="ja-JP" sz="700" kern="100" dirty="0" smtClean="0">
                          <a:effectLst/>
                          <a:latin typeface="ＭＳ Ｐゴシック" panose="020B0600070205080204" pitchFamily="50" charset="-128"/>
                          <a:ea typeface="ＭＳ Ｐゴシック" panose="020B0600070205080204" pitchFamily="50" charset="-128"/>
                          <a:cs typeface="Times New Roman"/>
                        </a:rPr>
                        <a:t>読めないなど</a:t>
                      </a:r>
                      <a:r>
                        <a:rPr lang="ja-JP" sz="700" kern="100" dirty="0">
                          <a:effectLst/>
                          <a:latin typeface="ＭＳ Ｐゴシック" panose="020B0600070205080204" pitchFamily="50" charset="-128"/>
                          <a:ea typeface="ＭＳ Ｐゴシック" panose="020B0600070205080204" pitchFamily="50" charset="-128"/>
                          <a:cs typeface="Times New Roman"/>
                        </a:rPr>
                        <a:t>、個人差がある。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smtClean="0">
                          <a:effectLst/>
                          <a:latin typeface="+mn-ea"/>
                          <a:ea typeface="+mn-ea"/>
                          <a:cs typeface="Times New Roman"/>
                        </a:rPr>
                        <a:t>「</a:t>
                      </a:r>
                      <a:r>
                        <a:rPr lang="ja-JP" sz="700" kern="100" dirty="0">
                          <a:effectLst/>
                          <a:latin typeface="+mn-ea"/>
                          <a:ea typeface="+mn-ea"/>
                          <a:cs typeface="Times New Roman"/>
                        </a:rPr>
                        <a:t>それ」「こっち」などと指差し表現や指示代名詞で表現せず、「あなたの正面」「２時の</a:t>
                      </a:r>
                      <a:r>
                        <a:rPr lang="ja-JP" sz="700" kern="100" dirty="0" smtClean="0">
                          <a:effectLst/>
                          <a:latin typeface="+mn-ea"/>
                          <a:ea typeface="+mn-ea"/>
                          <a:cs typeface="Times New Roman"/>
                        </a:rPr>
                        <a:t>方向」</a:t>
                      </a:r>
                      <a:r>
                        <a:rPr lang="ja-JP" sz="700" kern="100" dirty="0">
                          <a:effectLst/>
                          <a:latin typeface="+mn-ea"/>
                          <a:ea typeface="+mn-ea"/>
                          <a:cs typeface="Times New Roman"/>
                        </a:rPr>
                        <a:t>などと具体的に説明する。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01403">
                <a:tc>
                  <a:txBody>
                    <a:bodyPr/>
                    <a:lstStyle/>
                    <a:p>
                      <a:pPr algn="just">
                        <a:spcBef>
                          <a:spcPts val="0"/>
                        </a:spcBef>
                        <a:spcAft>
                          <a:spcPts val="0"/>
                        </a:spcAft>
                        <a:tabLst>
                          <a:tab pos="552450" algn="l"/>
                        </a:tabLst>
                      </a:pPr>
                      <a:r>
                        <a:rPr lang="ja-JP" sz="700" kern="100" baseline="0" dirty="0">
                          <a:effectLst/>
                          <a:latin typeface="+mn-ea"/>
                          <a:ea typeface="+mn-ea"/>
                          <a:cs typeface="Times New Roman"/>
                        </a:rPr>
                        <a:t>聴覚</a:t>
                      </a:r>
                      <a:r>
                        <a:rPr lang="ja-JP" sz="700" kern="100" baseline="0" dirty="0" smtClean="0">
                          <a:effectLst/>
                          <a:latin typeface="+mn-ea"/>
                          <a:ea typeface="+mn-ea"/>
                          <a:cs typeface="Times New Roman"/>
                        </a:rPr>
                        <a:t>・</a:t>
                      </a:r>
                      <a:endParaRPr lang="en-US" altLang="ja-JP" sz="700" kern="100" baseline="0" dirty="0" smtClean="0">
                        <a:effectLst/>
                        <a:latin typeface="+mn-ea"/>
                        <a:ea typeface="+mn-ea"/>
                        <a:cs typeface="Times New Roman"/>
                      </a:endParaRPr>
                    </a:p>
                    <a:p>
                      <a:pPr algn="just">
                        <a:spcBef>
                          <a:spcPts val="0"/>
                        </a:spcBef>
                        <a:spcAft>
                          <a:spcPts val="0"/>
                        </a:spcAft>
                        <a:tabLst>
                          <a:tab pos="552450" algn="l"/>
                        </a:tabLst>
                      </a:pPr>
                      <a:r>
                        <a:rPr lang="ja-JP" sz="700" kern="100" baseline="0" dirty="0" smtClean="0">
                          <a:effectLst/>
                          <a:latin typeface="+mn-ea"/>
                          <a:ea typeface="+mn-ea"/>
                          <a:cs typeface="Times New Roman"/>
                        </a:rPr>
                        <a:t>言語</a:t>
                      </a:r>
                      <a:r>
                        <a:rPr lang="ja-JP" sz="700" kern="100" baseline="0" dirty="0">
                          <a:effectLst/>
                          <a:latin typeface="+mn-ea"/>
                          <a:ea typeface="+mn-ea"/>
                          <a:cs typeface="Times New Roman"/>
                        </a:rPr>
                        <a:t>障害</a:t>
                      </a: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smtClean="0">
                          <a:effectLst/>
                          <a:latin typeface="ＭＳ Ｐゴシック" panose="020B0600070205080204" pitchFamily="50" charset="-128"/>
                          <a:ea typeface="ＭＳ Ｐゴシック" panose="020B0600070205080204" pitchFamily="50" charset="-128"/>
                          <a:cs typeface="Times New Roman"/>
                        </a:rPr>
                        <a:t>聞こえ方</a:t>
                      </a:r>
                      <a:r>
                        <a:rPr lang="ja-JP" sz="700" kern="100" dirty="0">
                          <a:effectLst/>
                          <a:latin typeface="ＭＳ Ｐゴシック" panose="020B0600070205080204" pitchFamily="50" charset="-128"/>
                          <a:ea typeface="ＭＳ Ｐゴシック" panose="020B0600070205080204" pitchFamily="50" charset="-128"/>
                          <a:cs typeface="Times New Roman"/>
                        </a:rPr>
                        <a:t>やこれまでの生活によって、それぞれコミュニケーションの方法を身につけている。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smtClean="0">
                          <a:effectLst/>
                          <a:latin typeface="+mn-ea"/>
                          <a:ea typeface="+mn-ea"/>
                          <a:cs typeface="Times New Roman"/>
                        </a:rPr>
                        <a:t>どの</a:t>
                      </a:r>
                      <a:r>
                        <a:rPr lang="ja-JP" sz="700" kern="100" dirty="0">
                          <a:effectLst/>
                          <a:latin typeface="+mn-ea"/>
                          <a:ea typeface="+mn-ea"/>
                          <a:cs typeface="Times New Roman"/>
                        </a:rPr>
                        <a:t>ような方法（音声、筆談など）でコミュニケーションをとればよいか本人に確認する。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01403">
                <a:tc>
                  <a:txBody>
                    <a:bodyPr/>
                    <a:lstStyle/>
                    <a:p>
                      <a:pPr algn="just">
                        <a:spcBef>
                          <a:spcPts val="0"/>
                        </a:spcBef>
                        <a:spcAft>
                          <a:spcPts val="0"/>
                        </a:spcAft>
                        <a:tabLst>
                          <a:tab pos="552450" algn="l"/>
                        </a:tabLst>
                      </a:pPr>
                      <a:r>
                        <a:rPr lang="ja-JP" sz="700" kern="100" baseline="0" dirty="0">
                          <a:effectLst/>
                          <a:latin typeface="+mn-ea"/>
                          <a:ea typeface="+mn-ea"/>
                          <a:cs typeface="Times New Roman"/>
                        </a:rPr>
                        <a:t>盲</a:t>
                      </a:r>
                      <a:r>
                        <a:rPr lang="ja-JP" sz="700" kern="100" baseline="0" dirty="0" err="1" smtClean="0">
                          <a:effectLst/>
                          <a:latin typeface="+mn-ea"/>
                          <a:ea typeface="+mn-ea"/>
                          <a:cs typeface="Times New Roman"/>
                        </a:rPr>
                        <a:t>ろう</a:t>
                      </a:r>
                      <a:endParaRPr lang="ja-JP" sz="700" kern="100" baseline="0" dirty="0">
                        <a:effectLst/>
                        <a:latin typeface="+mn-ea"/>
                        <a:ea typeface="+mn-ea"/>
                        <a:cs typeface="Times New Roman"/>
                      </a:endParaRP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smtClean="0">
                          <a:effectLst/>
                          <a:latin typeface="ＭＳ Ｐゴシック" panose="020B0600070205080204" pitchFamily="50" charset="-128"/>
                          <a:ea typeface="ＭＳ Ｐゴシック" panose="020B0600070205080204" pitchFamily="50" charset="-128"/>
                          <a:cs typeface="Times New Roman"/>
                        </a:rPr>
                        <a:t>コミュニケーション</a:t>
                      </a:r>
                      <a:r>
                        <a:rPr lang="ja-JP" sz="700" kern="100" dirty="0">
                          <a:effectLst/>
                          <a:latin typeface="ＭＳ Ｐゴシック" panose="020B0600070205080204" pitchFamily="50" charset="-128"/>
                          <a:ea typeface="ＭＳ Ｐゴシック" panose="020B0600070205080204" pitchFamily="50" charset="-128"/>
                          <a:cs typeface="Times New Roman"/>
                        </a:rPr>
                        <a:t>手段は、障害の</a:t>
                      </a:r>
                      <a:r>
                        <a:rPr lang="ja-JP" sz="700" kern="100" dirty="0" smtClean="0">
                          <a:effectLst/>
                          <a:latin typeface="ＭＳ Ｐゴシック" panose="020B0600070205080204" pitchFamily="50" charset="-128"/>
                          <a:ea typeface="ＭＳ Ｐゴシック" panose="020B0600070205080204" pitchFamily="50" charset="-128"/>
                          <a:cs typeface="Times New Roman"/>
                        </a:rPr>
                        <a:t>状態</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や</a:t>
                      </a:r>
                      <a:r>
                        <a:rPr lang="ja-JP" sz="700" kern="100" dirty="0" smtClean="0">
                          <a:effectLst/>
                          <a:latin typeface="ＭＳ Ｐゴシック" panose="020B0600070205080204" pitchFamily="50" charset="-128"/>
                          <a:ea typeface="ＭＳ Ｐゴシック" panose="020B0600070205080204" pitchFamily="50" charset="-128"/>
                          <a:cs typeface="Times New Roman"/>
                        </a:rPr>
                        <a:t>盲</a:t>
                      </a:r>
                      <a:r>
                        <a:rPr lang="ja-JP" sz="700" kern="100" dirty="0">
                          <a:effectLst/>
                          <a:latin typeface="ＭＳ Ｐゴシック" panose="020B0600070205080204" pitchFamily="50" charset="-128"/>
                          <a:ea typeface="ＭＳ Ｐゴシック" panose="020B0600070205080204" pitchFamily="50" charset="-128"/>
                          <a:cs typeface="Times New Roman"/>
                        </a:rPr>
                        <a:t>ろうになるまでの経緯、</a:t>
                      </a:r>
                      <a:r>
                        <a:rPr lang="ja-JP" sz="700" kern="100" dirty="0" smtClean="0">
                          <a:effectLst/>
                          <a:latin typeface="ＭＳ Ｐゴシック" panose="020B0600070205080204" pitchFamily="50" charset="-128"/>
                          <a:ea typeface="ＭＳ Ｐゴシック" panose="020B0600070205080204" pitchFamily="50" charset="-128"/>
                          <a:cs typeface="Times New Roman"/>
                        </a:rPr>
                        <a:t>成育歴</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等</a:t>
                      </a:r>
                      <a:r>
                        <a:rPr lang="ja-JP" sz="700" kern="100" dirty="0" smtClean="0">
                          <a:effectLst/>
                          <a:latin typeface="ＭＳ Ｐゴシック" panose="020B0600070205080204" pitchFamily="50" charset="-128"/>
                          <a:ea typeface="ＭＳ Ｐゴシック" panose="020B0600070205080204" pitchFamily="50" charset="-128"/>
                          <a:cs typeface="Times New Roman"/>
                        </a:rPr>
                        <a:t>に</a:t>
                      </a:r>
                      <a:r>
                        <a:rPr lang="ja-JP" sz="700" kern="100" dirty="0">
                          <a:effectLst/>
                          <a:latin typeface="ＭＳ Ｐゴシック" panose="020B0600070205080204" pitchFamily="50" charset="-128"/>
                          <a:ea typeface="ＭＳ Ｐゴシック" panose="020B0600070205080204" pitchFamily="50" charset="-128"/>
                          <a:cs typeface="Times New Roman"/>
                        </a:rPr>
                        <a:t>よって</a:t>
                      </a:r>
                      <a:r>
                        <a:rPr lang="ja-JP" sz="700" kern="100" dirty="0" smtClean="0">
                          <a:effectLst/>
                          <a:latin typeface="ＭＳ Ｐゴシック" panose="020B0600070205080204" pitchFamily="50" charset="-128"/>
                          <a:ea typeface="ＭＳ Ｐゴシック" panose="020B0600070205080204" pitchFamily="50" charset="-128"/>
                          <a:cs typeface="Times New Roman"/>
                        </a:rPr>
                        <a:t>異なる</a:t>
                      </a:r>
                      <a:r>
                        <a:rPr lang="ja-JP" sz="700" kern="100" dirty="0">
                          <a:effectLst/>
                          <a:latin typeface="ＭＳ Ｐゴシック" panose="020B0600070205080204" pitchFamily="50" charset="-128"/>
                          <a:ea typeface="ＭＳ Ｐゴシック" panose="020B0600070205080204" pitchFamily="50" charset="-128"/>
                          <a:cs typeface="Times New Roman"/>
                        </a:rPr>
                        <a:t>。</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a:effectLst/>
                          <a:latin typeface="+mn-ea"/>
                          <a:ea typeface="+mn-ea"/>
                          <a:cs typeface="Times New Roman"/>
                        </a:rPr>
                        <a:t>言葉の通訳に加えて、視覚的・聴覚的情報についても意識的に伝える</a:t>
                      </a:r>
                      <a:r>
                        <a:rPr lang="ja-JP" sz="700" kern="100" dirty="0" smtClean="0">
                          <a:effectLst/>
                          <a:latin typeface="+mn-ea"/>
                          <a:ea typeface="+mn-ea"/>
                          <a:cs typeface="Times New Roman"/>
                        </a:rPr>
                        <a:t>。</a:t>
                      </a:r>
                      <a:endParaRPr lang="ja-JP" sz="700" kern="100" dirty="0">
                        <a:effectLst/>
                        <a:latin typeface="+mn-ea"/>
                        <a:ea typeface="+mn-ea"/>
                        <a:cs typeface="Times New Roman"/>
                      </a:endParaRP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63863">
                <a:tc>
                  <a:txBody>
                    <a:bodyPr/>
                    <a:lstStyle/>
                    <a:p>
                      <a:pPr algn="just">
                        <a:spcBef>
                          <a:spcPts val="0"/>
                        </a:spcBef>
                        <a:spcAft>
                          <a:spcPts val="0"/>
                        </a:spcAft>
                        <a:tabLst>
                          <a:tab pos="552450" algn="l"/>
                        </a:tabLst>
                      </a:pPr>
                      <a:r>
                        <a:rPr lang="ja-JP" sz="700" kern="100" baseline="0" dirty="0">
                          <a:effectLst/>
                          <a:latin typeface="+mn-ea"/>
                          <a:ea typeface="+mn-ea"/>
                          <a:cs typeface="Times New Roman"/>
                        </a:rPr>
                        <a:t>知的障害</a:t>
                      </a: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ＭＳ Ｐゴシック" panose="020B0600070205080204" pitchFamily="50" charset="-128"/>
                          <a:ea typeface="ＭＳ Ｐゴシック" panose="020B0600070205080204" pitchFamily="50" charset="-128"/>
                          <a:cs typeface="Times New Roman"/>
                        </a:rPr>
                        <a:t>障害の状態によって</a:t>
                      </a:r>
                      <a:r>
                        <a:rPr lang="ja-JP" sz="700" kern="100" dirty="0" smtClean="0">
                          <a:effectLst/>
                          <a:latin typeface="ＭＳ Ｐゴシック" panose="020B0600070205080204" pitchFamily="50" charset="-128"/>
                          <a:ea typeface="ＭＳ Ｐゴシック" panose="020B0600070205080204" pitchFamily="50" charset="-128"/>
                          <a:cs typeface="Times New Roman"/>
                        </a:rPr>
                        <a:t>、</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複雑な</a:t>
                      </a:r>
                      <a:r>
                        <a:rPr lang="ja-JP" sz="700" kern="100" dirty="0" smtClean="0">
                          <a:effectLst/>
                          <a:latin typeface="ＭＳ Ｐゴシック" panose="020B0600070205080204" pitchFamily="50" charset="-128"/>
                          <a:ea typeface="ＭＳ Ｐゴシック" panose="020B0600070205080204" pitchFamily="50" charset="-128"/>
                          <a:cs typeface="Times New Roman"/>
                        </a:rPr>
                        <a:t>文章</a:t>
                      </a:r>
                      <a:r>
                        <a:rPr lang="ja-JP" sz="700" kern="100" dirty="0">
                          <a:effectLst/>
                          <a:latin typeface="ＭＳ Ｐゴシック" panose="020B0600070205080204" pitchFamily="50" charset="-128"/>
                          <a:ea typeface="ＭＳ Ｐゴシック" panose="020B0600070205080204" pitchFamily="50" charset="-128"/>
                          <a:cs typeface="Times New Roman"/>
                        </a:rPr>
                        <a:t>や会話の理解</a:t>
                      </a:r>
                      <a:r>
                        <a:rPr lang="ja-JP" sz="700" kern="100" dirty="0" smtClean="0">
                          <a:effectLst/>
                          <a:latin typeface="ＭＳ Ｐゴシック" panose="020B0600070205080204" pitchFamily="50" charset="-128"/>
                          <a:ea typeface="ＭＳ Ｐゴシック" panose="020B0600070205080204" pitchFamily="50" charset="-128"/>
                          <a:cs typeface="Times New Roman"/>
                        </a:rPr>
                        <a:t>が</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不得手</a:t>
                      </a:r>
                      <a:r>
                        <a:rPr lang="ja-JP" sz="700" kern="100" dirty="0" smtClean="0">
                          <a:effectLst/>
                          <a:latin typeface="ＭＳ Ｐゴシック" panose="020B0600070205080204" pitchFamily="50" charset="-128"/>
                          <a:ea typeface="ＭＳ Ｐゴシック" panose="020B0600070205080204" pitchFamily="50" charset="-128"/>
                          <a:cs typeface="Times New Roman"/>
                        </a:rPr>
                        <a:t>だったり</a:t>
                      </a:r>
                      <a:r>
                        <a:rPr lang="ja-JP" sz="700" kern="100" dirty="0">
                          <a:effectLst/>
                          <a:latin typeface="ＭＳ Ｐゴシック" panose="020B0600070205080204" pitchFamily="50" charset="-128"/>
                          <a:ea typeface="ＭＳ Ｐゴシック" panose="020B0600070205080204" pitchFamily="50" charset="-128"/>
                          <a:cs typeface="Times New Roman"/>
                        </a:rPr>
                        <a:t>、お釣り</a:t>
                      </a:r>
                      <a:r>
                        <a:rPr lang="ja-JP" sz="700" kern="100" dirty="0" smtClean="0">
                          <a:effectLst/>
                          <a:latin typeface="ＭＳ Ｐゴシック" panose="020B0600070205080204" pitchFamily="50" charset="-128"/>
                          <a:ea typeface="ＭＳ Ｐゴシック" panose="020B0600070205080204" pitchFamily="50" charset="-128"/>
                          <a:cs typeface="Times New Roman"/>
                        </a:rPr>
                        <a:t>の</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計算</a:t>
                      </a:r>
                      <a:r>
                        <a:rPr lang="ja-JP" sz="700" kern="100" dirty="0" smtClean="0">
                          <a:effectLst/>
                          <a:latin typeface="ＭＳ Ｐゴシック" panose="020B0600070205080204" pitchFamily="50" charset="-128"/>
                          <a:ea typeface="ＭＳ Ｐゴシック" panose="020B0600070205080204" pitchFamily="50" charset="-128"/>
                          <a:cs typeface="Times New Roman"/>
                        </a:rPr>
                        <a:t>も</a:t>
                      </a:r>
                      <a:r>
                        <a:rPr lang="ja-JP" sz="700" kern="100" dirty="0">
                          <a:effectLst/>
                          <a:latin typeface="ＭＳ Ｐゴシック" panose="020B0600070205080204" pitchFamily="50" charset="-128"/>
                          <a:ea typeface="ＭＳ Ｐゴシック" panose="020B0600070205080204" pitchFamily="50" charset="-128"/>
                          <a:cs typeface="Times New Roman"/>
                        </a:rPr>
                        <a:t>苦手だったりする。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a:effectLst/>
                          <a:latin typeface="+mn-ea"/>
                          <a:ea typeface="+mn-ea"/>
                          <a:cs typeface="Times New Roman"/>
                        </a:rPr>
                        <a:t>言葉による説明などを理解しにくいため、ゆっくり、丁寧に、分かりやすく</a:t>
                      </a:r>
                      <a:r>
                        <a:rPr lang="ja-JP" sz="700" kern="100" dirty="0" smtClean="0">
                          <a:effectLst/>
                          <a:latin typeface="+mn-ea"/>
                          <a:ea typeface="+mn-ea"/>
                          <a:cs typeface="Times New Roman"/>
                        </a:rPr>
                        <a:t>話す</a:t>
                      </a:r>
                      <a:r>
                        <a:rPr lang="ja-JP" sz="700" kern="100" dirty="0">
                          <a:effectLst/>
                          <a:latin typeface="+mn-ea"/>
                          <a:ea typeface="+mn-ea"/>
                          <a:cs typeface="Times New Roman"/>
                        </a:rPr>
                        <a:t>。</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63863">
                <a:tc>
                  <a:txBody>
                    <a:bodyPr/>
                    <a:lstStyle/>
                    <a:p>
                      <a:pPr algn="just">
                        <a:spcBef>
                          <a:spcPts val="0"/>
                        </a:spcBef>
                        <a:spcAft>
                          <a:spcPts val="0"/>
                        </a:spcAft>
                        <a:tabLst>
                          <a:tab pos="552450" algn="l"/>
                        </a:tabLst>
                      </a:pPr>
                      <a:r>
                        <a:rPr lang="ja-JP" sz="700" kern="100" baseline="0" dirty="0">
                          <a:effectLst/>
                          <a:latin typeface="+mn-ea"/>
                          <a:ea typeface="+mn-ea"/>
                          <a:cs typeface="Times New Roman"/>
                        </a:rPr>
                        <a:t>精神障害</a:t>
                      </a: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smtClean="0">
                          <a:effectLst/>
                          <a:latin typeface="ＭＳ Ｐゴシック" panose="020B0600070205080204" pitchFamily="50" charset="-128"/>
                          <a:ea typeface="ＭＳ Ｐゴシック" panose="020B0600070205080204" pitchFamily="50" charset="-128"/>
                          <a:cs typeface="Times New Roman"/>
                        </a:rPr>
                        <a:t>ストレス</a:t>
                      </a:r>
                      <a:r>
                        <a:rPr lang="ja-JP" sz="700" kern="100" dirty="0">
                          <a:effectLst/>
                          <a:latin typeface="ＭＳ Ｐゴシック" panose="020B0600070205080204" pitchFamily="50" charset="-128"/>
                          <a:ea typeface="ＭＳ Ｐゴシック" panose="020B0600070205080204" pitchFamily="50" charset="-128"/>
                          <a:cs typeface="Times New Roman"/>
                        </a:rPr>
                        <a:t>に弱く疲れやすい、対人</a:t>
                      </a:r>
                      <a:r>
                        <a:rPr lang="ja-JP" sz="700" kern="100" dirty="0" smtClean="0">
                          <a:effectLst/>
                          <a:latin typeface="ＭＳ Ｐゴシック" panose="020B0600070205080204" pitchFamily="50" charset="-128"/>
                          <a:ea typeface="ＭＳ Ｐゴシック" panose="020B0600070205080204" pitchFamily="50" charset="-128"/>
                          <a:cs typeface="Times New Roman"/>
                        </a:rPr>
                        <a:t>関係が</a:t>
                      </a:r>
                      <a:r>
                        <a:rPr lang="ja-JP" sz="700" kern="100" dirty="0">
                          <a:effectLst/>
                          <a:latin typeface="ＭＳ Ｐゴシック" panose="020B0600070205080204" pitchFamily="50" charset="-128"/>
                          <a:ea typeface="ＭＳ Ｐゴシック" panose="020B0600070205080204" pitchFamily="50" charset="-128"/>
                          <a:cs typeface="Times New Roman"/>
                        </a:rPr>
                        <a:t>苦手、緊張が強く</a:t>
                      </a:r>
                      <a:r>
                        <a:rPr lang="ja-JP" sz="700" kern="100" dirty="0" smtClean="0">
                          <a:effectLst/>
                          <a:latin typeface="ＭＳ Ｐゴシック" panose="020B0600070205080204" pitchFamily="50" charset="-128"/>
                          <a:ea typeface="ＭＳ Ｐゴシック" panose="020B0600070205080204" pitchFamily="50" charset="-128"/>
                          <a:cs typeface="Times New Roman"/>
                        </a:rPr>
                        <a:t>周囲に</a:t>
                      </a:r>
                      <a:r>
                        <a:rPr lang="ja-JP" sz="700" kern="100" dirty="0">
                          <a:effectLst/>
                          <a:latin typeface="ＭＳ Ｐゴシック" panose="020B0600070205080204" pitchFamily="50" charset="-128"/>
                          <a:ea typeface="ＭＳ Ｐゴシック" panose="020B0600070205080204" pitchFamily="50" charset="-128"/>
                          <a:cs typeface="Times New Roman"/>
                        </a:rPr>
                        <a:t>なじみにくいなどの状態にあること</a:t>
                      </a:r>
                      <a:r>
                        <a:rPr lang="ja-JP" sz="700" kern="100" dirty="0" smtClean="0">
                          <a:effectLst/>
                          <a:latin typeface="ＭＳ Ｐゴシック" panose="020B0600070205080204" pitchFamily="50" charset="-128"/>
                          <a:ea typeface="ＭＳ Ｐゴシック" panose="020B0600070205080204" pitchFamily="50" charset="-128"/>
                          <a:cs typeface="Times New Roman"/>
                        </a:rPr>
                        <a:t>が多い</a:t>
                      </a:r>
                      <a:r>
                        <a:rPr lang="ja-JP" sz="700" kern="100" dirty="0">
                          <a:effectLst/>
                          <a:latin typeface="ＭＳ Ｐゴシック" panose="020B0600070205080204" pitchFamily="50" charset="-128"/>
                          <a:ea typeface="ＭＳ Ｐゴシック" panose="020B0600070205080204" pitchFamily="50" charset="-128"/>
                          <a:cs typeface="Times New Roman"/>
                        </a:rPr>
                        <a:t>。</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a:effectLst/>
                          <a:latin typeface="+mn-ea"/>
                          <a:ea typeface="+mn-ea"/>
                          <a:cs typeface="Times New Roman"/>
                        </a:rPr>
                        <a:t>対人関係に敏感であることを理解し、批判的な言い方は避けるなどの工夫をする。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63863">
                <a:tc>
                  <a:txBody>
                    <a:bodyPr/>
                    <a:lstStyle/>
                    <a:p>
                      <a:pPr algn="just">
                        <a:spcBef>
                          <a:spcPts val="0"/>
                        </a:spcBef>
                        <a:spcAft>
                          <a:spcPts val="0"/>
                        </a:spcAft>
                        <a:tabLst>
                          <a:tab pos="552450" algn="l"/>
                        </a:tabLst>
                      </a:pPr>
                      <a:r>
                        <a:rPr lang="ja-JP" sz="700" kern="100" baseline="0" dirty="0">
                          <a:effectLst/>
                          <a:latin typeface="+mn-ea"/>
                          <a:ea typeface="+mn-ea"/>
                          <a:cs typeface="Times New Roman"/>
                        </a:rPr>
                        <a:t>発達障害</a:t>
                      </a: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ＭＳ Ｐゴシック" panose="020B0600070205080204" pitchFamily="50" charset="-128"/>
                          <a:ea typeface="ＭＳ Ｐゴシック" panose="020B0600070205080204" pitchFamily="50" charset="-128"/>
                          <a:cs typeface="Times New Roman"/>
                        </a:rPr>
                        <a:t>見通しの</a:t>
                      </a:r>
                      <a:r>
                        <a:rPr lang="ja-JP" sz="700" kern="100" dirty="0" smtClean="0">
                          <a:effectLst/>
                          <a:latin typeface="ＭＳ Ｐゴシック" panose="020B0600070205080204" pitchFamily="50" charset="-128"/>
                          <a:ea typeface="ＭＳ Ｐゴシック" panose="020B0600070205080204" pitchFamily="50" charset="-128"/>
                          <a:cs typeface="Times New Roman"/>
                        </a:rPr>
                        <a:t>立たない</a:t>
                      </a:r>
                      <a:r>
                        <a:rPr lang="ja-JP" altLang="en-US" sz="700" kern="100" dirty="0" smtClean="0">
                          <a:effectLst/>
                          <a:latin typeface="ＭＳ Ｐゴシック" panose="020B0600070205080204" pitchFamily="50" charset="-128"/>
                          <a:ea typeface="ＭＳ Ｐゴシック" panose="020B0600070205080204" pitchFamily="50" charset="-128"/>
                          <a:cs typeface="Times New Roman"/>
                        </a:rPr>
                        <a:t>と</a:t>
                      </a:r>
                      <a:r>
                        <a:rPr lang="ja-JP" sz="700" kern="100" dirty="0" smtClean="0">
                          <a:effectLst/>
                          <a:latin typeface="ＭＳ Ｐゴシック" panose="020B0600070205080204" pitchFamily="50" charset="-128"/>
                          <a:ea typeface="ＭＳ Ｐゴシック" panose="020B0600070205080204" pitchFamily="50" charset="-128"/>
                          <a:cs typeface="Times New Roman"/>
                        </a:rPr>
                        <a:t>不安</a:t>
                      </a:r>
                      <a:r>
                        <a:rPr lang="ja-JP" sz="700" kern="100" dirty="0">
                          <a:effectLst/>
                          <a:latin typeface="ＭＳ Ｐゴシック" panose="020B0600070205080204" pitchFamily="50" charset="-128"/>
                          <a:ea typeface="ＭＳ Ｐゴシック" panose="020B0600070205080204" pitchFamily="50" charset="-128"/>
                          <a:cs typeface="Times New Roman"/>
                        </a:rPr>
                        <a:t>が強いが、見通しが立つときちんと対応できる。（自閉症スペクトラム）</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a:effectLst/>
                          <a:latin typeface="+mn-ea"/>
                          <a:ea typeface="+mn-ea"/>
                          <a:cs typeface="Times New Roman"/>
                        </a:rPr>
                        <a:t>新しく挑戦する部分は少しずつにするなど、スモールステップによる支援に心がける。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63863">
                <a:tc>
                  <a:txBody>
                    <a:bodyPr/>
                    <a:lstStyle/>
                    <a:p>
                      <a:pPr algn="just">
                        <a:spcBef>
                          <a:spcPts val="0"/>
                        </a:spcBef>
                        <a:spcAft>
                          <a:spcPts val="0"/>
                        </a:spcAft>
                        <a:tabLst>
                          <a:tab pos="552450" algn="l"/>
                        </a:tabLst>
                      </a:pPr>
                      <a:r>
                        <a:rPr lang="ja-JP" sz="700" kern="100" baseline="0" dirty="0" smtClean="0">
                          <a:effectLst/>
                          <a:latin typeface="+mn-ea"/>
                          <a:ea typeface="+mn-ea"/>
                          <a:cs typeface="Times New Roman"/>
                        </a:rPr>
                        <a:t>高次脳</a:t>
                      </a:r>
                      <a:endParaRPr lang="en-US" altLang="ja-JP" sz="700" kern="100" baseline="0" dirty="0" smtClean="0">
                        <a:effectLst/>
                        <a:latin typeface="+mn-ea"/>
                        <a:ea typeface="+mn-ea"/>
                        <a:cs typeface="Times New Roman"/>
                      </a:endParaRPr>
                    </a:p>
                    <a:p>
                      <a:pPr algn="just">
                        <a:spcBef>
                          <a:spcPts val="0"/>
                        </a:spcBef>
                        <a:spcAft>
                          <a:spcPts val="0"/>
                        </a:spcAft>
                        <a:tabLst>
                          <a:tab pos="552450" algn="l"/>
                        </a:tabLst>
                      </a:pPr>
                      <a:r>
                        <a:rPr lang="ja-JP" sz="700" kern="100" baseline="0" dirty="0" smtClean="0">
                          <a:effectLst/>
                          <a:latin typeface="+mn-ea"/>
                          <a:ea typeface="+mn-ea"/>
                          <a:cs typeface="Times New Roman"/>
                        </a:rPr>
                        <a:t>機能</a:t>
                      </a:r>
                      <a:r>
                        <a:rPr lang="ja-JP" sz="700" kern="100" baseline="0" dirty="0">
                          <a:effectLst/>
                          <a:latin typeface="+mn-ea"/>
                          <a:ea typeface="+mn-ea"/>
                          <a:cs typeface="Times New Roman"/>
                        </a:rPr>
                        <a:t>障害</a:t>
                      </a: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a:effectLst/>
                          <a:latin typeface="ＭＳ Ｐゴシック" panose="020B0600070205080204" pitchFamily="50" charset="-128"/>
                          <a:ea typeface="ＭＳ Ｐゴシック" panose="020B0600070205080204" pitchFamily="50" charset="-128"/>
                          <a:cs typeface="Times New Roman"/>
                        </a:rPr>
                        <a:t>忘れっぽく何度も同じことを聞いたりする。（記憶障害）</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a:effectLst/>
                          <a:latin typeface="+mn-ea"/>
                          <a:ea typeface="+mn-ea"/>
                          <a:cs typeface="Times New Roman"/>
                        </a:rPr>
                        <a:t>手がかりがあると思い出せるので、手帳やメモ、アラームを利用</a:t>
                      </a:r>
                      <a:r>
                        <a:rPr lang="ja-JP" sz="700" kern="100" dirty="0" smtClean="0">
                          <a:effectLst/>
                          <a:latin typeface="+mn-ea"/>
                          <a:ea typeface="+mn-ea"/>
                          <a:cs typeface="Times New Roman"/>
                        </a:rPr>
                        <a:t>したりする</a:t>
                      </a:r>
                      <a:r>
                        <a:rPr lang="ja-JP" sz="700" kern="100" dirty="0">
                          <a:effectLst/>
                          <a:latin typeface="+mn-ea"/>
                          <a:ea typeface="+mn-ea"/>
                          <a:cs typeface="Times New Roman"/>
                        </a:rPr>
                        <a:t>。</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r h="363863">
                <a:tc>
                  <a:txBody>
                    <a:bodyPr/>
                    <a:lstStyle/>
                    <a:p>
                      <a:pPr algn="just">
                        <a:spcBef>
                          <a:spcPts val="0"/>
                        </a:spcBef>
                        <a:spcAft>
                          <a:spcPts val="0"/>
                        </a:spcAft>
                        <a:tabLst>
                          <a:tab pos="552450" algn="l"/>
                        </a:tabLst>
                      </a:pPr>
                      <a:r>
                        <a:rPr lang="ja-JP" sz="700" kern="100" baseline="0" dirty="0">
                          <a:effectLst/>
                          <a:latin typeface="+mn-ea"/>
                          <a:ea typeface="+mn-ea"/>
                          <a:cs typeface="Times New Roman"/>
                        </a:rPr>
                        <a:t>難病</a:t>
                      </a:r>
                    </a:p>
                  </a:txBody>
                  <a:tcPr marL="36000" marR="0" marT="0" marB="0" anchor="ctr">
                    <a:lnR w="12700" cap="flat" cmpd="sng" algn="ctr">
                      <a:solidFill>
                        <a:schemeClr val="accent2">
                          <a:lumMod val="60000"/>
                          <a:lumOff val="40000"/>
                        </a:schemeClr>
                      </a:solidFill>
                      <a:prstDash val="solid"/>
                      <a:round/>
                      <a:headEnd type="none" w="med" len="med"/>
                      <a:tailEnd type="none" w="med" len="med"/>
                    </a:lnR>
                    <a:solidFill>
                      <a:srgbClr val="CCFF66"/>
                    </a:solidFill>
                  </a:tcPr>
                </a:tc>
                <a:tc>
                  <a:txBody>
                    <a:bodyPr/>
                    <a:lstStyle/>
                    <a:p>
                      <a:pPr algn="just">
                        <a:spcBef>
                          <a:spcPts val="0"/>
                        </a:spcBef>
                        <a:spcAft>
                          <a:spcPts val="0"/>
                        </a:spcAft>
                        <a:tabLst>
                          <a:tab pos="552450" algn="l"/>
                        </a:tabLst>
                      </a:pPr>
                      <a:r>
                        <a:rPr lang="ja-JP" sz="700" kern="100" dirty="0" smtClean="0">
                          <a:effectLst/>
                          <a:latin typeface="ＭＳ Ｐゴシック" panose="020B0600070205080204" pitchFamily="50" charset="-128"/>
                          <a:ea typeface="ＭＳ Ｐゴシック" panose="020B0600070205080204" pitchFamily="50" charset="-128"/>
                          <a:cs typeface="Times New Roman"/>
                        </a:rPr>
                        <a:t>長期間</a:t>
                      </a:r>
                      <a:r>
                        <a:rPr lang="ja-JP" sz="700" kern="100" dirty="0">
                          <a:effectLst/>
                          <a:latin typeface="ＭＳ Ｐゴシック" panose="020B0600070205080204" pitchFamily="50" charset="-128"/>
                          <a:ea typeface="ＭＳ Ｐゴシック" panose="020B0600070205080204" pitchFamily="50" charset="-128"/>
                          <a:cs typeface="Times New Roman"/>
                        </a:rPr>
                        <a:t>の療養を必要とし、病名や病態が知られていないために周囲の人に理解されにくく、就業など社会生活への参加が進みにくい。</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a:txBody>
                    <a:bodyPr/>
                    <a:lstStyle/>
                    <a:p>
                      <a:pPr algn="just">
                        <a:spcBef>
                          <a:spcPts val="0"/>
                        </a:spcBef>
                        <a:spcAft>
                          <a:spcPts val="0"/>
                        </a:spcAft>
                        <a:tabLst>
                          <a:tab pos="552450" algn="l"/>
                        </a:tabLst>
                      </a:pPr>
                      <a:r>
                        <a:rPr lang="ja-JP" sz="700" kern="100" dirty="0">
                          <a:effectLst/>
                          <a:latin typeface="+mn-ea"/>
                          <a:ea typeface="+mn-ea"/>
                          <a:cs typeface="Times New Roman"/>
                        </a:rPr>
                        <a:t>進行する場合、病態・障害の変化に配慮して対応する。</a:t>
                      </a:r>
                    </a:p>
                  </a:txBody>
                  <a:tcPr marL="36000" marR="36000" marT="0" marB="0" anchor="ctr">
                    <a:lnL w="12700" cap="flat" cmpd="sng" algn="ctr">
                      <a:solidFill>
                        <a:schemeClr val="accent2">
                          <a:lumMod val="60000"/>
                          <a:lumOff val="40000"/>
                        </a:schemeClr>
                      </a:solidFill>
                      <a:prstDash val="solid"/>
                      <a:round/>
                      <a:headEnd type="none" w="med" len="med"/>
                      <a:tailEnd type="none" w="med" len="med"/>
                    </a:lnL>
                  </a:tcPr>
                </a:tc>
              </a:tr>
            </a:tbl>
          </a:graphicData>
        </a:graphic>
      </p:graphicFrame>
      <p:sp>
        <p:nvSpPr>
          <p:cNvPr id="30" name="額縁 29"/>
          <p:cNvSpPr/>
          <p:nvPr/>
        </p:nvSpPr>
        <p:spPr>
          <a:xfrm>
            <a:off x="2921860" y="757550"/>
            <a:ext cx="1026233" cy="202411"/>
          </a:xfrm>
          <a:prstGeom prst="bevel">
            <a:avLst/>
          </a:prstGeom>
          <a:solidFill>
            <a:srgbClr val="FF99FF"/>
          </a:solidFill>
          <a:ln w="6350">
            <a:solidFill>
              <a:schemeClr val="tx1"/>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800" dirty="0" smtClean="0">
                <a:solidFill>
                  <a:schemeClr val="tx1"/>
                </a:solidFill>
                <a:latin typeface="+mj-ea"/>
                <a:ea typeface="+mj-ea"/>
              </a:rPr>
              <a:t>基本的な考え方</a:t>
            </a:r>
          </a:p>
        </p:txBody>
      </p:sp>
      <p:sp>
        <p:nvSpPr>
          <p:cNvPr id="36" name="正方形/長方形 35"/>
          <p:cNvSpPr/>
          <p:nvPr/>
        </p:nvSpPr>
        <p:spPr>
          <a:xfrm>
            <a:off x="3512840" y="1036966"/>
            <a:ext cx="2448271" cy="651207"/>
          </a:xfrm>
          <a:prstGeom prst="rect">
            <a:avLst/>
          </a:prstGeom>
          <a:solidFill>
            <a:srgbClr val="E1F098"/>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pPr lvl="0" defTabSz="684154">
              <a:lnSpc>
                <a:spcPts val="800"/>
              </a:lnSpc>
              <a:defRPr/>
            </a:pPr>
            <a:r>
              <a:rPr lang="ja-JP" altLang="en-US" sz="800" kern="0" dirty="0" smtClean="0">
                <a:solidFill>
                  <a:prstClr val="black"/>
                </a:solidFill>
                <a:latin typeface="ＭＳ Ｐゴシック"/>
              </a:rPr>
              <a:t>　　◆定義</a:t>
            </a:r>
            <a:endParaRPr lang="en-US" altLang="ja-JP" sz="800" kern="0" dirty="0" smtClean="0">
              <a:solidFill>
                <a:prstClr val="black"/>
              </a:solidFill>
              <a:latin typeface="ＭＳ Ｐゴシック"/>
            </a:endParaRPr>
          </a:p>
          <a:p>
            <a:pPr lvl="0" defTabSz="684154">
              <a:defRPr/>
            </a:pPr>
            <a:r>
              <a:rPr lang="ja-JP" altLang="en-US" sz="800" kern="0" dirty="0" smtClean="0">
                <a:solidFill>
                  <a:prstClr val="black"/>
                </a:solidFill>
                <a:latin typeface="ＭＳ Ｐゴシック"/>
              </a:rPr>
              <a:t>　　　　</a:t>
            </a:r>
            <a:r>
              <a:rPr lang="ja-JP" altLang="en-US" sz="700" kern="0" dirty="0" smtClean="0">
                <a:solidFill>
                  <a:prstClr val="black"/>
                </a:solidFill>
                <a:latin typeface="ＭＳ Ｐゴシック"/>
              </a:rPr>
              <a:t> </a:t>
            </a:r>
            <a:r>
              <a:rPr lang="ja-JP" altLang="en-US" sz="700" kern="0" dirty="0">
                <a:solidFill>
                  <a:prstClr val="black"/>
                </a:solidFill>
                <a:latin typeface="ＭＳ Ｐゴシック"/>
              </a:rPr>
              <a:t>「正当な理由なく</a:t>
            </a:r>
            <a:r>
              <a:rPr lang="ja-JP" altLang="en-US" sz="700" u="sng" kern="0" dirty="0">
                <a:solidFill>
                  <a:prstClr val="black"/>
                </a:solidFill>
                <a:latin typeface="ＭＳ Ｐゴシック"/>
              </a:rPr>
              <a:t>」</a:t>
            </a:r>
            <a:r>
              <a:rPr lang="ja-JP" altLang="en-US" sz="700" kern="0" dirty="0">
                <a:solidFill>
                  <a:prstClr val="black"/>
                </a:solidFill>
                <a:latin typeface="ＭＳ Ｐゴシック"/>
              </a:rPr>
              <a:t>、商品・サービス等の提供や必要</a:t>
            </a:r>
            <a:r>
              <a:rPr lang="ja-JP" altLang="en-US" sz="700" kern="0" dirty="0" smtClean="0">
                <a:solidFill>
                  <a:prstClr val="black"/>
                </a:solidFill>
                <a:latin typeface="ＭＳ Ｐゴシック"/>
              </a:rPr>
              <a:t>な</a:t>
            </a:r>
            <a:endParaRPr lang="en-US" altLang="ja-JP" sz="700" kern="0" dirty="0" smtClean="0">
              <a:solidFill>
                <a:prstClr val="black"/>
              </a:solidFill>
              <a:latin typeface="ＭＳ Ｐゴシック"/>
            </a:endParaRPr>
          </a:p>
          <a:p>
            <a:pPr lvl="0" defTabSz="684154">
              <a:defRPr/>
            </a:pPr>
            <a:r>
              <a:rPr lang="ja-JP" altLang="en-US" sz="700" kern="0" dirty="0">
                <a:solidFill>
                  <a:prstClr val="black"/>
                </a:solidFill>
                <a:latin typeface="ＭＳ Ｐゴシック"/>
              </a:rPr>
              <a:t>　</a:t>
            </a:r>
            <a:r>
              <a:rPr lang="ja-JP" altLang="en-US" sz="700" kern="0" dirty="0" smtClean="0">
                <a:solidFill>
                  <a:prstClr val="black"/>
                </a:solidFill>
                <a:latin typeface="ＭＳ Ｐゴシック"/>
              </a:rPr>
              <a:t>　　　対応を拒否</a:t>
            </a:r>
            <a:r>
              <a:rPr lang="ja-JP" altLang="en-US" sz="700" kern="0" dirty="0">
                <a:solidFill>
                  <a:prstClr val="black"/>
                </a:solidFill>
                <a:latin typeface="ＭＳ Ｐゴシック"/>
              </a:rPr>
              <a:t>したり、制限したり</a:t>
            </a:r>
            <a:r>
              <a:rPr lang="ja-JP" altLang="en-US" sz="700" kern="0" dirty="0" smtClean="0">
                <a:solidFill>
                  <a:prstClr val="black"/>
                </a:solidFill>
                <a:latin typeface="ＭＳ Ｐゴシック"/>
              </a:rPr>
              <a:t>、条件を付けたり</a:t>
            </a:r>
            <a:r>
              <a:rPr lang="ja-JP" altLang="en-US" sz="700" kern="0" dirty="0">
                <a:solidFill>
                  <a:prstClr val="black"/>
                </a:solidFill>
                <a:latin typeface="ＭＳ Ｐゴシック"/>
              </a:rPr>
              <a:t>して</a:t>
            </a:r>
            <a:r>
              <a:rPr lang="ja-JP" altLang="en-US" sz="700" kern="0" dirty="0" smtClean="0">
                <a:solidFill>
                  <a:prstClr val="black"/>
                </a:solidFill>
                <a:latin typeface="ＭＳ Ｐゴシック"/>
              </a:rPr>
              <a:t>、</a:t>
            </a:r>
            <a:endParaRPr lang="en-US" altLang="ja-JP" sz="700" kern="0" dirty="0" smtClean="0">
              <a:solidFill>
                <a:prstClr val="black"/>
              </a:solidFill>
              <a:latin typeface="ＭＳ Ｐゴシック"/>
            </a:endParaRPr>
          </a:p>
          <a:p>
            <a:pPr lvl="0" defTabSz="684154">
              <a:defRPr/>
            </a:pPr>
            <a:r>
              <a:rPr lang="ja-JP" altLang="en-US" sz="700" kern="0" dirty="0">
                <a:solidFill>
                  <a:prstClr val="black"/>
                </a:solidFill>
                <a:latin typeface="ＭＳ Ｐゴシック"/>
              </a:rPr>
              <a:t>　</a:t>
            </a:r>
            <a:r>
              <a:rPr lang="ja-JP" altLang="en-US" sz="700" kern="0" dirty="0" smtClean="0">
                <a:solidFill>
                  <a:prstClr val="black"/>
                </a:solidFill>
                <a:latin typeface="ＭＳ Ｐゴシック"/>
              </a:rPr>
              <a:t>　　　障害</a:t>
            </a:r>
            <a:r>
              <a:rPr lang="ja-JP" altLang="en-US" sz="700" kern="0" dirty="0">
                <a:solidFill>
                  <a:prstClr val="black"/>
                </a:solidFill>
                <a:latin typeface="ＭＳ Ｐゴシック"/>
              </a:rPr>
              <a:t>のある</a:t>
            </a:r>
            <a:r>
              <a:rPr lang="ja-JP" altLang="en-US" sz="700" kern="0" dirty="0" smtClean="0">
                <a:solidFill>
                  <a:prstClr val="black"/>
                </a:solidFill>
                <a:latin typeface="ＭＳ Ｐゴシック"/>
              </a:rPr>
              <a:t>人の</a:t>
            </a:r>
            <a:r>
              <a:rPr lang="ja-JP" altLang="en-US" sz="700" kern="0" dirty="0">
                <a:solidFill>
                  <a:prstClr val="black"/>
                </a:solidFill>
                <a:latin typeface="ＭＳ Ｐゴシック"/>
              </a:rPr>
              <a:t>権利利益を侵害する</a:t>
            </a:r>
            <a:r>
              <a:rPr lang="ja-JP" altLang="en-US" sz="700" kern="0" dirty="0" smtClean="0">
                <a:solidFill>
                  <a:prstClr val="black"/>
                </a:solidFill>
                <a:latin typeface="ＭＳ Ｐゴシック"/>
              </a:rPr>
              <a:t>こと</a:t>
            </a:r>
            <a:endParaRPr lang="en-US" altLang="ja-JP" sz="700" kern="0" dirty="0" smtClean="0">
              <a:solidFill>
                <a:prstClr val="black"/>
              </a:solidFill>
              <a:latin typeface="ＭＳ Ｐゴシック"/>
            </a:endParaRPr>
          </a:p>
          <a:p>
            <a:pPr lvl="0" defTabSz="684154">
              <a:defRPr/>
            </a:pPr>
            <a:endParaRPr lang="en-US" altLang="ja-JP" sz="700" kern="0" dirty="0">
              <a:solidFill>
                <a:prstClr val="black"/>
              </a:solidFill>
              <a:latin typeface="ＭＳ Ｐゴシック"/>
            </a:endParaRPr>
          </a:p>
        </p:txBody>
      </p:sp>
      <p:sp>
        <p:nvSpPr>
          <p:cNvPr id="37" name="正方形/長方形 36"/>
          <p:cNvSpPr/>
          <p:nvPr/>
        </p:nvSpPr>
        <p:spPr>
          <a:xfrm>
            <a:off x="3512840" y="1780703"/>
            <a:ext cx="2448273" cy="875502"/>
          </a:xfrm>
          <a:prstGeom prst="rect">
            <a:avLst/>
          </a:prstGeom>
          <a:solidFill>
            <a:srgbClr val="E1F098"/>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lang="ja-JP" altLang="en-US" sz="800" dirty="0" smtClean="0">
                <a:solidFill>
                  <a:schemeClr val="tx1"/>
                </a:solidFill>
                <a:latin typeface="+mj-ea"/>
                <a:ea typeface="+mj-ea"/>
              </a:rPr>
              <a:t>　　◆定義</a:t>
            </a:r>
            <a:endParaRPr lang="en-US" altLang="ja-JP" sz="800" dirty="0" smtClean="0">
              <a:solidFill>
                <a:schemeClr val="tx1"/>
              </a:solidFill>
              <a:latin typeface="+mj-ea"/>
              <a:ea typeface="+mj-ea"/>
            </a:endParaRPr>
          </a:p>
          <a:p>
            <a:r>
              <a:rPr lang="ja-JP" altLang="en-US" sz="800" dirty="0" smtClean="0">
                <a:solidFill>
                  <a:schemeClr val="tx1"/>
                </a:solidFill>
                <a:latin typeface="+mj-ea"/>
                <a:ea typeface="+mj-ea"/>
              </a:rPr>
              <a:t>　　　  </a:t>
            </a:r>
            <a:r>
              <a:rPr lang="ja-JP" altLang="en-US" sz="700" dirty="0" smtClean="0">
                <a:solidFill>
                  <a:schemeClr val="tx1"/>
                </a:solidFill>
                <a:latin typeface="+mj-ea"/>
                <a:ea typeface="+mj-ea"/>
              </a:rPr>
              <a:t>障害</a:t>
            </a:r>
            <a:r>
              <a:rPr lang="ja-JP" altLang="en-US" sz="700" dirty="0">
                <a:solidFill>
                  <a:schemeClr val="tx1"/>
                </a:solidFill>
                <a:latin typeface="+mj-ea"/>
                <a:ea typeface="+mj-ea"/>
              </a:rPr>
              <a:t>のある人から「配慮を求める意思の表明」が</a:t>
            </a:r>
            <a:r>
              <a:rPr lang="ja-JP" altLang="en-US" sz="700" dirty="0" smtClean="0">
                <a:solidFill>
                  <a:schemeClr val="tx1"/>
                </a:solidFill>
                <a:latin typeface="+mj-ea"/>
                <a:ea typeface="+mj-ea"/>
              </a:rPr>
              <a:t>あった</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とき</a:t>
            </a:r>
            <a:r>
              <a:rPr lang="ja-JP" altLang="en-US" sz="700" dirty="0">
                <a:solidFill>
                  <a:schemeClr val="tx1"/>
                </a:solidFill>
                <a:latin typeface="+mj-ea"/>
                <a:ea typeface="+mj-ea"/>
              </a:rPr>
              <a:t>に</a:t>
            </a:r>
            <a:r>
              <a:rPr lang="ja-JP" altLang="en-US" sz="700" dirty="0" smtClean="0">
                <a:solidFill>
                  <a:schemeClr val="tx1"/>
                </a:solidFill>
                <a:latin typeface="+mj-ea"/>
                <a:ea typeface="+mj-ea"/>
              </a:rPr>
              <a:t>、「</a:t>
            </a:r>
            <a:r>
              <a:rPr lang="ja-JP" altLang="en-US" sz="700" dirty="0">
                <a:solidFill>
                  <a:schemeClr val="tx1"/>
                </a:solidFill>
                <a:latin typeface="+mj-ea"/>
                <a:ea typeface="+mj-ea"/>
              </a:rPr>
              <a:t>過重な負担とならない範囲で」必要</a:t>
            </a:r>
            <a:r>
              <a:rPr lang="ja-JP" altLang="en-US" sz="700" dirty="0" smtClean="0">
                <a:solidFill>
                  <a:schemeClr val="tx1"/>
                </a:solidFill>
                <a:latin typeface="+mj-ea"/>
                <a:ea typeface="+mj-ea"/>
              </a:rPr>
              <a:t>な配慮をする</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こと。</a:t>
            </a:r>
            <a:r>
              <a:rPr lang="en-US" altLang="ja-JP" sz="700" dirty="0" smtClean="0">
                <a:solidFill>
                  <a:schemeClr val="tx1"/>
                </a:solidFill>
                <a:latin typeface="+mj-ea"/>
                <a:ea typeface="+mj-ea"/>
              </a:rPr>
              <a:t> </a:t>
            </a:r>
            <a:r>
              <a:rPr lang="ja-JP" altLang="en-US" sz="700" dirty="0" smtClean="0">
                <a:solidFill>
                  <a:schemeClr val="tx1"/>
                </a:solidFill>
                <a:latin typeface="+mj-ea"/>
                <a:ea typeface="+mj-ea"/>
              </a:rPr>
              <a:t>ただし、次のようなものに</a:t>
            </a:r>
            <a:r>
              <a:rPr lang="ja-JP" altLang="en-US" sz="700" dirty="0">
                <a:solidFill>
                  <a:schemeClr val="tx1"/>
                </a:solidFill>
                <a:latin typeface="+mj-ea"/>
                <a:ea typeface="+mj-ea"/>
              </a:rPr>
              <a:t>限られる</a:t>
            </a:r>
            <a:r>
              <a:rPr lang="ja-JP" altLang="en-US" sz="700" dirty="0" smtClean="0">
                <a:solidFill>
                  <a:schemeClr val="tx1"/>
                </a:solidFill>
                <a:latin typeface="+mj-ea"/>
                <a:ea typeface="+mj-ea"/>
              </a:rPr>
              <a:t>。</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 </a:t>
            </a:r>
            <a:r>
              <a:rPr lang="ja-JP" altLang="en-US" sz="700" dirty="0">
                <a:solidFill>
                  <a:schemeClr val="tx1"/>
                </a:solidFill>
                <a:latin typeface="+mj-ea"/>
                <a:ea typeface="+mj-ea"/>
              </a:rPr>
              <a:t>必要な範囲で本来業務等に付随するもの</a:t>
            </a:r>
          </a:p>
          <a:p>
            <a:r>
              <a:rPr lang="ja-JP" altLang="en-US" sz="700" dirty="0" smtClean="0">
                <a:solidFill>
                  <a:schemeClr val="tx1"/>
                </a:solidFill>
                <a:latin typeface="+mj-ea"/>
                <a:ea typeface="+mj-ea"/>
              </a:rPr>
              <a:t>　　　　　　　・ </a:t>
            </a:r>
            <a:r>
              <a:rPr lang="ja-JP" altLang="en-US" sz="700" dirty="0">
                <a:solidFill>
                  <a:schemeClr val="tx1"/>
                </a:solidFill>
                <a:latin typeface="+mj-ea"/>
                <a:ea typeface="+mj-ea"/>
              </a:rPr>
              <a:t>事業目的や内容等を本質的に変更しないもの</a:t>
            </a:r>
          </a:p>
          <a:p>
            <a:r>
              <a:rPr lang="ja-JP" altLang="en-US" sz="700" dirty="0" smtClean="0">
                <a:solidFill>
                  <a:schemeClr val="tx1"/>
                </a:solidFill>
                <a:latin typeface="+mj-ea"/>
                <a:ea typeface="+mj-ea"/>
              </a:rPr>
              <a:t>　　　　　　　・ </a:t>
            </a:r>
            <a:r>
              <a:rPr lang="ja-JP" altLang="en-US" sz="700" dirty="0">
                <a:solidFill>
                  <a:schemeClr val="tx1"/>
                </a:solidFill>
                <a:latin typeface="+mj-ea"/>
                <a:ea typeface="+mj-ea"/>
              </a:rPr>
              <a:t>障害のない人と同等の機会提供を受ける</a:t>
            </a:r>
            <a:r>
              <a:rPr lang="ja-JP" altLang="en-US" sz="700" dirty="0" smtClean="0">
                <a:solidFill>
                  <a:schemeClr val="tx1"/>
                </a:solidFill>
                <a:latin typeface="+mj-ea"/>
                <a:ea typeface="+mj-ea"/>
              </a:rPr>
              <a:t>もの  等</a:t>
            </a:r>
            <a:endParaRPr lang="ja-JP" altLang="en-US" sz="700" dirty="0">
              <a:solidFill>
                <a:schemeClr val="tx1"/>
              </a:solidFill>
              <a:latin typeface="+mj-ea"/>
              <a:ea typeface="+mj-ea"/>
            </a:endParaRPr>
          </a:p>
        </p:txBody>
      </p:sp>
      <p:sp>
        <p:nvSpPr>
          <p:cNvPr id="39" name="正方形/長方形 38"/>
          <p:cNvSpPr/>
          <p:nvPr/>
        </p:nvSpPr>
        <p:spPr>
          <a:xfrm>
            <a:off x="5961112" y="1036966"/>
            <a:ext cx="3792488" cy="651207"/>
          </a:xfrm>
          <a:prstGeom prst="rect">
            <a:avLst/>
          </a:prstGeom>
          <a:solidFill>
            <a:srgbClr val="E1F098"/>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0" numCol="1" spcCol="0" rtlCol="0" fromWordArt="0" anchor="t" anchorCtr="0" forceAA="0" compatLnSpc="1">
            <a:prstTxWarp prst="textNoShape">
              <a:avLst/>
            </a:prstTxWarp>
            <a:noAutofit/>
          </a:bodyPr>
          <a:lstStyle/>
          <a:p>
            <a:pPr lvl="0" defTabSz="684154">
              <a:lnSpc>
                <a:spcPts val="900"/>
              </a:lnSpc>
              <a:defRPr/>
            </a:pPr>
            <a:r>
              <a:rPr lang="ja-JP" altLang="en-US" sz="700" kern="0" dirty="0" smtClean="0">
                <a:solidFill>
                  <a:prstClr val="black"/>
                </a:solidFill>
                <a:latin typeface="ＭＳ Ｐゴシック"/>
              </a:rPr>
              <a:t> </a:t>
            </a:r>
            <a:r>
              <a:rPr lang="ja-JP" altLang="en-US" sz="800" dirty="0">
                <a:solidFill>
                  <a:prstClr val="black"/>
                </a:solidFill>
                <a:latin typeface="ＭＳ Ｐゴシック"/>
              </a:rPr>
              <a:t>◆ 「正当な理由」の判断基準</a:t>
            </a:r>
            <a:endParaRPr lang="en-US" altLang="ja-JP" sz="800" dirty="0">
              <a:solidFill>
                <a:prstClr val="black"/>
              </a:solidFill>
              <a:latin typeface="ＭＳ Ｐゴシック"/>
            </a:endParaRPr>
          </a:p>
          <a:p>
            <a:pPr lvl="0" defTabSz="684154">
              <a:lnSpc>
                <a:spcPts val="900"/>
              </a:lnSpc>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　  　 </a:t>
            </a:r>
            <a:r>
              <a:rPr lang="ja-JP" altLang="en-US" sz="700" dirty="0">
                <a:solidFill>
                  <a:prstClr val="black"/>
                </a:solidFill>
                <a:latin typeface="ＭＳ Ｐゴシック"/>
              </a:rPr>
              <a:t>・ 客観的に正当な目的の下に行われ、その目的に照らして</a:t>
            </a:r>
            <a:r>
              <a:rPr lang="ja-JP" altLang="en-US" sz="700" dirty="0" smtClean="0">
                <a:solidFill>
                  <a:prstClr val="black"/>
                </a:solidFill>
                <a:latin typeface="ＭＳ Ｐゴシック"/>
              </a:rPr>
              <a:t>やむを得ないもの</a:t>
            </a:r>
            <a:endParaRPr lang="ja-JP" altLang="en-US" sz="700" dirty="0">
              <a:solidFill>
                <a:prstClr val="black"/>
              </a:solidFill>
              <a:latin typeface="ＭＳ Ｐゴシック"/>
            </a:endParaRPr>
          </a:p>
          <a:p>
            <a:pPr lvl="0" defTabSz="684154">
              <a:lnSpc>
                <a:spcPts val="1000"/>
              </a:lnSpc>
              <a:defRPr/>
            </a:pPr>
            <a:r>
              <a:rPr lang="ja-JP" altLang="en-US" sz="700" dirty="0">
                <a:solidFill>
                  <a:prstClr val="black"/>
                </a:solidFill>
                <a:latin typeface="ＭＳ Ｐゴシック"/>
              </a:rPr>
              <a:t>　　</a:t>
            </a:r>
            <a:r>
              <a:rPr lang="ja-JP" altLang="en-US" sz="700" dirty="0" smtClean="0">
                <a:solidFill>
                  <a:prstClr val="black"/>
                </a:solidFill>
                <a:latin typeface="ＭＳ Ｐゴシック"/>
              </a:rPr>
              <a:t>　  　・ </a:t>
            </a:r>
            <a:r>
              <a:rPr lang="ja-JP" altLang="en-US" sz="700" dirty="0">
                <a:solidFill>
                  <a:prstClr val="black"/>
                </a:solidFill>
                <a:latin typeface="ＭＳ Ｐゴシック"/>
              </a:rPr>
              <a:t>個別事案ごとに、具体的場面・状況に応じて、当事者や関係者の権利利益</a:t>
            </a:r>
            <a:r>
              <a:rPr lang="ja-JP" altLang="en-US" sz="700" dirty="0" smtClean="0">
                <a:solidFill>
                  <a:prstClr val="black"/>
                </a:solidFill>
                <a:latin typeface="ＭＳ Ｐゴシック"/>
              </a:rPr>
              <a:t>を総合的・</a:t>
            </a:r>
            <a:endParaRPr lang="en-US" altLang="ja-JP" sz="700" dirty="0" smtClean="0">
              <a:solidFill>
                <a:prstClr val="black"/>
              </a:solidFill>
              <a:latin typeface="ＭＳ Ｐゴシック"/>
            </a:endParaRPr>
          </a:p>
          <a:p>
            <a:pPr lvl="0" defTabSz="684154">
              <a:lnSpc>
                <a:spcPts val="1000"/>
              </a:lnSpc>
              <a:defRPr/>
            </a:pPr>
            <a:r>
              <a:rPr lang="ja-JP" altLang="en-US" sz="700" dirty="0">
                <a:solidFill>
                  <a:prstClr val="black"/>
                </a:solidFill>
                <a:latin typeface="ＭＳ Ｐゴシック"/>
              </a:rPr>
              <a:t>　</a:t>
            </a:r>
            <a:r>
              <a:rPr lang="ja-JP" altLang="en-US" sz="700" dirty="0" smtClean="0">
                <a:solidFill>
                  <a:prstClr val="black"/>
                </a:solidFill>
                <a:latin typeface="ＭＳ Ｐゴシック"/>
              </a:rPr>
              <a:t>　　　　　 客観的</a:t>
            </a:r>
            <a:r>
              <a:rPr lang="ja-JP" altLang="en-US" sz="700" dirty="0">
                <a:solidFill>
                  <a:prstClr val="black"/>
                </a:solidFill>
                <a:latin typeface="ＭＳ Ｐゴシック"/>
              </a:rPr>
              <a:t>に判断</a:t>
            </a:r>
            <a:endParaRPr lang="en-US" altLang="ja-JP" sz="700" dirty="0">
              <a:solidFill>
                <a:prstClr val="black"/>
              </a:solidFill>
              <a:latin typeface="ＭＳ Ｐゴシック"/>
            </a:endParaRPr>
          </a:p>
          <a:p>
            <a:pPr lvl="0" defTabSz="684154">
              <a:lnSpc>
                <a:spcPts val="900"/>
              </a:lnSpc>
              <a:defRPr/>
            </a:pPr>
            <a:r>
              <a:rPr lang="ja-JP" altLang="en-US" sz="700" dirty="0">
                <a:solidFill>
                  <a:prstClr val="black"/>
                </a:solidFill>
                <a:latin typeface="ＭＳ Ｐゴシック"/>
              </a:rPr>
              <a:t>　　　　　  　</a:t>
            </a:r>
            <a:r>
              <a:rPr lang="ja-JP" altLang="en-US" sz="700" dirty="0" smtClean="0">
                <a:solidFill>
                  <a:prstClr val="black"/>
                </a:solidFill>
                <a:latin typeface="ＭＳ Ｐゴシック"/>
              </a:rPr>
              <a:t>    ＜</a:t>
            </a:r>
            <a:r>
              <a:rPr lang="ja-JP" altLang="en-US" sz="700" dirty="0">
                <a:solidFill>
                  <a:prstClr val="black"/>
                </a:solidFill>
                <a:latin typeface="ＭＳ Ｐゴシック"/>
              </a:rPr>
              <a:t>判断要素＞　安全の確保、事業目的・内容・機能の維持、損害発生の防止等</a:t>
            </a:r>
          </a:p>
        </p:txBody>
      </p:sp>
      <p:sp>
        <p:nvSpPr>
          <p:cNvPr id="40" name="正方形/長方形 39"/>
          <p:cNvSpPr/>
          <p:nvPr/>
        </p:nvSpPr>
        <p:spPr>
          <a:xfrm>
            <a:off x="5961112" y="1776259"/>
            <a:ext cx="1728192" cy="883122"/>
          </a:xfrm>
          <a:prstGeom prst="rect">
            <a:avLst/>
          </a:prstGeom>
          <a:solidFill>
            <a:srgbClr val="E1F098"/>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lang="ja-JP" altLang="en-US" sz="800" dirty="0" smtClean="0">
                <a:solidFill>
                  <a:schemeClr val="tx1"/>
                </a:solidFill>
                <a:latin typeface="+mj-ea"/>
                <a:ea typeface="+mj-ea"/>
              </a:rPr>
              <a:t>◆ 配慮を求める意思</a:t>
            </a:r>
            <a:r>
              <a:rPr lang="ja-JP" altLang="en-US" sz="800" dirty="0">
                <a:solidFill>
                  <a:schemeClr val="tx1"/>
                </a:solidFill>
                <a:latin typeface="+mj-ea"/>
                <a:ea typeface="+mj-ea"/>
              </a:rPr>
              <a:t>の</a:t>
            </a:r>
            <a:r>
              <a:rPr lang="ja-JP" altLang="en-US" sz="800" dirty="0" smtClean="0">
                <a:solidFill>
                  <a:schemeClr val="tx1"/>
                </a:solidFill>
                <a:latin typeface="+mj-ea"/>
                <a:ea typeface="+mj-ea"/>
              </a:rPr>
              <a:t>表明</a:t>
            </a:r>
            <a:endParaRPr lang="ja-JP" altLang="en-US" sz="800" dirty="0">
              <a:solidFill>
                <a:schemeClr val="tx1"/>
              </a:solidFill>
              <a:latin typeface="+mj-ea"/>
              <a:ea typeface="+mj-ea"/>
            </a:endParaRPr>
          </a:p>
          <a:p>
            <a:r>
              <a:rPr lang="ja-JP" altLang="en-US" sz="800" dirty="0">
                <a:solidFill>
                  <a:schemeClr val="tx1"/>
                </a:solidFill>
                <a:latin typeface="+mj-ea"/>
                <a:ea typeface="+mj-ea"/>
              </a:rPr>
              <a:t>　</a:t>
            </a:r>
            <a:r>
              <a:rPr lang="ja-JP" altLang="en-US" sz="700" dirty="0" smtClean="0">
                <a:solidFill>
                  <a:schemeClr val="tx1"/>
                </a:solidFill>
                <a:latin typeface="+mj-ea"/>
                <a:ea typeface="+mj-ea"/>
              </a:rPr>
              <a:t>＜表明者＞　</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a:t>
            </a:r>
            <a:r>
              <a:rPr lang="ja-JP" altLang="en-US" sz="700" dirty="0">
                <a:solidFill>
                  <a:schemeClr val="tx1"/>
                </a:solidFill>
                <a:latin typeface="+mj-ea"/>
                <a:ea typeface="+mj-ea"/>
              </a:rPr>
              <a:t>　</a:t>
            </a:r>
            <a:r>
              <a:rPr lang="ja-JP" altLang="en-US" sz="700" dirty="0" smtClean="0">
                <a:solidFill>
                  <a:schemeClr val="tx1"/>
                </a:solidFill>
                <a:latin typeface="+mj-ea"/>
                <a:ea typeface="+mj-ea"/>
              </a:rPr>
              <a:t>・ 障害のある人</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 困難</a:t>
            </a:r>
            <a:r>
              <a:rPr lang="ja-JP" altLang="en-US" sz="700" dirty="0">
                <a:solidFill>
                  <a:schemeClr val="tx1"/>
                </a:solidFill>
                <a:latin typeface="+mj-ea"/>
                <a:ea typeface="+mj-ea"/>
              </a:rPr>
              <a:t>な</a:t>
            </a:r>
            <a:r>
              <a:rPr lang="ja-JP" altLang="en-US" sz="700" dirty="0" smtClean="0">
                <a:solidFill>
                  <a:schemeClr val="tx1"/>
                </a:solidFill>
                <a:latin typeface="+mj-ea"/>
                <a:ea typeface="+mj-ea"/>
              </a:rPr>
              <a:t>場合は</a:t>
            </a:r>
            <a:r>
              <a:rPr lang="ja-JP" altLang="en-US" sz="700" dirty="0">
                <a:solidFill>
                  <a:schemeClr val="tx1"/>
                </a:solidFill>
                <a:latin typeface="+mj-ea"/>
                <a:ea typeface="+mj-ea"/>
              </a:rPr>
              <a:t>、家族や介助者</a:t>
            </a:r>
            <a:r>
              <a:rPr lang="ja-JP" altLang="en-US" sz="700" dirty="0" smtClean="0">
                <a:solidFill>
                  <a:schemeClr val="tx1"/>
                </a:solidFill>
                <a:latin typeface="+mj-ea"/>
                <a:ea typeface="+mj-ea"/>
              </a:rPr>
              <a:t>等も可</a:t>
            </a:r>
            <a:endParaRPr lang="ja-JP" altLang="en-US" sz="700" dirty="0">
              <a:solidFill>
                <a:schemeClr val="tx1"/>
              </a:solidFill>
              <a:latin typeface="+mj-ea"/>
              <a:ea typeface="+mj-ea"/>
            </a:endParaRPr>
          </a:p>
          <a:p>
            <a:pPr>
              <a:spcBef>
                <a:spcPts val="300"/>
              </a:spcBef>
            </a:pPr>
            <a:r>
              <a:rPr lang="ja-JP" altLang="en-US" sz="700" dirty="0">
                <a:solidFill>
                  <a:schemeClr val="tx1"/>
                </a:solidFill>
                <a:latin typeface="+mj-ea"/>
                <a:ea typeface="+mj-ea"/>
              </a:rPr>
              <a:t> </a:t>
            </a:r>
            <a:r>
              <a:rPr lang="ja-JP" altLang="en-US" sz="700" dirty="0" smtClean="0">
                <a:solidFill>
                  <a:schemeClr val="tx1"/>
                </a:solidFill>
                <a:latin typeface="+mj-ea"/>
                <a:ea typeface="+mj-ea"/>
              </a:rPr>
              <a:t>　＜表明方法＞</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障害</a:t>
            </a:r>
            <a:r>
              <a:rPr lang="ja-JP" altLang="en-US" sz="700" dirty="0">
                <a:solidFill>
                  <a:schemeClr val="tx1"/>
                </a:solidFill>
                <a:latin typeface="+mj-ea"/>
                <a:ea typeface="+mj-ea"/>
              </a:rPr>
              <a:t>のある人の</a:t>
            </a:r>
            <a:r>
              <a:rPr lang="ja-JP" altLang="en-US" sz="700" dirty="0" smtClean="0">
                <a:solidFill>
                  <a:schemeClr val="tx1"/>
                </a:solidFill>
                <a:latin typeface="+mj-ea"/>
                <a:ea typeface="+mj-ea"/>
              </a:rPr>
              <a:t>コミュニケーション</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手段</a:t>
            </a:r>
            <a:r>
              <a:rPr lang="ja-JP" altLang="en-US" sz="700" dirty="0">
                <a:solidFill>
                  <a:schemeClr val="tx1"/>
                </a:solidFill>
                <a:latin typeface="+mj-ea"/>
                <a:ea typeface="+mj-ea"/>
              </a:rPr>
              <a:t>による</a:t>
            </a:r>
          </a:p>
        </p:txBody>
      </p:sp>
      <p:sp>
        <p:nvSpPr>
          <p:cNvPr id="41" name="正方形/長方形 40"/>
          <p:cNvSpPr/>
          <p:nvPr/>
        </p:nvSpPr>
        <p:spPr>
          <a:xfrm>
            <a:off x="7689304" y="1773877"/>
            <a:ext cx="2057946" cy="883122"/>
          </a:xfrm>
          <a:prstGeom prst="rect">
            <a:avLst/>
          </a:prstGeom>
          <a:solidFill>
            <a:srgbClr val="E1F098"/>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lang="ja-JP" altLang="en-US" sz="800" dirty="0">
                <a:solidFill>
                  <a:schemeClr val="tx1"/>
                </a:solidFill>
                <a:latin typeface="+mj-ea"/>
                <a:ea typeface="+mj-ea"/>
              </a:rPr>
              <a:t>◆ </a:t>
            </a:r>
            <a:r>
              <a:rPr lang="ja-JP" altLang="en-US" sz="800" dirty="0" smtClean="0">
                <a:solidFill>
                  <a:schemeClr val="tx1"/>
                </a:solidFill>
                <a:latin typeface="+mj-ea"/>
                <a:ea typeface="+mj-ea"/>
              </a:rPr>
              <a:t>「過重</a:t>
            </a:r>
            <a:r>
              <a:rPr lang="ja-JP" altLang="en-US" sz="800" dirty="0">
                <a:solidFill>
                  <a:schemeClr val="tx1"/>
                </a:solidFill>
                <a:latin typeface="+mj-ea"/>
                <a:ea typeface="+mj-ea"/>
              </a:rPr>
              <a:t>な</a:t>
            </a:r>
            <a:r>
              <a:rPr lang="ja-JP" altLang="en-US" sz="800" dirty="0" smtClean="0">
                <a:solidFill>
                  <a:schemeClr val="tx1"/>
                </a:solidFill>
                <a:latin typeface="+mj-ea"/>
                <a:ea typeface="+mj-ea"/>
              </a:rPr>
              <a:t>負担」の</a:t>
            </a:r>
            <a:r>
              <a:rPr lang="ja-JP" altLang="en-US" sz="800" dirty="0">
                <a:solidFill>
                  <a:schemeClr val="tx1"/>
                </a:solidFill>
                <a:latin typeface="+mj-ea"/>
                <a:ea typeface="+mj-ea"/>
              </a:rPr>
              <a:t>判断基準</a:t>
            </a:r>
          </a:p>
          <a:p>
            <a:r>
              <a:rPr lang="ja-JP" altLang="en-US" sz="800" dirty="0">
                <a:solidFill>
                  <a:schemeClr val="tx1"/>
                </a:solidFill>
                <a:latin typeface="+mj-ea"/>
                <a:ea typeface="+mj-ea"/>
              </a:rPr>
              <a:t>　　　</a:t>
            </a:r>
            <a:r>
              <a:rPr lang="ja-JP" altLang="en-US" sz="700" dirty="0" smtClean="0">
                <a:solidFill>
                  <a:schemeClr val="tx1"/>
                </a:solidFill>
                <a:latin typeface="+mj-ea"/>
                <a:ea typeface="+mj-ea"/>
              </a:rPr>
              <a:t> </a:t>
            </a:r>
            <a:r>
              <a:rPr lang="ja-JP" altLang="en-US" sz="700" dirty="0">
                <a:solidFill>
                  <a:schemeClr val="tx1"/>
                </a:solidFill>
                <a:latin typeface="+mj-ea"/>
                <a:ea typeface="+mj-ea"/>
              </a:rPr>
              <a:t>個別の事案ごとに、具体的場面や状況に</a:t>
            </a:r>
            <a:r>
              <a:rPr lang="ja-JP" altLang="en-US" sz="700" dirty="0" smtClean="0">
                <a:solidFill>
                  <a:schemeClr val="tx1"/>
                </a:solidFill>
                <a:latin typeface="+mj-ea"/>
                <a:ea typeface="+mj-ea"/>
              </a:rPr>
              <a:t>応じて</a:t>
            </a:r>
            <a:endParaRPr lang="en-US" altLang="ja-JP" sz="700" dirty="0" smtClean="0">
              <a:solidFill>
                <a:schemeClr val="tx1"/>
              </a:solidFill>
              <a:latin typeface="+mj-ea"/>
              <a:ea typeface="+mj-ea"/>
            </a:endParaRPr>
          </a:p>
          <a:p>
            <a:r>
              <a:rPr lang="en-US" altLang="ja-JP" sz="700" dirty="0">
                <a:solidFill>
                  <a:schemeClr val="tx1"/>
                </a:solidFill>
                <a:latin typeface="+mj-ea"/>
                <a:ea typeface="+mj-ea"/>
              </a:rPr>
              <a:t> </a:t>
            </a:r>
            <a:r>
              <a:rPr lang="en-US" altLang="ja-JP" sz="700" dirty="0" smtClean="0">
                <a:solidFill>
                  <a:schemeClr val="tx1"/>
                </a:solidFill>
                <a:latin typeface="+mj-ea"/>
                <a:ea typeface="+mj-ea"/>
              </a:rPr>
              <a:t>     </a:t>
            </a:r>
            <a:r>
              <a:rPr lang="ja-JP" altLang="en-US" sz="700" dirty="0" smtClean="0">
                <a:solidFill>
                  <a:schemeClr val="tx1"/>
                </a:solidFill>
                <a:latin typeface="+mj-ea"/>
                <a:ea typeface="+mj-ea"/>
              </a:rPr>
              <a:t>総合的</a:t>
            </a:r>
            <a:r>
              <a:rPr lang="ja-JP" altLang="en-US" sz="700" dirty="0">
                <a:solidFill>
                  <a:schemeClr val="tx1"/>
                </a:solidFill>
                <a:latin typeface="+mj-ea"/>
                <a:ea typeface="+mj-ea"/>
              </a:rPr>
              <a:t>・客観的に判断</a:t>
            </a:r>
          </a:p>
          <a:p>
            <a:pPr>
              <a:spcBef>
                <a:spcPts val="200"/>
              </a:spcBef>
            </a:pPr>
            <a:r>
              <a:rPr lang="ja-JP" altLang="en-US" sz="700" dirty="0">
                <a:solidFill>
                  <a:schemeClr val="tx1"/>
                </a:solidFill>
                <a:latin typeface="+mj-ea"/>
                <a:ea typeface="+mj-ea"/>
              </a:rPr>
              <a:t>　　　</a:t>
            </a:r>
            <a:r>
              <a:rPr lang="ja-JP" altLang="en-US" sz="700" dirty="0" smtClean="0">
                <a:solidFill>
                  <a:schemeClr val="tx1"/>
                </a:solidFill>
                <a:latin typeface="+mj-ea"/>
                <a:ea typeface="+mj-ea"/>
              </a:rPr>
              <a:t>　</a:t>
            </a:r>
            <a:r>
              <a:rPr lang="ja-JP" altLang="en-US" sz="700" dirty="0">
                <a:solidFill>
                  <a:schemeClr val="tx1"/>
                </a:solidFill>
                <a:latin typeface="+mj-ea"/>
                <a:ea typeface="+mj-ea"/>
              </a:rPr>
              <a:t>　＜判断要素</a:t>
            </a:r>
            <a:r>
              <a:rPr lang="ja-JP" altLang="en-US" sz="700" dirty="0" smtClean="0">
                <a:solidFill>
                  <a:schemeClr val="tx1"/>
                </a:solidFill>
                <a:latin typeface="+mj-ea"/>
                <a:ea typeface="+mj-ea"/>
              </a:rPr>
              <a:t>＞</a:t>
            </a:r>
            <a:endParaRPr lang="en-US" altLang="ja-JP" sz="700" dirty="0" smtClean="0">
              <a:solidFill>
                <a:schemeClr val="tx1"/>
              </a:solidFill>
              <a:latin typeface="+mj-ea"/>
              <a:ea typeface="+mj-ea"/>
            </a:endParaRPr>
          </a:p>
          <a:p>
            <a:r>
              <a:rPr lang="en-US" altLang="ja-JP" sz="700" dirty="0">
                <a:solidFill>
                  <a:schemeClr val="tx1"/>
                </a:solidFill>
                <a:latin typeface="+mj-ea"/>
                <a:ea typeface="+mj-ea"/>
              </a:rPr>
              <a:t> </a:t>
            </a:r>
            <a:r>
              <a:rPr lang="en-US" altLang="ja-JP" sz="700" dirty="0" smtClean="0">
                <a:solidFill>
                  <a:schemeClr val="tx1"/>
                </a:solidFill>
                <a:latin typeface="+mj-ea"/>
                <a:ea typeface="+mj-ea"/>
              </a:rPr>
              <a:t>        </a:t>
            </a:r>
            <a:r>
              <a:rPr lang="ja-JP" altLang="en-US" sz="700" dirty="0" smtClean="0">
                <a:solidFill>
                  <a:schemeClr val="tx1"/>
                </a:solidFill>
                <a:latin typeface="+mj-ea"/>
                <a:ea typeface="+mj-ea"/>
              </a:rPr>
              <a:t>　　</a:t>
            </a:r>
            <a:r>
              <a:rPr lang="en-US" altLang="ja-JP" sz="700" dirty="0" smtClean="0">
                <a:solidFill>
                  <a:schemeClr val="tx1"/>
                </a:solidFill>
                <a:latin typeface="+mj-ea"/>
                <a:ea typeface="+mj-ea"/>
              </a:rPr>
              <a:t>      </a:t>
            </a:r>
            <a:r>
              <a:rPr lang="ja-JP" altLang="en-US" sz="700" dirty="0" smtClean="0">
                <a:solidFill>
                  <a:schemeClr val="tx1"/>
                </a:solidFill>
                <a:latin typeface="+mj-ea"/>
                <a:ea typeface="+mj-ea"/>
              </a:rPr>
              <a:t>事務</a:t>
            </a:r>
            <a:r>
              <a:rPr lang="ja-JP" altLang="en-US" sz="700" dirty="0">
                <a:solidFill>
                  <a:schemeClr val="tx1"/>
                </a:solidFill>
                <a:latin typeface="+mj-ea"/>
                <a:ea typeface="+mj-ea"/>
              </a:rPr>
              <a:t>･事業への</a:t>
            </a:r>
            <a:r>
              <a:rPr lang="ja-JP" altLang="en-US" sz="700" dirty="0" smtClean="0">
                <a:solidFill>
                  <a:schemeClr val="tx1"/>
                </a:solidFill>
                <a:latin typeface="+mj-ea"/>
                <a:ea typeface="+mj-ea"/>
              </a:rPr>
              <a:t>影響の程度、</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実現可能性の程度、費用</a:t>
            </a:r>
            <a:r>
              <a:rPr lang="ja-JP" altLang="en-US" sz="700" dirty="0">
                <a:solidFill>
                  <a:schemeClr val="tx1"/>
                </a:solidFill>
                <a:latin typeface="+mj-ea"/>
                <a:ea typeface="+mj-ea"/>
              </a:rPr>
              <a:t>･</a:t>
            </a:r>
            <a:r>
              <a:rPr lang="ja-JP" altLang="en-US" sz="700" dirty="0" smtClean="0">
                <a:solidFill>
                  <a:schemeClr val="tx1"/>
                </a:solidFill>
                <a:latin typeface="+mj-ea"/>
                <a:ea typeface="+mj-ea"/>
              </a:rPr>
              <a:t>負担の程度、</a:t>
            </a:r>
            <a:endParaRPr lang="en-US" altLang="ja-JP" sz="700" dirty="0" smtClean="0">
              <a:solidFill>
                <a:schemeClr val="tx1"/>
              </a:solidFill>
              <a:latin typeface="+mj-ea"/>
              <a:ea typeface="+mj-ea"/>
            </a:endParaRPr>
          </a:p>
          <a:p>
            <a:r>
              <a:rPr lang="ja-JP" altLang="en-US" sz="700" dirty="0">
                <a:solidFill>
                  <a:schemeClr val="tx1"/>
                </a:solidFill>
                <a:latin typeface="+mj-ea"/>
                <a:ea typeface="+mj-ea"/>
              </a:rPr>
              <a:t>　</a:t>
            </a:r>
            <a:r>
              <a:rPr lang="ja-JP" altLang="en-US" sz="700" dirty="0" smtClean="0">
                <a:solidFill>
                  <a:schemeClr val="tx1"/>
                </a:solidFill>
                <a:latin typeface="+mj-ea"/>
                <a:ea typeface="+mj-ea"/>
              </a:rPr>
              <a:t>　　　　　　　　事務</a:t>
            </a:r>
            <a:r>
              <a:rPr lang="ja-JP" altLang="en-US" sz="700" dirty="0">
                <a:solidFill>
                  <a:schemeClr val="tx1"/>
                </a:solidFill>
                <a:latin typeface="+mj-ea"/>
                <a:ea typeface="+mj-ea"/>
              </a:rPr>
              <a:t>･事業規模</a:t>
            </a:r>
            <a:r>
              <a:rPr lang="ja-JP" altLang="en-US" sz="700" dirty="0" smtClean="0">
                <a:solidFill>
                  <a:schemeClr val="tx1"/>
                </a:solidFill>
                <a:latin typeface="+mj-ea"/>
                <a:ea typeface="+mj-ea"/>
              </a:rPr>
              <a:t>、財政</a:t>
            </a:r>
            <a:r>
              <a:rPr lang="ja-JP" altLang="en-US" sz="700" dirty="0">
                <a:solidFill>
                  <a:schemeClr val="tx1"/>
                </a:solidFill>
                <a:latin typeface="+mj-ea"/>
                <a:ea typeface="+mj-ea"/>
              </a:rPr>
              <a:t>･財務状況等</a:t>
            </a:r>
          </a:p>
        </p:txBody>
      </p:sp>
      <p:sp>
        <p:nvSpPr>
          <p:cNvPr id="35" name="角丸四角形 34"/>
          <p:cNvSpPr/>
          <p:nvPr/>
        </p:nvSpPr>
        <p:spPr>
          <a:xfrm>
            <a:off x="2863319" y="1776258"/>
            <a:ext cx="766827" cy="883122"/>
          </a:xfrm>
          <a:prstGeom prst="roundRect">
            <a:avLst/>
          </a:prstGeom>
          <a:solidFill>
            <a:srgbClr val="CCFF6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kumimoji="1" lang="ja-JP" altLang="en-US" sz="800" dirty="0" smtClean="0">
                <a:solidFill>
                  <a:schemeClr val="tx1"/>
                </a:solidFill>
                <a:latin typeface="+mj-ea"/>
                <a:ea typeface="+mj-ea"/>
              </a:rPr>
              <a:t>合理的配慮の</a:t>
            </a:r>
            <a:endParaRPr kumimoji="1" lang="en-US" altLang="ja-JP" sz="800" dirty="0" smtClean="0">
              <a:solidFill>
                <a:schemeClr val="tx1"/>
              </a:solidFill>
              <a:latin typeface="+mj-ea"/>
              <a:ea typeface="+mj-ea"/>
            </a:endParaRPr>
          </a:p>
          <a:p>
            <a:pPr algn="ctr"/>
            <a:r>
              <a:rPr kumimoji="1" lang="ja-JP" altLang="en-US" sz="800" dirty="0" smtClean="0">
                <a:solidFill>
                  <a:schemeClr val="tx1"/>
                </a:solidFill>
                <a:latin typeface="+mj-ea"/>
                <a:ea typeface="+mj-ea"/>
              </a:rPr>
              <a:t>提供</a:t>
            </a:r>
            <a:endParaRPr kumimoji="1" lang="ja-JP" altLang="en-US" sz="800" dirty="0">
              <a:solidFill>
                <a:schemeClr val="tx1"/>
              </a:solidFill>
              <a:latin typeface="+mj-ea"/>
              <a:ea typeface="+mj-ea"/>
            </a:endParaRPr>
          </a:p>
        </p:txBody>
      </p:sp>
      <p:sp>
        <p:nvSpPr>
          <p:cNvPr id="32" name="角丸四角形 31"/>
          <p:cNvSpPr/>
          <p:nvPr/>
        </p:nvSpPr>
        <p:spPr>
          <a:xfrm>
            <a:off x="2853317" y="1035592"/>
            <a:ext cx="774447" cy="651208"/>
          </a:xfrm>
          <a:prstGeom prst="roundRect">
            <a:avLst/>
          </a:prstGeom>
          <a:solidFill>
            <a:srgbClr val="CCFF6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kumimoji="1" lang="ja-JP" altLang="en-US" sz="800" spc="-80" dirty="0" smtClean="0">
                <a:solidFill>
                  <a:schemeClr val="tx1"/>
                </a:solidFill>
                <a:latin typeface="+mj-ea"/>
                <a:ea typeface="+mj-ea"/>
              </a:rPr>
              <a:t>障害を理由とする</a:t>
            </a:r>
            <a:endParaRPr kumimoji="1" lang="en-US" altLang="ja-JP" sz="800" spc="-80" dirty="0" smtClean="0">
              <a:solidFill>
                <a:schemeClr val="tx1"/>
              </a:solidFill>
              <a:latin typeface="+mj-ea"/>
              <a:ea typeface="+mj-ea"/>
            </a:endParaRPr>
          </a:p>
          <a:p>
            <a:pPr algn="ctr"/>
            <a:r>
              <a:rPr kumimoji="1" lang="ja-JP" altLang="en-US" sz="800" spc="-30" dirty="0" smtClean="0">
                <a:solidFill>
                  <a:schemeClr val="tx1"/>
                </a:solidFill>
                <a:latin typeface="+mj-ea"/>
                <a:ea typeface="+mj-ea"/>
              </a:rPr>
              <a:t>不利益な取扱い</a:t>
            </a:r>
            <a:endParaRPr kumimoji="1" lang="ja-JP" altLang="en-US" sz="800" spc="-30" dirty="0">
              <a:solidFill>
                <a:schemeClr val="tx1"/>
              </a:solidFill>
              <a:latin typeface="+mj-ea"/>
              <a:ea typeface="+mj-ea"/>
            </a:endParaRPr>
          </a:p>
        </p:txBody>
      </p:sp>
      <p:sp>
        <p:nvSpPr>
          <p:cNvPr id="4" name="テキスト ボックス 3"/>
          <p:cNvSpPr txBox="1"/>
          <p:nvPr/>
        </p:nvSpPr>
        <p:spPr>
          <a:xfrm>
            <a:off x="4914726" y="3424828"/>
            <a:ext cx="493467" cy="184666"/>
          </a:xfrm>
          <a:prstGeom prst="rect">
            <a:avLst/>
          </a:prstGeom>
          <a:solidFill>
            <a:schemeClr val="bg1"/>
          </a:solidFill>
          <a:ln w="6350">
            <a:solidFill>
              <a:schemeClr val="tx1"/>
            </a:solidFill>
          </a:ln>
        </p:spPr>
        <p:txBody>
          <a:bodyPr wrap="square" lIns="0" tIns="0" rIns="0" bIns="0" rtlCol="0">
            <a:spAutoFit/>
          </a:bodyPr>
          <a:lstStyle/>
          <a:p>
            <a:pPr algn="ctr"/>
            <a:r>
              <a:rPr kumimoji="1" lang="ja-JP" altLang="en-US" sz="600" dirty="0" smtClean="0">
                <a:latin typeface="+mj-ea"/>
                <a:ea typeface="+mj-ea"/>
              </a:rPr>
              <a:t>県保育連絡</a:t>
            </a:r>
            <a:endParaRPr kumimoji="1" lang="en-US" altLang="ja-JP" sz="600" dirty="0" smtClean="0">
              <a:latin typeface="+mj-ea"/>
              <a:ea typeface="+mj-ea"/>
            </a:endParaRPr>
          </a:p>
          <a:p>
            <a:pPr algn="ctr"/>
            <a:r>
              <a:rPr kumimoji="1" lang="ja-JP" altLang="en-US" sz="600" dirty="0" smtClean="0">
                <a:latin typeface="+mj-ea"/>
                <a:ea typeface="+mj-ea"/>
              </a:rPr>
              <a:t>協議会意見</a:t>
            </a:r>
          </a:p>
        </p:txBody>
      </p:sp>
      <p:sp>
        <p:nvSpPr>
          <p:cNvPr id="46" name="テキスト ボックス 45"/>
          <p:cNvSpPr txBox="1"/>
          <p:nvPr/>
        </p:nvSpPr>
        <p:spPr>
          <a:xfrm>
            <a:off x="1460742" y="4126919"/>
            <a:ext cx="999642" cy="92333"/>
          </a:xfrm>
          <a:prstGeom prst="rect">
            <a:avLst/>
          </a:prstGeom>
          <a:solidFill>
            <a:schemeClr val="bg1"/>
          </a:solidFill>
          <a:ln w="6350">
            <a:solidFill>
              <a:schemeClr val="tx1"/>
            </a:solidFill>
          </a:ln>
        </p:spPr>
        <p:txBody>
          <a:bodyPr wrap="square" lIns="0" tIns="0" rIns="0" bIns="0" rtlCol="0" anchor="ctr" anchorCtr="0">
            <a:spAutoFit/>
          </a:bodyPr>
          <a:lstStyle/>
          <a:p>
            <a:pPr algn="ctr"/>
            <a:r>
              <a:rPr kumimoji="1" lang="ja-JP" altLang="en-US" sz="600" dirty="0" smtClean="0">
                <a:latin typeface="+mj-ea"/>
                <a:ea typeface="+mj-ea"/>
              </a:rPr>
              <a:t>県公的病院長協議会意見</a:t>
            </a:r>
          </a:p>
        </p:txBody>
      </p:sp>
      <p:sp>
        <p:nvSpPr>
          <p:cNvPr id="47" name="テキスト ボックス 46"/>
          <p:cNvSpPr txBox="1"/>
          <p:nvPr/>
        </p:nvSpPr>
        <p:spPr>
          <a:xfrm>
            <a:off x="3206237" y="4541003"/>
            <a:ext cx="864096" cy="92333"/>
          </a:xfrm>
          <a:prstGeom prst="rect">
            <a:avLst/>
          </a:prstGeom>
          <a:solidFill>
            <a:schemeClr val="bg1"/>
          </a:solidFill>
          <a:ln w="6350">
            <a:solidFill>
              <a:schemeClr val="tx1"/>
            </a:solidFill>
          </a:ln>
        </p:spPr>
        <p:txBody>
          <a:bodyPr wrap="square" lIns="0" tIns="0" rIns="0" bIns="0" rtlCol="0" anchor="ctr" anchorCtr="0">
            <a:spAutoFit/>
          </a:bodyPr>
          <a:lstStyle/>
          <a:p>
            <a:pPr algn="ctr"/>
            <a:r>
              <a:rPr kumimoji="1" lang="ja-JP" altLang="en-US" sz="600" dirty="0" smtClean="0">
                <a:latin typeface="+mj-ea"/>
                <a:ea typeface="+mj-ea"/>
              </a:rPr>
              <a:t>県視覚障害者協会意見</a:t>
            </a:r>
          </a:p>
        </p:txBody>
      </p:sp>
      <p:sp>
        <p:nvSpPr>
          <p:cNvPr id="49" name="テキスト ボックス 48"/>
          <p:cNvSpPr txBox="1"/>
          <p:nvPr/>
        </p:nvSpPr>
        <p:spPr>
          <a:xfrm>
            <a:off x="4250049" y="5023335"/>
            <a:ext cx="864096" cy="92333"/>
          </a:xfrm>
          <a:prstGeom prst="rect">
            <a:avLst/>
          </a:prstGeom>
          <a:solidFill>
            <a:schemeClr val="bg1"/>
          </a:solidFill>
          <a:ln w="6350">
            <a:solidFill>
              <a:schemeClr val="tx1"/>
            </a:solidFill>
          </a:ln>
        </p:spPr>
        <p:txBody>
          <a:bodyPr wrap="square" lIns="0" tIns="0" rIns="0" bIns="0" rtlCol="0" anchor="ctr" anchorCtr="0">
            <a:spAutoFit/>
          </a:bodyPr>
          <a:lstStyle/>
          <a:p>
            <a:pPr algn="ctr"/>
            <a:r>
              <a:rPr kumimoji="1" lang="ja-JP" altLang="en-US" sz="600" dirty="0" smtClean="0">
                <a:latin typeface="+mj-ea"/>
                <a:ea typeface="+mj-ea"/>
              </a:rPr>
              <a:t>県</a:t>
            </a:r>
            <a:r>
              <a:rPr lang="ja-JP" altLang="en-US" sz="600" dirty="0">
                <a:latin typeface="+mj-ea"/>
                <a:ea typeface="+mj-ea"/>
              </a:rPr>
              <a:t>聴覚</a:t>
            </a:r>
            <a:r>
              <a:rPr kumimoji="1" lang="ja-JP" altLang="en-US" sz="600" dirty="0" smtClean="0">
                <a:latin typeface="+mj-ea"/>
                <a:ea typeface="+mj-ea"/>
              </a:rPr>
              <a:t>障害者協会意見</a:t>
            </a:r>
          </a:p>
        </p:txBody>
      </p:sp>
      <p:sp>
        <p:nvSpPr>
          <p:cNvPr id="52" name="テキスト ボックス 51"/>
          <p:cNvSpPr txBox="1"/>
          <p:nvPr/>
        </p:nvSpPr>
        <p:spPr>
          <a:xfrm>
            <a:off x="4580221" y="6208712"/>
            <a:ext cx="864096" cy="92333"/>
          </a:xfrm>
          <a:prstGeom prst="rect">
            <a:avLst/>
          </a:prstGeom>
          <a:solidFill>
            <a:schemeClr val="bg1"/>
          </a:solidFill>
          <a:ln w="6350">
            <a:solidFill>
              <a:schemeClr val="tx1"/>
            </a:solidFill>
          </a:ln>
        </p:spPr>
        <p:txBody>
          <a:bodyPr wrap="square" lIns="0" tIns="0" rIns="0" bIns="0" rtlCol="0" anchor="ctr" anchorCtr="0">
            <a:spAutoFit/>
          </a:bodyPr>
          <a:lstStyle/>
          <a:p>
            <a:pPr algn="ctr"/>
            <a:r>
              <a:rPr kumimoji="1" lang="ja-JP" altLang="en-US" sz="600" dirty="0" smtClean="0">
                <a:latin typeface="+mj-ea"/>
                <a:ea typeface="+mj-ea"/>
              </a:rPr>
              <a:t>県視覚障害者協会意見</a:t>
            </a:r>
          </a:p>
        </p:txBody>
      </p:sp>
      <p:sp>
        <p:nvSpPr>
          <p:cNvPr id="54" name="テキスト ボックス 53"/>
          <p:cNvSpPr txBox="1"/>
          <p:nvPr/>
        </p:nvSpPr>
        <p:spPr>
          <a:xfrm>
            <a:off x="4376936" y="3056260"/>
            <a:ext cx="940467" cy="184666"/>
          </a:xfrm>
          <a:prstGeom prst="rect">
            <a:avLst/>
          </a:prstGeom>
          <a:noFill/>
          <a:ln w="6350">
            <a:solidFill>
              <a:schemeClr val="tx1"/>
            </a:solidFill>
            <a:prstDash val="dash"/>
          </a:ln>
        </p:spPr>
        <p:txBody>
          <a:bodyPr wrap="square" lIns="72000" tIns="0" rIns="36000" bIns="0" rtlCol="0">
            <a:spAutoFit/>
          </a:bodyPr>
          <a:lstStyle/>
          <a:p>
            <a:r>
              <a:rPr kumimoji="1" lang="ja-JP" altLang="en-US" sz="600" dirty="0" smtClean="0">
                <a:latin typeface="+mj-ea"/>
                <a:ea typeface="+mj-ea"/>
              </a:rPr>
              <a:t>☆は、本県独自事例</a:t>
            </a:r>
            <a:endParaRPr kumimoji="1" lang="en-US" altLang="ja-JP" sz="600" dirty="0" smtClean="0">
              <a:latin typeface="+mj-ea"/>
              <a:ea typeface="+mj-ea"/>
            </a:endParaRPr>
          </a:p>
          <a:p>
            <a:r>
              <a:rPr lang="ja-JP" altLang="en-US" sz="600" dirty="0" smtClean="0">
                <a:latin typeface="+mj-ea"/>
                <a:ea typeface="+mj-ea"/>
              </a:rPr>
              <a:t>その他は、国の事例</a:t>
            </a:r>
            <a:endParaRPr kumimoji="1" lang="ja-JP" altLang="en-US" sz="600" dirty="0" smtClean="0">
              <a:latin typeface="+mj-ea"/>
              <a:ea typeface="+mj-ea"/>
            </a:endParaRPr>
          </a:p>
        </p:txBody>
      </p:sp>
      <p:sp>
        <p:nvSpPr>
          <p:cNvPr id="31" name="テキスト ボックス 1"/>
          <p:cNvSpPr txBox="1"/>
          <p:nvPr/>
        </p:nvSpPr>
        <p:spPr>
          <a:xfrm>
            <a:off x="7977337" y="57325"/>
            <a:ext cx="1769914" cy="241191"/>
          </a:xfrm>
          <a:prstGeom prst="rect">
            <a:avLst/>
          </a:prstGeom>
          <a:ln w="9525">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smtClean="0">
                <a:solidFill>
                  <a:schemeClr val="tx1"/>
                </a:solidFill>
              </a:rPr>
              <a:t>資料３－４－１</a:t>
            </a:r>
            <a:endParaRPr kumimoji="1" lang="ja-JP" altLang="en-US" sz="900" dirty="0">
              <a:solidFill>
                <a:schemeClr val="tx1"/>
              </a:solidFill>
            </a:endParaRPr>
          </a:p>
        </p:txBody>
      </p:sp>
      <p:sp>
        <p:nvSpPr>
          <p:cNvPr id="28" name="テキスト ボックス 27"/>
          <p:cNvSpPr txBox="1"/>
          <p:nvPr/>
        </p:nvSpPr>
        <p:spPr>
          <a:xfrm>
            <a:off x="3725204" y="6663010"/>
            <a:ext cx="738598" cy="92333"/>
          </a:xfrm>
          <a:prstGeom prst="rect">
            <a:avLst/>
          </a:prstGeom>
          <a:solidFill>
            <a:schemeClr val="bg1"/>
          </a:solidFill>
          <a:ln w="6350">
            <a:solidFill>
              <a:schemeClr val="tx1"/>
            </a:solidFill>
          </a:ln>
        </p:spPr>
        <p:txBody>
          <a:bodyPr wrap="square" lIns="0" tIns="0" rIns="0" bIns="0" rtlCol="0" anchor="ctr" anchorCtr="0">
            <a:spAutoFit/>
          </a:bodyPr>
          <a:lstStyle/>
          <a:p>
            <a:pPr algn="ctr"/>
            <a:r>
              <a:rPr lang="ja-JP" altLang="en-US" sz="600" dirty="0" smtClean="0">
                <a:latin typeface="+mj-ea"/>
                <a:ea typeface="+mj-ea"/>
              </a:rPr>
              <a:t>パブリック</a:t>
            </a:r>
            <a:r>
              <a:rPr lang="ja-JP" altLang="en-US" sz="600" dirty="0">
                <a:latin typeface="+mj-ea"/>
                <a:ea typeface="+mj-ea"/>
              </a:rPr>
              <a:t>コメント</a:t>
            </a:r>
            <a:endParaRPr kumimoji="1" lang="ja-JP" altLang="en-US" sz="600" dirty="0" smtClean="0">
              <a:latin typeface="+mj-ea"/>
              <a:ea typeface="+mj-ea"/>
            </a:endParaRPr>
          </a:p>
        </p:txBody>
      </p:sp>
    </p:spTree>
    <p:extLst>
      <p:ext uri="{BB962C8B-B14F-4D97-AF65-F5344CB8AC3E}">
        <p14:creationId xmlns:p14="http://schemas.microsoft.com/office/powerpoint/2010/main" val="1844353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700" dirty="0" smtClean="0">
            <a:solidFill>
              <a:schemeClr val="tx1"/>
            </a:solidFill>
            <a:latin typeface="+mj-ea"/>
            <a:ea typeface="+mj-ea"/>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w="6350">
          <a:solidFill>
            <a:schemeClr val="tx1"/>
          </a:solidFill>
        </a:ln>
      </a:spPr>
      <a:bodyPr wrap="square" rtlCol="0">
        <a:spAutoFit/>
      </a:bodyPr>
      <a:lstStyle>
        <a:defPPr>
          <a:defRPr kumimoji="1" sz="800" dirty="0" smtClean="0">
            <a:latin typeface="+mj-ea"/>
            <a:ea typeface="+mj-ea"/>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7235</TotalTime>
  <Words>1051</Words>
  <Application>Microsoft Office PowerPoint</Application>
  <PresentationFormat>A4 210 x 297 mm</PresentationFormat>
  <Paragraphs>150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杉田　尚美</dc:creator>
  <cp:lastModifiedBy>嘉戸　史美</cp:lastModifiedBy>
  <cp:revision>527</cp:revision>
  <cp:lastPrinted>2016-03-18T09:46:31Z</cp:lastPrinted>
  <dcterms:created xsi:type="dcterms:W3CDTF">2014-06-06T05:41:44Z</dcterms:created>
  <dcterms:modified xsi:type="dcterms:W3CDTF">2016-03-23T23:51:04Z</dcterms:modified>
</cp:coreProperties>
</file>