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3"/>
  </p:notesMasterIdLst>
  <p:sldIdLst>
    <p:sldId id="277" r:id="rId2"/>
  </p:sldIdLst>
  <p:sldSz cx="9904413"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200" y="48"/>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17A366BF-6B73-4E32-B28D-56C18080B448}" type="datetimeFigureOut">
              <a:rPr kumimoji="1" lang="ja-JP" altLang="en-US" smtClean="0"/>
              <a:t>2016/3/23</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53E2372E-B003-47CE-A15F-558A18471F63}" type="slidenum">
              <a:rPr kumimoji="1" lang="ja-JP" altLang="en-US" smtClean="0"/>
              <a:t>‹#›</a:t>
            </a:fld>
            <a:endParaRPr kumimoji="1" lang="ja-JP" altLang="en-US"/>
          </a:p>
        </p:txBody>
      </p:sp>
    </p:spTree>
    <p:extLst>
      <p:ext uri="{BB962C8B-B14F-4D97-AF65-F5344CB8AC3E}">
        <p14:creationId xmlns:p14="http://schemas.microsoft.com/office/powerpoint/2010/main" val="3040940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19" y="2130827"/>
            <a:ext cx="8418751"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750" y="3886200"/>
            <a:ext cx="6933089"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29FD269-F03F-49BE-BF8F-E4E3056F4B3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7857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94A3329-B2BA-4878-98D2-567AB45B112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28274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0704" y="274643"/>
            <a:ext cx="2228493"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29" y="274643"/>
            <a:ext cx="6533103"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C2ABA1C-7056-4AF7-B634-84E230624C5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899164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495222" y="274638"/>
            <a:ext cx="8913972" cy="1143000"/>
          </a:xfrm>
        </p:spPr>
        <p:txBody>
          <a:bodyPr/>
          <a:lstStyle/>
          <a:p>
            <a:r>
              <a:rPr lang="ja-JP" altLang="en-US" smtClean="0"/>
              <a:t>マスター タイトルの書式設定</a:t>
            </a:r>
            <a:endParaRPr lang="ja-JP" altLang="en-US"/>
          </a:p>
        </p:txBody>
      </p:sp>
      <p:sp>
        <p:nvSpPr>
          <p:cNvPr id="3" name="グラフ プレースホルダー 2"/>
          <p:cNvSpPr>
            <a:spLocks noGrp="1"/>
          </p:cNvSpPr>
          <p:nvPr>
            <p:ph type="chart" idx="1"/>
          </p:nvPr>
        </p:nvSpPr>
        <p:spPr>
          <a:xfrm>
            <a:off x="495222" y="1600206"/>
            <a:ext cx="8913972" cy="4525963"/>
          </a:xfrm>
        </p:spPr>
        <p:txBody>
          <a:bodyPr/>
          <a:lstStyle/>
          <a:p>
            <a:pPr lvl="0"/>
            <a:endParaRPr lang="ja-JP"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3F49950-FB06-42B3-9A89-728553956F0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05340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95222" y="274643"/>
            <a:ext cx="8913972" cy="5851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CF66D6E-8A73-44A0-9DBA-3B239889070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737039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86E4116-5E34-41B1-B2E2-8D2FF3BB0E5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54953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20" y="4407302"/>
            <a:ext cx="8418751"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620" y="2906713"/>
            <a:ext cx="8418751"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57E1BA-18C0-496E-8EF2-4063E13727D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40053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231" y="1600206"/>
            <a:ext cx="43807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28403" y="1600206"/>
            <a:ext cx="43807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50826E3-EE7D-4B30-A68F-C25512A74E1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934107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9" y="1535113"/>
            <a:ext cx="437603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9" y="2174875"/>
            <a:ext cx="437603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1682" y="1535113"/>
            <a:ext cx="437762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1682" y="2174875"/>
            <a:ext cx="437762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C138A1D-F2CE-48D4-A0FB-BE6C65CD5E5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14251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B7192DBA-D51B-4D68-980E-0ACD9EBC528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47472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8321145-9395-4CF0-ABC0-7CADF0F336E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44352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222" y="273050"/>
            <a:ext cx="3258616"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890" y="273057"/>
            <a:ext cx="553631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222" y="1435103"/>
            <a:ext cx="325861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AE10B15-9E0A-4149-8515-D9E1A5E9B38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633566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202" y="4800600"/>
            <a:ext cx="5942648"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202" y="612775"/>
            <a:ext cx="59426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941202" y="5367338"/>
            <a:ext cx="59426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6E16249-A00F-402A-9712-F4D5520985A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21876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222" y="274638"/>
            <a:ext cx="8913972"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95222" y="1600206"/>
            <a:ext cx="8913972"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219" y="6245225"/>
            <a:ext cx="231103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400" smtClean="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384096" y="6245225"/>
            <a:ext cx="3136397"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400" smtClean="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098164" y="6245225"/>
            <a:ext cx="231103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400" smtClean="0">
                <a:ea typeface="ＭＳ Ｐゴシック" pitchFamily="50" charset="-128"/>
              </a:defRPr>
            </a:lvl1pPr>
          </a:lstStyle>
          <a:p>
            <a:pPr fontAlgn="base">
              <a:spcBef>
                <a:spcPct val="0"/>
              </a:spcBef>
              <a:spcAft>
                <a:spcPct val="0"/>
              </a:spcAft>
              <a:defRPr/>
            </a:pPr>
            <a:fld id="{0C057B96-0A49-4F29-8DCB-A751B72B5A74}"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368823916"/>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ext Box 2"/>
          <p:cNvSpPr txBox="1">
            <a:spLocks noChangeArrowheads="1"/>
          </p:cNvSpPr>
          <p:nvPr/>
        </p:nvSpPr>
        <p:spPr bwMode="auto">
          <a:xfrm>
            <a:off x="110408" y="44458"/>
            <a:ext cx="9721217" cy="504825"/>
          </a:xfrm>
          <a:prstGeom prst="rect">
            <a:avLst/>
          </a:prstGeom>
          <a:solidFill>
            <a:srgbClr val="CCFF33"/>
          </a:solidFill>
          <a:ln w="15875">
            <a:solidFill>
              <a:schemeClr val="tx1"/>
            </a:solidFill>
          </a:ln>
          <a:extLst/>
        </p:spPr>
        <p:txBody>
          <a:bodyPr lIns="74254" tIns="8886" rIns="74254" bIns="8886" anchor="ctr" anchorCtr="1"/>
          <a:lstStyle>
            <a:lvl1pPr marL="119063" indent="-119063" defTabSz="873125" eaLnBrk="0" hangingPunct="0">
              <a:spcBef>
                <a:spcPct val="20000"/>
              </a:spcBef>
              <a:buChar char="•"/>
              <a:defRPr kumimoji="1" sz="3200">
                <a:solidFill>
                  <a:schemeClr val="tx1"/>
                </a:solidFill>
                <a:latin typeface="Arial" charset="0"/>
                <a:ea typeface="ＭＳ Ｐゴシック" charset="-128"/>
              </a:defRPr>
            </a:lvl1pPr>
            <a:lvl2pPr marL="742950" indent="-285750" defTabSz="873125" eaLnBrk="0" hangingPunct="0">
              <a:spcBef>
                <a:spcPct val="20000"/>
              </a:spcBef>
              <a:buChar char="–"/>
              <a:defRPr kumimoji="1" sz="2800">
                <a:solidFill>
                  <a:schemeClr val="tx1"/>
                </a:solidFill>
                <a:latin typeface="Arial" charset="0"/>
                <a:ea typeface="ＭＳ Ｐゴシック" charset="-128"/>
              </a:defRPr>
            </a:lvl2pPr>
            <a:lvl3pPr marL="1143000" indent="-228600" defTabSz="873125" eaLnBrk="0" hangingPunct="0">
              <a:spcBef>
                <a:spcPct val="20000"/>
              </a:spcBef>
              <a:buChar char="•"/>
              <a:defRPr kumimoji="1" sz="2400">
                <a:solidFill>
                  <a:schemeClr val="tx1"/>
                </a:solidFill>
                <a:latin typeface="Arial" charset="0"/>
                <a:ea typeface="ＭＳ Ｐゴシック" charset="-128"/>
              </a:defRPr>
            </a:lvl3pPr>
            <a:lvl4pPr marL="1600200" indent="-228600" defTabSz="873125" eaLnBrk="0" hangingPunct="0">
              <a:spcBef>
                <a:spcPct val="20000"/>
              </a:spcBef>
              <a:buChar char="–"/>
              <a:defRPr kumimoji="1" sz="2000">
                <a:solidFill>
                  <a:schemeClr val="tx1"/>
                </a:solidFill>
                <a:latin typeface="Arial" charset="0"/>
                <a:ea typeface="ＭＳ Ｐゴシック" charset="-128"/>
              </a:defRPr>
            </a:lvl4pPr>
            <a:lvl5pPr marL="2057400" indent="-230188" defTabSz="873125" eaLnBrk="0" hangingPunct="0">
              <a:spcBef>
                <a:spcPct val="20000"/>
              </a:spcBef>
              <a:buChar char="»"/>
              <a:defRPr kumimoji="1" sz="2000">
                <a:solidFill>
                  <a:schemeClr val="tx1"/>
                </a:solidFill>
                <a:latin typeface="Arial" charset="0"/>
                <a:ea typeface="ＭＳ Ｐゴシック" charset="-128"/>
              </a:defRPr>
            </a:lvl5pPr>
            <a:lvl6pPr marL="2514600" indent="-230188" defTabSz="873125"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30188" defTabSz="873125"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30188" defTabSz="873125"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30188" defTabSz="873125"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fontAlgn="base" hangingPunct="1">
              <a:spcBef>
                <a:spcPct val="0"/>
              </a:spcBef>
              <a:spcAft>
                <a:spcPct val="0"/>
              </a:spcAft>
              <a:buFontTx/>
              <a:buNone/>
            </a:pPr>
            <a:r>
              <a:rPr lang="ja-JP" altLang="en-US" sz="1800" dirty="0" smtClean="0">
                <a:solidFill>
                  <a:srgbClr val="000000"/>
                </a:solidFill>
                <a:latin typeface="+mj-ea"/>
                <a:ea typeface="+mj-ea"/>
              </a:rPr>
              <a:t>障害のある人の人権を尊重し県民皆が共にいきいきと輝く富山県づくり条例の概要</a:t>
            </a:r>
            <a:endParaRPr lang="en-US" altLang="ja-JP" sz="1800" dirty="0" smtClean="0">
              <a:solidFill>
                <a:srgbClr val="000000"/>
              </a:solidFill>
              <a:latin typeface="+mj-ea"/>
              <a:ea typeface="+mj-ea"/>
            </a:endParaRPr>
          </a:p>
          <a:p>
            <a:pPr algn="ctr" eaLnBrk="1" fontAlgn="base" hangingPunct="1">
              <a:spcBef>
                <a:spcPct val="0"/>
              </a:spcBef>
              <a:spcAft>
                <a:spcPct val="0"/>
              </a:spcAft>
              <a:buFontTx/>
              <a:buNone/>
            </a:pPr>
            <a:endParaRPr lang="ja-JP" altLang="en-US" sz="1200" dirty="0" smtClean="0">
              <a:solidFill>
                <a:srgbClr val="000000"/>
              </a:solidFill>
            </a:endParaRPr>
          </a:p>
        </p:txBody>
      </p:sp>
      <p:sp>
        <p:nvSpPr>
          <p:cNvPr id="6" name="正方形/長方形 5"/>
          <p:cNvSpPr>
            <a:spLocks noChangeArrowheads="1"/>
          </p:cNvSpPr>
          <p:nvPr/>
        </p:nvSpPr>
        <p:spPr bwMode="auto">
          <a:xfrm>
            <a:off x="103183" y="743637"/>
            <a:ext cx="9711283" cy="456643"/>
          </a:xfrm>
          <a:prstGeom prst="rect">
            <a:avLst/>
          </a:prstGeom>
          <a:solidFill>
            <a:srgbClr val="FFFF99"/>
          </a:solidFill>
          <a:ln w="6350" algn="ctr">
            <a:solidFill>
              <a:schemeClr val="tx1"/>
            </a:solidFill>
            <a:miter lim="800000"/>
            <a:headEnd/>
            <a:tailEnd/>
          </a:ln>
          <a:extLst/>
        </p:spPr>
        <p:txBody>
          <a:bodyPr lIns="35982" tIns="45696" rIns="35982" bIns="45696" anchor="ctr" anchorCtr="0"/>
          <a:lstStyle/>
          <a:p>
            <a:pPr fontAlgn="base">
              <a:lnSpc>
                <a:spcPts val="1400"/>
              </a:lnSpc>
              <a:spcBef>
                <a:spcPct val="0"/>
              </a:spcBef>
              <a:spcAft>
                <a:spcPct val="0"/>
              </a:spcAft>
              <a:defRPr/>
            </a:pPr>
            <a:r>
              <a:rPr lang="ja-JP" altLang="en-US" sz="1050" spc="-20" dirty="0" smtClean="0">
                <a:solidFill>
                  <a:prstClr val="black"/>
                </a:solidFill>
                <a:latin typeface="HGSｺﾞｼｯｸM" pitchFamily="50" charset="-128"/>
              </a:rPr>
              <a:t>　</a:t>
            </a:r>
            <a:r>
              <a:rPr lang="ja-JP" altLang="en-US" sz="1050" spc="-20" dirty="0" smtClean="0">
                <a:solidFill>
                  <a:prstClr val="black"/>
                </a:solidFill>
                <a:latin typeface="ＭＳ Ｐゴシック"/>
              </a:rPr>
              <a:t>　　</a:t>
            </a:r>
            <a:endParaRPr lang="ja-JP" altLang="en-US" sz="1050" spc="-20" dirty="0">
              <a:solidFill>
                <a:prstClr val="white"/>
              </a:solidFill>
              <a:latin typeface="ＭＳ Ｐゴシック"/>
            </a:endParaRPr>
          </a:p>
        </p:txBody>
      </p:sp>
      <p:sp>
        <p:nvSpPr>
          <p:cNvPr id="82971" name="Text Box 8"/>
          <p:cNvSpPr txBox="1">
            <a:spLocks noChangeArrowheads="1"/>
          </p:cNvSpPr>
          <p:nvPr/>
        </p:nvSpPr>
        <p:spPr bwMode="auto">
          <a:xfrm>
            <a:off x="998482" y="152400"/>
            <a:ext cx="533314"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54" tIns="8886" rIns="74254" bIns="8886"/>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30188" eaLnBrk="0" hangingPunct="0">
              <a:spcBef>
                <a:spcPct val="20000"/>
              </a:spcBef>
              <a:buChar char="»"/>
              <a:defRPr kumimoji="1" sz="2000">
                <a:solidFill>
                  <a:schemeClr val="tx1"/>
                </a:solidFill>
                <a:latin typeface="Arial" charset="0"/>
                <a:ea typeface="ＭＳ Ｐゴシック" charset="-128"/>
              </a:defRPr>
            </a:lvl5pPr>
            <a:lvl6pPr marL="2514600" indent="-230188"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30188"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30188"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30188"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fontAlgn="base">
              <a:spcBef>
                <a:spcPct val="0"/>
              </a:spcBef>
              <a:spcAft>
                <a:spcPct val="0"/>
              </a:spcAft>
              <a:buFontTx/>
              <a:buNone/>
            </a:pPr>
            <a:endParaRPr lang="ja-JP" altLang="ja-JP" sz="1200" smtClean="0">
              <a:solidFill>
                <a:srgbClr val="000000"/>
              </a:solidFill>
            </a:endParaRPr>
          </a:p>
        </p:txBody>
      </p:sp>
      <p:sp>
        <p:nvSpPr>
          <p:cNvPr id="82981" name="Rectangle 10"/>
          <p:cNvSpPr>
            <a:spLocks noChangeArrowheads="1"/>
          </p:cNvSpPr>
          <p:nvPr/>
        </p:nvSpPr>
        <p:spPr bwMode="auto">
          <a:xfrm>
            <a:off x="1963626" y="111125"/>
            <a:ext cx="1076153"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lIns="74254" tIns="8886" rIns="74254" bIns="8886"/>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30188" eaLnBrk="0" hangingPunct="0">
              <a:spcBef>
                <a:spcPct val="20000"/>
              </a:spcBef>
              <a:buChar char="»"/>
              <a:defRPr kumimoji="1" sz="2000">
                <a:solidFill>
                  <a:schemeClr val="tx1"/>
                </a:solidFill>
                <a:latin typeface="Arial" charset="0"/>
                <a:ea typeface="ＭＳ Ｐゴシック" charset="-128"/>
              </a:defRPr>
            </a:lvl5pPr>
            <a:lvl6pPr marL="2514600" indent="-230188"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30188"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30188"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30188"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fontAlgn="base">
              <a:spcBef>
                <a:spcPct val="0"/>
              </a:spcBef>
              <a:spcAft>
                <a:spcPct val="0"/>
              </a:spcAft>
              <a:buFontTx/>
              <a:buNone/>
            </a:pPr>
            <a:endParaRPr lang="ja-JP" altLang="ja-JP" sz="1200" smtClean="0">
              <a:solidFill>
                <a:srgbClr val="000000"/>
              </a:solidFill>
            </a:endParaRPr>
          </a:p>
        </p:txBody>
      </p:sp>
      <p:sp>
        <p:nvSpPr>
          <p:cNvPr id="82982" name="Rectangle 18"/>
          <p:cNvSpPr>
            <a:spLocks noChangeArrowheads="1"/>
          </p:cNvSpPr>
          <p:nvPr/>
        </p:nvSpPr>
        <p:spPr bwMode="auto">
          <a:xfrm>
            <a:off x="1962039" y="114304"/>
            <a:ext cx="1076153"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lIns="74254" tIns="8886" rIns="74254" bIns="8886"/>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30188" eaLnBrk="0" hangingPunct="0">
              <a:spcBef>
                <a:spcPct val="20000"/>
              </a:spcBef>
              <a:buChar char="»"/>
              <a:defRPr kumimoji="1" sz="2000">
                <a:solidFill>
                  <a:schemeClr val="tx1"/>
                </a:solidFill>
                <a:latin typeface="Arial" charset="0"/>
                <a:ea typeface="ＭＳ Ｐゴシック" charset="-128"/>
              </a:defRPr>
            </a:lvl5pPr>
            <a:lvl6pPr marL="2514600" indent="-230188"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30188"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30188"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30188"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fontAlgn="base">
              <a:spcBef>
                <a:spcPct val="0"/>
              </a:spcBef>
              <a:spcAft>
                <a:spcPct val="0"/>
              </a:spcAft>
              <a:buFontTx/>
              <a:buNone/>
            </a:pPr>
            <a:endParaRPr lang="ja-JP" altLang="ja-JP" sz="1200" smtClean="0">
              <a:solidFill>
                <a:srgbClr val="000000"/>
              </a:solidFill>
            </a:endParaRPr>
          </a:p>
        </p:txBody>
      </p:sp>
      <p:sp>
        <p:nvSpPr>
          <p:cNvPr id="57414" name="Rectangle 70"/>
          <p:cNvSpPr>
            <a:spLocks noChangeArrowheads="1"/>
          </p:cNvSpPr>
          <p:nvPr/>
        </p:nvSpPr>
        <p:spPr bwMode="auto">
          <a:xfrm>
            <a:off x="20569" y="6486546"/>
            <a:ext cx="9704421" cy="375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miter lim="800000"/>
                <a:headEnd/>
                <a:tailEnd/>
              </a14:hiddenLine>
            </a:ext>
          </a:extLst>
        </p:spPr>
        <p:txBody>
          <a:bodyPr lIns="74254" tIns="8886" rIns="74254" bIns="8886"/>
          <a:lstStyle/>
          <a:p>
            <a:pPr marL="90488" lvl="1" algn="just" defTabSz="873125" fontAlgn="base">
              <a:lnSpc>
                <a:spcPts val="1400"/>
              </a:lnSpc>
              <a:spcBef>
                <a:spcPct val="0"/>
              </a:spcBef>
              <a:spcAft>
                <a:spcPct val="0"/>
              </a:spcAft>
              <a:defRPr/>
            </a:pPr>
            <a:r>
              <a:rPr lang="en-US" altLang="ja-JP" sz="1100" dirty="0">
                <a:solidFill>
                  <a:prstClr val="black"/>
                </a:solidFill>
                <a:latin typeface="ＭＳ Ｐゴシック" panose="020B0600070205080204" pitchFamily="50" charset="-128"/>
              </a:rPr>
              <a:t>※ </a:t>
            </a:r>
            <a:r>
              <a:rPr lang="ja-JP" altLang="en-US" sz="1100" dirty="0">
                <a:solidFill>
                  <a:prstClr val="black"/>
                </a:solidFill>
                <a:latin typeface="ＭＳ Ｐゴシック" panose="020B0600070205080204" pitchFamily="50" charset="-128"/>
              </a:rPr>
              <a:t>１　知事は、必要があると認めるときは、この条例の施行後３年を目途に検討を加え、必要な措置を講</a:t>
            </a:r>
            <a:r>
              <a:rPr lang="ja-JP" altLang="en-US" sz="1100" dirty="0" smtClean="0">
                <a:solidFill>
                  <a:prstClr val="black"/>
                </a:solidFill>
                <a:latin typeface="ＭＳ Ｐゴシック" panose="020B0600070205080204" pitchFamily="50" charset="-128"/>
              </a:rPr>
              <a:t>ずる</a:t>
            </a:r>
            <a:endParaRPr lang="ja-JP" altLang="en-US" sz="1100" dirty="0">
              <a:solidFill>
                <a:prstClr val="black"/>
              </a:solidFill>
              <a:latin typeface="ＭＳ Ｐゴシック" panose="020B0600070205080204" pitchFamily="50" charset="-128"/>
            </a:endParaRPr>
          </a:p>
          <a:p>
            <a:pPr marL="90488" lvl="1" algn="just" defTabSz="873125" fontAlgn="base">
              <a:lnSpc>
                <a:spcPts val="1400"/>
              </a:lnSpc>
              <a:spcBef>
                <a:spcPct val="0"/>
              </a:spcBef>
              <a:spcAft>
                <a:spcPct val="0"/>
              </a:spcAft>
              <a:defRPr/>
            </a:pPr>
            <a:r>
              <a:rPr lang="ja-JP" altLang="en-US" sz="1100" dirty="0" smtClean="0">
                <a:solidFill>
                  <a:prstClr val="black"/>
                </a:solidFill>
                <a:latin typeface="ＭＳ Ｐゴシック" panose="020B0600070205080204" pitchFamily="50" charset="-128"/>
              </a:rPr>
              <a:t>　　２</a:t>
            </a:r>
            <a:r>
              <a:rPr lang="ja-JP" altLang="en-US" sz="1100" dirty="0">
                <a:solidFill>
                  <a:prstClr val="black"/>
                </a:solidFill>
                <a:latin typeface="ＭＳ Ｐゴシック" panose="020B0600070205080204" pitchFamily="50" charset="-128"/>
              </a:rPr>
              <a:t>　平成２８年４月１日から</a:t>
            </a:r>
            <a:r>
              <a:rPr lang="ja-JP" altLang="en-US" sz="1100" dirty="0" smtClean="0">
                <a:solidFill>
                  <a:prstClr val="black"/>
                </a:solidFill>
                <a:latin typeface="ＭＳ Ｐゴシック" panose="020B0600070205080204" pitchFamily="50" charset="-128"/>
              </a:rPr>
              <a:t>施行　（</a:t>
            </a:r>
            <a:r>
              <a:rPr lang="ja-JP" altLang="en-US" sz="1100" dirty="0">
                <a:solidFill>
                  <a:prstClr val="black"/>
                </a:solidFill>
                <a:latin typeface="ＭＳ Ｐゴシック" panose="020B0600070205080204" pitchFamily="50" charset="-128"/>
              </a:rPr>
              <a:t>ただし、調整委員会・協議会の設置</a:t>
            </a:r>
            <a:r>
              <a:rPr lang="ja-JP" altLang="en-US" sz="1100" dirty="0" smtClean="0">
                <a:solidFill>
                  <a:prstClr val="black"/>
                </a:solidFill>
                <a:latin typeface="ＭＳ Ｐゴシック" panose="020B0600070205080204" pitchFamily="50" charset="-128"/>
              </a:rPr>
              <a:t>、相談員の委嘱など条例の施行のために必要な準備は公布</a:t>
            </a:r>
            <a:r>
              <a:rPr lang="ja-JP" altLang="en-US" sz="1100" dirty="0">
                <a:solidFill>
                  <a:prstClr val="black"/>
                </a:solidFill>
                <a:latin typeface="ＭＳ Ｐゴシック" panose="020B0600070205080204" pitchFamily="50" charset="-128"/>
              </a:rPr>
              <a:t>日から施行）</a:t>
            </a:r>
          </a:p>
        </p:txBody>
      </p:sp>
      <p:sp>
        <p:nvSpPr>
          <p:cNvPr id="83001" name="Rectangle 71"/>
          <p:cNvSpPr>
            <a:spLocks noChangeArrowheads="1"/>
          </p:cNvSpPr>
          <p:nvPr/>
        </p:nvSpPr>
        <p:spPr bwMode="auto">
          <a:xfrm>
            <a:off x="7147980" y="371475"/>
            <a:ext cx="2683645" cy="216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miter lim="800000"/>
                <a:headEnd/>
                <a:tailEnd/>
              </a14:hiddenLine>
            </a:ext>
          </a:extLst>
        </p:spPr>
        <p:txBody>
          <a:bodyPr lIns="0" tIns="0" rIns="0" bIns="0"/>
          <a:lstStyle>
            <a:lvl1pPr marL="342900" indent="-342900" defTabSz="873125" eaLnBrk="0" hangingPunct="0">
              <a:spcBef>
                <a:spcPct val="20000"/>
              </a:spcBef>
              <a:buChar char="•"/>
              <a:defRPr kumimoji="1" sz="3200">
                <a:solidFill>
                  <a:schemeClr val="tx1"/>
                </a:solidFill>
                <a:latin typeface="Arial" charset="0"/>
                <a:ea typeface="ＭＳ Ｐゴシック" charset="-128"/>
              </a:defRPr>
            </a:lvl1pPr>
            <a:lvl2pPr marL="273050" defTabSz="873125" eaLnBrk="0" hangingPunct="0">
              <a:spcBef>
                <a:spcPct val="20000"/>
              </a:spcBef>
              <a:buChar char="–"/>
              <a:defRPr kumimoji="1" sz="2800">
                <a:solidFill>
                  <a:schemeClr val="tx1"/>
                </a:solidFill>
                <a:latin typeface="Arial" charset="0"/>
                <a:ea typeface="ＭＳ Ｐゴシック" charset="-128"/>
              </a:defRPr>
            </a:lvl2pPr>
            <a:lvl3pPr marL="1143000" indent="-228600" defTabSz="873125" eaLnBrk="0" hangingPunct="0">
              <a:spcBef>
                <a:spcPct val="20000"/>
              </a:spcBef>
              <a:buChar char="•"/>
              <a:defRPr kumimoji="1" sz="2400">
                <a:solidFill>
                  <a:schemeClr val="tx1"/>
                </a:solidFill>
                <a:latin typeface="Arial" charset="0"/>
                <a:ea typeface="ＭＳ Ｐゴシック" charset="-128"/>
              </a:defRPr>
            </a:lvl3pPr>
            <a:lvl4pPr marL="1600200" indent="-228600" defTabSz="873125" eaLnBrk="0" hangingPunct="0">
              <a:spcBef>
                <a:spcPct val="20000"/>
              </a:spcBef>
              <a:buChar char="–"/>
              <a:defRPr kumimoji="1" sz="2000">
                <a:solidFill>
                  <a:schemeClr val="tx1"/>
                </a:solidFill>
                <a:latin typeface="Arial" charset="0"/>
                <a:ea typeface="ＭＳ Ｐゴシック" charset="-128"/>
              </a:defRPr>
            </a:lvl4pPr>
            <a:lvl5pPr marL="2057400" indent="-230188" defTabSz="873125" eaLnBrk="0" hangingPunct="0">
              <a:spcBef>
                <a:spcPct val="20000"/>
              </a:spcBef>
              <a:buChar char="»"/>
              <a:defRPr kumimoji="1" sz="2000">
                <a:solidFill>
                  <a:schemeClr val="tx1"/>
                </a:solidFill>
                <a:latin typeface="Arial" charset="0"/>
                <a:ea typeface="ＭＳ Ｐゴシック" charset="-128"/>
              </a:defRPr>
            </a:lvl5pPr>
            <a:lvl6pPr marL="2514600" indent="-230188" defTabSz="873125"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30188" defTabSz="873125"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30188" defTabSz="873125"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30188" defTabSz="873125"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lvl="1" eaLnBrk="1" fontAlgn="base" hangingPunct="1">
              <a:spcBef>
                <a:spcPct val="0"/>
              </a:spcBef>
              <a:spcAft>
                <a:spcPct val="0"/>
              </a:spcAft>
              <a:buFontTx/>
              <a:buNone/>
            </a:pPr>
            <a:r>
              <a:rPr lang="en-US" altLang="ja-JP" sz="1050" dirty="0" smtClean="0">
                <a:solidFill>
                  <a:srgbClr val="000000"/>
                </a:solidFill>
                <a:latin typeface="HGｺﾞｼｯｸM" pitchFamily="49" charset="-128"/>
              </a:rPr>
              <a:t>※ </a:t>
            </a:r>
            <a:r>
              <a:rPr lang="ja-JP" altLang="en-US" sz="1050" dirty="0" smtClean="0">
                <a:solidFill>
                  <a:srgbClr val="000000"/>
                </a:solidFill>
                <a:latin typeface="HGｺﾞｼｯｸM" pitchFamily="49" charset="-128"/>
              </a:rPr>
              <a:t>平成２６年１２月１７日成立・公布</a:t>
            </a:r>
            <a:endParaRPr lang="ja-JP" altLang="en-US" sz="1050" dirty="0" smtClean="0">
              <a:solidFill>
                <a:srgbClr val="000000"/>
              </a:solidFill>
            </a:endParaRPr>
          </a:p>
        </p:txBody>
      </p:sp>
      <p:sp>
        <p:nvSpPr>
          <p:cNvPr id="2" name="角丸四角形 1"/>
          <p:cNvSpPr/>
          <p:nvPr/>
        </p:nvSpPr>
        <p:spPr>
          <a:xfrm>
            <a:off x="249024" y="626954"/>
            <a:ext cx="779875" cy="180000"/>
          </a:xfrm>
          <a:prstGeom prst="roundRect">
            <a:avLst/>
          </a:prstGeom>
          <a:solidFill>
            <a:srgbClr val="FFCC66"/>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100" b="1" dirty="0" smtClean="0">
                <a:solidFill>
                  <a:srgbClr val="000000"/>
                </a:solidFill>
              </a:rPr>
              <a:t>目　的</a:t>
            </a:r>
            <a:endParaRPr lang="ja-JP" altLang="en-US" sz="1100" b="1" dirty="0">
              <a:solidFill>
                <a:srgbClr val="000000"/>
              </a:solidFill>
            </a:endParaRPr>
          </a:p>
        </p:txBody>
      </p:sp>
      <p:sp>
        <p:nvSpPr>
          <p:cNvPr id="47" name="正方形/長方形 46"/>
          <p:cNvSpPr>
            <a:spLocks noChangeArrowheads="1"/>
          </p:cNvSpPr>
          <p:nvPr/>
        </p:nvSpPr>
        <p:spPr bwMode="auto">
          <a:xfrm>
            <a:off x="5061987" y="1399647"/>
            <a:ext cx="4752374" cy="726205"/>
          </a:xfrm>
          <a:prstGeom prst="rect">
            <a:avLst/>
          </a:prstGeom>
          <a:solidFill>
            <a:srgbClr val="FFFF99"/>
          </a:solidFill>
          <a:ln w="6350" algn="ctr">
            <a:solidFill>
              <a:schemeClr val="tx1"/>
            </a:solidFill>
            <a:miter lim="800000"/>
            <a:headEnd/>
            <a:tailEnd/>
          </a:ln>
          <a:extLst/>
        </p:spPr>
        <p:txBody>
          <a:bodyPr lIns="35982" tIns="45696" rIns="35982" bIns="45696" anchor="b" anchorCtr="0"/>
          <a:lstStyle/>
          <a:p>
            <a:pPr fontAlgn="base">
              <a:lnSpc>
                <a:spcPts val="1400"/>
              </a:lnSpc>
              <a:spcBef>
                <a:spcPct val="0"/>
              </a:spcBef>
              <a:spcAft>
                <a:spcPct val="0"/>
              </a:spcAft>
              <a:defRPr/>
            </a:pPr>
            <a:r>
              <a:rPr lang="ja-JP" altLang="en-US" sz="1050" spc="-20" dirty="0" smtClean="0">
                <a:solidFill>
                  <a:prstClr val="black"/>
                </a:solidFill>
                <a:latin typeface="ＭＳ Ｐゴシック"/>
              </a:rPr>
              <a:t>　　</a:t>
            </a:r>
            <a:r>
              <a:rPr lang="ja-JP" altLang="en-US" sz="1100" spc="-20" dirty="0" smtClean="0">
                <a:solidFill>
                  <a:prstClr val="black"/>
                </a:solidFill>
                <a:latin typeface="ＭＳ Ｐゴシック"/>
              </a:rPr>
              <a:t>○ 何人も、障害を理由とする差別をしてはならない</a:t>
            </a:r>
            <a:endParaRPr lang="en-US" altLang="ja-JP" sz="1100" spc="-20" dirty="0" smtClean="0">
              <a:solidFill>
                <a:prstClr val="black"/>
              </a:solidFill>
              <a:latin typeface="ＭＳ Ｐゴシック"/>
            </a:endParaRPr>
          </a:p>
          <a:p>
            <a:pPr fontAlgn="base">
              <a:lnSpc>
                <a:spcPts val="1400"/>
              </a:lnSpc>
              <a:spcBef>
                <a:spcPct val="0"/>
              </a:spcBef>
              <a:spcAft>
                <a:spcPct val="0"/>
              </a:spcAft>
              <a:defRPr/>
            </a:pPr>
            <a:r>
              <a:rPr lang="ja-JP" altLang="en-US" sz="1100" spc="-20" dirty="0">
                <a:solidFill>
                  <a:prstClr val="black"/>
                </a:solidFill>
                <a:latin typeface="ＭＳ Ｐゴシック"/>
              </a:rPr>
              <a:t>　</a:t>
            </a:r>
            <a:r>
              <a:rPr lang="ja-JP" altLang="en-US" sz="1100" spc="-20" dirty="0" smtClean="0">
                <a:solidFill>
                  <a:prstClr val="black"/>
                </a:solidFill>
                <a:latin typeface="ＭＳ Ｐゴシック"/>
              </a:rPr>
              <a:t>　○ </a:t>
            </a:r>
            <a:r>
              <a:rPr lang="ja-JP" altLang="en-US" sz="1100" spc="-50" dirty="0" smtClean="0">
                <a:solidFill>
                  <a:prstClr val="black"/>
                </a:solidFill>
                <a:latin typeface="ＭＳ Ｐゴシック"/>
              </a:rPr>
              <a:t>何人も、過重な負担でない範囲で、</a:t>
            </a:r>
            <a:r>
              <a:rPr lang="en-US" altLang="ja-JP" sz="1100" spc="-50" dirty="0" smtClean="0">
                <a:solidFill>
                  <a:prstClr val="black"/>
                </a:solidFill>
                <a:latin typeface="ＭＳ Ｐゴシック"/>
              </a:rPr>
              <a:t> </a:t>
            </a:r>
            <a:r>
              <a:rPr lang="ja-JP" altLang="en-US" sz="1100" spc="-50" dirty="0" smtClean="0">
                <a:solidFill>
                  <a:prstClr val="black"/>
                </a:solidFill>
                <a:latin typeface="ＭＳ Ｐゴシック"/>
              </a:rPr>
              <a:t>合理的な配慮をしなければならない</a:t>
            </a:r>
            <a:endParaRPr lang="en-US" altLang="ja-JP" sz="1100" spc="-50" dirty="0" smtClean="0">
              <a:solidFill>
                <a:prstClr val="black"/>
              </a:solidFill>
              <a:latin typeface="ＭＳ Ｐゴシック"/>
            </a:endParaRPr>
          </a:p>
          <a:p>
            <a:pPr fontAlgn="base">
              <a:lnSpc>
                <a:spcPts val="1400"/>
              </a:lnSpc>
              <a:spcBef>
                <a:spcPct val="0"/>
              </a:spcBef>
              <a:spcAft>
                <a:spcPct val="0"/>
              </a:spcAft>
              <a:defRPr/>
            </a:pPr>
            <a:r>
              <a:rPr lang="en-US" altLang="ja-JP" sz="1100" spc="-20" dirty="0">
                <a:solidFill>
                  <a:prstClr val="black"/>
                </a:solidFill>
                <a:latin typeface="ＭＳ Ｐゴシック"/>
              </a:rPr>
              <a:t> </a:t>
            </a:r>
            <a:r>
              <a:rPr lang="en-US" altLang="ja-JP" sz="1100" spc="-20" dirty="0" smtClean="0">
                <a:solidFill>
                  <a:prstClr val="black"/>
                </a:solidFill>
                <a:latin typeface="ＭＳ Ｐゴシック"/>
              </a:rPr>
              <a:t> </a:t>
            </a:r>
            <a:r>
              <a:rPr lang="ja-JP" altLang="en-US" sz="1100" spc="-20" dirty="0" smtClean="0">
                <a:solidFill>
                  <a:prstClr val="black"/>
                </a:solidFill>
                <a:latin typeface="ＭＳ Ｐゴシック"/>
              </a:rPr>
              <a:t>　　　</a:t>
            </a:r>
            <a:r>
              <a:rPr lang="en-US" altLang="ja-JP" sz="1100" spc="-20" dirty="0" smtClean="0">
                <a:solidFill>
                  <a:prstClr val="black"/>
                </a:solidFill>
                <a:latin typeface="ＭＳ Ｐゴシック"/>
              </a:rPr>
              <a:t>※</a:t>
            </a:r>
            <a:r>
              <a:rPr lang="ja-JP" altLang="en-US" sz="1100" spc="-20" dirty="0" smtClean="0">
                <a:solidFill>
                  <a:prstClr val="black"/>
                </a:solidFill>
                <a:latin typeface="ＭＳ Ｐゴシック"/>
              </a:rPr>
              <a:t>　県は、分野毎に特に配慮すべき事項を定める</a:t>
            </a:r>
            <a:endParaRPr lang="en-US" altLang="ja-JP" sz="1100" spc="-20" dirty="0" smtClean="0">
              <a:solidFill>
                <a:prstClr val="black"/>
              </a:solidFill>
              <a:latin typeface="ＭＳ Ｐゴシック"/>
            </a:endParaRPr>
          </a:p>
        </p:txBody>
      </p:sp>
      <p:sp>
        <p:nvSpPr>
          <p:cNvPr id="45" name="角丸四角形 44"/>
          <p:cNvSpPr/>
          <p:nvPr/>
        </p:nvSpPr>
        <p:spPr>
          <a:xfrm>
            <a:off x="5256096" y="1290051"/>
            <a:ext cx="2290222" cy="216002"/>
          </a:xfrm>
          <a:prstGeom prst="roundRect">
            <a:avLst/>
          </a:prstGeom>
          <a:solidFill>
            <a:srgbClr val="FFCC66"/>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100" b="1" dirty="0" smtClean="0">
                <a:solidFill>
                  <a:srgbClr val="000000"/>
                </a:solidFill>
              </a:rPr>
              <a:t>障害を理由とする差別の禁止</a:t>
            </a:r>
            <a:endParaRPr lang="ja-JP" altLang="en-US" sz="1100" b="1" dirty="0">
              <a:solidFill>
                <a:srgbClr val="000000"/>
              </a:solidFill>
            </a:endParaRPr>
          </a:p>
        </p:txBody>
      </p:sp>
      <p:cxnSp>
        <p:nvCxnSpPr>
          <p:cNvPr id="108" name="曲線コネクタ 107"/>
          <p:cNvCxnSpPr>
            <a:endCxn id="107" idx="3"/>
          </p:cNvCxnSpPr>
          <p:nvPr/>
        </p:nvCxnSpPr>
        <p:spPr>
          <a:xfrm rot="10800000" flipV="1">
            <a:off x="7607686" y="4342440"/>
            <a:ext cx="1279902" cy="238974"/>
          </a:xfrm>
          <a:prstGeom prst="curvedConnector3">
            <a:avLst>
              <a:gd name="adj1" fmla="val 2441"/>
            </a:avLst>
          </a:prstGeom>
          <a:noFill/>
          <a:ln w="15875" cap="flat" cmpd="sng" algn="ctr">
            <a:solidFill>
              <a:sysClr val="windowText" lastClr="000000"/>
            </a:solidFill>
            <a:prstDash val="dash"/>
            <a:tailEnd type="none"/>
          </a:ln>
          <a:effectLst/>
        </p:spPr>
      </p:cxnSp>
      <p:cxnSp>
        <p:nvCxnSpPr>
          <p:cNvPr id="91" name="直線コネクタ 90"/>
          <p:cNvCxnSpPr/>
          <p:nvPr/>
        </p:nvCxnSpPr>
        <p:spPr>
          <a:xfrm flipV="1">
            <a:off x="444306" y="7763695"/>
            <a:ext cx="6743255" cy="74664"/>
          </a:xfrm>
          <a:prstGeom prst="line">
            <a:avLst/>
          </a:prstGeom>
          <a:noFill/>
          <a:ln w="9525" cap="flat" cmpd="sng" algn="ctr">
            <a:solidFill>
              <a:sysClr val="windowText" lastClr="000000">
                <a:shade val="95000"/>
                <a:satMod val="105000"/>
              </a:sysClr>
            </a:solidFill>
            <a:prstDash val="sysDot"/>
          </a:ln>
          <a:effectLst/>
        </p:spPr>
      </p:cxnSp>
      <p:grpSp>
        <p:nvGrpSpPr>
          <p:cNvPr id="10" name="グループ化 9"/>
          <p:cNvGrpSpPr/>
          <p:nvPr/>
        </p:nvGrpSpPr>
        <p:grpSpPr>
          <a:xfrm>
            <a:off x="131798" y="4329095"/>
            <a:ext cx="4078261" cy="1160123"/>
            <a:chOff x="121671" y="4280714"/>
            <a:chExt cx="3765152" cy="1160123"/>
          </a:xfrm>
        </p:grpSpPr>
        <p:sp>
          <p:nvSpPr>
            <p:cNvPr id="151" name="正方形/長方形 150"/>
            <p:cNvSpPr>
              <a:spLocks noChangeArrowheads="1"/>
            </p:cNvSpPr>
            <p:nvPr/>
          </p:nvSpPr>
          <p:spPr bwMode="auto">
            <a:xfrm>
              <a:off x="121671" y="4377442"/>
              <a:ext cx="3765152" cy="1063395"/>
            </a:xfrm>
            <a:prstGeom prst="rect">
              <a:avLst/>
            </a:prstGeom>
            <a:solidFill>
              <a:srgbClr val="FFFF99"/>
            </a:solidFill>
            <a:ln w="6350" algn="ctr">
              <a:solidFill>
                <a:schemeClr val="tx1"/>
              </a:solidFill>
              <a:miter lim="800000"/>
              <a:headEnd/>
              <a:tailEnd/>
            </a:ln>
            <a:extLst/>
          </p:spPr>
          <p:txBody>
            <a:bodyPr lIns="35982" tIns="45696" rIns="35982" bIns="45696" anchor="b" anchorCtr="0"/>
            <a:lstStyle/>
            <a:p>
              <a:pPr fontAlgn="base">
                <a:lnSpc>
                  <a:spcPts val="1600"/>
                </a:lnSpc>
                <a:spcBef>
                  <a:spcPct val="0"/>
                </a:spcBef>
                <a:spcAft>
                  <a:spcPct val="0"/>
                </a:spcAft>
                <a:defRPr/>
              </a:pPr>
              <a:r>
                <a:rPr lang="ja-JP" altLang="en-US" sz="1100" spc="-20" dirty="0" smtClean="0">
                  <a:solidFill>
                    <a:prstClr val="black"/>
                  </a:solidFill>
                  <a:latin typeface="HGSｺﾞｼｯｸM" pitchFamily="50" charset="-128"/>
                </a:rPr>
                <a:t>　　</a:t>
              </a:r>
              <a:r>
                <a:rPr lang="en-US" altLang="ja-JP" sz="1100" spc="-20" dirty="0" smtClean="0">
                  <a:solidFill>
                    <a:prstClr val="black"/>
                  </a:solidFill>
                  <a:latin typeface="HGSｺﾞｼｯｸM" pitchFamily="50" charset="-128"/>
                </a:rPr>
                <a:t>【 </a:t>
              </a:r>
              <a:r>
                <a:rPr lang="ja-JP" altLang="en-US" sz="1100" spc="-20" dirty="0">
                  <a:solidFill>
                    <a:prstClr val="black"/>
                  </a:solidFill>
                  <a:latin typeface="HGSｺﾞｼｯｸM" pitchFamily="50" charset="-128"/>
                </a:rPr>
                <a:t>構成員 </a:t>
              </a:r>
              <a:r>
                <a:rPr lang="en-US" altLang="ja-JP" sz="1100" spc="-20" dirty="0">
                  <a:solidFill>
                    <a:prstClr val="black"/>
                  </a:solidFill>
                  <a:latin typeface="HGSｺﾞｼｯｸM" pitchFamily="50" charset="-128"/>
                </a:rPr>
                <a:t>】 </a:t>
              </a:r>
              <a:r>
                <a:rPr lang="ja-JP" altLang="en-US" sz="1100" spc="-20" dirty="0" smtClean="0">
                  <a:solidFill>
                    <a:prstClr val="black"/>
                  </a:solidFill>
                  <a:latin typeface="HGSｺﾞｼｯｸM" pitchFamily="50" charset="-128"/>
                </a:rPr>
                <a:t>障害のある人、福祉、医療、雇用、教育、</a:t>
              </a:r>
              <a:endParaRPr lang="en-US" altLang="ja-JP" sz="1100" spc="-20" dirty="0" smtClean="0">
                <a:solidFill>
                  <a:prstClr val="black"/>
                </a:solidFill>
                <a:latin typeface="HGSｺﾞｼｯｸM" pitchFamily="50" charset="-128"/>
              </a:endParaRPr>
            </a:p>
            <a:p>
              <a:pPr fontAlgn="base">
                <a:lnSpc>
                  <a:spcPts val="1600"/>
                </a:lnSpc>
                <a:spcBef>
                  <a:spcPct val="0"/>
                </a:spcBef>
                <a:spcAft>
                  <a:spcPct val="0"/>
                </a:spcAft>
                <a:defRPr/>
              </a:pPr>
              <a:r>
                <a:rPr lang="ja-JP" altLang="en-US" sz="1100" spc="-20" dirty="0">
                  <a:solidFill>
                    <a:prstClr val="black"/>
                  </a:solidFill>
                  <a:latin typeface="HGSｺﾞｼｯｸM" pitchFamily="50" charset="-128"/>
                </a:rPr>
                <a:t>　</a:t>
              </a:r>
              <a:r>
                <a:rPr lang="ja-JP" altLang="en-US" sz="1100" spc="-20" dirty="0" smtClean="0">
                  <a:solidFill>
                    <a:prstClr val="black"/>
                  </a:solidFill>
                  <a:latin typeface="HGSｺﾞｼｯｸM" pitchFamily="50" charset="-128"/>
                </a:rPr>
                <a:t>　　　　　　　　 その他障害のある人の権利擁護に関する有識者</a:t>
              </a:r>
              <a:endParaRPr lang="ja-JP" altLang="en-US" sz="1100" spc="-20" dirty="0">
                <a:solidFill>
                  <a:prstClr val="black"/>
                </a:solidFill>
                <a:latin typeface="HGSｺﾞｼｯｸM" pitchFamily="50" charset="-128"/>
              </a:endParaRPr>
            </a:p>
            <a:p>
              <a:pPr fontAlgn="base">
                <a:lnSpc>
                  <a:spcPts val="1600"/>
                </a:lnSpc>
                <a:spcBef>
                  <a:spcPts val="200"/>
                </a:spcBef>
                <a:spcAft>
                  <a:spcPct val="0"/>
                </a:spcAft>
                <a:defRPr/>
              </a:pPr>
              <a:r>
                <a:rPr lang="ja-JP" altLang="en-US" sz="1100" spc="-20" dirty="0" smtClean="0">
                  <a:solidFill>
                    <a:prstClr val="black"/>
                  </a:solidFill>
                  <a:latin typeface="HGSｺﾞｼｯｸM" pitchFamily="50" charset="-128"/>
                </a:rPr>
                <a:t>　　</a:t>
              </a:r>
              <a:r>
                <a:rPr lang="en-US" altLang="ja-JP" sz="1100" spc="-20" dirty="0" smtClean="0">
                  <a:solidFill>
                    <a:prstClr val="black"/>
                  </a:solidFill>
                  <a:latin typeface="HGSｺﾞｼｯｸM" pitchFamily="50" charset="-128"/>
                </a:rPr>
                <a:t>【 </a:t>
              </a:r>
              <a:r>
                <a:rPr lang="ja-JP" altLang="en-US" sz="1100" spc="-20" dirty="0">
                  <a:solidFill>
                    <a:prstClr val="black"/>
                  </a:solidFill>
                  <a:latin typeface="HGSｺﾞｼｯｸM" pitchFamily="50" charset="-128"/>
                </a:rPr>
                <a:t>役　 割 </a:t>
              </a:r>
              <a:r>
                <a:rPr lang="en-US" altLang="ja-JP" sz="1100" spc="-20" dirty="0" smtClean="0">
                  <a:solidFill>
                    <a:prstClr val="black"/>
                  </a:solidFill>
                  <a:latin typeface="HGSｺﾞｼｯｸM" pitchFamily="50" charset="-128"/>
                </a:rPr>
                <a:t>】</a:t>
              </a:r>
              <a:r>
                <a:rPr lang="ja-JP" altLang="en-US" sz="1100" spc="-20" dirty="0" smtClean="0">
                  <a:solidFill>
                    <a:prstClr val="black"/>
                  </a:solidFill>
                  <a:latin typeface="HGSｺﾞｼｯｸM" pitchFamily="50" charset="-128"/>
                </a:rPr>
                <a:t> ① 助言・あっせん、知事による勧告の要請</a:t>
              </a:r>
              <a:endParaRPr lang="en-US" altLang="ja-JP" sz="1100" spc="-20" dirty="0" smtClean="0">
                <a:solidFill>
                  <a:prstClr val="black"/>
                </a:solidFill>
                <a:latin typeface="HGSｺﾞｼｯｸM" pitchFamily="50" charset="-128"/>
              </a:endParaRPr>
            </a:p>
            <a:p>
              <a:pPr fontAlgn="base">
                <a:lnSpc>
                  <a:spcPts val="1600"/>
                </a:lnSpc>
                <a:spcBef>
                  <a:spcPct val="0"/>
                </a:spcBef>
                <a:spcAft>
                  <a:spcPct val="0"/>
                </a:spcAft>
                <a:defRPr/>
              </a:pPr>
              <a:r>
                <a:rPr lang="ja-JP" altLang="en-US" sz="1100" spc="-20" dirty="0">
                  <a:solidFill>
                    <a:prstClr val="black"/>
                  </a:solidFill>
                  <a:latin typeface="HGSｺﾞｼｯｸM" pitchFamily="50" charset="-128"/>
                </a:rPr>
                <a:t>　</a:t>
              </a:r>
              <a:r>
                <a:rPr lang="ja-JP" altLang="en-US" sz="1100" spc="-20" dirty="0" smtClean="0">
                  <a:solidFill>
                    <a:prstClr val="black"/>
                  </a:solidFill>
                  <a:latin typeface="HGSｺﾞｼｯｸM" pitchFamily="50" charset="-128"/>
                </a:rPr>
                <a:t>　　　　　 　　　② 差別解消施策に関する重要事項の審議</a:t>
              </a:r>
              <a:endParaRPr lang="ja-JP" altLang="en-US" sz="1100" spc="-20" dirty="0">
                <a:solidFill>
                  <a:prstClr val="black"/>
                </a:solidFill>
                <a:latin typeface="HGSｺﾞｼｯｸM" pitchFamily="50" charset="-128"/>
              </a:endParaRPr>
            </a:p>
          </p:txBody>
        </p:sp>
        <p:sp>
          <p:nvSpPr>
            <p:cNvPr id="152" name="角丸四角形 151"/>
            <p:cNvSpPr/>
            <p:nvPr/>
          </p:nvSpPr>
          <p:spPr>
            <a:xfrm>
              <a:off x="229902" y="4280714"/>
              <a:ext cx="3145465" cy="224831"/>
            </a:xfrm>
            <a:prstGeom prst="roundRect">
              <a:avLst/>
            </a:prstGeom>
            <a:solidFill>
              <a:srgbClr val="FFCC66"/>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100" b="1" dirty="0" smtClean="0">
                  <a:solidFill>
                    <a:srgbClr val="000000"/>
                  </a:solidFill>
                </a:rPr>
                <a:t>障害のある人の相談に関する調整委員会の設置</a:t>
              </a:r>
              <a:endParaRPr lang="ja-JP" altLang="en-US" sz="1100" b="1" dirty="0">
                <a:solidFill>
                  <a:srgbClr val="000000"/>
                </a:solidFill>
              </a:endParaRPr>
            </a:p>
          </p:txBody>
        </p:sp>
      </p:grpSp>
      <p:grpSp>
        <p:nvGrpSpPr>
          <p:cNvPr id="9" name="グループ化 8"/>
          <p:cNvGrpSpPr/>
          <p:nvPr/>
        </p:nvGrpSpPr>
        <p:grpSpPr>
          <a:xfrm>
            <a:off x="116575" y="5560551"/>
            <a:ext cx="4103001" cy="896207"/>
            <a:chOff x="107625" y="5509233"/>
            <a:chExt cx="3787992" cy="896207"/>
          </a:xfrm>
        </p:grpSpPr>
        <p:sp>
          <p:nvSpPr>
            <p:cNvPr id="153" name="正方形/長方形 152"/>
            <p:cNvSpPr>
              <a:spLocks noChangeArrowheads="1"/>
            </p:cNvSpPr>
            <p:nvPr/>
          </p:nvSpPr>
          <p:spPr bwMode="auto">
            <a:xfrm>
              <a:off x="107625" y="5636456"/>
              <a:ext cx="3787992" cy="768984"/>
            </a:xfrm>
            <a:prstGeom prst="rect">
              <a:avLst/>
            </a:prstGeom>
            <a:solidFill>
              <a:srgbClr val="FFFF99"/>
            </a:solidFill>
            <a:ln w="6350" algn="ctr">
              <a:solidFill>
                <a:schemeClr val="tx1"/>
              </a:solidFill>
              <a:miter lim="800000"/>
              <a:headEnd/>
              <a:tailEnd/>
            </a:ln>
            <a:extLst/>
          </p:spPr>
          <p:txBody>
            <a:bodyPr lIns="35982" tIns="45696" rIns="35982" bIns="45696" anchor="b" anchorCtr="0"/>
            <a:lstStyle/>
            <a:p>
              <a:pPr fontAlgn="base">
                <a:lnSpc>
                  <a:spcPts val="1400"/>
                </a:lnSpc>
                <a:spcAft>
                  <a:spcPct val="0"/>
                </a:spcAft>
                <a:defRPr/>
              </a:pPr>
              <a:r>
                <a:rPr lang="ja-JP" altLang="en-US" sz="1100" spc="-20" dirty="0" smtClean="0">
                  <a:solidFill>
                    <a:prstClr val="black"/>
                  </a:solidFill>
                  <a:latin typeface="ＭＳ Ｐゴシック" panose="020B0600070205080204" pitchFamily="50" charset="-128"/>
                </a:rPr>
                <a:t>　　</a:t>
              </a:r>
              <a:r>
                <a:rPr lang="en-US" altLang="ja-JP" sz="1100" spc="-20" dirty="0" smtClean="0">
                  <a:solidFill>
                    <a:prstClr val="black"/>
                  </a:solidFill>
                  <a:latin typeface="ＭＳ Ｐゴシック" panose="020B0600070205080204" pitchFamily="50" charset="-128"/>
                </a:rPr>
                <a:t>【 </a:t>
              </a:r>
              <a:r>
                <a:rPr lang="ja-JP" altLang="en-US" sz="1100" spc="-20" dirty="0" smtClean="0">
                  <a:solidFill>
                    <a:prstClr val="black"/>
                  </a:solidFill>
                  <a:latin typeface="ＭＳ Ｐゴシック" panose="020B0600070205080204" pitchFamily="50" charset="-128"/>
                </a:rPr>
                <a:t>構成員 </a:t>
              </a:r>
              <a:r>
                <a:rPr lang="en-US" altLang="ja-JP" sz="1100" spc="-20" dirty="0" smtClean="0">
                  <a:solidFill>
                    <a:prstClr val="black"/>
                  </a:solidFill>
                  <a:latin typeface="ＭＳ Ｐゴシック" panose="020B0600070205080204" pitchFamily="50" charset="-128"/>
                </a:rPr>
                <a:t>】</a:t>
              </a:r>
              <a:r>
                <a:rPr lang="ja-JP" altLang="en-US" sz="1100" spc="-20" dirty="0">
                  <a:solidFill>
                    <a:prstClr val="black"/>
                  </a:solidFill>
                  <a:latin typeface="ＭＳ Ｐゴシック" panose="020B0600070205080204" pitchFamily="50" charset="-128"/>
                </a:rPr>
                <a:t> </a:t>
              </a:r>
              <a:r>
                <a:rPr lang="ja-JP" altLang="en-US" sz="1100" spc="-20" dirty="0" smtClean="0">
                  <a:solidFill>
                    <a:prstClr val="black"/>
                  </a:solidFill>
                  <a:latin typeface="ＭＳ Ｐゴシック" panose="020B0600070205080204" pitchFamily="50" charset="-128"/>
                </a:rPr>
                <a:t>県、県民、事業者、市町村、学識経験者等</a:t>
              </a:r>
              <a:endParaRPr lang="en-US" altLang="ja-JP" sz="1100" spc="-20" dirty="0" smtClean="0">
                <a:solidFill>
                  <a:prstClr val="black"/>
                </a:solidFill>
                <a:latin typeface="ＭＳ Ｐゴシック" panose="020B0600070205080204" pitchFamily="50" charset="-128"/>
              </a:endParaRPr>
            </a:p>
            <a:p>
              <a:pPr fontAlgn="base">
                <a:lnSpc>
                  <a:spcPts val="1400"/>
                </a:lnSpc>
                <a:spcAft>
                  <a:spcPct val="0"/>
                </a:spcAft>
                <a:defRPr/>
              </a:pPr>
              <a:r>
                <a:rPr lang="ja-JP" altLang="en-US" sz="1100" spc="-20" dirty="0" smtClean="0">
                  <a:solidFill>
                    <a:prstClr val="black"/>
                  </a:solidFill>
                  <a:latin typeface="ＭＳ Ｐゴシック" panose="020B0600070205080204" pitchFamily="50" charset="-128"/>
                </a:rPr>
                <a:t>　　</a:t>
              </a:r>
              <a:r>
                <a:rPr lang="en-US" altLang="ja-JP" sz="1100" spc="-20" dirty="0" smtClean="0">
                  <a:solidFill>
                    <a:prstClr val="black"/>
                  </a:solidFill>
                  <a:latin typeface="ＭＳ Ｐゴシック" panose="020B0600070205080204" pitchFamily="50" charset="-128"/>
                </a:rPr>
                <a:t>【 </a:t>
              </a:r>
              <a:r>
                <a:rPr lang="ja-JP" altLang="en-US" sz="1100" spc="-20" dirty="0" smtClean="0">
                  <a:solidFill>
                    <a:prstClr val="black"/>
                  </a:solidFill>
                  <a:latin typeface="ＭＳ Ｐゴシック" panose="020B0600070205080204" pitchFamily="50" charset="-128"/>
                </a:rPr>
                <a:t>役　 割 </a:t>
              </a:r>
              <a:r>
                <a:rPr lang="en-US" altLang="ja-JP" sz="1100" spc="-20" dirty="0" smtClean="0">
                  <a:solidFill>
                    <a:prstClr val="black"/>
                  </a:solidFill>
                  <a:latin typeface="ＭＳ Ｐゴシック" panose="020B0600070205080204" pitchFamily="50" charset="-128"/>
                </a:rPr>
                <a:t>】</a:t>
              </a:r>
              <a:r>
                <a:rPr lang="ja-JP" altLang="en-US" sz="1100" spc="-20" dirty="0" smtClean="0">
                  <a:solidFill>
                    <a:prstClr val="black"/>
                  </a:solidFill>
                  <a:latin typeface="ＭＳ Ｐゴシック" panose="020B0600070205080204" pitchFamily="50" charset="-128"/>
                </a:rPr>
                <a:t> </a:t>
              </a:r>
              <a:r>
                <a:rPr lang="ja-JP" altLang="en-US" sz="1100" spc="-50" dirty="0" smtClean="0">
                  <a:solidFill>
                    <a:prstClr val="black"/>
                  </a:solidFill>
                  <a:latin typeface="ＭＳ Ｐゴシック" panose="020B0600070205080204" pitchFamily="50" charset="-128"/>
                </a:rPr>
                <a:t>差別解消のための取組みに関する協議や情報交換等</a:t>
              </a:r>
              <a:endParaRPr lang="en-US" altLang="ja-JP" sz="1100" spc="-50" dirty="0" smtClean="0">
                <a:solidFill>
                  <a:prstClr val="black"/>
                </a:solidFill>
                <a:latin typeface="ＭＳ Ｐゴシック" panose="020B0600070205080204" pitchFamily="50" charset="-128"/>
              </a:endParaRPr>
            </a:p>
            <a:p>
              <a:pPr algn="r" fontAlgn="base">
                <a:lnSpc>
                  <a:spcPts val="1400"/>
                </a:lnSpc>
                <a:spcAft>
                  <a:spcPct val="0"/>
                </a:spcAft>
                <a:defRPr/>
              </a:pPr>
              <a:r>
                <a:rPr lang="ja-JP" altLang="en-US" sz="1100" spc="-20" dirty="0">
                  <a:solidFill>
                    <a:prstClr val="black"/>
                  </a:solidFill>
                  <a:latin typeface="ＭＳ Ｐゴシック" panose="020B0600070205080204" pitchFamily="50" charset="-128"/>
                </a:rPr>
                <a:t>　</a:t>
              </a:r>
              <a:r>
                <a:rPr lang="en-US" altLang="ja-JP" sz="1100" spc="-20" dirty="0" smtClean="0">
                  <a:solidFill>
                    <a:prstClr val="black"/>
                  </a:solidFill>
                  <a:latin typeface="ＭＳ Ｐゴシック" panose="020B0600070205080204" pitchFamily="50" charset="-128"/>
                </a:rPr>
                <a:t>※ </a:t>
              </a:r>
              <a:r>
                <a:rPr lang="ja-JP" altLang="en-US" sz="1100" spc="-20" dirty="0" smtClean="0">
                  <a:solidFill>
                    <a:prstClr val="black"/>
                  </a:solidFill>
                  <a:latin typeface="ＭＳ Ｐゴシック" panose="020B0600070205080204" pitchFamily="50" charset="-128"/>
                </a:rPr>
                <a:t>障害者差別解消法第１７条に基づく「地域協議会」</a:t>
              </a:r>
              <a:endParaRPr lang="ja-JP" altLang="en-US" sz="1100" spc="-20" dirty="0">
                <a:solidFill>
                  <a:prstClr val="white"/>
                </a:solidFill>
                <a:latin typeface="ＭＳ Ｐゴシック" panose="020B0600070205080204" pitchFamily="50" charset="-128"/>
              </a:endParaRPr>
            </a:p>
          </p:txBody>
        </p:sp>
        <p:sp>
          <p:nvSpPr>
            <p:cNvPr id="155" name="角丸四角形 154"/>
            <p:cNvSpPr/>
            <p:nvPr/>
          </p:nvSpPr>
          <p:spPr>
            <a:xfrm>
              <a:off x="229903" y="5509233"/>
              <a:ext cx="1184288" cy="216000"/>
            </a:xfrm>
            <a:prstGeom prst="roundRect">
              <a:avLst/>
            </a:prstGeom>
            <a:solidFill>
              <a:srgbClr val="FFCC66"/>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100" b="1" dirty="0" smtClean="0">
                  <a:solidFill>
                    <a:srgbClr val="000000"/>
                  </a:solidFill>
                </a:rPr>
                <a:t>協議会の設置</a:t>
              </a:r>
              <a:endParaRPr lang="ja-JP" altLang="en-US" sz="1100" b="1" dirty="0">
                <a:solidFill>
                  <a:srgbClr val="000000"/>
                </a:solidFill>
              </a:endParaRPr>
            </a:p>
          </p:txBody>
        </p:sp>
      </p:grpSp>
      <p:grpSp>
        <p:nvGrpSpPr>
          <p:cNvPr id="8" name="グループ化 7"/>
          <p:cNvGrpSpPr/>
          <p:nvPr/>
        </p:nvGrpSpPr>
        <p:grpSpPr>
          <a:xfrm>
            <a:off x="4289968" y="5585159"/>
            <a:ext cx="5522711" cy="871578"/>
            <a:chOff x="3960597" y="5523767"/>
            <a:chExt cx="5098704" cy="871578"/>
          </a:xfrm>
        </p:grpSpPr>
        <p:sp>
          <p:nvSpPr>
            <p:cNvPr id="154" name="正方形/長方形 153"/>
            <p:cNvSpPr>
              <a:spLocks noChangeArrowheads="1"/>
            </p:cNvSpPr>
            <p:nvPr/>
          </p:nvSpPr>
          <p:spPr bwMode="auto">
            <a:xfrm>
              <a:off x="3960597" y="5626535"/>
              <a:ext cx="5098704" cy="768810"/>
            </a:xfrm>
            <a:prstGeom prst="rect">
              <a:avLst/>
            </a:prstGeom>
            <a:solidFill>
              <a:srgbClr val="FFFF99"/>
            </a:solidFill>
            <a:ln w="6350" algn="ctr">
              <a:solidFill>
                <a:schemeClr val="tx1"/>
              </a:solidFill>
              <a:miter lim="800000"/>
              <a:headEnd/>
              <a:tailEnd/>
            </a:ln>
            <a:extLst/>
          </p:spPr>
          <p:txBody>
            <a:bodyPr lIns="35982" tIns="45696" rIns="35982" bIns="45696" anchor="b" anchorCtr="0"/>
            <a:lstStyle/>
            <a:p>
              <a:pPr fontAlgn="base">
                <a:lnSpc>
                  <a:spcPts val="1400"/>
                </a:lnSpc>
                <a:spcBef>
                  <a:spcPct val="0"/>
                </a:spcBef>
                <a:spcAft>
                  <a:spcPct val="0"/>
                </a:spcAft>
                <a:defRPr/>
              </a:pPr>
              <a:r>
                <a:rPr lang="ja-JP" altLang="en-US" sz="1050" spc="-20" dirty="0" smtClean="0">
                  <a:solidFill>
                    <a:srgbClr val="000000"/>
                  </a:solidFill>
                  <a:latin typeface="ＭＳ Ｐゴシック"/>
                </a:rPr>
                <a:t> 　　</a:t>
              </a:r>
              <a:r>
                <a:rPr lang="ja-JP" altLang="en-US" sz="1100" spc="-20" dirty="0" smtClean="0">
                  <a:solidFill>
                    <a:srgbClr val="000000"/>
                  </a:solidFill>
                  <a:latin typeface="ＭＳ Ｐゴシック"/>
                </a:rPr>
                <a:t>○ 障害や障害のある人に関する知識の普及啓発</a:t>
              </a:r>
              <a:endParaRPr lang="en-US" altLang="ja-JP" sz="1100" spc="-20" dirty="0" smtClean="0">
                <a:solidFill>
                  <a:srgbClr val="000000"/>
                </a:solidFill>
                <a:latin typeface="ＭＳ Ｐゴシック"/>
              </a:endParaRPr>
            </a:p>
            <a:p>
              <a:pPr fontAlgn="base">
                <a:lnSpc>
                  <a:spcPts val="1400"/>
                </a:lnSpc>
                <a:spcBef>
                  <a:spcPct val="0"/>
                </a:spcBef>
                <a:spcAft>
                  <a:spcPct val="0"/>
                </a:spcAft>
                <a:defRPr/>
              </a:pPr>
              <a:r>
                <a:rPr lang="ja-JP" altLang="en-US" sz="1100" spc="-20" dirty="0" smtClean="0">
                  <a:solidFill>
                    <a:srgbClr val="000000"/>
                  </a:solidFill>
                  <a:latin typeface="ＭＳ Ｐゴシック"/>
                </a:rPr>
                <a:t> 　　○ 障害のある人と障害のない人との交流の機会の提供等</a:t>
              </a:r>
              <a:endParaRPr lang="en-US" altLang="ja-JP" sz="1100" spc="-20" dirty="0" smtClean="0">
                <a:solidFill>
                  <a:srgbClr val="000000"/>
                </a:solidFill>
                <a:latin typeface="ＭＳ Ｐゴシック"/>
              </a:endParaRPr>
            </a:p>
            <a:p>
              <a:pPr fontAlgn="base">
                <a:lnSpc>
                  <a:spcPts val="1400"/>
                </a:lnSpc>
                <a:spcBef>
                  <a:spcPct val="0"/>
                </a:spcBef>
                <a:spcAft>
                  <a:spcPct val="0"/>
                </a:spcAft>
                <a:defRPr/>
              </a:pPr>
              <a:r>
                <a:rPr lang="ja-JP" altLang="en-US" sz="1100" spc="-20" dirty="0" smtClean="0">
                  <a:solidFill>
                    <a:srgbClr val="000000"/>
                  </a:solidFill>
                  <a:latin typeface="ＭＳ Ｐゴシック"/>
                </a:rPr>
                <a:t> 　　○ 学校において、障害や障害のある人に関する正しい知識を持つための教育の推進</a:t>
              </a:r>
              <a:endParaRPr lang="ja-JP" altLang="en-US" sz="1100" spc="-20" dirty="0">
                <a:solidFill>
                  <a:srgbClr val="000000"/>
                </a:solidFill>
                <a:latin typeface="ＭＳ Ｐゴシック"/>
              </a:endParaRPr>
            </a:p>
          </p:txBody>
        </p:sp>
        <p:sp>
          <p:nvSpPr>
            <p:cNvPr id="156" name="角丸四角形 155"/>
            <p:cNvSpPr/>
            <p:nvPr/>
          </p:nvSpPr>
          <p:spPr>
            <a:xfrm>
              <a:off x="4092290" y="5523767"/>
              <a:ext cx="1029619" cy="216000"/>
            </a:xfrm>
            <a:prstGeom prst="roundRect">
              <a:avLst/>
            </a:prstGeom>
            <a:solidFill>
              <a:srgbClr val="FFCC66"/>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100" b="1" dirty="0" smtClean="0">
                  <a:solidFill>
                    <a:srgbClr val="000000"/>
                  </a:solidFill>
                </a:rPr>
                <a:t>普及啓発等</a:t>
              </a:r>
              <a:endParaRPr lang="ja-JP" altLang="en-US" sz="1100" b="1" dirty="0">
                <a:solidFill>
                  <a:srgbClr val="000000"/>
                </a:solidFill>
              </a:endParaRPr>
            </a:p>
          </p:txBody>
        </p:sp>
      </p:grpSp>
      <p:sp>
        <p:nvSpPr>
          <p:cNvPr id="30" name="角丸四角形 29"/>
          <p:cNvSpPr/>
          <p:nvPr/>
        </p:nvSpPr>
        <p:spPr>
          <a:xfrm>
            <a:off x="998483" y="768715"/>
            <a:ext cx="4890764" cy="406486"/>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400"/>
              </a:lnSpc>
            </a:pPr>
            <a:r>
              <a:rPr lang="ja-JP" altLang="en-US" sz="1100" spc="-20" dirty="0">
                <a:solidFill>
                  <a:prstClr val="black"/>
                </a:solidFill>
                <a:latin typeface="ＭＳ Ｐゴシック"/>
              </a:rPr>
              <a:t>障害を理由とする差別解消に</a:t>
            </a:r>
            <a:r>
              <a:rPr lang="ja-JP" altLang="en-US" sz="1100" spc="-20" dirty="0" smtClean="0">
                <a:solidFill>
                  <a:prstClr val="black"/>
                </a:solidFill>
                <a:latin typeface="ＭＳ Ｐゴシック"/>
              </a:rPr>
              <a:t>ついて</a:t>
            </a:r>
            <a:endParaRPr lang="en-US" altLang="ja-JP" sz="1100" spc="-20" dirty="0" smtClean="0">
              <a:solidFill>
                <a:prstClr val="black"/>
              </a:solidFill>
              <a:latin typeface="ＭＳ Ｐゴシック"/>
            </a:endParaRPr>
          </a:p>
          <a:p>
            <a:pPr>
              <a:lnSpc>
                <a:spcPts val="1400"/>
              </a:lnSpc>
            </a:pPr>
            <a:r>
              <a:rPr lang="ja-JP" altLang="en-US" sz="1100" spc="-20" dirty="0">
                <a:solidFill>
                  <a:prstClr val="black"/>
                </a:solidFill>
                <a:latin typeface="ＭＳ Ｐゴシック"/>
              </a:rPr>
              <a:t>　①基本</a:t>
            </a:r>
            <a:r>
              <a:rPr lang="ja-JP" altLang="en-US" sz="1100" spc="-20" dirty="0" smtClean="0">
                <a:solidFill>
                  <a:prstClr val="black"/>
                </a:solidFill>
                <a:latin typeface="ＭＳ Ｐゴシック"/>
              </a:rPr>
              <a:t>理念　　②</a:t>
            </a:r>
            <a:r>
              <a:rPr lang="ja-JP" altLang="en-US" sz="1100" spc="-20" dirty="0">
                <a:solidFill>
                  <a:prstClr val="black"/>
                </a:solidFill>
                <a:latin typeface="ＭＳ Ｐゴシック"/>
              </a:rPr>
              <a:t>県と県民の</a:t>
            </a:r>
            <a:r>
              <a:rPr lang="ja-JP" altLang="en-US" sz="1100" spc="-20" dirty="0" smtClean="0">
                <a:solidFill>
                  <a:prstClr val="black"/>
                </a:solidFill>
                <a:latin typeface="ＭＳ Ｐゴシック"/>
              </a:rPr>
              <a:t>責務　　③</a:t>
            </a:r>
            <a:r>
              <a:rPr lang="ja-JP" altLang="en-US" sz="1100" spc="-20" dirty="0">
                <a:solidFill>
                  <a:prstClr val="black"/>
                </a:solidFill>
                <a:latin typeface="ＭＳ Ｐゴシック"/>
              </a:rPr>
              <a:t>県の施策の基本事項　</a:t>
            </a:r>
            <a:r>
              <a:rPr lang="ja-JP" altLang="en-US" sz="1100" spc="-20" dirty="0" smtClean="0">
                <a:solidFill>
                  <a:prstClr val="black"/>
                </a:solidFill>
                <a:latin typeface="ＭＳ Ｐゴシック"/>
              </a:rPr>
              <a:t>　を</a:t>
            </a:r>
            <a:r>
              <a:rPr lang="ja-JP" altLang="en-US" sz="1100" spc="-20" dirty="0">
                <a:solidFill>
                  <a:prstClr val="black"/>
                </a:solidFill>
                <a:latin typeface="ＭＳ Ｐゴシック"/>
              </a:rPr>
              <a:t>定める</a:t>
            </a:r>
            <a:endParaRPr lang="ja-JP" altLang="en-US" sz="1100" dirty="0">
              <a:solidFill>
                <a:srgbClr val="000000"/>
              </a:solidFill>
            </a:endParaRPr>
          </a:p>
        </p:txBody>
      </p:sp>
      <p:sp>
        <p:nvSpPr>
          <p:cNvPr id="159" name="角丸四角形 158"/>
          <p:cNvSpPr/>
          <p:nvPr/>
        </p:nvSpPr>
        <p:spPr>
          <a:xfrm>
            <a:off x="6596925" y="740230"/>
            <a:ext cx="3109053" cy="487230"/>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400"/>
              </a:lnSpc>
            </a:pPr>
            <a:r>
              <a:rPr lang="ja-JP" altLang="en-US" sz="1100" spc="-20" dirty="0" smtClean="0">
                <a:solidFill>
                  <a:prstClr val="black"/>
                </a:solidFill>
                <a:latin typeface="ＭＳ Ｐゴシック"/>
              </a:rPr>
              <a:t>すべての障害</a:t>
            </a:r>
            <a:r>
              <a:rPr lang="ja-JP" altLang="en-US" sz="1100" spc="-20" dirty="0">
                <a:solidFill>
                  <a:prstClr val="black"/>
                </a:solidFill>
                <a:latin typeface="ＭＳ Ｐゴシック"/>
              </a:rPr>
              <a:t>のある人</a:t>
            </a:r>
            <a:r>
              <a:rPr lang="ja-JP" altLang="en-US" sz="1100" spc="-20" dirty="0" smtClean="0">
                <a:solidFill>
                  <a:prstClr val="black"/>
                </a:solidFill>
                <a:latin typeface="ＭＳ Ｐゴシック"/>
              </a:rPr>
              <a:t>が</a:t>
            </a:r>
            <a:endParaRPr lang="en-US" altLang="ja-JP" sz="1100" spc="-20" dirty="0" smtClean="0">
              <a:solidFill>
                <a:prstClr val="black"/>
              </a:solidFill>
              <a:latin typeface="ＭＳ Ｐゴシック"/>
            </a:endParaRPr>
          </a:p>
          <a:p>
            <a:pPr>
              <a:lnSpc>
                <a:spcPts val="1400"/>
              </a:lnSpc>
            </a:pPr>
            <a:r>
              <a:rPr lang="ja-JP" altLang="en-US" sz="1100" spc="-20" dirty="0" smtClean="0">
                <a:solidFill>
                  <a:prstClr val="black"/>
                </a:solidFill>
                <a:latin typeface="ＭＳ Ｐゴシック"/>
              </a:rPr>
              <a:t>　　安心</a:t>
            </a:r>
            <a:r>
              <a:rPr lang="ja-JP" altLang="en-US" sz="1100" spc="-20" dirty="0">
                <a:solidFill>
                  <a:prstClr val="black"/>
                </a:solidFill>
                <a:latin typeface="ＭＳ Ｐゴシック"/>
              </a:rPr>
              <a:t>して暮らすことの</a:t>
            </a:r>
            <a:r>
              <a:rPr lang="ja-JP" altLang="en-US" sz="1100" spc="-20" dirty="0" smtClean="0">
                <a:solidFill>
                  <a:prstClr val="black"/>
                </a:solidFill>
                <a:latin typeface="ＭＳ Ｐゴシック"/>
              </a:rPr>
              <a:t>できる社会</a:t>
            </a:r>
            <a:r>
              <a:rPr lang="ja-JP" altLang="en-US" sz="1100" spc="-20" dirty="0">
                <a:solidFill>
                  <a:prstClr val="black"/>
                </a:solidFill>
                <a:latin typeface="ＭＳ Ｐゴシック"/>
              </a:rPr>
              <a:t>を</a:t>
            </a:r>
            <a:r>
              <a:rPr lang="ja-JP" altLang="en-US" sz="1100" spc="-20" dirty="0" smtClean="0">
                <a:solidFill>
                  <a:prstClr val="black"/>
                </a:solidFill>
                <a:latin typeface="ＭＳ Ｐゴシック"/>
              </a:rPr>
              <a:t>実現</a:t>
            </a:r>
            <a:endParaRPr lang="ja-JP" altLang="en-US" sz="1100" dirty="0">
              <a:solidFill>
                <a:srgbClr val="000000"/>
              </a:solidFill>
            </a:endParaRPr>
          </a:p>
        </p:txBody>
      </p:sp>
      <p:sp>
        <p:nvSpPr>
          <p:cNvPr id="160" name="右矢印 159"/>
          <p:cNvSpPr/>
          <p:nvPr/>
        </p:nvSpPr>
        <p:spPr>
          <a:xfrm>
            <a:off x="6086398" y="815201"/>
            <a:ext cx="388082" cy="360000"/>
          </a:xfrm>
          <a:prstGeom prst="rightArrow">
            <a:avLst>
              <a:gd name="adj1" fmla="val 47979"/>
              <a:gd name="adj2" fmla="val 34990"/>
            </a:avLst>
          </a:prstGeom>
          <a:solidFill>
            <a:srgbClr val="FFCC00"/>
          </a:solidFill>
          <a:ln w="3175" cap="flat" cmpd="sng" algn="ctr">
            <a:solidFill>
              <a:sysClr val="windowText" lastClr="000000"/>
            </a:solidFill>
            <a:prstDash val="solid"/>
          </a:ln>
          <a:effectLst/>
        </p:spPr>
        <p:txBody>
          <a:bodyPr rot="0" spcFirstLastPara="0" vert="horz" wrap="square" lIns="72000" tIns="0" rIns="0" bIns="0" numCol="1" spcCol="0" rtlCol="0" fromWordArt="0" anchor="ctr" anchorCtr="0" forceAA="0" compatLnSpc="1">
            <a:prstTxWarp prst="textNoShape">
              <a:avLst/>
            </a:prstTxWarp>
            <a:noAutofit/>
          </a:bodyPr>
          <a:lstStyle/>
          <a:p>
            <a:pPr algn="ctr">
              <a:lnSpc>
                <a:spcPts val="1200"/>
              </a:lnSpc>
              <a:defRPr/>
            </a:pPr>
            <a:endParaRPr kumimoji="0" lang="en-US" altLang="ja-JP" sz="1000" kern="100" spc="-30" dirty="0" smtClean="0">
              <a:solidFill>
                <a:srgbClr val="000000"/>
              </a:solidFill>
              <a:latin typeface="ＭＳ Ｐゴシック" panose="020B0600070205080204" pitchFamily="50" charset="-128"/>
              <a:cs typeface="Times New Roman"/>
            </a:endParaRPr>
          </a:p>
        </p:txBody>
      </p:sp>
      <p:sp>
        <p:nvSpPr>
          <p:cNvPr id="161" name="正方形/長方形 160"/>
          <p:cNvSpPr>
            <a:spLocks noChangeArrowheads="1"/>
          </p:cNvSpPr>
          <p:nvPr/>
        </p:nvSpPr>
        <p:spPr bwMode="auto">
          <a:xfrm>
            <a:off x="97754" y="1399647"/>
            <a:ext cx="4873253" cy="726205"/>
          </a:xfrm>
          <a:prstGeom prst="rect">
            <a:avLst/>
          </a:prstGeom>
          <a:solidFill>
            <a:srgbClr val="FFFF99"/>
          </a:solidFill>
          <a:ln w="6350" algn="ctr">
            <a:solidFill>
              <a:schemeClr val="tx1"/>
            </a:solidFill>
            <a:miter lim="800000"/>
            <a:headEnd/>
            <a:tailEnd/>
          </a:ln>
          <a:extLst/>
        </p:spPr>
        <p:txBody>
          <a:bodyPr lIns="35982" tIns="45696" rIns="35982" bIns="45696" anchor="b" anchorCtr="0"/>
          <a:lstStyle/>
          <a:p>
            <a:pPr fontAlgn="base">
              <a:lnSpc>
                <a:spcPts val="2000"/>
              </a:lnSpc>
              <a:spcBef>
                <a:spcPct val="0"/>
              </a:spcBef>
              <a:spcAft>
                <a:spcPct val="0"/>
              </a:spcAft>
              <a:defRPr/>
            </a:pPr>
            <a:r>
              <a:rPr lang="ja-JP" altLang="en-US" sz="1100" spc="-20" dirty="0" smtClean="0">
                <a:solidFill>
                  <a:prstClr val="black"/>
                </a:solidFill>
                <a:latin typeface="ＭＳ Ｐゴシック"/>
              </a:rPr>
              <a:t>　　</a:t>
            </a:r>
            <a:r>
              <a:rPr lang="en-US" altLang="ja-JP" sz="1100" spc="-20" dirty="0" smtClean="0">
                <a:solidFill>
                  <a:prstClr val="black"/>
                </a:solidFill>
                <a:latin typeface="ＭＳ Ｐゴシック"/>
              </a:rPr>
              <a:t>【</a:t>
            </a:r>
            <a:r>
              <a:rPr lang="ja-JP" altLang="en-US" sz="1100" spc="-20" dirty="0" smtClean="0">
                <a:solidFill>
                  <a:prstClr val="black"/>
                </a:solidFill>
                <a:latin typeface="ＭＳ Ｐゴシック"/>
              </a:rPr>
              <a:t>　 県 　</a:t>
            </a:r>
            <a:r>
              <a:rPr lang="en-US" altLang="ja-JP" sz="1100" spc="-20" dirty="0" smtClean="0">
                <a:solidFill>
                  <a:prstClr val="black"/>
                </a:solidFill>
                <a:latin typeface="ＭＳ Ｐゴシック"/>
              </a:rPr>
              <a:t>】</a:t>
            </a:r>
            <a:r>
              <a:rPr lang="ja-JP" altLang="en-US" sz="1100" spc="-20" dirty="0" smtClean="0">
                <a:solidFill>
                  <a:prstClr val="black"/>
                </a:solidFill>
                <a:latin typeface="ＭＳ Ｐゴシック"/>
              </a:rPr>
              <a:t>　① 差別解消施策の策定・実施　  ② 市町村との連携・支援</a:t>
            </a:r>
            <a:endParaRPr lang="en-US" altLang="ja-JP" sz="1100" spc="-20" dirty="0" smtClean="0">
              <a:solidFill>
                <a:prstClr val="black"/>
              </a:solidFill>
              <a:latin typeface="ＭＳ Ｐゴシック"/>
            </a:endParaRPr>
          </a:p>
          <a:p>
            <a:pPr fontAlgn="base">
              <a:lnSpc>
                <a:spcPts val="2000"/>
              </a:lnSpc>
              <a:spcBef>
                <a:spcPts val="200"/>
              </a:spcBef>
              <a:spcAft>
                <a:spcPct val="0"/>
              </a:spcAft>
              <a:defRPr/>
            </a:pPr>
            <a:r>
              <a:rPr lang="ja-JP" altLang="en-US" sz="1100" spc="-20" dirty="0" smtClean="0">
                <a:solidFill>
                  <a:prstClr val="black"/>
                </a:solidFill>
                <a:latin typeface="ＭＳ Ｐゴシック"/>
              </a:rPr>
              <a:t>　　</a:t>
            </a:r>
            <a:r>
              <a:rPr lang="en-US" altLang="ja-JP" sz="1100" spc="-20" dirty="0" smtClean="0">
                <a:solidFill>
                  <a:prstClr val="black"/>
                </a:solidFill>
                <a:latin typeface="ＭＳ Ｐゴシック"/>
              </a:rPr>
              <a:t>【 </a:t>
            </a:r>
            <a:r>
              <a:rPr lang="ja-JP" altLang="en-US" sz="1100" spc="-20" dirty="0" smtClean="0">
                <a:solidFill>
                  <a:prstClr val="black"/>
                </a:solidFill>
                <a:latin typeface="ＭＳ Ｐゴシック"/>
              </a:rPr>
              <a:t>県 民 </a:t>
            </a:r>
            <a:r>
              <a:rPr lang="en-US" altLang="ja-JP" sz="1100" spc="-20" dirty="0" smtClean="0">
                <a:solidFill>
                  <a:prstClr val="black"/>
                </a:solidFill>
                <a:latin typeface="ＭＳ Ｐゴシック"/>
              </a:rPr>
              <a:t>】</a:t>
            </a:r>
            <a:r>
              <a:rPr lang="ja-JP" altLang="en-US" sz="1100" spc="-20" dirty="0" smtClean="0">
                <a:solidFill>
                  <a:prstClr val="black"/>
                </a:solidFill>
                <a:latin typeface="ＭＳ Ｐゴシック"/>
              </a:rPr>
              <a:t>　① 障害のある人に対する理解　  ② 県や市町村の施策への協力</a:t>
            </a:r>
            <a:r>
              <a:rPr lang="ja-JP" altLang="en-US" sz="1100" spc="-20" dirty="0">
                <a:solidFill>
                  <a:prstClr val="black"/>
                </a:solidFill>
                <a:latin typeface="ＭＳ Ｐゴシック"/>
              </a:rPr>
              <a:t>　</a:t>
            </a:r>
            <a:endParaRPr lang="en-US" altLang="ja-JP" sz="1100" spc="-20" dirty="0" smtClean="0">
              <a:solidFill>
                <a:prstClr val="black"/>
              </a:solidFill>
              <a:latin typeface="ＭＳ Ｐゴシック"/>
            </a:endParaRPr>
          </a:p>
        </p:txBody>
      </p:sp>
      <p:sp>
        <p:nvSpPr>
          <p:cNvPr id="162" name="角丸四角形 161"/>
          <p:cNvSpPr/>
          <p:nvPr/>
        </p:nvSpPr>
        <p:spPr>
          <a:xfrm>
            <a:off x="248131" y="1288478"/>
            <a:ext cx="1713908" cy="217593"/>
          </a:xfrm>
          <a:prstGeom prst="roundRect">
            <a:avLst/>
          </a:prstGeom>
          <a:solidFill>
            <a:srgbClr val="FFCC66"/>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100" b="1" dirty="0" smtClean="0">
                <a:solidFill>
                  <a:srgbClr val="000000"/>
                </a:solidFill>
              </a:rPr>
              <a:t>県及び県民の責務</a:t>
            </a:r>
            <a:r>
              <a:rPr lang="ja-JP" altLang="en-US" sz="1100" b="1" dirty="0">
                <a:solidFill>
                  <a:srgbClr val="000000"/>
                </a:solidFill>
              </a:rPr>
              <a:t>等</a:t>
            </a:r>
          </a:p>
        </p:txBody>
      </p:sp>
      <p:grpSp>
        <p:nvGrpSpPr>
          <p:cNvPr id="33" name="グループ化 32"/>
          <p:cNvGrpSpPr/>
          <p:nvPr/>
        </p:nvGrpSpPr>
        <p:grpSpPr>
          <a:xfrm>
            <a:off x="4298538" y="2311260"/>
            <a:ext cx="5505554" cy="3198077"/>
            <a:chOff x="3978087" y="2226773"/>
            <a:chExt cx="5082864" cy="3198077"/>
          </a:xfrm>
        </p:grpSpPr>
        <p:grpSp>
          <p:nvGrpSpPr>
            <p:cNvPr id="27" name="グループ化 26"/>
            <p:cNvGrpSpPr/>
            <p:nvPr/>
          </p:nvGrpSpPr>
          <p:grpSpPr>
            <a:xfrm>
              <a:off x="3978087" y="2226773"/>
              <a:ext cx="5082864" cy="3198077"/>
              <a:chOff x="3876675" y="1527068"/>
              <a:chExt cx="5082864" cy="3198077"/>
            </a:xfrm>
          </p:grpSpPr>
          <p:grpSp>
            <p:nvGrpSpPr>
              <p:cNvPr id="26" name="グループ化 25"/>
              <p:cNvGrpSpPr/>
              <p:nvPr/>
            </p:nvGrpSpPr>
            <p:grpSpPr>
              <a:xfrm>
                <a:off x="3876675" y="1635069"/>
                <a:ext cx="5082864" cy="3090076"/>
                <a:chOff x="3876675" y="1635069"/>
                <a:chExt cx="5082864" cy="3090076"/>
              </a:xfrm>
            </p:grpSpPr>
            <p:sp>
              <p:nvSpPr>
                <p:cNvPr id="115" name="正方形/長方形 114"/>
                <p:cNvSpPr>
                  <a:spLocks noChangeArrowheads="1"/>
                </p:cNvSpPr>
                <p:nvPr/>
              </p:nvSpPr>
              <p:spPr bwMode="auto">
                <a:xfrm>
                  <a:off x="3876675" y="1635069"/>
                  <a:ext cx="5082775" cy="3090076"/>
                </a:xfrm>
                <a:prstGeom prst="rect">
                  <a:avLst/>
                </a:prstGeom>
                <a:solidFill>
                  <a:srgbClr val="FFFF66"/>
                </a:solidFill>
                <a:ln w="19050" algn="ctr">
                  <a:solidFill>
                    <a:schemeClr val="tx1"/>
                  </a:solidFill>
                  <a:miter lim="800000"/>
                  <a:headEnd/>
                  <a:tailEnd/>
                </a:ln>
                <a:extLst/>
              </p:spPr>
              <p:txBody>
                <a:bodyPr lIns="35982" tIns="45696" rIns="35982" bIns="45696" anchor="b"/>
                <a:lstStyle/>
                <a:p>
                  <a:pPr fontAlgn="base">
                    <a:spcBef>
                      <a:spcPct val="0"/>
                    </a:spcBef>
                    <a:spcAft>
                      <a:spcPct val="0"/>
                    </a:spcAft>
                    <a:defRPr/>
                  </a:pPr>
                  <a:endParaRPr lang="ja-JP" altLang="en-US" sz="1050" spc="-20" dirty="0">
                    <a:solidFill>
                      <a:prstClr val="white"/>
                    </a:solidFill>
                  </a:endParaRPr>
                </a:p>
              </p:txBody>
            </p:sp>
            <p:sp>
              <p:nvSpPr>
                <p:cNvPr id="93" name="角丸四角形 92"/>
                <p:cNvSpPr/>
                <p:nvPr/>
              </p:nvSpPr>
              <p:spPr>
                <a:xfrm>
                  <a:off x="3990878" y="1809189"/>
                  <a:ext cx="468000" cy="1328096"/>
                </a:xfrm>
                <a:prstGeom prst="roundRect">
                  <a:avLst/>
                </a:prstGeom>
                <a:gradFill flip="none" rotWithShape="1">
                  <a:gsLst>
                    <a:gs pos="0">
                      <a:sysClr val="window" lastClr="FFFFFF"/>
                    </a:gs>
                    <a:gs pos="100000">
                      <a:srgbClr val="4BACC6">
                        <a:lumMod val="40000"/>
                        <a:lumOff val="60000"/>
                      </a:srgbClr>
                    </a:gs>
                    <a:gs pos="50000">
                      <a:sysClr val="window" lastClr="FFFFFF"/>
                    </a:gs>
                    <a:gs pos="100000">
                      <a:srgbClr val="FFEBFA"/>
                    </a:gs>
                  </a:gsLst>
                  <a:path path="rect">
                    <a:fillToRect l="50000" t="50000" r="50000" b="50000"/>
                  </a:path>
                  <a:tileRect/>
                </a:gradFill>
                <a:ln w="31750" cap="flat" cmpd="dbl" algn="ctr">
                  <a:solidFill>
                    <a:sysClr val="windowText" lastClr="000000"/>
                  </a:solidFill>
                  <a:prstDash val="solid"/>
                </a:ln>
                <a:effectLst/>
              </p:spPr>
              <p:txBody>
                <a:bodyPr rot="0" spcFirstLastPara="0" vert="horz" wrap="square" lIns="36000" tIns="0" rIns="0" bIns="0" numCol="1" spcCol="0" rtlCol="0" fromWordArt="0" anchor="ctr" anchorCtr="0" forceAA="0" compatLnSpc="1">
                  <a:prstTxWarp prst="textNoShape">
                    <a:avLst/>
                  </a:prstTxWarp>
                  <a:noAutofit/>
                </a:bodyPr>
                <a:lstStyle/>
                <a:p>
                  <a:pPr algn="just">
                    <a:defRPr/>
                  </a:pPr>
                  <a:r>
                    <a:rPr kumimoji="0" lang="en-US" sz="1050" kern="100" dirty="0">
                      <a:solidFill>
                        <a:srgbClr val="000000"/>
                      </a:solidFill>
                      <a:latin typeface="Century"/>
                      <a:ea typeface="ＭＳ 明朝"/>
                      <a:cs typeface="Times New Roman"/>
                    </a:rPr>
                    <a:t> </a:t>
                  </a:r>
                  <a:endParaRPr kumimoji="0" lang="ja-JP" altLang="en-US" sz="1050" kern="100" dirty="0">
                    <a:solidFill>
                      <a:sysClr val="windowText" lastClr="000000"/>
                    </a:solidFill>
                    <a:latin typeface="Century"/>
                    <a:ea typeface="ＭＳ 明朝"/>
                    <a:cs typeface="Times New Roman"/>
                  </a:endParaRPr>
                </a:p>
                <a:p>
                  <a:pPr algn="just">
                    <a:defRPr/>
                  </a:pPr>
                  <a:r>
                    <a:rPr kumimoji="0" lang="en-US" sz="1050" kern="100" dirty="0">
                      <a:solidFill>
                        <a:srgbClr val="000000"/>
                      </a:solidFill>
                      <a:latin typeface="Century"/>
                      <a:ea typeface="ＭＳ 明朝"/>
                      <a:cs typeface="Times New Roman"/>
                    </a:rPr>
                    <a:t> </a:t>
                  </a:r>
                  <a:endParaRPr kumimoji="0" lang="ja-JP" altLang="en-US" sz="1050" kern="100" dirty="0">
                    <a:solidFill>
                      <a:sysClr val="windowText" lastClr="000000"/>
                    </a:solidFill>
                    <a:latin typeface="Century"/>
                    <a:ea typeface="ＭＳ 明朝"/>
                    <a:cs typeface="Times New Roman"/>
                  </a:endParaRPr>
                </a:p>
                <a:p>
                  <a:pPr algn="ctr">
                    <a:defRPr/>
                  </a:pPr>
                  <a:r>
                    <a:rPr kumimoji="0" lang="ja-JP" altLang="en-US" sz="1100" kern="100" dirty="0">
                      <a:solidFill>
                        <a:srgbClr val="000000"/>
                      </a:solidFill>
                      <a:latin typeface="ＭＳ Ｐゴシック"/>
                      <a:cs typeface="Times New Roman"/>
                    </a:rPr>
                    <a:t>障害</a:t>
                  </a:r>
                  <a:r>
                    <a:rPr kumimoji="0" lang="ja-JP" altLang="en-US" sz="1100" kern="100" dirty="0" smtClean="0">
                      <a:solidFill>
                        <a:srgbClr val="000000"/>
                      </a:solidFill>
                      <a:latin typeface="ＭＳ Ｐゴシック"/>
                      <a:cs typeface="Times New Roman"/>
                    </a:rPr>
                    <a:t>の</a:t>
                  </a:r>
                  <a:endParaRPr kumimoji="0" lang="en-US" altLang="ja-JP" sz="1100" kern="100" dirty="0" smtClean="0">
                    <a:solidFill>
                      <a:srgbClr val="000000"/>
                    </a:solidFill>
                    <a:latin typeface="ＭＳ Ｐゴシック"/>
                    <a:cs typeface="Times New Roman"/>
                  </a:endParaRPr>
                </a:p>
                <a:p>
                  <a:pPr algn="ctr">
                    <a:defRPr/>
                  </a:pPr>
                  <a:r>
                    <a:rPr kumimoji="0" lang="ja-JP" altLang="en-US" sz="1100" kern="100" dirty="0" smtClean="0">
                      <a:solidFill>
                        <a:srgbClr val="000000"/>
                      </a:solidFill>
                      <a:latin typeface="ＭＳ Ｐゴシック"/>
                      <a:cs typeface="Times New Roman"/>
                    </a:rPr>
                    <a:t>ある</a:t>
                  </a:r>
                  <a:r>
                    <a:rPr kumimoji="0" lang="ja-JP" altLang="en-US" sz="1100" kern="100" dirty="0">
                      <a:solidFill>
                        <a:srgbClr val="000000"/>
                      </a:solidFill>
                      <a:latin typeface="ＭＳ Ｐゴシック"/>
                      <a:cs typeface="Times New Roman"/>
                    </a:rPr>
                    <a:t>人</a:t>
                  </a:r>
                  <a:endParaRPr kumimoji="0" lang="ja-JP" altLang="en-US" sz="1100" kern="100" dirty="0">
                    <a:solidFill>
                      <a:sysClr val="windowText" lastClr="000000"/>
                    </a:solidFill>
                    <a:latin typeface="ＭＳ Ｐゴシック"/>
                    <a:cs typeface="Times New Roman"/>
                  </a:endParaRPr>
                </a:p>
                <a:p>
                  <a:pPr algn="ctr">
                    <a:lnSpc>
                      <a:spcPct val="200000"/>
                    </a:lnSpc>
                    <a:defRPr/>
                  </a:pPr>
                  <a:r>
                    <a:rPr kumimoji="0" lang="ja-JP" altLang="en-US" sz="1100" kern="100" dirty="0">
                      <a:solidFill>
                        <a:srgbClr val="000000"/>
                      </a:solidFill>
                      <a:latin typeface="ＭＳ Ｐゴシック"/>
                      <a:cs typeface="Times New Roman"/>
                    </a:rPr>
                    <a:t>家族</a:t>
                  </a:r>
                  <a:endParaRPr kumimoji="0" lang="ja-JP" altLang="en-US" sz="1100" kern="100" dirty="0">
                    <a:solidFill>
                      <a:sysClr val="windowText" lastClr="000000"/>
                    </a:solidFill>
                    <a:latin typeface="ＭＳ Ｐゴシック"/>
                    <a:cs typeface="Times New Roman"/>
                  </a:endParaRPr>
                </a:p>
                <a:p>
                  <a:pPr algn="ctr">
                    <a:defRPr/>
                  </a:pPr>
                  <a:r>
                    <a:rPr kumimoji="0" lang="ja-JP" altLang="en-US" sz="1100" kern="100" dirty="0" smtClean="0">
                      <a:solidFill>
                        <a:srgbClr val="000000"/>
                      </a:solidFill>
                      <a:latin typeface="ＭＳ Ｐゴシック"/>
                      <a:cs typeface="Times New Roman"/>
                    </a:rPr>
                    <a:t>その他</a:t>
                  </a:r>
                  <a:endParaRPr kumimoji="0" lang="en-US" altLang="ja-JP" sz="1100" kern="100" dirty="0" smtClean="0">
                    <a:solidFill>
                      <a:srgbClr val="000000"/>
                    </a:solidFill>
                    <a:latin typeface="ＭＳ Ｐゴシック"/>
                    <a:cs typeface="Times New Roman"/>
                  </a:endParaRPr>
                </a:p>
                <a:p>
                  <a:pPr algn="ctr">
                    <a:defRPr/>
                  </a:pPr>
                  <a:r>
                    <a:rPr kumimoji="0" lang="ja-JP" altLang="en-US" sz="1100" kern="100" dirty="0" smtClean="0">
                      <a:solidFill>
                        <a:srgbClr val="000000"/>
                      </a:solidFill>
                      <a:latin typeface="ＭＳ Ｐゴシック"/>
                      <a:cs typeface="Times New Roman"/>
                    </a:rPr>
                    <a:t>関係者</a:t>
                  </a:r>
                  <a:endParaRPr kumimoji="0" lang="en-US" altLang="ja-JP" sz="1100" kern="100" dirty="0" smtClean="0">
                    <a:solidFill>
                      <a:srgbClr val="000000"/>
                    </a:solidFill>
                    <a:latin typeface="ＭＳ Ｐゴシック"/>
                    <a:cs typeface="Times New Roman"/>
                  </a:endParaRPr>
                </a:p>
                <a:p>
                  <a:pPr algn="just">
                    <a:defRPr/>
                  </a:pPr>
                  <a:endParaRPr kumimoji="0" lang="ja-JP" altLang="en-US" sz="1050" kern="100" dirty="0">
                    <a:solidFill>
                      <a:sysClr val="windowText" lastClr="000000"/>
                    </a:solidFill>
                    <a:latin typeface="Century"/>
                    <a:ea typeface="ＭＳ 明朝"/>
                    <a:cs typeface="Times New Roman"/>
                  </a:endParaRPr>
                </a:p>
                <a:p>
                  <a:pPr algn="just">
                    <a:defRPr/>
                  </a:pPr>
                  <a:r>
                    <a:rPr kumimoji="0" lang="en-US" sz="1050" kern="100" dirty="0">
                      <a:solidFill>
                        <a:sysClr val="windowText" lastClr="000000"/>
                      </a:solidFill>
                      <a:latin typeface="Century"/>
                      <a:ea typeface="ＭＳ 明朝"/>
                      <a:cs typeface="Times New Roman"/>
                    </a:rPr>
                    <a:t> </a:t>
                  </a:r>
                  <a:endParaRPr kumimoji="0" lang="ja-JP" altLang="en-US" sz="1050" kern="100" dirty="0">
                    <a:solidFill>
                      <a:sysClr val="windowText" lastClr="000000"/>
                    </a:solidFill>
                    <a:latin typeface="Century"/>
                    <a:ea typeface="ＭＳ 明朝"/>
                    <a:cs typeface="Times New Roman"/>
                  </a:endParaRPr>
                </a:p>
              </p:txBody>
            </p:sp>
            <p:sp>
              <p:nvSpPr>
                <p:cNvPr id="94" name="角丸四角形 93"/>
                <p:cNvSpPr/>
                <p:nvPr/>
              </p:nvSpPr>
              <p:spPr>
                <a:xfrm>
                  <a:off x="5440837" y="1809189"/>
                  <a:ext cx="468000" cy="2809137"/>
                </a:xfrm>
                <a:prstGeom prst="roundRect">
                  <a:avLst/>
                </a:prstGeom>
                <a:gradFill flip="none" rotWithShape="1">
                  <a:gsLst>
                    <a:gs pos="0">
                      <a:sysClr val="window" lastClr="FFFFFF"/>
                    </a:gs>
                    <a:gs pos="100000">
                      <a:srgbClr val="4BACC6">
                        <a:lumMod val="40000"/>
                        <a:lumOff val="60000"/>
                      </a:srgbClr>
                    </a:gs>
                    <a:gs pos="50000">
                      <a:sysClr val="window" lastClr="FFFFFF">
                        <a:lumMod val="0"/>
                        <a:lumOff val="100000"/>
                      </a:sysClr>
                    </a:gs>
                    <a:gs pos="100000">
                      <a:srgbClr val="FFEBFA"/>
                    </a:gs>
                  </a:gsLst>
                  <a:path path="rect">
                    <a:fillToRect l="50000" t="50000" r="50000" b="50000"/>
                  </a:path>
                  <a:tileRect/>
                </a:gradFill>
                <a:ln w="31750" cap="flat" cmpd="dbl"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gn="ctr">
                    <a:defRPr/>
                  </a:pPr>
                  <a:r>
                    <a:rPr kumimoji="0" lang="ja-JP" altLang="en-US" sz="1100" kern="100" dirty="0" smtClean="0">
                      <a:solidFill>
                        <a:srgbClr val="000000"/>
                      </a:solidFill>
                      <a:latin typeface="ＭＳ Ｐゴシック"/>
                      <a:cs typeface="Times New Roman"/>
                    </a:rPr>
                    <a:t>県</a:t>
                  </a:r>
                  <a:endParaRPr kumimoji="0" lang="en-US" altLang="ja-JP" sz="1100" kern="100" dirty="0" smtClean="0">
                    <a:solidFill>
                      <a:srgbClr val="000000"/>
                    </a:solidFill>
                    <a:latin typeface="ＭＳ Ｐゴシック"/>
                    <a:cs typeface="Times New Roman"/>
                  </a:endParaRPr>
                </a:p>
                <a:p>
                  <a:pPr algn="ctr">
                    <a:defRPr/>
                  </a:pPr>
                  <a:endParaRPr kumimoji="0" lang="en-US" altLang="ja-JP" sz="1000" kern="100" dirty="0">
                    <a:solidFill>
                      <a:srgbClr val="000000"/>
                    </a:solidFill>
                    <a:latin typeface="ＭＳ Ｐゴシック"/>
                    <a:cs typeface="Times New Roman"/>
                  </a:endParaRPr>
                </a:p>
                <a:p>
                  <a:pPr algn="ctr">
                    <a:defRPr/>
                  </a:pPr>
                  <a:endParaRPr kumimoji="0" lang="en-US" altLang="ja-JP" sz="1000" kern="100" dirty="0" smtClean="0">
                    <a:solidFill>
                      <a:srgbClr val="000000"/>
                    </a:solidFill>
                    <a:latin typeface="ＭＳ Ｐゴシック"/>
                    <a:cs typeface="Times New Roman"/>
                  </a:endParaRPr>
                </a:p>
                <a:p>
                  <a:pPr algn="ctr">
                    <a:defRPr/>
                  </a:pPr>
                  <a:endParaRPr kumimoji="0" lang="en-US" altLang="ja-JP" sz="1000" kern="100" dirty="0">
                    <a:solidFill>
                      <a:srgbClr val="000000"/>
                    </a:solidFill>
                    <a:latin typeface="ＭＳ Ｐゴシック"/>
                    <a:cs typeface="Times New Roman"/>
                  </a:endParaRPr>
                </a:p>
                <a:p>
                  <a:pPr algn="ctr">
                    <a:defRPr/>
                  </a:pPr>
                  <a:endParaRPr kumimoji="0" lang="en-US" altLang="ja-JP" sz="1000" kern="100" dirty="0" smtClean="0">
                    <a:solidFill>
                      <a:srgbClr val="000000"/>
                    </a:solidFill>
                    <a:latin typeface="ＭＳ Ｐゴシック"/>
                    <a:cs typeface="Times New Roman"/>
                  </a:endParaRPr>
                </a:p>
                <a:p>
                  <a:pPr algn="ctr">
                    <a:defRPr/>
                  </a:pPr>
                  <a:endParaRPr kumimoji="0" lang="en-US" altLang="ja-JP" sz="1000" kern="100" dirty="0">
                    <a:solidFill>
                      <a:srgbClr val="000000"/>
                    </a:solidFill>
                    <a:latin typeface="ＭＳ Ｐゴシック"/>
                    <a:cs typeface="Times New Roman"/>
                  </a:endParaRPr>
                </a:p>
                <a:p>
                  <a:pPr algn="ctr">
                    <a:defRPr/>
                  </a:pPr>
                  <a:endParaRPr kumimoji="0" lang="en-US" altLang="ja-JP" sz="1000" kern="100" dirty="0" smtClean="0">
                    <a:solidFill>
                      <a:srgbClr val="000000"/>
                    </a:solidFill>
                    <a:latin typeface="ＭＳ Ｐゴシック"/>
                    <a:cs typeface="Times New Roman"/>
                  </a:endParaRPr>
                </a:p>
                <a:p>
                  <a:pPr algn="ctr">
                    <a:defRPr/>
                  </a:pPr>
                  <a:endParaRPr kumimoji="0" lang="en-US" altLang="ja-JP" sz="1000" kern="100" dirty="0">
                    <a:solidFill>
                      <a:srgbClr val="000000"/>
                    </a:solidFill>
                    <a:latin typeface="ＭＳ Ｐゴシック"/>
                    <a:cs typeface="Times New Roman"/>
                  </a:endParaRPr>
                </a:p>
                <a:p>
                  <a:pPr algn="ctr">
                    <a:defRPr/>
                  </a:pPr>
                  <a:endParaRPr kumimoji="0" lang="en-US" altLang="ja-JP" sz="1000" kern="100" dirty="0" smtClean="0">
                    <a:solidFill>
                      <a:srgbClr val="000000"/>
                    </a:solidFill>
                    <a:latin typeface="ＭＳ Ｐゴシック"/>
                    <a:cs typeface="Times New Roman"/>
                  </a:endParaRPr>
                </a:p>
                <a:p>
                  <a:pPr algn="ctr">
                    <a:defRPr/>
                  </a:pPr>
                  <a:endParaRPr kumimoji="0" lang="en-US" altLang="ja-JP" sz="1000" kern="100" dirty="0">
                    <a:solidFill>
                      <a:srgbClr val="000000"/>
                    </a:solidFill>
                    <a:latin typeface="ＭＳ Ｐゴシック"/>
                    <a:cs typeface="Times New Roman"/>
                  </a:endParaRPr>
                </a:p>
                <a:p>
                  <a:pPr algn="ctr">
                    <a:defRPr/>
                  </a:pPr>
                  <a:endParaRPr kumimoji="0" lang="en-US" altLang="ja-JP" sz="1000" kern="100" dirty="0" smtClean="0">
                    <a:solidFill>
                      <a:srgbClr val="000000"/>
                    </a:solidFill>
                    <a:latin typeface="ＭＳ Ｐゴシック"/>
                    <a:cs typeface="Times New Roman"/>
                  </a:endParaRPr>
                </a:p>
                <a:p>
                  <a:pPr algn="ctr">
                    <a:defRPr/>
                  </a:pPr>
                  <a:endParaRPr kumimoji="0" lang="en-US" altLang="ja-JP" sz="1000" kern="100" dirty="0" smtClean="0">
                    <a:solidFill>
                      <a:srgbClr val="000000"/>
                    </a:solidFill>
                    <a:latin typeface="ＭＳ Ｐゴシック"/>
                    <a:cs typeface="Times New Roman"/>
                  </a:endParaRPr>
                </a:p>
                <a:p>
                  <a:pPr algn="ctr">
                    <a:defRPr/>
                  </a:pPr>
                  <a:endParaRPr kumimoji="0" lang="en-US" altLang="ja-JP" sz="1000" kern="100" dirty="0">
                    <a:solidFill>
                      <a:srgbClr val="000000"/>
                    </a:solidFill>
                    <a:latin typeface="ＭＳ Ｐゴシック"/>
                    <a:cs typeface="Times New Roman"/>
                  </a:endParaRPr>
                </a:p>
                <a:p>
                  <a:pPr algn="ctr">
                    <a:defRPr/>
                  </a:pPr>
                  <a:endParaRPr kumimoji="0" lang="en-US" altLang="ja-JP" sz="1000" kern="100" dirty="0" smtClean="0">
                    <a:solidFill>
                      <a:srgbClr val="000000"/>
                    </a:solidFill>
                    <a:latin typeface="ＭＳ Ｐゴシック"/>
                    <a:cs typeface="Times New Roman"/>
                  </a:endParaRPr>
                </a:p>
                <a:p>
                  <a:pPr algn="ctr">
                    <a:defRPr/>
                  </a:pPr>
                  <a:endParaRPr kumimoji="0" lang="en-US" altLang="ja-JP" sz="1000" kern="100" dirty="0">
                    <a:solidFill>
                      <a:srgbClr val="000000"/>
                    </a:solidFill>
                    <a:latin typeface="ＭＳ Ｐゴシック"/>
                    <a:cs typeface="Times New Roman"/>
                  </a:endParaRPr>
                </a:p>
                <a:p>
                  <a:pPr algn="ctr">
                    <a:defRPr/>
                  </a:pPr>
                  <a:endParaRPr kumimoji="0" lang="en-US" altLang="ja-JP" sz="1000" kern="100" dirty="0" smtClean="0">
                    <a:solidFill>
                      <a:srgbClr val="000000"/>
                    </a:solidFill>
                    <a:latin typeface="ＭＳ Ｐゴシック"/>
                    <a:cs typeface="Times New Roman"/>
                  </a:endParaRPr>
                </a:p>
                <a:p>
                  <a:pPr algn="ctr">
                    <a:defRPr/>
                  </a:pPr>
                  <a:endParaRPr kumimoji="0" lang="ja-JP" altLang="en-US" sz="1000" kern="100" dirty="0">
                    <a:solidFill>
                      <a:sysClr val="windowText" lastClr="000000"/>
                    </a:solidFill>
                    <a:latin typeface="ＭＳ Ｐゴシック"/>
                    <a:cs typeface="Times New Roman"/>
                  </a:endParaRPr>
                </a:p>
              </p:txBody>
            </p:sp>
            <p:sp>
              <p:nvSpPr>
                <p:cNvPr id="95" name="右矢印 94"/>
                <p:cNvSpPr/>
                <p:nvPr/>
              </p:nvSpPr>
              <p:spPr>
                <a:xfrm>
                  <a:off x="4534497" y="2198773"/>
                  <a:ext cx="720000" cy="720000"/>
                </a:xfrm>
                <a:prstGeom prst="rightArrow">
                  <a:avLst>
                    <a:gd name="adj1" fmla="val 72984"/>
                    <a:gd name="adj2" fmla="val 26434"/>
                  </a:avLst>
                </a:prstGeom>
                <a:solidFill>
                  <a:srgbClr val="FFCC00"/>
                </a:solidFill>
                <a:ln w="6350" cap="flat" cmpd="sng" algn="ctr">
                  <a:solidFill>
                    <a:sysClr val="windowText" lastClr="000000"/>
                  </a:solidFill>
                  <a:prstDash val="dash"/>
                </a:ln>
                <a:effectLst/>
              </p:spPr>
              <p:txBody>
                <a:bodyPr rot="0" spcFirstLastPara="0" vert="horz" wrap="square" lIns="36000" tIns="0" rIns="36000" bIns="0" numCol="1" spcCol="0" rtlCol="0" fromWordArt="0" anchor="ctr" anchorCtr="0" forceAA="0" compatLnSpc="1">
                  <a:prstTxWarp prst="textNoShape">
                    <a:avLst/>
                  </a:prstTxWarp>
                  <a:noAutofit/>
                </a:bodyPr>
                <a:lstStyle/>
                <a:p>
                  <a:pPr algn="ctr">
                    <a:lnSpc>
                      <a:spcPts val="1300"/>
                    </a:lnSpc>
                    <a:defRPr/>
                  </a:pPr>
                  <a:r>
                    <a:rPr kumimoji="0" lang="ja-JP" altLang="en-US" sz="1050" kern="100" spc="-120" dirty="0">
                      <a:solidFill>
                        <a:srgbClr val="000000"/>
                      </a:solidFill>
                      <a:latin typeface="ＭＳ Ｐゴシック" panose="020B0600070205080204" pitchFamily="50" charset="-128"/>
                      <a:cs typeface="Times New Roman"/>
                    </a:rPr>
                    <a:t>助言</a:t>
                  </a:r>
                  <a:r>
                    <a:rPr kumimoji="0" lang="ja-JP" altLang="en-US" sz="1050" kern="100" spc="-120" dirty="0" smtClean="0">
                      <a:solidFill>
                        <a:srgbClr val="000000"/>
                      </a:solidFill>
                      <a:latin typeface="ＭＳ Ｐゴシック" panose="020B0600070205080204" pitchFamily="50" charset="-128"/>
                      <a:cs typeface="Times New Roman"/>
                    </a:rPr>
                    <a:t>・</a:t>
                  </a:r>
                  <a:endParaRPr kumimoji="0" lang="en-US" altLang="ja-JP" sz="1050" kern="100" spc="-120" dirty="0" smtClean="0">
                    <a:solidFill>
                      <a:srgbClr val="000000"/>
                    </a:solidFill>
                    <a:latin typeface="ＭＳ Ｐゴシック" panose="020B0600070205080204" pitchFamily="50" charset="-128"/>
                    <a:cs typeface="Times New Roman"/>
                  </a:endParaRPr>
                </a:p>
                <a:p>
                  <a:pPr algn="ctr">
                    <a:lnSpc>
                      <a:spcPts val="1300"/>
                    </a:lnSpc>
                    <a:defRPr/>
                  </a:pPr>
                  <a:r>
                    <a:rPr kumimoji="0" lang="ja-JP" altLang="en-US" sz="1050" kern="100" spc="-120" dirty="0" smtClean="0">
                      <a:solidFill>
                        <a:srgbClr val="000000"/>
                      </a:solidFill>
                      <a:latin typeface="ＭＳ Ｐゴシック" panose="020B0600070205080204" pitchFamily="50" charset="-128"/>
                      <a:cs typeface="Times New Roman"/>
                    </a:rPr>
                    <a:t>あっせん</a:t>
                  </a:r>
                  <a:endParaRPr kumimoji="0" lang="en-US" altLang="ja-JP" sz="1050" kern="100" spc="-120" dirty="0" smtClean="0">
                    <a:solidFill>
                      <a:srgbClr val="000000"/>
                    </a:solidFill>
                    <a:latin typeface="ＭＳ Ｐゴシック" panose="020B0600070205080204" pitchFamily="50" charset="-128"/>
                    <a:cs typeface="Times New Roman"/>
                  </a:endParaRPr>
                </a:p>
                <a:p>
                  <a:pPr algn="ctr">
                    <a:lnSpc>
                      <a:spcPts val="1300"/>
                    </a:lnSpc>
                    <a:defRPr/>
                  </a:pPr>
                  <a:r>
                    <a:rPr kumimoji="0" lang="ja-JP" altLang="en-US" sz="1050" kern="100" spc="-120" dirty="0" smtClean="0">
                      <a:solidFill>
                        <a:srgbClr val="000000"/>
                      </a:solidFill>
                      <a:latin typeface="ＭＳ Ｐゴシック" panose="020B0600070205080204" pitchFamily="50" charset="-128"/>
                      <a:cs typeface="Times New Roman"/>
                    </a:rPr>
                    <a:t>の</a:t>
                  </a:r>
                  <a:r>
                    <a:rPr kumimoji="0" lang="ja-JP" altLang="en-US" sz="1050" kern="100" spc="-120" dirty="0">
                      <a:solidFill>
                        <a:srgbClr val="000000"/>
                      </a:solidFill>
                      <a:latin typeface="ＭＳ Ｐゴシック" panose="020B0600070205080204" pitchFamily="50" charset="-128"/>
                      <a:cs typeface="Times New Roman"/>
                    </a:rPr>
                    <a:t>申立て</a:t>
                  </a:r>
                  <a:endParaRPr kumimoji="0" lang="ja-JP" altLang="en-US" sz="1050" kern="100" spc="-120" dirty="0">
                    <a:solidFill>
                      <a:sysClr val="windowText" lastClr="000000"/>
                    </a:solidFill>
                    <a:latin typeface="ＭＳ Ｐゴシック" panose="020B0600070205080204" pitchFamily="50" charset="-128"/>
                    <a:cs typeface="Times New Roman"/>
                  </a:endParaRPr>
                </a:p>
              </p:txBody>
            </p:sp>
            <p:sp>
              <p:nvSpPr>
                <p:cNvPr id="96" name="円/楕円 95"/>
                <p:cNvSpPr/>
                <p:nvPr/>
              </p:nvSpPr>
              <p:spPr>
                <a:xfrm>
                  <a:off x="8319774" y="2110350"/>
                  <a:ext cx="559716" cy="542639"/>
                </a:xfrm>
                <a:prstGeom prst="ellipse">
                  <a:avLst/>
                </a:prstGeom>
                <a:gradFill flip="none" rotWithShape="1">
                  <a:gsLst>
                    <a:gs pos="0">
                      <a:sysClr val="window" lastClr="FFFFFF"/>
                    </a:gs>
                    <a:gs pos="100000">
                      <a:srgbClr val="4BACC6">
                        <a:lumMod val="40000"/>
                        <a:lumOff val="60000"/>
                      </a:srgbClr>
                    </a:gs>
                    <a:gs pos="50000">
                      <a:sysClr val="window" lastClr="FFFFFF">
                        <a:lumMod val="0"/>
                        <a:lumOff val="100000"/>
                      </a:sysClr>
                    </a:gs>
                    <a:gs pos="100000">
                      <a:srgbClr val="FFEBFA"/>
                    </a:gs>
                  </a:gsLst>
                  <a:path path="rect">
                    <a:fillToRect l="50000" t="50000" r="50000" b="50000"/>
                  </a:path>
                  <a:tileRect/>
                </a:gradFill>
                <a:ln w="6350" cap="flat" cmpd="sng"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gn="ctr">
                    <a:defRPr/>
                  </a:pPr>
                  <a:r>
                    <a:rPr kumimoji="0" lang="ja-JP" altLang="en-US" sz="1050" kern="100" dirty="0">
                      <a:solidFill>
                        <a:srgbClr val="000000"/>
                      </a:solidFill>
                      <a:latin typeface="ＭＳ Ｐゴシック" panose="020B0600070205080204" pitchFamily="50" charset="-128"/>
                      <a:cs typeface="Times New Roman"/>
                    </a:rPr>
                    <a:t>解決</a:t>
                  </a:r>
                  <a:endParaRPr kumimoji="0" lang="ja-JP" altLang="en-US" sz="1050" kern="100" dirty="0">
                    <a:solidFill>
                      <a:sysClr val="windowText" lastClr="000000"/>
                    </a:solidFill>
                    <a:latin typeface="ＭＳ Ｐゴシック" panose="020B0600070205080204" pitchFamily="50" charset="-128"/>
                    <a:cs typeface="Times New Roman"/>
                  </a:endParaRPr>
                </a:p>
              </p:txBody>
            </p:sp>
            <p:sp>
              <p:nvSpPr>
                <p:cNvPr id="98" name="角丸四角形 97"/>
                <p:cNvSpPr/>
                <p:nvPr/>
              </p:nvSpPr>
              <p:spPr>
                <a:xfrm>
                  <a:off x="6994001" y="1804964"/>
                  <a:ext cx="483123" cy="2811255"/>
                </a:xfrm>
                <a:prstGeom prst="roundRect">
                  <a:avLst/>
                </a:prstGeom>
                <a:gradFill flip="none" rotWithShape="1">
                  <a:gsLst>
                    <a:gs pos="0">
                      <a:sysClr val="window" lastClr="FFFFFF"/>
                    </a:gs>
                    <a:gs pos="100000">
                      <a:srgbClr val="4BACC6">
                        <a:lumMod val="40000"/>
                        <a:lumOff val="60000"/>
                      </a:srgbClr>
                    </a:gs>
                    <a:gs pos="50000">
                      <a:sysClr val="window" lastClr="FFFFFF">
                        <a:lumMod val="0"/>
                        <a:lumOff val="100000"/>
                      </a:sysClr>
                    </a:gs>
                    <a:gs pos="100000">
                      <a:srgbClr val="FFEBFA"/>
                    </a:gs>
                  </a:gsLst>
                  <a:path path="rect">
                    <a:fillToRect l="50000" t="50000" r="50000" b="50000"/>
                  </a:path>
                  <a:tileRect/>
                </a:gradFill>
                <a:ln w="31750" cap="flat" cmpd="dbl" algn="ctr">
                  <a:solidFill>
                    <a:sysClr val="windowText" lastClr="000000"/>
                  </a:solidFill>
                  <a:prstDash val="solid"/>
                </a:ln>
                <a:effectLst/>
              </p:spPr>
              <p:txBody>
                <a:bodyPr rot="0" spcFirstLastPara="0" vert="horz" wrap="square" lIns="0" tIns="0" rIns="0" bIns="0" numCol="1" spcCol="0" rtlCol="0" fromWordArt="0" anchor="ctr" anchorCtr="0" forceAA="0" compatLnSpc="1">
                  <a:prstTxWarp prst="textNoShape">
                    <a:avLst/>
                  </a:prstTxWarp>
                  <a:noAutofit/>
                </a:bodyPr>
                <a:lstStyle/>
                <a:p>
                  <a:pPr algn="ctr">
                    <a:defRPr/>
                  </a:pPr>
                  <a:r>
                    <a:rPr kumimoji="0" lang="ja-JP" altLang="en-US" sz="1100" kern="100" spc="-200" dirty="0" smtClean="0">
                      <a:solidFill>
                        <a:srgbClr val="000000"/>
                      </a:solidFill>
                      <a:latin typeface="ＭＳ Ｐゴシック"/>
                      <a:cs typeface="Times New Roman"/>
                    </a:rPr>
                    <a:t>調整</a:t>
                  </a:r>
                  <a:endParaRPr kumimoji="0" lang="en-US" altLang="ja-JP" sz="1100" kern="100" spc="-200" dirty="0" smtClean="0">
                    <a:solidFill>
                      <a:srgbClr val="000000"/>
                    </a:solidFill>
                    <a:latin typeface="ＭＳ Ｐゴシック"/>
                    <a:cs typeface="Times New Roman"/>
                  </a:endParaRPr>
                </a:p>
                <a:p>
                  <a:pPr algn="ctr">
                    <a:defRPr/>
                  </a:pPr>
                  <a:r>
                    <a:rPr kumimoji="0" lang="ja-JP" altLang="en-US" sz="1100" kern="100" spc="-200" dirty="0" smtClean="0">
                      <a:solidFill>
                        <a:srgbClr val="000000"/>
                      </a:solidFill>
                      <a:latin typeface="ＭＳ Ｐゴシック"/>
                      <a:cs typeface="Times New Roman"/>
                    </a:rPr>
                    <a:t>委員会</a:t>
                  </a:r>
                  <a:endParaRPr kumimoji="0" lang="en-US" altLang="ja-JP" sz="1100" kern="100" spc="-200" dirty="0" smtClean="0">
                    <a:solidFill>
                      <a:srgbClr val="000000"/>
                    </a:solidFill>
                    <a:latin typeface="ＭＳ Ｐゴシック"/>
                    <a:cs typeface="Times New Roman"/>
                  </a:endParaRPr>
                </a:p>
                <a:p>
                  <a:pPr algn="dist">
                    <a:defRPr/>
                  </a:pPr>
                  <a:endParaRPr kumimoji="0" lang="en-US" altLang="ja-JP" sz="1000" kern="100" dirty="0" smtClean="0">
                    <a:solidFill>
                      <a:srgbClr val="000000"/>
                    </a:solidFill>
                    <a:latin typeface="ＭＳ Ｐゴシック"/>
                    <a:cs typeface="Times New Roman"/>
                  </a:endParaRPr>
                </a:p>
                <a:p>
                  <a:pPr algn="dist">
                    <a:defRPr/>
                  </a:pPr>
                  <a:endParaRPr kumimoji="0" lang="en-US" sz="1000" kern="100" dirty="0">
                    <a:solidFill>
                      <a:srgbClr val="000000"/>
                    </a:solidFill>
                    <a:latin typeface="ＭＳ Ｐゴシック"/>
                    <a:ea typeface="ＭＳ 明朝"/>
                    <a:cs typeface="Times New Roman"/>
                  </a:endParaRPr>
                </a:p>
                <a:p>
                  <a:pPr algn="dist">
                    <a:defRPr/>
                  </a:pPr>
                  <a:endParaRPr kumimoji="0" lang="en-US" sz="1000" kern="100" dirty="0" smtClean="0">
                    <a:solidFill>
                      <a:srgbClr val="000000"/>
                    </a:solidFill>
                    <a:latin typeface="ＭＳ Ｐゴシック"/>
                    <a:ea typeface="ＭＳ 明朝"/>
                    <a:cs typeface="Times New Roman"/>
                  </a:endParaRPr>
                </a:p>
                <a:p>
                  <a:pPr algn="dist">
                    <a:defRPr/>
                  </a:pPr>
                  <a:endParaRPr kumimoji="0" lang="en-US" sz="1000" kern="100" dirty="0">
                    <a:solidFill>
                      <a:srgbClr val="000000"/>
                    </a:solidFill>
                    <a:latin typeface="ＭＳ Ｐゴシック"/>
                    <a:ea typeface="ＭＳ 明朝"/>
                    <a:cs typeface="Times New Roman"/>
                  </a:endParaRPr>
                </a:p>
                <a:p>
                  <a:pPr algn="dist">
                    <a:defRPr/>
                  </a:pPr>
                  <a:endParaRPr kumimoji="0" lang="en-US" sz="1000" kern="100" dirty="0" smtClean="0">
                    <a:solidFill>
                      <a:srgbClr val="000000"/>
                    </a:solidFill>
                    <a:latin typeface="ＭＳ Ｐゴシック"/>
                    <a:ea typeface="ＭＳ 明朝"/>
                    <a:cs typeface="Times New Roman"/>
                  </a:endParaRPr>
                </a:p>
                <a:p>
                  <a:pPr algn="dist">
                    <a:defRPr/>
                  </a:pPr>
                  <a:endParaRPr kumimoji="0" lang="en-US" sz="1050" kern="100" dirty="0" smtClean="0">
                    <a:solidFill>
                      <a:srgbClr val="000000"/>
                    </a:solidFill>
                    <a:latin typeface="Century"/>
                    <a:ea typeface="ＭＳ 明朝"/>
                    <a:cs typeface="Times New Roman"/>
                  </a:endParaRPr>
                </a:p>
                <a:p>
                  <a:pPr algn="dist">
                    <a:defRPr/>
                  </a:pPr>
                  <a:endParaRPr kumimoji="0" lang="en-US" sz="1050" kern="100" dirty="0">
                    <a:solidFill>
                      <a:srgbClr val="000000"/>
                    </a:solidFill>
                    <a:latin typeface="Century"/>
                    <a:ea typeface="ＭＳ 明朝"/>
                    <a:cs typeface="Times New Roman"/>
                  </a:endParaRPr>
                </a:p>
                <a:p>
                  <a:pPr algn="dist">
                    <a:defRPr/>
                  </a:pPr>
                  <a:endParaRPr kumimoji="0" lang="en-US" sz="1050" kern="100" dirty="0" smtClean="0">
                    <a:solidFill>
                      <a:srgbClr val="000000"/>
                    </a:solidFill>
                    <a:latin typeface="Century"/>
                    <a:ea typeface="ＭＳ 明朝"/>
                    <a:cs typeface="Times New Roman"/>
                  </a:endParaRPr>
                </a:p>
                <a:p>
                  <a:pPr algn="dist">
                    <a:defRPr/>
                  </a:pPr>
                  <a:endParaRPr kumimoji="0" lang="en-US" sz="1050" kern="100" dirty="0">
                    <a:solidFill>
                      <a:srgbClr val="000000"/>
                    </a:solidFill>
                    <a:latin typeface="Century"/>
                    <a:ea typeface="ＭＳ 明朝"/>
                    <a:cs typeface="Times New Roman"/>
                  </a:endParaRPr>
                </a:p>
                <a:p>
                  <a:pPr algn="dist">
                    <a:defRPr/>
                  </a:pPr>
                  <a:endParaRPr kumimoji="0" lang="en-US" sz="1050" kern="100" dirty="0" smtClean="0">
                    <a:solidFill>
                      <a:srgbClr val="000000"/>
                    </a:solidFill>
                    <a:latin typeface="Century"/>
                    <a:ea typeface="ＭＳ 明朝"/>
                    <a:cs typeface="Times New Roman"/>
                  </a:endParaRPr>
                </a:p>
                <a:p>
                  <a:pPr algn="dist">
                    <a:defRPr/>
                  </a:pPr>
                  <a:endParaRPr kumimoji="0" lang="en-US" sz="1050" kern="100" dirty="0">
                    <a:solidFill>
                      <a:srgbClr val="000000"/>
                    </a:solidFill>
                    <a:latin typeface="Century"/>
                    <a:ea typeface="ＭＳ 明朝"/>
                    <a:cs typeface="Times New Roman"/>
                  </a:endParaRPr>
                </a:p>
                <a:p>
                  <a:pPr algn="dist">
                    <a:defRPr/>
                  </a:pPr>
                  <a:endParaRPr kumimoji="0" lang="en-US" sz="1050" kern="100" dirty="0" smtClean="0">
                    <a:solidFill>
                      <a:srgbClr val="000000"/>
                    </a:solidFill>
                    <a:latin typeface="Century"/>
                    <a:ea typeface="ＭＳ 明朝"/>
                    <a:cs typeface="Times New Roman"/>
                  </a:endParaRPr>
                </a:p>
                <a:p>
                  <a:pPr algn="dist">
                    <a:defRPr/>
                  </a:pPr>
                  <a:endParaRPr kumimoji="0" lang="en-US" sz="1050" kern="100" dirty="0">
                    <a:solidFill>
                      <a:srgbClr val="000000"/>
                    </a:solidFill>
                    <a:latin typeface="Century"/>
                    <a:ea typeface="ＭＳ 明朝"/>
                    <a:cs typeface="Times New Roman"/>
                  </a:endParaRPr>
                </a:p>
                <a:p>
                  <a:pPr algn="dist">
                    <a:defRPr/>
                  </a:pPr>
                  <a:endParaRPr kumimoji="0" lang="en-US" sz="1050" kern="100" dirty="0" smtClean="0">
                    <a:solidFill>
                      <a:srgbClr val="000000"/>
                    </a:solidFill>
                    <a:latin typeface="Century"/>
                    <a:ea typeface="ＭＳ 明朝"/>
                    <a:cs typeface="Times New Roman"/>
                  </a:endParaRPr>
                </a:p>
                <a:p>
                  <a:pPr algn="dist">
                    <a:defRPr/>
                  </a:pPr>
                  <a:r>
                    <a:rPr kumimoji="0" lang="en-US" sz="1050" kern="100" dirty="0">
                      <a:solidFill>
                        <a:srgbClr val="000000"/>
                      </a:solidFill>
                      <a:latin typeface="Century"/>
                      <a:ea typeface="ＭＳ 明朝"/>
                      <a:cs typeface="Times New Roman"/>
                    </a:rPr>
                    <a:t> </a:t>
                  </a:r>
                  <a:endParaRPr kumimoji="0" lang="ja-JP" altLang="en-US" sz="1050" kern="100" dirty="0">
                    <a:solidFill>
                      <a:sysClr val="windowText" lastClr="000000"/>
                    </a:solidFill>
                    <a:latin typeface="Century"/>
                    <a:ea typeface="ＭＳ 明朝"/>
                    <a:cs typeface="Times New Roman"/>
                  </a:endParaRPr>
                </a:p>
              </p:txBody>
            </p:sp>
            <p:sp>
              <p:nvSpPr>
                <p:cNvPr id="99" name="右矢印 98"/>
                <p:cNvSpPr/>
                <p:nvPr/>
              </p:nvSpPr>
              <p:spPr>
                <a:xfrm>
                  <a:off x="6096996" y="2216297"/>
                  <a:ext cx="720000" cy="720000"/>
                </a:xfrm>
                <a:prstGeom prst="rightArrow">
                  <a:avLst>
                    <a:gd name="adj1" fmla="val 70483"/>
                    <a:gd name="adj2" fmla="val 30297"/>
                  </a:avLst>
                </a:prstGeom>
                <a:solidFill>
                  <a:srgbClr val="FFCC00"/>
                </a:solidFill>
                <a:ln w="6350" cap="flat" cmpd="sng" algn="ctr">
                  <a:solidFill>
                    <a:sysClr val="windowText" lastClr="000000"/>
                  </a:solidFill>
                  <a:prstDash val="dash"/>
                </a:ln>
                <a:effectLst/>
              </p:spPr>
              <p:txBody>
                <a:bodyPr rot="0" spcFirstLastPara="0" vert="horz" wrap="square" lIns="36000" tIns="0" rIns="36000" bIns="0" numCol="1" spcCol="0" rtlCol="0" fromWordArt="0" anchor="ctr" anchorCtr="0" forceAA="0" compatLnSpc="1">
                  <a:prstTxWarp prst="textNoShape">
                    <a:avLst/>
                  </a:prstTxWarp>
                  <a:noAutofit/>
                </a:bodyPr>
                <a:lstStyle/>
                <a:p>
                  <a:pPr algn="ctr">
                    <a:lnSpc>
                      <a:spcPts val="1400"/>
                    </a:lnSpc>
                    <a:defRPr/>
                  </a:pPr>
                  <a:r>
                    <a:rPr kumimoji="0" lang="ja-JP" altLang="en-US" sz="1050" kern="100" spc="-130" dirty="0" smtClean="0">
                      <a:solidFill>
                        <a:srgbClr val="000000"/>
                      </a:solidFill>
                      <a:latin typeface="ＭＳ Ｐゴシック" panose="020B0600070205080204" pitchFamily="50" charset="-128"/>
                      <a:cs typeface="Times New Roman"/>
                    </a:rPr>
                    <a:t>調査結果</a:t>
                  </a:r>
                  <a:endParaRPr kumimoji="0" lang="en-US" altLang="ja-JP" sz="1050" kern="100" spc="-130" dirty="0" smtClean="0">
                    <a:solidFill>
                      <a:srgbClr val="000000"/>
                    </a:solidFill>
                    <a:latin typeface="ＭＳ Ｐゴシック" panose="020B0600070205080204" pitchFamily="50" charset="-128"/>
                    <a:cs typeface="Times New Roman"/>
                  </a:endParaRPr>
                </a:p>
                <a:p>
                  <a:pPr algn="ctr">
                    <a:lnSpc>
                      <a:spcPts val="1400"/>
                    </a:lnSpc>
                    <a:defRPr/>
                  </a:pPr>
                  <a:r>
                    <a:rPr kumimoji="0" lang="ja-JP" altLang="en-US" sz="1050" kern="100" spc="-130" dirty="0">
                      <a:solidFill>
                        <a:srgbClr val="000000"/>
                      </a:solidFill>
                      <a:latin typeface="ＭＳ Ｐゴシック" panose="020B0600070205080204" pitchFamily="50" charset="-128"/>
                      <a:cs typeface="Times New Roman"/>
                    </a:rPr>
                    <a:t>の</a:t>
                  </a:r>
                  <a:r>
                    <a:rPr kumimoji="0" lang="ja-JP" altLang="en-US" sz="1050" kern="100" spc="-130" dirty="0" smtClean="0">
                      <a:solidFill>
                        <a:srgbClr val="000000"/>
                      </a:solidFill>
                      <a:latin typeface="ＭＳ Ｐゴシック" panose="020B0600070205080204" pitchFamily="50" charset="-128"/>
                      <a:cs typeface="Times New Roman"/>
                    </a:rPr>
                    <a:t>通知</a:t>
                  </a:r>
                  <a:endParaRPr kumimoji="0" lang="ja-JP" altLang="en-US" sz="1050" kern="100" spc="-130" dirty="0">
                    <a:solidFill>
                      <a:sysClr val="windowText" lastClr="000000"/>
                    </a:solidFill>
                    <a:latin typeface="ＭＳ Ｐゴシック" panose="020B0600070205080204" pitchFamily="50" charset="-128"/>
                    <a:cs typeface="Times New Roman"/>
                  </a:endParaRPr>
                </a:p>
              </p:txBody>
            </p:sp>
            <p:sp>
              <p:nvSpPr>
                <p:cNvPr id="100" name="右矢印 99"/>
                <p:cNvSpPr/>
                <p:nvPr/>
              </p:nvSpPr>
              <p:spPr>
                <a:xfrm>
                  <a:off x="7671774" y="2224924"/>
                  <a:ext cx="648000" cy="720000"/>
                </a:xfrm>
                <a:prstGeom prst="rightArrow">
                  <a:avLst>
                    <a:gd name="adj1" fmla="val 74438"/>
                    <a:gd name="adj2" fmla="val 22430"/>
                  </a:avLst>
                </a:prstGeom>
                <a:solidFill>
                  <a:srgbClr val="FFCC00"/>
                </a:solidFill>
                <a:ln w="6350" cap="flat" cmpd="sng" algn="ctr">
                  <a:solidFill>
                    <a:sysClr val="windowText" lastClr="000000"/>
                  </a:solidFill>
                  <a:prstDash val="dash"/>
                </a:ln>
                <a:effectLst/>
              </p:spPr>
              <p:txBody>
                <a:bodyPr rot="0" spcFirstLastPara="0" vert="horz" wrap="square" lIns="72000" tIns="0" rIns="0" bIns="0" numCol="1" spcCol="0" rtlCol="0" fromWordArt="0" anchor="ctr" anchorCtr="0" forceAA="0" compatLnSpc="1">
                  <a:prstTxWarp prst="textNoShape">
                    <a:avLst/>
                  </a:prstTxWarp>
                  <a:noAutofit/>
                </a:bodyPr>
                <a:lstStyle/>
                <a:p>
                  <a:pPr algn="ctr">
                    <a:lnSpc>
                      <a:spcPts val="1400"/>
                    </a:lnSpc>
                    <a:defRPr/>
                  </a:pPr>
                  <a:r>
                    <a:rPr kumimoji="0" lang="ja-JP" altLang="en-US" sz="1050" kern="100" spc="-30" dirty="0">
                      <a:solidFill>
                        <a:srgbClr val="000000"/>
                      </a:solidFill>
                      <a:latin typeface="ＭＳ Ｐゴシック" panose="020B0600070205080204" pitchFamily="50" charset="-128"/>
                      <a:cs typeface="Times New Roman"/>
                    </a:rPr>
                    <a:t>助言・</a:t>
                  </a:r>
                  <a:endParaRPr kumimoji="0" lang="ja-JP" altLang="en-US" sz="1050" kern="100" dirty="0">
                    <a:solidFill>
                      <a:sysClr val="windowText" lastClr="000000"/>
                    </a:solidFill>
                    <a:latin typeface="ＭＳ Ｐゴシック" panose="020B0600070205080204" pitchFamily="50" charset="-128"/>
                    <a:cs typeface="Times New Roman"/>
                  </a:endParaRPr>
                </a:p>
                <a:p>
                  <a:pPr algn="ctr">
                    <a:lnSpc>
                      <a:spcPts val="1400"/>
                    </a:lnSpc>
                    <a:defRPr/>
                  </a:pPr>
                  <a:r>
                    <a:rPr kumimoji="0" lang="ja-JP" altLang="en-US" sz="1050" kern="100" spc="-130" dirty="0" smtClean="0">
                      <a:solidFill>
                        <a:srgbClr val="000000"/>
                      </a:solidFill>
                      <a:latin typeface="ＭＳ Ｐゴシック" panose="020B0600070205080204" pitchFamily="50" charset="-128"/>
                      <a:cs typeface="Times New Roman"/>
                    </a:rPr>
                    <a:t>あっせん</a:t>
                  </a:r>
                  <a:endParaRPr kumimoji="0" lang="en-US" altLang="ja-JP" sz="1050" kern="100" spc="-130" dirty="0" smtClean="0">
                    <a:solidFill>
                      <a:srgbClr val="000000"/>
                    </a:solidFill>
                    <a:latin typeface="ＭＳ Ｐゴシック" panose="020B0600070205080204" pitchFamily="50" charset="-128"/>
                    <a:cs typeface="Times New Roman"/>
                  </a:endParaRPr>
                </a:p>
              </p:txBody>
            </p:sp>
            <p:sp>
              <p:nvSpPr>
                <p:cNvPr id="101" name="六角形 100"/>
                <p:cNvSpPr/>
                <p:nvPr/>
              </p:nvSpPr>
              <p:spPr>
                <a:xfrm>
                  <a:off x="5307157" y="2285566"/>
                  <a:ext cx="731693" cy="546413"/>
                </a:xfrm>
                <a:prstGeom prst="hexagon">
                  <a:avLst>
                    <a:gd name="adj" fmla="val 25001"/>
                    <a:gd name="vf" fmla="val 115470"/>
                  </a:avLst>
                </a:prstGeom>
                <a:solidFill>
                  <a:srgbClr val="8064A2">
                    <a:lumMod val="40000"/>
                    <a:lumOff val="60000"/>
                  </a:srgbClr>
                </a:solidFill>
                <a:ln w="6350" cap="flat" cmpd="sng" algn="ctr">
                  <a:solidFill>
                    <a:sysClr val="windowText" lastClr="000000"/>
                  </a:solidFill>
                  <a:prstDash val="solid"/>
                </a:ln>
                <a:effectLst/>
              </p:spPr>
              <p:txBody>
                <a:bodyPr rot="0" spcFirstLastPara="0" vert="horz" wrap="square" lIns="0" tIns="0" rIns="0" bIns="0" numCol="1" spcCol="0" rtlCol="0" fromWordArt="0" anchor="ctr" anchorCtr="0" forceAA="0" compatLnSpc="1">
                  <a:prstTxWarp prst="textNoShape">
                    <a:avLst/>
                  </a:prstTxWarp>
                  <a:noAutofit/>
                </a:bodyPr>
                <a:lstStyle/>
                <a:p>
                  <a:pPr algn="ctr">
                    <a:lnSpc>
                      <a:spcPts val="1400"/>
                    </a:lnSpc>
                    <a:defRPr/>
                  </a:pPr>
                  <a:r>
                    <a:rPr kumimoji="0" lang="ja-JP" altLang="en-US" sz="1050" kern="100" dirty="0">
                      <a:solidFill>
                        <a:srgbClr val="000000"/>
                      </a:solidFill>
                      <a:latin typeface="ＭＳ Ｐゴシック" panose="020B0600070205080204" pitchFamily="50" charset="-128"/>
                      <a:cs typeface="Times New Roman"/>
                    </a:rPr>
                    <a:t>事実の</a:t>
                  </a:r>
                  <a:endParaRPr kumimoji="0" lang="ja-JP" altLang="en-US" sz="1050" kern="100" dirty="0">
                    <a:solidFill>
                      <a:sysClr val="window" lastClr="FFFFFF"/>
                    </a:solidFill>
                    <a:latin typeface="ＭＳ Ｐゴシック" panose="020B0600070205080204" pitchFamily="50" charset="-128"/>
                    <a:cs typeface="Times New Roman"/>
                  </a:endParaRPr>
                </a:p>
                <a:p>
                  <a:pPr algn="ctr">
                    <a:lnSpc>
                      <a:spcPts val="1400"/>
                    </a:lnSpc>
                    <a:defRPr/>
                  </a:pPr>
                  <a:r>
                    <a:rPr kumimoji="0" lang="ja-JP" altLang="en-US" sz="1050" kern="100" dirty="0">
                      <a:solidFill>
                        <a:srgbClr val="000000"/>
                      </a:solidFill>
                      <a:latin typeface="ＭＳ Ｐゴシック" panose="020B0600070205080204" pitchFamily="50" charset="-128"/>
                      <a:cs typeface="Times New Roman"/>
                    </a:rPr>
                    <a:t>調査</a:t>
                  </a:r>
                  <a:endParaRPr kumimoji="0" lang="ja-JP" altLang="en-US" sz="1050" kern="100" dirty="0">
                    <a:solidFill>
                      <a:sysClr val="window" lastClr="FFFFFF"/>
                    </a:solidFill>
                    <a:latin typeface="ＭＳ Ｐゴシック" panose="020B0600070205080204" pitchFamily="50" charset="-128"/>
                    <a:cs typeface="Times New Roman"/>
                  </a:endParaRPr>
                </a:p>
              </p:txBody>
            </p:sp>
            <p:sp>
              <p:nvSpPr>
                <p:cNvPr id="102" name="六角形 101"/>
                <p:cNvSpPr/>
                <p:nvPr/>
              </p:nvSpPr>
              <p:spPr>
                <a:xfrm>
                  <a:off x="6856262" y="2315264"/>
                  <a:ext cx="750831" cy="534316"/>
                </a:xfrm>
                <a:prstGeom prst="hexagon">
                  <a:avLst/>
                </a:prstGeom>
                <a:solidFill>
                  <a:srgbClr val="8064A2">
                    <a:lumMod val="40000"/>
                    <a:lumOff val="60000"/>
                  </a:srgbClr>
                </a:solidFill>
                <a:ln w="6350" cap="flat" cmpd="sng" algn="ctr">
                  <a:solidFill>
                    <a:sysClr val="windowText" lastClr="000000"/>
                  </a:solidFill>
                  <a:prstDash val="solid"/>
                </a:ln>
                <a:effectLst/>
              </p:spPr>
              <p:txBody>
                <a:bodyPr rot="0" spcFirstLastPara="0" vert="horz" wrap="square" lIns="0" tIns="0" rIns="0" bIns="0" numCol="1" spcCol="0" rtlCol="0" fromWordArt="0" anchor="ctr" anchorCtr="0" forceAA="0" compatLnSpc="1">
                  <a:prstTxWarp prst="textNoShape">
                    <a:avLst/>
                  </a:prstTxWarp>
                  <a:noAutofit/>
                </a:bodyPr>
                <a:lstStyle/>
                <a:p>
                  <a:pPr algn="ctr">
                    <a:lnSpc>
                      <a:spcPts val="1100"/>
                    </a:lnSpc>
                    <a:defRPr/>
                  </a:pPr>
                  <a:r>
                    <a:rPr kumimoji="0" lang="ja-JP" altLang="en-US" sz="1050" kern="100" spc="-100" dirty="0">
                      <a:solidFill>
                        <a:srgbClr val="000000"/>
                      </a:solidFill>
                      <a:latin typeface="ＭＳ Ｐゴシック" panose="020B0600070205080204" pitchFamily="50" charset="-128"/>
                      <a:cs typeface="Times New Roman"/>
                    </a:rPr>
                    <a:t>関係者の</a:t>
                  </a:r>
                  <a:endParaRPr kumimoji="0" lang="ja-JP" altLang="en-US" sz="1050" kern="100" spc="-100" dirty="0">
                    <a:solidFill>
                      <a:sysClr val="windowText" lastClr="000000"/>
                    </a:solidFill>
                    <a:latin typeface="ＭＳ Ｐゴシック" panose="020B0600070205080204" pitchFamily="50" charset="-128"/>
                    <a:cs typeface="Times New Roman"/>
                  </a:endParaRPr>
                </a:p>
                <a:p>
                  <a:pPr algn="ctr">
                    <a:lnSpc>
                      <a:spcPts val="1100"/>
                    </a:lnSpc>
                    <a:defRPr/>
                  </a:pPr>
                  <a:r>
                    <a:rPr kumimoji="0" lang="ja-JP" altLang="en-US" sz="1050" kern="100" spc="-100" dirty="0" smtClean="0">
                      <a:solidFill>
                        <a:srgbClr val="000000"/>
                      </a:solidFill>
                      <a:latin typeface="ＭＳ Ｐゴシック" panose="020B0600070205080204" pitchFamily="50" charset="-128"/>
                      <a:cs typeface="Times New Roman"/>
                    </a:rPr>
                    <a:t>意見聴取</a:t>
                  </a:r>
                  <a:endParaRPr kumimoji="0" lang="ja-JP" altLang="en-US" sz="1050" kern="100" spc="-100" dirty="0">
                    <a:solidFill>
                      <a:sysClr val="windowText" lastClr="000000"/>
                    </a:solidFill>
                    <a:latin typeface="ＭＳ Ｐゴシック" panose="020B0600070205080204" pitchFamily="50" charset="-128"/>
                    <a:cs typeface="Times New Roman"/>
                  </a:endParaRPr>
                </a:p>
                <a:p>
                  <a:pPr algn="ctr">
                    <a:lnSpc>
                      <a:spcPts val="1100"/>
                    </a:lnSpc>
                    <a:defRPr/>
                  </a:pPr>
                  <a:r>
                    <a:rPr kumimoji="0" lang="ja-JP" altLang="en-US" sz="1050" kern="100" spc="-100" dirty="0">
                      <a:solidFill>
                        <a:srgbClr val="000000"/>
                      </a:solidFill>
                      <a:latin typeface="ＭＳ Ｐゴシック" panose="020B0600070205080204" pitchFamily="50" charset="-128"/>
                      <a:cs typeface="Times New Roman"/>
                    </a:rPr>
                    <a:t>資料要求</a:t>
                  </a:r>
                  <a:endParaRPr kumimoji="0" lang="ja-JP" altLang="en-US" sz="1050" kern="100" spc="-100" dirty="0">
                    <a:solidFill>
                      <a:sysClr val="windowText" lastClr="000000"/>
                    </a:solidFill>
                    <a:latin typeface="ＭＳ Ｐゴシック" panose="020B0600070205080204" pitchFamily="50" charset="-128"/>
                    <a:cs typeface="Times New Roman"/>
                  </a:endParaRPr>
                </a:p>
              </p:txBody>
            </p:sp>
            <p:sp>
              <p:nvSpPr>
                <p:cNvPr id="103" name="星 24 102"/>
                <p:cNvSpPr/>
                <p:nvPr/>
              </p:nvSpPr>
              <p:spPr>
                <a:xfrm>
                  <a:off x="8158859" y="2748536"/>
                  <a:ext cx="729337" cy="695278"/>
                </a:xfrm>
                <a:prstGeom prst="star24">
                  <a:avLst/>
                </a:prstGeom>
                <a:gradFill>
                  <a:gsLst>
                    <a:gs pos="0">
                      <a:sysClr val="window" lastClr="FFFFFF"/>
                    </a:gs>
                    <a:gs pos="100000">
                      <a:srgbClr val="FF99CC"/>
                    </a:gs>
                    <a:gs pos="0">
                      <a:sysClr val="window" lastClr="FFFFFF">
                        <a:lumMod val="0"/>
                        <a:lumOff val="100000"/>
                      </a:sysClr>
                    </a:gs>
                    <a:gs pos="100000">
                      <a:srgbClr val="FFEBFA"/>
                    </a:gs>
                  </a:gsLst>
                  <a:path path="rect">
                    <a:fillToRect l="50000" t="50000" r="50000" b="50000"/>
                  </a:path>
                </a:gradFill>
                <a:ln w="6350" cap="flat" cmpd="sng" algn="ctr">
                  <a:solidFill>
                    <a:sysClr val="windowText" lastClr="000000"/>
                  </a:solidFill>
                  <a:prstDash val="solid"/>
                </a:ln>
                <a:effectLst/>
              </p:spPr>
              <p:txBody>
                <a:bodyPr rot="0" spcFirstLastPara="0" vert="horz" wrap="square" lIns="0" tIns="36000" rIns="0" bIns="0" numCol="1" spcCol="0" rtlCol="0" fromWordArt="0" anchor="ctr" anchorCtr="0" forceAA="0" compatLnSpc="1">
                  <a:prstTxWarp prst="textNoShape">
                    <a:avLst/>
                  </a:prstTxWarp>
                  <a:noAutofit/>
                </a:bodyPr>
                <a:lstStyle/>
                <a:p>
                  <a:pPr algn="ctr">
                    <a:lnSpc>
                      <a:spcPts val="800"/>
                    </a:lnSpc>
                    <a:defRPr/>
                  </a:pPr>
                  <a:r>
                    <a:rPr kumimoji="0" lang="ja-JP" altLang="en-US" sz="900" kern="100" dirty="0">
                      <a:solidFill>
                        <a:srgbClr val="000000"/>
                      </a:solidFill>
                      <a:latin typeface="ＭＳ Ｐゴシック"/>
                      <a:cs typeface="Times New Roman"/>
                    </a:rPr>
                    <a:t>正当な理由なく</a:t>
                  </a:r>
                  <a:r>
                    <a:rPr kumimoji="0" lang="ja-JP" altLang="en-US" sz="900" kern="100" dirty="0" smtClean="0">
                      <a:solidFill>
                        <a:srgbClr val="000000"/>
                      </a:solidFill>
                      <a:latin typeface="ＭＳ Ｐゴシック"/>
                      <a:cs typeface="Times New Roman"/>
                    </a:rPr>
                    <a:t>拒否</a:t>
                  </a:r>
                  <a:r>
                    <a:rPr kumimoji="0" lang="en-US" sz="900" kern="100" dirty="0">
                      <a:solidFill>
                        <a:sysClr val="window" lastClr="FFFFFF"/>
                      </a:solidFill>
                      <a:latin typeface="ＭＳ Ｐゴシック"/>
                      <a:cs typeface="Times New Roman"/>
                    </a:rPr>
                    <a:t> </a:t>
                  </a:r>
                  <a:endParaRPr kumimoji="0" lang="ja-JP" altLang="en-US" sz="900" kern="100" dirty="0">
                    <a:solidFill>
                      <a:sysClr val="window" lastClr="FFFFFF"/>
                    </a:solidFill>
                    <a:latin typeface="ＭＳ Ｐゴシック"/>
                    <a:cs typeface="Times New Roman"/>
                  </a:endParaRPr>
                </a:p>
              </p:txBody>
            </p:sp>
            <p:sp>
              <p:nvSpPr>
                <p:cNvPr id="104" name="星 24 103"/>
                <p:cNvSpPr/>
                <p:nvPr/>
              </p:nvSpPr>
              <p:spPr>
                <a:xfrm>
                  <a:off x="6805988" y="2821965"/>
                  <a:ext cx="1248642" cy="684557"/>
                </a:xfrm>
                <a:prstGeom prst="star24">
                  <a:avLst/>
                </a:prstGeom>
                <a:gradFill>
                  <a:gsLst>
                    <a:gs pos="0">
                      <a:sysClr val="window" lastClr="FFFFFF"/>
                    </a:gs>
                    <a:gs pos="100000">
                      <a:srgbClr val="FF99CC"/>
                    </a:gs>
                    <a:gs pos="0">
                      <a:sysClr val="window" lastClr="FFFFFF">
                        <a:lumMod val="0"/>
                        <a:lumOff val="100000"/>
                      </a:sysClr>
                    </a:gs>
                    <a:gs pos="100000">
                      <a:srgbClr val="FFEBFA"/>
                    </a:gs>
                  </a:gsLst>
                  <a:path path="rect">
                    <a:fillToRect l="50000" t="50000" r="50000" b="50000"/>
                  </a:path>
                </a:gradFill>
                <a:ln w="6350" cap="flat" cmpd="sng" algn="ctr">
                  <a:solidFill>
                    <a:sysClr val="windowText" lastClr="000000"/>
                  </a:solidFill>
                  <a:prstDash val="solid"/>
                </a:ln>
                <a:effectLst/>
              </p:spPr>
              <p:txBody>
                <a:bodyPr rot="0" spcFirstLastPara="0" vert="horz" wrap="square" lIns="0" tIns="0" rIns="0" bIns="0" numCol="1" spcCol="0" rtlCol="0" fromWordArt="0" anchor="ctr" anchorCtr="0" forceAA="0" compatLnSpc="1">
                  <a:prstTxWarp prst="textNoShape">
                    <a:avLst/>
                  </a:prstTxWarp>
                  <a:noAutofit/>
                </a:bodyPr>
                <a:lstStyle/>
                <a:p>
                  <a:pPr algn="ctr">
                    <a:lnSpc>
                      <a:spcPts val="900"/>
                    </a:lnSpc>
                    <a:spcBef>
                      <a:spcPts val="300"/>
                    </a:spcBef>
                    <a:defRPr/>
                  </a:pPr>
                  <a:r>
                    <a:rPr kumimoji="0" lang="ja-JP" altLang="en-US" sz="900" kern="100" dirty="0">
                      <a:solidFill>
                        <a:srgbClr val="000000"/>
                      </a:solidFill>
                      <a:latin typeface="ＭＳ Ｐゴシック"/>
                      <a:cs typeface="Times New Roman"/>
                    </a:rPr>
                    <a:t>正当な</a:t>
                  </a:r>
                  <a:r>
                    <a:rPr kumimoji="0" lang="ja-JP" altLang="en-US" sz="900" kern="100" dirty="0" smtClean="0">
                      <a:solidFill>
                        <a:srgbClr val="000000"/>
                      </a:solidFill>
                      <a:latin typeface="ＭＳ Ｐゴシック"/>
                      <a:cs typeface="Times New Roman"/>
                    </a:rPr>
                    <a:t>理由</a:t>
                  </a:r>
                  <a:endParaRPr kumimoji="0" lang="en-US" altLang="ja-JP" sz="900" kern="100" dirty="0" smtClean="0">
                    <a:solidFill>
                      <a:srgbClr val="000000"/>
                    </a:solidFill>
                    <a:latin typeface="ＭＳ Ｐゴシック"/>
                    <a:cs typeface="Times New Roman"/>
                  </a:endParaRPr>
                </a:p>
                <a:p>
                  <a:pPr algn="ctr">
                    <a:lnSpc>
                      <a:spcPts val="900"/>
                    </a:lnSpc>
                    <a:spcBef>
                      <a:spcPts val="300"/>
                    </a:spcBef>
                    <a:defRPr/>
                  </a:pPr>
                  <a:r>
                    <a:rPr kumimoji="0" lang="ja-JP" altLang="en-US" sz="900" kern="100" dirty="0" smtClean="0">
                      <a:solidFill>
                        <a:srgbClr val="000000"/>
                      </a:solidFill>
                      <a:latin typeface="ＭＳ Ｐゴシック"/>
                      <a:cs typeface="Times New Roman"/>
                    </a:rPr>
                    <a:t>なく</a:t>
                  </a:r>
                  <a:r>
                    <a:rPr kumimoji="0" lang="ja-JP" altLang="en-US" sz="900" kern="100" dirty="0">
                      <a:solidFill>
                        <a:srgbClr val="000000"/>
                      </a:solidFill>
                      <a:latin typeface="ＭＳ Ｐゴシック"/>
                      <a:cs typeface="Times New Roman"/>
                    </a:rPr>
                    <a:t>拒否等</a:t>
                  </a:r>
                  <a:endParaRPr kumimoji="0" lang="ja-JP" altLang="en-US" sz="900" kern="100" dirty="0">
                    <a:solidFill>
                      <a:sysClr val="windowText" lastClr="000000"/>
                    </a:solidFill>
                    <a:latin typeface="ＭＳ Ｐゴシック"/>
                    <a:cs typeface="Times New Roman"/>
                  </a:endParaRPr>
                </a:p>
                <a:p>
                  <a:pPr algn="ctr">
                    <a:lnSpc>
                      <a:spcPts val="900"/>
                    </a:lnSpc>
                    <a:spcBef>
                      <a:spcPts val="200"/>
                    </a:spcBef>
                    <a:defRPr/>
                  </a:pPr>
                  <a:r>
                    <a:rPr kumimoji="0" lang="ja-JP" altLang="en-US" sz="900" kern="100" spc="-80" dirty="0">
                      <a:solidFill>
                        <a:srgbClr val="000000"/>
                      </a:solidFill>
                      <a:latin typeface="ＭＳ Ｐゴシック"/>
                      <a:cs typeface="Times New Roman"/>
                    </a:rPr>
                    <a:t>虚偽の</a:t>
                  </a:r>
                  <a:r>
                    <a:rPr kumimoji="0" lang="ja-JP" altLang="en-US" sz="900" kern="100" spc="-80" dirty="0" smtClean="0">
                      <a:solidFill>
                        <a:srgbClr val="000000"/>
                      </a:solidFill>
                      <a:latin typeface="ＭＳ Ｐゴシック"/>
                      <a:cs typeface="Times New Roman"/>
                    </a:rPr>
                    <a:t>報告</a:t>
                  </a:r>
                  <a:r>
                    <a:rPr kumimoji="0" lang="en-US" sz="900" kern="100" dirty="0" smtClean="0">
                      <a:solidFill>
                        <a:sysClr val="windowText" lastClr="000000"/>
                      </a:solidFill>
                      <a:latin typeface="ＭＳ Ｐゴシック"/>
                      <a:cs typeface="Times New Roman"/>
                    </a:rPr>
                    <a:t> </a:t>
                  </a:r>
                  <a:endParaRPr kumimoji="0" lang="ja-JP" altLang="en-US" sz="900" kern="100" dirty="0">
                    <a:solidFill>
                      <a:sysClr val="windowText" lastClr="000000"/>
                    </a:solidFill>
                    <a:latin typeface="ＭＳ Ｐゴシック"/>
                    <a:cs typeface="Times New Roman"/>
                  </a:endParaRPr>
                </a:p>
              </p:txBody>
            </p:sp>
            <p:sp>
              <p:nvSpPr>
                <p:cNvPr id="107" name="左矢印 106"/>
                <p:cNvSpPr/>
                <p:nvPr/>
              </p:nvSpPr>
              <p:spPr>
                <a:xfrm>
                  <a:off x="6063782" y="3568791"/>
                  <a:ext cx="867978" cy="456866"/>
                </a:xfrm>
                <a:prstGeom prst="leftArrow">
                  <a:avLst>
                    <a:gd name="adj1" fmla="val 73762"/>
                    <a:gd name="adj2" fmla="val 22849"/>
                  </a:avLst>
                </a:prstGeom>
                <a:solidFill>
                  <a:srgbClr val="FFCC00"/>
                </a:solidFill>
                <a:ln w="6350" cap="flat" cmpd="sng" algn="ctr">
                  <a:solidFill>
                    <a:sysClr val="windowText" lastClr="000000"/>
                  </a:solidFill>
                  <a:prstDash val="dash"/>
                </a:ln>
                <a:effectLst/>
              </p:spPr>
              <p:txBody>
                <a:bodyPr rot="0" spcFirstLastPara="0" vert="horz" wrap="square" lIns="0" tIns="0" rIns="0" bIns="0" numCol="1" spcCol="0" rtlCol="0" fromWordArt="0" anchor="ctr" anchorCtr="0" forceAA="0" compatLnSpc="1">
                  <a:prstTxWarp prst="textNoShape">
                    <a:avLst/>
                  </a:prstTxWarp>
                  <a:noAutofit/>
                </a:bodyPr>
                <a:lstStyle/>
                <a:p>
                  <a:pPr algn="ctr">
                    <a:lnSpc>
                      <a:spcPts val="1200"/>
                    </a:lnSpc>
                    <a:defRPr/>
                  </a:pPr>
                  <a:r>
                    <a:rPr kumimoji="0" lang="ja-JP" altLang="en-US" sz="1050" kern="100" spc="-100" dirty="0">
                      <a:solidFill>
                        <a:srgbClr val="000000"/>
                      </a:solidFill>
                      <a:latin typeface="ＭＳ Ｐゴシック" panose="020B0600070205080204" pitchFamily="50" charset="-128"/>
                      <a:cs typeface="Times New Roman"/>
                    </a:rPr>
                    <a:t>勧告を求める</a:t>
                  </a:r>
                  <a:endParaRPr kumimoji="0" lang="ja-JP" altLang="en-US" sz="1050" kern="100" spc="-100" dirty="0">
                    <a:solidFill>
                      <a:sysClr val="windowText" lastClr="000000"/>
                    </a:solidFill>
                    <a:latin typeface="ＭＳ Ｐゴシック" panose="020B0600070205080204" pitchFamily="50" charset="-128"/>
                    <a:cs typeface="Times New Roman"/>
                  </a:endParaRPr>
                </a:p>
              </p:txBody>
            </p:sp>
            <p:sp>
              <p:nvSpPr>
                <p:cNvPr id="109" name="左矢印 108"/>
                <p:cNvSpPr/>
                <p:nvPr/>
              </p:nvSpPr>
              <p:spPr>
                <a:xfrm>
                  <a:off x="4894497" y="3544543"/>
                  <a:ext cx="412659" cy="552487"/>
                </a:xfrm>
                <a:prstGeom prst="leftArrow">
                  <a:avLst>
                    <a:gd name="adj1" fmla="val 73762"/>
                    <a:gd name="adj2" fmla="val 22849"/>
                  </a:avLst>
                </a:prstGeom>
                <a:solidFill>
                  <a:srgbClr val="FFCC00"/>
                </a:solidFill>
                <a:ln w="6350" cap="flat" cmpd="sng" algn="ctr">
                  <a:solidFill>
                    <a:sysClr val="windowText" lastClr="000000"/>
                  </a:solidFill>
                  <a:prstDash val="dash"/>
                </a:ln>
                <a:effectLst/>
              </p:spPr>
              <p:txBody>
                <a:bodyPr rot="0" spcFirstLastPara="0" vert="horz" wrap="square" lIns="0" tIns="0" rIns="0" bIns="0" numCol="1" spcCol="0" rtlCol="0" fromWordArt="0" anchor="ctr" anchorCtr="0" forceAA="0" compatLnSpc="1">
                  <a:prstTxWarp prst="textNoShape">
                    <a:avLst/>
                  </a:prstTxWarp>
                  <a:noAutofit/>
                </a:bodyPr>
                <a:lstStyle/>
                <a:p>
                  <a:pPr algn="ctr">
                    <a:lnSpc>
                      <a:spcPts val="1200"/>
                    </a:lnSpc>
                    <a:defRPr/>
                  </a:pPr>
                  <a:r>
                    <a:rPr kumimoji="0" lang="ja-JP" altLang="en-US" sz="1050" kern="100" dirty="0">
                      <a:solidFill>
                        <a:srgbClr val="000000"/>
                      </a:solidFill>
                      <a:latin typeface="ＭＳ ゴシック" panose="020B0609070205080204" pitchFamily="49" charset="-128"/>
                      <a:ea typeface="ＭＳ ゴシック" panose="020B0609070205080204" pitchFamily="49" charset="-128"/>
                      <a:cs typeface="Times New Roman"/>
                    </a:rPr>
                    <a:t>勧告</a:t>
                  </a:r>
                  <a:endParaRPr kumimoji="0" lang="ja-JP" altLang="en-US" sz="1050" kern="100" dirty="0">
                    <a:solidFill>
                      <a:sysClr val="windowText" lastClr="000000"/>
                    </a:solidFill>
                    <a:latin typeface="ＭＳ ゴシック" panose="020B0609070205080204" pitchFamily="49" charset="-128"/>
                    <a:ea typeface="ＭＳ ゴシック" panose="020B0609070205080204" pitchFamily="49" charset="-128"/>
                    <a:cs typeface="Times New Roman"/>
                  </a:endParaRPr>
                </a:p>
              </p:txBody>
            </p:sp>
            <p:sp>
              <p:nvSpPr>
                <p:cNvPr id="110" name="円/楕円 109"/>
                <p:cNvSpPr/>
                <p:nvPr/>
              </p:nvSpPr>
              <p:spPr>
                <a:xfrm>
                  <a:off x="4318041" y="3564357"/>
                  <a:ext cx="526939" cy="529654"/>
                </a:xfrm>
                <a:prstGeom prst="ellipse">
                  <a:avLst/>
                </a:prstGeom>
                <a:gradFill flip="none" rotWithShape="1">
                  <a:gsLst>
                    <a:gs pos="0">
                      <a:sysClr val="window" lastClr="FFFFFF"/>
                    </a:gs>
                    <a:gs pos="100000">
                      <a:srgbClr val="4BACC6">
                        <a:lumMod val="40000"/>
                        <a:lumOff val="60000"/>
                      </a:srgbClr>
                    </a:gs>
                    <a:gs pos="50000">
                      <a:sysClr val="window" lastClr="FFFFFF">
                        <a:lumMod val="0"/>
                        <a:lumOff val="100000"/>
                      </a:sysClr>
                    </a:gs>
                    <a:gs pos="100000">
                      <a:srgbClr val="FFEBFA"/>
                    </a:gs>
                  </a:gsLst>
                  <a:path path="rect">
                    <a:fillToRect l="50000" t="50000" r="50000" b="50000"/>
                  </a:path>
                  <a:tileRect/>
                </a:gradFill>
                <a:ln w="6350" cap="flat" cmpd="sng"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gn="ctr">
                    <a:defRPr/>
                  </a:pPr>
                  <a:r>
                    <a:rPr kumimoji="0" lang="ja-JP" altLang="en-US" sz="1050" kern="100" dirty="0">
                      <a:solidFill>
                        <a:srgbClr val="000000"/>
                      </a:solidFill>
                      <a:latin typeface="ＭＳ Ｐゴシック"/>
                      <a:cs typeface="Times New Roman"/>
                    </a:rPr>
                    <a:t>解決</a:t>
                  </a:r>
                  <a:endParaRPr kumimoji="0" lang="ja-JP" altLang="en-US" sz="1050" kern="100" dirty="0">
                    <a:solidFill>
                      <a:sysClr val="windowText" lastClr="000000"/>
                    </a:solidFill>
                    <a:latin typeface="ＭＳ Ｐゴシック"/>
                    <a:cs typeface="Times New Roman"/>
                  </a:endParaRPr>
                </a:p>
              </p:txBody>
            </p:sp>
            <p:sp>
              <p:nvSpPr>
                <p:cNvPr id="111" name="星 24 110"/>
                <p:cNvSpPr/>
                <p:nvPr/>
              </p:nvSpPr>
              <p:spPr>
                <a:xfrm>
                  <a:off x="4627238" y="4003882"/>
                  <a:ext cx="947176" cy="614444"/>
                </a:xfrm>
                <a:prstGeom prst="star24">
                  <a:avLst/>
                </a:prstGeom>
                <a:gradFill>
                  <a:gsLst>
                    <a:gs pos="0">
                      <a:sysClr val="window" lastClr="FFFFFF"/>
                    </a:gs>
                    <a:gs pos="100000">
                      <a:srgbClr val="FF99CC"/>
                    </a:gs>
                    <a:gs pos="0">
                      <a:sysClr val="window" lastClr="FFFFFF">
                        <a:lumMod val="0"/>
                        <a:lumOff val="100000"/>
                      </a:sysClr>
                    </a:gs>
                    <a:gs pos="100000">
                      <a:srgbClr val="FFEBFA"/>
                    </a:gs>
                  </a:gsLst>
                  <a:path path="rect">
                    <a:fillToRect l="50000" t="50000" r="50000" b="50000"/>
                  </a:path>
                </a:gradFill>
                <a:ln w="6350" cap="flat" cmpd="sng" algn="ctr">
                  <a:solidFill>
                    <a:sysClr val="windowText" lastClr="000000"/>
                  </a:solidFill>
                  <a:prstDash val="solid"/>
                </a:ln>
                <a:effectLst/>
              </p:spPr>
              <p:txBody>
                <a:bodyPr rot="0" spcFirstLastPara="0" vert="horz" wrap="square" lIns="0" tIns="0" rIns="0" bIns="0" numCol="1" spcCol="0" rtlCol="0" fromWordArt="0" anchor="ctr" anchorCtr="0" forceAA="0" compatLnSpc="1">
                  <a:prstTxWarp prst="textNoShape">
                    <a:avLst/>
                  </a:prstTxWarp>
                  <a:noAutofit/>
                </a:bodyPr>
                <a:lstStyle/>
                <a:p>
                  <a:pPr algn="ctr">
                    <a:lnSpc>
                      <a:spcPts val="900"/>
                    </a:lnSpc>
                    <a:defRPr/>
                  </a:pPr>
                  <a:r>
                    <a:rPr kumimoji="0" lang="ja-JP" altLang="en-US" sz="900" kern="100" dirty="0">
                      <a:solidFill>
                        <a:srgbClr val="000000"/>
                      </a:solidFill>
                      <a:latin typeface="ＭＳ Ｐゴシック" panose="020B0600070205080204" pitchFamily="50" charset="-128"/>
                      <a:cs typeface="Times New Roman"/>
                    </a:rPr>
                    <a:t>正当な</a:t>
                  </a:r>
                  <a:endParaRPr kumimoji="0" lang="ja-JP" altLang="en-US" sz="900" kern="100" dirty="0">
                    <a:solidFill>
                      <a:sysClr val="windowText" lastClr="000000"/>
                    </a:solidFill>
                    <a:latin typeface="ＭＳ Ｐゴシック" panose="020B0600070205080204" pitchFamily="50" charset="-128"/>
                    <a:cs typeface="Times New Roman"/>
                  </a:endParaRPr>
                </a:p>
                <a:p>
                  <a:pPr algn="ctr">
                    <a:lnSpc>
                      <a:spcPts val="900"/>
                    </a:lnSpc>
                    <a:defRPr/>
                  </a:pPr>
                  <a:r>
                    <a:rPr kumimoji="0" lang="ja-JP" altLang="en-US" sz="900" kern="100" dirty="0">
                      <a:solidFill>
                        <a:srgbClr val="000000"/>
                      </a:solidFill>
                      <a:latin typeface="ＭＳ Ｐゴシック" panose="020B0600070205080204" pitchFamily="50" charset="-128"/>
                      <a:cs typeface="Times New Roman"/>
                    </a:rPr>
                    <a:t>理由なく</a:t>
                  </a:r>
                  <a:endParaRPr kumimoji="0" lang="ja-JP" altLang="en-US" sz="900" kern="100" dirty="0">
                    <a:solidFill>
                      <a:sysClr val="windowText" lastClr="000000"/>
                    </a:solidFill>
                    <a:latin typeface="ＭＳ Ｐゴシック" panose="020B0600070205080204" pitchFamily="50" charset="-128"/>
                    <a:cs typeface="Times New Roman"/>
                  </a:endParaRPr>
                </a:p>
                <a:p>
                  <a:pPr algn="ctr">
                    <a:lnSpc>
                      <a:spcPts val="900"/>
                    </a:lnSpc>
                    <a:defRPr/>
                  </a:pPr>
                  <a:r>
                    <a:rPr kumimoji="0" lang="ja-JP" altLang="en-US" sz="900" kern="100" spc="-90" dirty="0">
                      <a:solidFill>
                        <a:srgbClr val="000000"/>
                      </a:solidFill>
                      <a:latin typeface="ＭＳ Ｐゴシック" panose="020B0600070205080204" pitchFamily="50" charset="-128"/>
                      <a:cs typeface="Times New Roman"/>
                    </a:rPr>
                    <a:t>勧告</a:t>
                  </a:r>
                  <a:r>
                    <a:rPr kumimoji="0" lang="ja-JP" altLang="en-US" sz="900" kern="100" spc="-90" dirty="0" smtClean="0">
                      <a:solidFill>
                        <a:srgbClr val="000000"/>
                      </a:solidFill>
                      <a:latin typeface="ＭＳ Ｐゴシック" panose="020B0600070205080204" pitchFamily="50" charset="-128"/>
                      <a:cs typeface="Times New Roman"/>
                    </a:rPr>
                    <a:t>拒否</a:t>
                  </a:r>
                  <a:r>
                    <a:rPr kumimoji="0" lang="en-US" sz="900" kern="100" spc="-90" dirty="0">
                      <a:solidFill>
                        <a:sysClr val="windowText" lastClr="000000"/>
                      </a:solidFill>
                      <a:latin typeface="Century"/>
                      <a:ea typeface="ＭＳ 明朝"/>
                      <a:cs typeface="Times New Roman"/>
                    </a:rPr>
                    <a:t> </a:t>
                  </a:r>
                  <a:endParaRPr kumimoji="0" lang="ja-JP" altLang="en-US" sz="900" kern="100" spc="-90" dirty="0">
                    <a:solidFill>
                      <a:sysClr val="windowText" lastClr="000000"/>
                    </a:solidFill>
                    <a:latin typeface="Century"/>
                    <a:ea typeface="ＭＳ 明朝"/>
                    <a:cs typeface="Times New Roman"/>
                  </a:endParaRPr>
                </a:p>
              </p:txBody>
            </p:sp>
            <p:sp>
              <p:nvSpPr>
                <p:cNvPr id="112" name="左矢印 111"/>
                <p:cNvSpPr/>
                <p:nvPr/>
              </p:nvSpPr>
              <p:spPr>
                <a:xfrm>
                  <a:off x="4127044" y="4071086"/>
                  <a:ext cx="500194" cy="549358"/>
                </a:xfrm>
                <a:prstGeom prst="leftArrow">
                  <a:avLst>
                    <a:gd name="adj1" fmla="val 73762"/>
                    <a:gd name="adj2" fmla="val 22849"/>
                  </a:avLst>
                </a:prstGeom>
                <a:solidFill>
                  <a:srgbClr val="FFCC00"/>
                </a:solidFill>
                <a:ln w="6350" cap="flat" cmpd="sng" algn="ctr">
                  <a:solidFill>
                    <a:sysClr val="windowText" lastClr="000000"/>
                  </a:solidFill>
                  <a:prstDash val="dash"/>
                </a:ln>
                <a:effectLst/>
              </p:spPr>
              <p:txBody>
                <a:bodyPr rot="0" spcFirstLastPara="0" vert="horz" wrap="square" lIns="0" tIns="0" rIns="0" bIns="0" numCol="1" spcCol="0" rtlCol="0" fromWordArt="0" anchor="ctr" anchorCtr="0" forceAA="0" compatLnSpc="1">
                  <a:prstTxWarp prst="textNoShape">
                    <a:avLst/>
                  </a:prstTxWarp>
                  <a:noAutofit/>
                </a:bodyPr>
                <a:lstStyle/>
                <a:p>
                  <a:pPr algn="ctr">
                    <a:lnSpc>
                      <a:spcPts val="1200"/>
                    </a:lnSpc>
                    <a:defRPr/>
                  </a:pPr>
                  <a:r>
                    <a:rPr kumimoji="0" lang="ja-JP" altLang="en-US" sz="1050" kern="100" dirty="0">
                      <a:solidFill>
                        <a:srgbClr val="000000"/>
                      </a:solidFill>
                      <a:latin typeface="ＭＳ Ｐゴシック" panose="020B0600070205080204" pitchFamily="50" charset="-128"/>
                      <a:cs typeface="Times New Roman"/>
                    </a:rPr>
                    <a:t>公表</a:t>
                  </a:r>
                  <a:endParaRPr kumimoji="0" lang="ja-JP" altLang="en-US" sz="1050" kern="100" dirty="0">
                    <a:solidFill>
                      <a:sysClr val="windowText" lastClr="000000"/>
                    </a:solidFill>
                    <a:latin typeface="ＭＳ Ｐゴシック" panose="020B0600070205080204" pitchFamily="50" charset="-128"/>
                    <a:cs typeface="Times New Roman"/>
                  </a:endParaRPr>
                </a:p>
              </p:txBody>
            </p:sp>
            <p:sp>
              <p:nvSpPr>
                <p:cNvPr id="113" name="六角形 112"/>
                <p:cNvSpPr/>
                <p:nvPr/>
              </p:nvSpPr>
              <p:spPr>
                <a:xfrm>
                  <a:off x="5345257" y="3587507"/>
                  <a:ext cx="674830" cy="438150"/>
                </a:xfrm>
                <a:prstGeom prst="hexagon">
                  <a:avLst/>
                </a:prstGeom>
                <a:solidFill>
                  <a:srgbClr val="8064A2">
                    <a:lumMod val="40000"/>
                    <a:lumOff val="60000"/>
                  </a:srgbClr>
                </a:solidFill>
                <a:ln w="6350" cap="flat" cmpd="sng"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gn="ctr">
                    <a:lnSpc>
                      <a:spcPts val="1400"/>
                    </a:lnSpc>
                    <a:defRPr/>
                  </a:pPr>
                  <a:r>
                    <a:rPr kumimoji="0" lang="ja-JP" altLang="en-US" sz="1050" kern="100" dirty="0">
                      <a:solidFill>
                        <a:srgbClr val="000000"/>
                      </a:solidFill>
                      <a:latin typeface="ＭＳ Ｐゴシック" panose="020B0600070205080204" pitchFamily="50" charset="-128"/>
                      <a:cs typeface="Times New Roman"/>
                    </a:rPr>
                    <a:t>意見</a:t>
                  </a:r>
                  <a:endParaRPr kumimoji="0" lang="ja-JP" altLang="en-US" sz="1050" kern="100" dirty="0">
                    <a:solidFill>
                      <a:sysClr val="windowText" lastClr="000000"/>
                    </a:solidFill>
                    <a:latin typeface="ＭＳ Ｐゴシック" panose="020B0600070205080204" pitchFamily="50" charset="-128"/>
                    <a:cs typeface="Times New Roman"/>
                  </a:endParaRPr>
                </a:p>
                <a:p>
                  <a:pPr algn="ctr">
                    <a:lnSpc>
                      <a:spcPts val="1400"/>
                    </a:lnSpc>
                    <a:defRPr/>
                  </a:pPr>
                  <a:r>
                    <a:rPr kumimoji="0" lang="ja-JP" altLang="en-US" sz="1050" kern="100" dirty="0">
                      <a:solidFill>
                        <a:srgbClr val="000000"/>
                      </a:solidFill>
                      <a:latin typeface="ＭＳ Ｐゴシック" panose="020B0600070205080204" pitchFamily="50" charset="-128"/>
                      <a:cs typeface="Times New Roman"/>
                    </a:rPr>
                    <a:t>聴取</a:t>
                  </a:r>
                  <a:endParaRPr kumimoji="0" lang="ja-JP" altLang="en-US" sz="1050" kern="100" dirty="0">
                    <a:solidFill>
                      <a:sysClr val="windowText" lastClr="000000"/>
                    </a:solidFill>
                    <a:latin typeface="ＭＳ Ｐゴシック" panose="020B0600070205080204" pitchFamily="50" charset="-128"/>
                    <a:cs typeface="Times New Roman"/>
                  </a:endParaRPr>
                </a:p>
              </p:txBody>
            </p:sp>
            <p:sp>
              <p:nvSpPr>
                <p:cNvPr id="114" name="円/楕円 113"/>
                <p:cNvSpPr/>
                <p:nvPr/>
              </p:nvSpPr>
              <p:spPr>
                <a:xfrm>
                  <a:off x="6816995" y="2558772"/>
                  <a:ext cx="2142543" cy="1210945"/>
                </a:xfrm>
                <a:prstGeom prst="ellipse">
                  <a:avLst/>
                </a:prstGeom>
                <a:noFill/>
                <a:ln w="19050" cap="flat" cmpd="sng" algn="ctr">
                  <a:solidFill>
                    <a:sysClr val="windowText" lastClr="000000"/>
                  </a:solidFill>
                  <a:prstDash val="dash"/>
                </a:ln>
                <a:effectLst/>
                <a:scene3d>
                  <a:camera prst="orthographicFront">
                    <a:rot lat="3000000" lon="0" rev="0"/>
                  </a:camera>
                  <a:lightRig rig="threePt" dir="t"/>
                </a:scene3d>
              </p:spPr>
              <p:txBody>
                <a:bodyPr rot="0" spcFirstLastPara="0" vert="horz" wrap="square" lIns="36000" tIns="0" rIns="36000" bIns="0" numCol="1" spcCol="0" rtlCol="0" fromWordArt="0" anchor="ctr" anchorCtr="0" forceAA="0" compatLnSpc="1">
                  <a:prstTxWarp prst="textNoShape">
                    <a:avLst/>
                  </a:prstTxWarp>
                  <a:noAutofit/>
                </a:bodyPr>
                <a:lstStyle/>
                <a:p>
                  <a:pPr>
                    <a:defRPr/>
                  </a:pPr>
                  <a:endParaRPr kumimoji="0" lang="ja-JP" altLang="en-US" kern="0">
                    <a:solidFill>
                      <a:sysClr val="window" lastClr="FFFFFF"/>
                    </a:solidFill>
                    <a:latin typeface="Century"/>
                    <a:ea typeface="ＭＳ 明朝"/>
                  </a:endParaRPr>
                </a:p>
              </p:txBody>
            </p:sp>
            <p:cxnSp>
              <p:nvCxnSpPr>
                <p:cNvPr id="5" name="直線コネクタ 4"/>
                <p:cNvCxnSpPr/>
                <p:nvPr/>
              </p:nvCxnSpPr>
              <p:spPr>
                <a:xfrm>
                  <a:off x="3876675" y="3501008"/>
                  <a:ext cx="5082864" cy="0"/>
                </a:xfrm>
                <a:prstGeom prst="line">
                  <a:avLst/>
                </a:prstGeom>
                <a:ln w="12700">
                  <a:solidFill>
                    <a:schemeClr val="tx1"/>
                  </a:solidFill>
                  <a:prstDash val="lgDash"/>
                </a:ln>
              </p:spPr>
              <p:style>
                <a:lnRef idx="1">
                  <a:schemeClr val="accent1"/>
                </a:lnRef>
                <a:fillRef idx="0">
                  <a:schemeClr val="accent1"/>
                </a:fillRef>
                <a:effectRef idx="0">
                  <a:schemeClr val="accent1"/>
                </a:effectRef>
                <a:fontRef idx="minor">
                  <a:schemeClr val="tx1"/>
                </a:fontRef>
              </p:style>
            </p:cxnSp>
          </p:grpSp>
          <p:sp>
            <p:nvSpPr>
              <p:cNvPr id="116" name="角丸四角形 115"/>
              <p:cNvSpPr/>
              <p:nvPr/>
            </p:nvSpPr>
            <p:spPr>
              <a:xfrm>
                <a:off x="3990877" y="1527068"/>
                <a:ext cx="1316279" cy="230171"/>
              </a:xfrm>
              <a:prstGeom prst="roundRect">
                <a:avLst/>
              </a:prstGeom>
              <a:solidFill>
                <a:srgbClr val="FFCC66"/>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100" b="1" dirty="0" smtClean="0">
                    <a:solidFill>
                      <a:srgbClr val="000000"/>
                    </a:solidFill>
                  </a:rPr>
                  <a:t>紛争解決の体制</a:t>
                </a:r>
                <a:endParaRPr lang="ja-JP" altLang="en-US" sz="1100" b="1" dirty="0">
                  <a:solidFill>
                    <a:srgbClr val="000000"/>
                  </a:solidFill>
                </a:endParaRPr>
              </a:p>
            </p:txBody>
          </p:sp>
        </p:grpSp>
        <p:cxnSp>
          <p:nvCxnSpPr>
            <p:cNvPr id="163" name="曲線コネクタ 162"/>
            <p:cNvCxnSpPr/>
            <p:nvPr/>
          </p:nvCxnSpPr>
          <p:spPr>
            <a:xfrm rot="10800000" flipV="1">
              <a:off x="7033173" y="4280715"/>
              <a:ext cx="1278607" cy="239776"/>
            </a:xfrm>
            <a:prstGeom prst="curvedConnector3">
              <a:avLst>
                <a:gd name="adj1" fmla="val -657"/>
              </a:avLst>
            </a:prstGeom>
            <a:ln w="127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grpSp>
      <p:grpSp>
        <p:nvGrpSpPr>
          <p:cNvPr id="4" name="グループ化 3"/>
          <p:cNvGrpSpPr/>
          <p:nvPr/>
        </p:nvGrpSpPr>
        <p:grpSpPr>
          <a:xfrm>
            <a:off x="131801" y="2325449"/>
            <a:ext cx="4157467" cy="2003305"/>
            <a:chOff x="121672" y="2226773"/>
            <a:chExt cx="3838277" cy="2003305"/>
          </a:xfrm>
        </p:grpSpPr>
        <p:grpSp>
          <p:nvGrpSpPr>
            <p:cNvPr id="28" name="グループ化 27"/>
            <p:cNvGrpSpPr/>
            <p:nvPr/>
          </p:nvGrpSpPr>
          <p:grpSpPr>
            <a:xfrm>
              <a:off x="121672" y="2226773"/>
              <a:ext cx="3838277" cy="2003305"/>
              <a:chOff x="101922" y="1527068"/>
              <a:chExt cx="3838277" cy="2003305"/>
            </a:xfrm>
          </p:grpSpPr>
          <p:sp>
            <p:nvSpPr>
              <p:cNvPr id="46" name="正方形/長方形 45"/>
              <p:cNvSpPr>
                <a:spLocks noChangeArrowheads="1"/>
              </p:cNvSpPr>
              <p:nvPr/>
            </p:nvSpPr>
            <p:spPr bwMode="auto">
              <a:xfrm>
                <a:off x="101922" y="1635069"/>
                <a:ext cx="3533974" cy="1817715"/>
              </a:xfrm>
              <a:prstGeom prst="rect">
                <a:avLst/>
              </a:prstGeom>
              <a:solidFill>
                <a:srgbClr val="FFFF66"/>
              </a:solidFill>
              <a:ln w="19050" algn="ctr">
                <a:solidFill>
                  <a:schemeClr val="tx1"/>
                </a:solidFill>
                <a:miter lim="800000"/>
                <a:headEnd/>
                <a:tailEnd/>
              </a:ln>
              <a:extLst/>
            </p:spPr>
            <p:txBody>
              <a:bodyPr lIns="35982" tIns="45696" rIns="35982" bIns="45696" anchor="b"/>
              <a:lstStyle/>
              <a:p>
                <a:pPr fontAlgn="base">
                  <a:spcBef>
                    <a:spcPct val="0"/>
                  </a:spcBef>
                  <a:spcAft>
                    <a:spcPct val="0"/>
                  </a:spcAft>
                  <a:defRPr/>
                </a:pPr>
                <a:endParaRPr lang="ja-JP" altLang="en-US" sz="1050" spc="-20" dirty="0">
                  <a:solidFill>
                    <a:prstClr val="white"/>
                  </a:solidFill>
                </a:endParaRPr>
              </a:p>
            </p:txBody>
          </p:sp>
          <p:sp>
            <p:nvSpPr>
              <p:cNvPr id="49" name="角丸四角形 48"/>
              <p:cNvSpPr/>
              <p:nvPr/>
            </p:nvSpPr>
            <p:spPr>
              <a:xfrm>
                <a:off x="209322" y="1527068"/>
                <a:ext cx="938934" cy="216000"/>
              </a:xfrm>
              <a:prstGeom prst="roundRect">
                <a:avLst/>
              </a:prstGeom>
              <a:solidFill>
                <a:srgbClr val="FFCC66"/>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100" b="1" dirty="0" smtClean="0">
                    <a:solidFill>
                      <a:srgbClr val="000000"/>
                    </a:solidFill>
                  </a:rPr>
                  <a:t>相談体制</a:t>
                </a:r>
                <a:endParaRPr lang="ja-JP" altLang="en-US" sz="1100" b="1" dirty="0">
                  <a:solidFill>
                    <a:srgbClr val="000000"/>
                  </a:solidFill>
                </a:endParaRPr>
              </a:p>
            </p:txBody>
          </p:sp>
          <p:sp>
            <p:nvSpPr>
              <p:cNvPr id="54" name="角丸四角形 53"/>
              <p:cNvSpPr/>
              <p:nvPr/>
            </p:nvSpPr>
            <p:spPr>
              <a:xfrm>
                <a:off x="210154" y="1809189"/>
                <a:ext cx="293146" cy="1022789"/>
              </a:xfrm>
              <a:prstGeom prst="roundRect">
                <a:avLst/>
              </a:prstGeom>
              <a:gradFill flip="none" rotWithShape="1">
                <a:gsLst>
                  <a:gs pos="0">
                    <a:sysClr val="window" lastClr="FFFFFF"/>
                  </a:gs>
                  <a:gs pos="100000">
                    <a:srgbClr val="4BACC6">
                      <a:lumMod val="40000"/>
                      <a:lumOff val="60000"/>
                    </a:srgbClr>
                  </a:gs>
                  <a:gs pos="50000">
                    <a:sysClr val="window" lastClr="FFFFFF"/>
                  </a:gs>
                  <a:gs pos="100000">
                    <a:srgbClr val="FFEBFA"/>
                  </a:gs>
                </a:gsLst>
                <a:path path="rect">
                  <a:fillToRect l="50000" t="50000" r="50000" b="50000"/>
                </a:path>
                <a:tileRect/>
              </a:gradFill>
              <a:ln w="31750" cap="flat" cmpd="dbl"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gn="ctr">
                  <a:defRPr/>
                </a:pPr>
                <a:r>
                  <a:rPr kumimoji="0" lang="ja-JP" altLang="en-US" sz="1050" kern="100" dirty="0" smtClean="0">
                    <a:solidFill>
                      <a:srgbClr val="000000"/>
                    </a:solidFill>
                    <a:latin typeface="ＭＳ Ｐゴシック"/>
                    <a:cs typeface="Times New Roman"/>
                  </a:rPr>
                  <a:t>誰でも</a:t>
                </a:r>
                <a:endParaRPr kumimoji="0" lang="ja-JP" altLang="en-US" sz="1050" kern="100" dirty="0">
                  <a:solidFill>
                    <a:sysClr val="window" lastClr="FFFFFF"/>
                  </a:solidFill>
                  <a:latin typeface="ＭＳ Ｐゴシック"/>
                  <a:cs typeface="Times New Roman"/>
                </a:endParaRPr>
              </a:p>
            </p:txBody>
          </p:sp>
          <p:sp>
            <p:nvSpPr>
              <p:cNvPr id="56" name="右矢印 55"/>
              <p:cNvSpPr/>
              <p:nvPr/>
            </p:nvSpPr>
            <p:spPr>
              <a:xfrm>
                <a:off x="582892" y="1947100"/>
                <a:ext cx="468000" cy="792000"/>
              </a:xfrm>
              <a:prstGeom prst="rightArrow">
                <a:avLst>
                  <a:gd name="adj1" fmla="val 78835"/>
                  <a:gd name="adj2" fmla="val 20362"/>
                </a:avLst>
              </a:prstGeom>
              <a:solidFill>
                <a:srgbClr val="FFCC00"/>
              </a:solidFill>
              <a:ln w="6350" cap="flat" cmpd="sng" algn="ctr">
                <a:solidFill>
                  <a:sysClr val="windowText" lastClr="000000"/>
                </a:solidFill>
                <a:prstDash val="dash"/>
              </a:ln>
              <a:effectLst/>
            </p:spPr>
            <p:txBody>
              <a:bodyPr rot="0" spcFirstLastPara="0" vert="horz" wrap="square" lIns="0" tIns="0" rIns="0" bIns="0" numCol="1" spcCol="0" rtlCol="0" fromWordArt="0" anchor="ctr" anchorCtr="0" forceAA="0" compatLnSpc="1">
                <a:prstTxWarp prst="textNoShape">
                  <a:avLst/>
                </a:prstTxWarp>
                <a:noAutofit/>
              </a:bodyPr>
              <a:lstStyle/>
              <a:p>
                <a:pPr algn="ctr">
                  <a:defRPr/>
                </a:pPr>
                <a:r>
                  <a:rPr kumimoji="0" lang="ja-JP" altLang="en-US" sz="1050" kern="100" spc="-170" dirty="0" smtClean="0">
                    <a:solidFill>
                      <a:srgbClr val="000000"/>
                    </a:solidFill>
                    <a:latin typeface="ＭＳ Ｐゴシック" panose="020B0600070205080204" pitchFamily="50" charset="-128"/>
                    <a:cs typeface="Times New Roman"/>
                  </a:rPr>
                  <a:t>差別に関する</a:t>
                </a:r>
                <a:endParaRPr kumimoji="0" lang="en-US" altLang="ja-JP" sz="1050" kern="100" spc="-170" dirty="0" smtClean="0">
                  <a:solidFill>
                    <a:srgbClr val="000000"/>
                  </a:solidFill>
                  <a:latin typeface="ＭＳ Ｐゴシック" panose="020B0600070205080204" pitchFamily="50" charset="-128"/>
                  <a:cs typeface="Times New Roman"/>
                </a:endParaRPr>
              </a:p>
              <a:p>
                <a:pPr algn="ctr">
                  <a:defRPr/>
                </a:pPr>
                <a:r>
                  <a:rPr kumimoji="0" lang="ja-JP" altLang="en-US" sz="1050" kern="100" spc="-170" dirty="0" smtClean="0">
                    <a:solidFill>
                      <a:srgbClr val="000000"/>
                    </a:solidFill>
                    <a:latin typeface="ＭＳ Ｐゴシック" panose="020B0600070205080204" pitchFamily="50" charset="-128"/>
                    <a:cs typeface="Times New Roman"/>
                  </a:rPr>
                  <a:t>相談</a:t>
                </a:r>
                <a:endParaRPr kumimoji="0" lang="ja-JP" altLang="en-US" sz="1050" kern="100" spc="-170" dirty="0">
                  <a:solidFill>
                    <a:sysClr val="window" lastClr="FFFFFF"/>
                  </a:solidFill>
                  <a:latin typeface="ＭＳ Ｐゴシック" panose="020B0600070205080204" pitchFamily="50" charset="-128"/>
                  <a:cs typeface="Times New Roman"/>
                </a:endParaRPr>
              </a:p>
            </p:txBody>
          </p:sp>
          <p:sp>
            <p:nvSpPr>
              <p:cNvPr id="57" name="右矢印 56"/>
              <p:cNvSpPr/>
              <p:nvPr/>
            </p:nvSpPr>
            <p:spPr>
              <a:xfrm>
                <a:off x="2320043" y="1972026"/>
                <a:ext cx="623504" cy="845782"/>
              </a:xfrm>
              <a:prstGeom prst="rightArrow">
                <a:avLst>
                  <a:gd name="adj1" fmla="val 80241"/>
                  <a:gd name="adj2" fmla="val 18228"/>
                </a:avLst>
              </a:prstGeom>
              <a:solidFill>
                <a:srgbClr val="FFCC00"/>
              </a:solidFill>
              <a:ln w="6350" cap="flat" cmpd="sng" algn="ctr">
                <a:solidFill>
                  <a:sysClr val="windowText" lastClr="000000"/>
                </a:solidFill>
                <a:prstDash val="dash"/>
              </a:ln>
              <a:effectLst/>
            </p:spPr>
            <p:txBody>
              <a:bodyPr rot="0" spcFirstLastPara="0" vert="horz" wrap="square" lIns="36000" tIns="36000" rIns="36000" bIns="0" numCol="1" spcCol="0" rtlCol="0" fromWordArt="0" anchor="ctr" anchorCtr="0" forceAA="0" compatLnSpc="1">
                <a:prstTxWarp prst="textNoShape">
                  <a:avLst/>
                </a:prstTxWarp>
                <a:noAutofit/>
              </a:bodyPr>
              <a:lstStyle/>
              <a:p>
                <a:pPr>
                  <a:lnSpc>
                    <a:spcPts val="1100"/>
                  </a:lnSpc>
                  <a:defRPr/>
                </a:pPr>
                <a:r>
                  <a:rPr kumimoji="0" lang="ja-JP" altLang="en-US" sz="1050" kern="100" spc="-70" dirty="0" smtClean="0">
                    <a:solidFill>
                      <a:srgbClr val="000000"/>
                    </a:solidFill>
                    <a:latin typeface="ＭＳ Ｐゴシック" panose="020B0600070205080204" pitchFamily="50" charset="-128"/>
                    <a:cs typeface="Times New Roman"/>
                  </a:rPr>
                  <a:t>相談員による助言</a:t>
                </a:r>
                <a:endParaRPr kumimoji="0" lang="en-US" altLang="ja-JP" sz="1050" kern="100" spc="-70" dirty="0" smtClean="0">
                  <a:solidFill>
                    <a:srgbClr val="000000"/>
                  </a:solidFill>
                  <a:latin typeface="ＭＳ Ｐゴシック" panose="020B0600070205080204" pitchFamily="50" charset="-128"/>
                  <a:cs typeface="Times New Roman"/>
                </a:endParaRPr>
              </a:p>
              <a:p>
                <a:pPr>
                  <a:lnSpc>
                    <a:spcPts val="1100"/>
                  </a:lnSpc>
                  <a:spcBef>
                    <a:spcPts val="300"/>
                  </a:spcBef>
                  <a:defRPr/>
                </a:pPr>
                <a:r>
                  <a:rPr kumimoji="0" lang="ja-JP" altLang="en-US" sz="1050" kern="100" spc="-70" dirty="0" smtClean="0">
                    <a:solidFill>
                      <a:srgbClr val="000000"/>
                    </a:solidFill>
                    <a:latin typeface="ＭＳ Ｐゴシック" panose="020B0600070205080204" pitchFamily="50" charset="-128"/>
                    <a:cs typeface="Times New Roman"/>
                  </a:rPr>
                  <a:t>関係者間</a:t>
                </a:r>
                <a:r>
                  <a:rPr kumimoji="0" lang="ja-JP" altLang="en-US" sz="1050" kern="100" spc="-70" dirty="0">
                    <a:solidFill>
                      <a:srgbClr val="000000"/>
                    </a:solidFill>
                    <a:latin typeface="ＭＳ Ｐゴシック" panose="020B0600070205080204" pitchFamily="50" charset="-128"/>
                    <a:cs typeface="Times New Roman"/>
                  </a:rPr>
                  <a:t>の調整</a:t>
                </a:r>
                <a:endParaRPr kumimoji="0" lang="ja-JP" altLang="en-US" sz="1050" kern="100" spc="-70" dirty="0">
                  <a:solidFill>
                    <a:sysClr val="window" lastClr="FFFFFF"/>
                  </a:solidFill>
                  <a:latin typeface="ＭＳ Ｐゴシック" panose="020B0600070205080204" pitchFamily="50" charset="-128"/>
                  <a:cs typeface="Times New Roman"/>
                </a:endParaRPr>
              </a:p>
            </p:txBody>
          </p:sp>
          <p:sp>
            <p:nvSpPr>
              <p:cNvPr id="58" name="円/楕円 57"/>
              <p:cNvSpPr/>
              <p:nvPr/>
            </p:nvSpPr>
            <p:spPr>
              <a:xfrm>
                <a:off x="2980531" y="1838257"/>
                <a:ext cx="564959" cy="544186"/>
              </a:xfrm>
              <a:prstGeom prst="ellipse">
                <a:avLst/>
              </a:prstGeom>
              <a:gradFill flip="none" rotWithShape="1">
                <a:gsLst>
                  <a:gs pos="0">
                    <a:sysClr val="window" lastClr="FFFFFF"/>
                  </a:gs>
                  <a:gs pos="100000">
                    <a:srgbClr val="4BACC6">
                      <a:lumMod val="40000"/>
                      <a:lumOff val="60000"/>
                    </a:srgbClr>
                  </a:gs>
                  <a:gs pos="50000">
                    <a:sysClr val="window" lastClr="FFFFFF">
                      <a:lumMod val="0"/>
                      <a:lumOff val="100000"/>
                    </a:sysClr>
                  </a:gs>
                  <a:gs pos="100000">
                    <a:srgbClr val="FFEBFA"/>
                  </a:gs>
                </a:gsLst>
                <a:path path="rect">
                  <a:fillToRect l="50000" t="50000" r="50000" b="50000"/>
                </a:path>
                <a:tileRect/>
              </a:gradFill>
              <a:ln w="6350" cap="flat" cmpd="sng"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gn="ctr">
                  <a:defRPr/>
                </a:pPr>
                <a:r>
                  <a:rPr kumimoji="0" lang="ja-JP" altLang="en-US" sz="1050" kern="100" dirty="0">
                    <a:solidFill>
                      <a:srgbClr val="000000"/>
                    </a:solidFill>
                    <a:latin typeface="ＭＳ Ｐゴシック" panose="020B0600070205080204" pitchFamily="50" charset="-128"/>
                    <a:cs typeface="Times New Roman"/>
                  </a:rPr>
                  <a:t>解決</a:t>
                </a:r>
                <a:endParaRPr kumimoji="0" lang="ja-JP" altLang="en-US" sz="1050" kern="100" dirty="0">
                  <a:solidFill>
                    <a:sysClr val="window" lastClr="FFFFFF"/>
                  </a:solidFill>
                  <a:latin typeface="ＭＳ Ｐゴシック" panose="020B0600070205080204" pitchFamily="50" charset="-128"/>
                  <a:cs typeface="Times New Roman"/>
                </a:endParaRPr>
              </a:p>
            </p:txBody>
          </p:sp>
          <p:sp>
            <p:nvSpPr>
              <p:cNvPr id="59" name="角丸四角形 58"/>
              <p:cNvSpPr/>
              <p:nvPr/>
            </p:nvSpPr>
            <p:spPr>
              <a:xfrm>
                <a:off x="1729763" y="2953417"/>
                <a:ext cx="1123836" cy="257175"/>
              </a:xfrm>
              <a:prstGeom prst="roundRect">
                <a:avLst/>
              </a:prstGeom>
              <a:gradFill>
                <a:gsLst>
                  <a:gs pos="0">
                    <a:sysClr val="window" lastClr="FFFFFF"/>
                  </a:gs>
                  <a:gs pos="100000">
                    <a:srgbClr val="4BACC6">
                      <a:lumMod val="40000"/>
                      <a:lumOff val="60000"/>
                    </a:srgbClr>
                  </a:gs>
                  <a:gs pos="50000">
                    <a:sysClr val="window" lastClr="FFFFFF">
                      <a:lumMod val="0"/>
                      <a:lumOff val="100000"/>
                    </a:sysClr>
                  </a:gs>
                  <a:gs pos="100000">
                    <a:srgbClr val="FFEBFA"/>
                  </a:gs>
                </a:gsLst>
                <a:path path="rect">
                  <a:fillToRect l="50000" t="50000" r="50000" b="50000"/>
                </a:path>
              </a:gradFill>
              <a:ln w="31750" cap="flat" cmpd="dbl"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gn="ctr">
                  <a:defRPr/>
                </a:pPr>
                <a:r>
                  <a:rPr kumimoji="0" lang="ja-JP" altLang="en-US" sz="1050" kern="100" dirty="0">
                    <a:solidFill>
                      <a:srgbClr val="000000"/>
                    </a:solidFill>
                    <a:latin typeface="ＭＳ Ｐゴシック" panose="020B0600070205080204" pitchFamily="50" charset="-128"/>
                    <a:cs typeface="Times New Roman"/>
                  </a:rPr>
                  <a:t>関係行政機関</a:t>
                </a:r>
                <a:endParaRPr kumimoji="0" lang="ja-JP" altLang="en-US" sz="1050" kern="100" dirty="0">
                  <a:solidFill>
                    <a:sysClr val="window" lastClr="FFFFFF"/>
                  </a:solidFill>
                  <a:latin typeface="ＭＳ Ｐゴシック" panose="020B0600070205080204" pitchFamily="50" charset="-128"/>
                  <a:cs typeface="Times New Roman"/>
                </a:endParaRPr>
              </a:p>
            </p:txBody>
          </p:sp>
          <p:sp>
            <p:nvSpPr>
              <p:cNvPr id="60" name="テキスト ボックス 16"/>
              <p:cNvSpPr txBox="1"/>
              <p:nvPr/>
            </p:nvSpPr>
            <p:spPr>
              <a:xfrm>
                <a:off x="804563" y="2876014"/>
                <a:ext cx="647634" cy="257175"/>
              </a:xfrm>
              <a:prstGeom prst="rect">
                <a:avLst/>
              </a:prstGeom>
              <a:noFill/>
              <a:ln w="6350">
                <a:noFill/>
              </a:ln>
              <a:effectLst/>
            </p:spPr>
            <p:txBody>
              <a:bodyPr rot="0" spcFirstLastPara="0" vert="horz" wrap="square" lIns="36000" tIns="36000" rIns="36000" bIns="36000" numCol="1" spcCol="0" rtlCol="0" fromWordArt="0" anchor="t" anchorCtr="0" forceAA="0" compatLnSpc="1">
                <a:prstTxWarp prst="textNoShape">
                  <a:avLst/>
                </a:prstTxWarp>
                <a:noAutofit/>
              </a:bodyPr>
              <a:lstStyle/>
              <a:p>
                <a:pPr algn="ctr">
                  <a:defRPr/>
                </a:pPr>
                <a:r>
                  <a:rPr kumimoji="0" lang="ja-JP" altLang="en-US" sz="1050" kern="100" dirty="0">
                    <a:solidFill>
                      <a:sysClr val="windowText" lastClr="000000"/>
                    </a:solidFill>
                    <a:latin typeface="ＭＳ Ｐゴシック" panose="020B0600070205080204" pitchFamily="50" charset="-128"/>
                    <a:cs typeface="Times New Roman"/>
                  </a:rPr>
                  <a:t>通報等</a:t>
                </a:r>
              </a:p>
            </p:txBody>
          </p:sp>
          <p:sp>
            <p:nvSpPr>
              <p:cNvPr id="61" name="屈折矢印 60"/>
              <p:cNvSpPr/>
              <p:nvPr/>
            </p:nvSpPr>
            <p:spPr>
              <a:xfrm>
                <a:off x="1380251" y="2899442"/>
                <a:ext cx="313137" cy="271561"/>
              </a:xfrm>
              <a:prstGeom prst="bentUpArrow">
                <a:avLst>
                  <a:gd name="adj1" fmla="val 25000"/>
                  <a:gd name="adj2" fmla="val 38235"/>
                  <a:gd name="adj3" fmla="val 33824"/>
                </a:avLst>
              </a:prstGeom>
              <a:solidFill>
                <a:srgbClr val="FFCC00"/>
              </a:solidFill>
              <a:ln w="6350" cap="flat" cmpd="sng" algn="ctr">
                <a:solidFill>
                  <a:sysClr val="windowText" lastClr="000000"/>
                </a:solidFill>
                <a:prstDash val="sysDash"/>
              </a:ln>
              <a:effectLst/>
              <a:scene3d>
                <a:camera prst="orthographicFront">
                  <a:rot lat="0" lon="0" rev="16200000"/>
                </a:camera>
                <a:lightRig rig="threePt" dir="t"/>
              </a:scene3d>
            </p:spPr>
            <p:txBody>
              <a:bodyPr rot="0" spcFirstLastPara="0" vert="horz" wrap="square" lIns="36000" tIns="0" rIns="36000" bIns="0" numCol="1" spcCol="0" rtlCol="0" fromWordArt="0" anchor="ctr" anchorCtr="0" forceAA="0" compatLnSpc="1">
                <a:prstTxWarp prst="textNoShape">
                  <a:avLst/>
                </a:prstTxWarp>
                <a:noAutofit/>
              </a:bodyPr>
              <a:lstStyle/>
              <a:p>
                <a:pPr>
                  <a:defRPr/>
                </a:pPr>
                <a:endParaRPr kumimoji="0" lang="ja-JP" altLang="en-US" kern="0">
                  <a:solidFill>
                    <a:sysClr val="window" lastClr="FFFFFF"/>
                  </a:solidFill>
                  <a:latin typeface="Century"/>
                  <a:ea typeface="ＭＳ 明朝"/>
                </a:endParaRPr>
              </a:p>
            </p:txBody>
          </p:sp>
          <p:sp>
            <p:nvSpPr>
              <p:cNvPr id="62" name="爆発 1 61"/>
              <p:cNvSpPr/>
              <p:nvPr/>
            </p:nvSpPr>
            <p:spPr>
              <a:xfrm>
                <a:off x="2875499" y="2424779"/>
                <a:ext cx="669991" cy="657225"/>
              </a:xfrm>
              <a:prstGeom prst="irregularSeal1">
                <a:avLst/>
              </a:prstGeom>
              <a:gradFill>
                <a:gsLst>
                  <a:gs pos="0">
                    <a:sysClr val="window" lastClr="FFFFFF"/>
                  </a:gs>
                  <a:gs pos="100000">
                    <a:srgbClr val="FF99CC"/>
                  </a:gs>
                  <a:gs pos="0">
                    <a:sysClr val="window" lastClr="FFFFFF">
                      <a:lumMod val="0"/>
                      <a:lumOff val="100000"/>
                    </a:sysClr>
                  </a:gs>
                  <a:gs pos="100000">
                    <a:srgbClr val="FFEBFA"/>
                  </a:gs>
                </a:gsLst>
                <a:path path="rect">
                  <a:fillToRect l="50000" t="50000" r="50000" b="50000"/>
                </a:path>
              </a:gradFill>
              <a:ln w="6350" cap="flat" cmpd="sng"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gn="ctr">
                  <a:lnSpc>
                    <a:spcPts val="1200"/>
                  </a:lnSpc>
                  <a:defRPr/>
                </a:pPr>
                <a:r>
                  <a:rPr kumimoji="0" lang="ja-JP" altLang="en-US" sz="1050" kern="100" dirty="0" smtClean="0">
                    <a:solidFill>
                      <a:srgbClr val="000000"/>
                    </a:solidFill>
                    <a:latin typeface="ＭＳ Ｐゴシック" panose="020B0600070205080204" pitchFamily="50" charset="-128"/>
                    <a:cs typeface="Times New Roman"/>
                  </a:rPr>
                  <a:t>解決</a:t>
                </a:r>
                <a:endParaRPr kumimoji="0" lang="en-US" altLang="ja-JP" sz="1050" kern="100" dirty="0" smtClean="0">
                  <a:solidFill>
                    <a:srgbClr val="000000"/>
                  </a:solidFill>
                  <a:latin typeface="ＭＳ Ｐゴシック" panose="020B0600070205080204" pitchFamily="50" charset="-128"/>
                  <a:cs typeface="Times New Roman"/>
                </a:endParaRPr>
              </a:p>
              <a:p>
                <a:pPr algn="ctr">
                  <a:lnSpc>
                    <a:spcPts val="1200"/>
                  </a:lnSpc>
                  <a:defRPr/>
                </a:pPr>
                <a:r>
                  <a:rPr kumimoji="0" lang="ja-JP" altLang="en-US" sz="1050" kern="100" dirty="0" smtClean="0">
                    <a:solidFill>
                      <a:srgbClr val="000000"/>
                    </a:solidFill>
                    <a:latin typeface="ＭＳ Ｐゴシック" panose="020B0600070205080204" pitchFamily="50" charset="-128"/>
                    <a:cs typeface="Times New Roman"/>
                  </a:rPr>
                  <a:t>困難</a:t>
                </a:r>
                <a:endParaRPr kumimoji="0" lang="ja-JP" altLang="en-US" sz="1050" kern="100" dirty="0">
                  <a:solidFill>
                    <a:sysClr val="window" lastClr="FFFFFF"/>
                  </a:solidFill>
                  <a:latin typeface="ＭＳ Ｐゴシック" panose="020B0600070205080204" pitchFamily="50" charset="-128"/>
                  <a:cs typeface="Times New Roman"/>
                </a:endParaRPr>
              </a:p>
            </p:txBody>
          </p:sp>
          <p:sp>
            <p:nvSpPr>
              <p:cNvPr id="23" name="右矢印 22"/>
              <p:cNvSpPr/>
              <p:nvPr/>
            </p:nvSpPr>
            <p:spPr>
              <a:xfrm>
                <a:off x="3673499" y="1947100"/>
                <a:ext cx="266700" cy="1583273"/>
              </a:xfrm>
              <a:prstGeom prst="rightArrow">
                <a:avLst>
                  <a:gd name="adj1" fmla="val 66892"/>
                  <a:gd name="adj2" fmla="val 44245"/>
                </a:avLst>
              </a:prstGeom>
              <a:solidFill>
                <a:srgbClr val="FFCCC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lIns="36000" tIns="0" rIns="0" bIns="0" rtlCol="0" anchor="ctr"/>
              <a:lstStyle/>
              <a:p>
                <a:pPr algn="ctr"/>
                <a:r>
                  <a:rPr lang="ja-JP" altLang="en-US" sz="1100" spc="150" dirty="0" smtClean="0">
                    <a:solidFill>
                      <a:srgbClr val="000000"/>
                    </a:solidFill>
                  </a:rPr>
                  <a:t>紛争解決へ</a:t>
                </a:r>
                <a:endParaRPr lang="ja-JP" altLang="en-US" sz="1100" spc="150" dirty="0">
                  <a:solidFill>
                    <a:srgbClr val="000000"/>
                  </a:solidFill>
                </a:endParaRPr>
              </a:p>
            </p:txBody>
          </p:sp>
          <p:sp>
            <p:nvSpPr>
              <p:cNvPr id="55" name="角丸四角形 54"/>
              <p:cNvSpPr/>
              <p:nvPr/>
            </p:nvSpPr>
            <p:spPr>
              <a:xfrm>
                <a:off x="1120494" y="1746184"/>
                <a:ext cx="1128809" cy="1129830"/>
              </a:xfrm>
              <a:prstGeom prst="roundRect">
                <a:avLst/>
              </a:prstGeom>
              <a:gradFill flip="none" rotWithShape="1">
                <a:gsLst>
                  <a:gs pos="0">
                    <a:sysClr val="window" lastClr="FFFFFF"/>
                  </a:gs>
                  <a:gs pos="100000">
                    <a:srgbClr val="4BACC6">
                      <a:lumMod val="40000"/>
                      <a:lumOff val="60000"/>
                    </a:srgbClr>
                  </a:gs>
                  <a:gs pos="50000">
                    <a:sysClr val="window" lastClr="FFFFFF">
                      <a:lumMod val="0"/>
                      <a:lumOff val="100000"/>
                    </a:sysClr>
                  </a:gs>
                  <a:gs pos="100000">
                    <a:srgbClr val="FFEBFA"/>
                  </a:gs>
                </a:gsLst>
                <a:path path="rect">
                  <a:fillToRect l="50000" t="50000" r="50000" b="50000"/>
                </a:path>
                <a:tileRect/>
              </a:gradFill>
              <a:ln w="28575" cap="flat" cmpd="dbl" algn="ctr">
                <a:solidFill>
                  <a:sysClr val="windowText" lastClr="000000"/>
                </a:solidFill>
                <a:prstDash val="solid"/>
              </a:ln>
              <a:effectLst/>
            </p:spPr>
            <p:txBody>
              <a:bodyPr rot="0" spcFirstLastPara="0" vert="horz" wrap="square" lIns="0" tIns="36000" rIns="0" bIns="0" numCol="1" spcCol="0" rtlCol="0" fromWordArt="0" anchor="ctr" anchorCtr="0" forceAA="0" compatLnSpc="1">
                <a:prstTxWarp prst="textNoShape">
                  <a:avLst/>
                </a:prstTxWarp>
                <a:noAutofit/>
              </a:bodyPr>
              <a:lstStyle/>
              <a:p>
                <a:pPr algn="just">
                  <a:lnSpc>
                    <a:spcPts val="1000"/>
                  </a:lnSpc>
                  <a:defRPr/>
                </a:pPr>
                <a:r>
                  <a:rPr kumimoji="0" lang="ja-JP" altLang="en-US" sz="1050" kern="100" spc="-30" dirty="0">
                    <a:solidFill>
                      <a:srgbClr val="000000"/>
                    </a:solidFill>
                    <a:latin typeface="ＭＳ Ｐゴシック"/>
                    <a:cs typeface="Times New Roman"/>
                  </a:rPr>
                  <a:t>◆ 地域相談員</a:t>
                </a:r>
              </a:p>
              <a:p>
                <a:pPr algn="just">
                  <a:lnSpc>
                    <a:spcPts val="1000"/>
                  </a:lnSpc>
                  <a:spcBef>
                    <a:spcPts val="200"/>
                  </a:spcBef>
                  <a:defRPr/>
                </a:pPr>
                <a:r>
                  <a:rPr kumimoji="0" lang="ja-JP" altLang="en-US" sz="900" kern="100" spc="-30" dirty="0" smtClean="0">
                    <a:solidFill>
                      <a:srgbClr val="000000"/>
                    </a:solidFill>
                    <a:latin typeface="ＭＳ Ｐゴシック"/>
                    <a:cs typeface="Times New Roman"/>
                  </a:rPr>
                  <a:t> </a:t>
                </a:r>
                <a:r>
                  <a:rPr kumimoji="0" lang="ja-JP" altLang="en-US" sz="900" kern="100" spc="-30" dirty="0">
                    <a:solidFill>
                      <a:srgbClr val="000000"/>
                    </a:solidFill>
                    <a:latin typeface="ＭＳ Ｐゴシック"/>
                    <a:cs typeface="Times New Roman"/>
                  </a:rPr>
                  <a:t>　</a:t>
                </a:r>
                <a:r>
                  <a:rPr kumimoji="0" lang="ja-JP" altLang="en-US" sz="900" kern="100" spc="-30" dirty="0" smtClean="0">
                    <a:solidFill>
                      <a:srgbClr val="000000"/>
                    </a:solidFill>
                    <a:latin typeface="ＭＳ Ｐゴシック"/>
                    <a:cs typeface="Times New Roman"/>
                  </a:rPr>
                  <a:t>　</a:t>
                </a:r>
                <a:r>
                  <a:rPr kumimoji="0" lang="ja-JP" altLang="en-US" sz="800" kern="100" spc="-30" dirty="0" smtClean="0">
                    <a:solidFill>
                      <a:srgbClr val="000000"/>
                    </a:solidFill>
                    <a:latin typeface="ＭＳ Ｐゴシック"/>
                    <a:cs typeface="Times New Roman"/>
                  </a:rPr>
                  <a:t>・身体</a:t>
                </a:r>
                <a:r>
                  <a:rPr kumimoji="0" lang="ja-JP" altLang="en-US" sz="800" kern="100" spc="-30" dirty="0">
                    <a:solidFill>
                      <a:srgbClr val="000000"/>
                    </a:solidFill>
                    <a:latin typeface="ＭＳ Ｐゴシック"/>
                    <a:cs typeface="Times New Roman"/>
                  </a:rPr>
                  <a:t>障害者相談員</a:t>
                </a:r>
              </a:p>
              <a:p>
                <a:pPr algn="just">
                  <a:lnSpc>
                    <a:spcPts val="1000"/>
                  </a:lnSpc>
                  <a:defRPr/>
                </a:pPr>
                <a:r>
                  <a:rPr kumimoji="0" lang="ja-JP" altLang="en-US" sz="800" kern="100" spc="-30" dirty="0">
                    <a:solidFill>
                      <a:srgbClr val="000000"/>
                    </a:solidFill>
                    <a:latin typeface="ＭＳ Ｐゴシック"/>
                    <a:cs typeface="Times New Roman"/>
                  </a:rPr>
                  <a:t>　　</a:t>
                </a:r>
                <a:r>
                  <a:rPr kumimoji="0" lang="ja-JP" altLang="en-US" sz="800" kern="100" spc="-30" dirty="0" smtClean="0">
                    <a:solidFill>
                      <a:srgbClr val="000000"/>
                    </a:solidFill>
                    <a:latin typeface="ＭＳ Ｐゴシック"/>
                    <a:cs typeface="Times New Roman"/>
                  </a:rPr>
                  <a:t>　・知的</a:t>
                </a:r>
                <a:r>
                  <a:rPr kumimoji="0" lang="ja-JP" altLang="en-US" sz="800" kern="100" spc="-30" dirty="0">
                    <a:solidFill>
                      <a:srgbClr val="000000"/>
                    </a:solidFill>
                    <a:latin typeface="ＭＳ Ｐゴシック"/>
                    <a:cs typeface="Times New Roman"/>
                  </a:rPr>
                  <a:t>障害者相談員</a:t>
                </a:r>
              </a:p>
              <a:p>
                <a:pPr algn="just">
                  <a:lnSpc>
                    <a:spcPts val="1000"/>
                  </a:lnSpc>
                  <a:defRPr/>
                </a:pPr>
                <a:r>
                  <a:rPr kumimoji="0" lang="ja-JP" altLang="en-US" sz="800" kern="100" spc="-30" dirty="0" smtClean="0">
                    <a:solidFill>
                      <a:srgbClr val="000000"/>
                    </a:solidFill>
                    <a:latin typeface="ＭＳ Ｐゴシック"/>
                    <a:cs typeface="Times New Roman"/>
                  </a:rPr>
                  <a:t>　　　・その他</a:t>
                </a:r>
                <a:r>
                  <a:rPr kumimoji="0" lang="ja-JP" altLang="en-US" sz="800" kern="100" spc="-30" dirty="0">
                    <a:solidFill>
                      <a:srgbClr val="000000"/>
                    </a:solidFill>
                    <a:latin typeface="ＭＳ Ｐゴシック"/>
                    <a:cs typeface="Times New Roman"/>
                  </a:rPr>
                  <a:t>知事が</a:t>
                </a:r>
                <a:r>
                  <a:rPr kumimoji="0" lang="ja-JP" altLang="en-US" sz="800" kern="100" spc="-30" dirty="0" smtClean="0">
                    <a:solidFill>
                      <a:srgbClr val="000000"/>
                    </a:solidFill>
                    <a:latin typeface="ＭＳ Ｐゴシック"/>
                    <a:cs typeface="Times New Roman"/>
                  </a:rPr>
                  <a:t>適当</a:t>
                </a:r>
                <a:endParaRPr kumimoji="0" lang="en-US" altLang="ja-JP" sz="800" kern="100" spc="-30" dirty="0" smtClean="0">
                  <a:solidFill>
                    <a:srgbClr val="000000"/>
                  </a:solidFill>
                  <a:latin typeface="ＭＳ Ｐゴシック"/>
                  <a:cs typeface="Times New Roman"/>
                </a:endParaRPr>
              </a:p>
              <a:p>
                <a:pPr algn="just">
                  <a:lnSpc>
                    <a:spcPts val="1000"/>
                  </a:lnSpc>
                  <a:defRPr/>
                </a:pPr>
                <a:r>
                  <a:rPr kumimoji="0" lang="ja-JP" altLang="en-US" sz="800" kern="100" spc="-30" dirty="0">
                    <a:solidFill>
                      <a:srgbClr val="000000"/>
                    </a:solidFill>
                    <a:latin typeface="ＭＳ Ｐゴシック"/>
                    <a:cs typeface="Times New Roman"/>
                  </a:rPr>
                  <a:t>　</a:t>
                </a:r>
                <a:r>
                  <a:rPr kumimoji="0" lang="ja-JP" altLang="en-US" sz="800" kern="100" spc="-30" dirty="0" smtClean="0">
                    <a:solidFill>
                      <a:srgbClr val="000000"/>
                    </a:solidFill>
                    <a:latin typeface="ＭＳ Ｐゴシック"/>
                    <a:cs typeface="Times New Roman"/>
                  </a:rPr>
                  <a:t>　　　と</a:t>
                </a:r>
                <a:r>
                  <a:rPr kumimoji="0" lang="ja-JP" altLang="en-US" sz="800" kern="100" spc="-30" dirty="0">
                    <a:solidFill>
                      <a:srgbClr val="000000"/>
                    </a:solidFill>
                    <a:latin typeface="ＭＳ Ｐゴシック"/>
                    <a:cs typeface="Times New Roman"/>
                  </a:rPr>
                  <a:t>認めるもの</a:t>
                </a:r>
              </a:p>
              <a:p>
                <a:pPr algn="just">
                  <a:lnSpc>
                    <a:spcPts val="1000"/>
                  </a:lnSpc>
                  <a:spcBef>
                    <a:spcPts val="600"/>
                  </a:spcBef>
                  <a:defRPr/>
                </a:pPr>
                <a:r>
                  <a:rPr kumimoji="0" lang="ja-JP" altLang="en-US" sz="900" kern="100" spc="-30" dirty="0">
                    <a:solidFill>
                      <a:srgbClr val="000000"/>
                    </a:solidFill>
                    <a:latin typeface="ＭＳ Ｐゴシック"/>
                    <a:cs typeface="Times New Roman"/>
                  </a:rPr>
                  <a:t> </a:t>
                </a:r>
                <a:r>
                  <a:rPr kumimoji="0" lang="ja-JP" altLang="en-US" sz="1050" kern="100" spc="-30" dirty="0" smtClean="0">
                    <a:solidFill>
                      <a:srgbClr val="000000"/>
                    </a:solidFill>
                    <a:latin typeface="ＭＳ Ｐゴシック"/>
                    <a:cs typeface="Times New Roman"/>
                  </a:rPr>
                  <a:t>◆広域</a:t>
                </a:r>
                <a:r>
                  <a:rPr kumimoji="0" lang="ja-JP" altLang="en-US" sz="1050" kern="100" spc="-30" dirty="0">
                    <a:solidFill>
                      <a:srgbClr val="000000"/>
                    </a:solidFill>
                    <a:latin typeface="ＭＳ Ｐゴシック"/>
                    <a:cs typeface="Times New Roman"/>
                  </a:rPr>
                  <a:t>専門相談員</a:t>
                </a:r>
              </a:p>
              <a:p>
                <a:pPr algn="just">
                  <a:lnSpc>
                    <a:spcPts val="1000"/>
                  </a:lnSpc>
                  <a:spcBef>
                    <a:spcPts val="200"/>
                  </a:spcBef>
                  <a:defRPr/>
                </a:pPr>
                <a:r>
                  <a:rPr kumimoji="0" lang="ja-JP" altLang="en-US" sz="900" kern="100" spc="-30" dirty="0">
                    <a:solidFill>
                      <a:srgbClr val="000000"/>
                    </a:solidFill>
                    <a:latin typeface="ＭＳ Ｐゴシック"/>
                    <a:cs typeface="Times New Roman"/>
                  </a:rPr>
                  <a:t>　　　　</a:t>
                </a:r>
                <a:r>
                  <a:rPr kumimoji="0" lang="ja-JP" altLang="en-US" sz="800" kern="100" spc="-30" dirty="0">
                    <a:solidFill>
                      <a:srgbClr val="000000"/>
                    </a:solidFill>
                    <a:latin typeface="ＭＳ Ｐゴシック"/>
                    <a:cs typeface="Times New Roman"/>
                  </a:rPr>
                  <a:t>（　県に設置　）</a:t>
                </a:r>
              </a:p>
            </p:txBody>
          </p:sp>
        </p:grpSp>
        <p:sp>
          <p:nvSpPr>
            <p:cNvPr id="3" name="テキスト ボックス 2"/>
            <p:cNvSpPr txBox="1"/>
            <p:nvPr/>
          </p:nvSpPr>
          <p:spPr>
            <a:xfrm>
              <a:off x="156986" y="3922079"/>
              <a:ext cx="3463345" cy="161583"/>
            </a:xfrm>
            <a:prstGeom prst="rect">
              <a:avLst/>
            </a:prstGeom>
            <a:noFill/>
          </p:spPr>
          <p:txBody>
            <a:bodyPr wrap="square" lIns="0" tIns="0" rIns="0" bIns="0" rtlCol="0">
              <a:spAutoFit/>
            </a:bodyPr>
            <a:lstStyle/>
            <a:p>
              <a:r>
                <a:rPr lang="en-US" altLang="ja-JP" sz="1050" spc="-50" dirty="0" smtClean="0">
                  <a:solidFill>
                    <a:srgbClr val="000000"/>
                  </a:solidFill>
                  <a:latin typeface="ＭＳ Ｐゴシック"/>
                </a:rPr>
                <a:t>※</a:t>
              </a:r>
              <a:r>
                <a:rPr lang="ja-JP" altLang="en-US" sz="1050" spc="-50" dirty="0" smtClean="0">
                  <a:solidFill>
                    <a:srgbClr val="000000"/>
                  </a:solidFill>
                  <a:latin typeface="ＭＳ Ｐゴシック"/>
                </a:rPr>
                <a:t>広域専門相談員は、地域相談員に対する指導・助言も行う。</a:t>
              </a:r>
              <a:endParaRPr lang="ja-JP" altLang="en-US" sz="1050" spc="-50" dirty="0">
                <a:solidFill>
                  <a:srgbClr val="000000"/>
                </a:solidFill>
                <a:latin typeface="ＭＳ Ｐゴシック"/>
              </a:endParaRPr>
            </a:p>
          </p:txBody>
        </p:sp>
      </p:grpSp>
      <p:sp>
        <p:nvSpPr>
          <p:cNvPr id="7" name="角丸四角形吹き出し 6"/>
          <p:cNvSpPr/>
          <p:nvPr/>
        </p:nvSpPr>
        <p:spPr>
          <a:xfrm>
            <a:off x="7322919" y="2065316"/>
            <a:ext cx="2333765" cy="247293"/>
          </a:xfrm>
          <a:prstGeom prst="wedgeRoundRectCallout">
            <a:avLst>
              <a:gd name="adj1" fmla="val -58476"/>
              <a:gd name="adj2" fmla="val -51770"/>
              <a:gd name="adj3" fmla="val 16667"/>
            </a:avLst>
          </a:prstGeom>
          <a:solidFill>
            <a:srgbClr val="CCFF99"/>
          </a:solidFill>
          <a:ln w="9525">
            <a:solidFill>
              <a:schemeClr val="tx1"/>
            </a:solidFill>
          </a:ln>
        </p:spPr>
        <p:style>
          <a:lnRef idx="2">
            <a:schemeClr val="accent6"/>
          </a:lnRef>
          <a:fillRef idx="1">
            <a:schemeClr val="lt1"/>
          </a:fillRef>
          <a:effectRef idx="0">
            <a:schemeClr val="accent6"/>
          </a:effectRef>
          <a:fontRef idx="minor">
            <a:schemeClr val="dk1"/>
          </a:fontRef>
        </p:style>
        <p:txBody>
          <a:bodyPr lIns="36000" tIns="0" rIns="36000" bIns="0" rtlCol="0" anchor="ctr"/>
          <a:lstStyle/>
          <a:p>
            <a:pPr>
              <a:lnSpc>
                <a:spcPts val="1200"/>
              </a:lnSpc>
            </a:pPr>
            <a:r>
              <a:rPr lang="ja-JP" altLang="en-US" sz="1050" dirty="0" smtClean="0">
                <a:solidFill>
                  <a:srgbClr val="000000"/>
                </a:solidFill>
              </a:rPr>
              <a:t>　富山県障害者差別解消ガイドライン</a:t>
            </a:r>
            <a:endParaRPr lang="ja-JP" altLang="en-US" sz="1050" dirty="0">
              <a:solidFill>
                <a:srgbClr val="000000"/>
              </a:solidFill>
            </a:endParaRPr>
          </a:p>
        </p:txBody>
      </p:sp>
      <p:sp>
        <p:nvSpPr>
          <p:cNvPr id="69" name="テキスト ボックス 1"/>
          <p:cNvSpPr txBox="1"/>
          <p:nvPr/>
        </p:nvSpPr>
        <p:spPr>
          <a:xfrm>
            <a:off x="8823931" y="621338"/>
            <a:ext cx="1004492" cy="165784"/>
          </a:xfrm>
          <a:prstGeom prst="rect">
            <a:avLst/>
          </a:prstGeom>
          <a:ln w="9525">
            <a:solidFill>
              <a:schemeClr val="tx1"/>
            </a:solidFill>
          </a:ln>
        </p:spPr>
        <p:style>
          <a:lnRef idx="2">
            <a:schemeClr val="dk1"/>
          </a:lnRef>
          <a:fillRef idx="1">
            <a:schemeClr val="lt1"/>
          </a:fillRef>
          <a:effectRef idx="0">
            <a:schemeClr val="dk1"/>
          </a:effectRef>
          <a:fontRef idx="minor">
            <a:schemeClr val="dk1"/>
          </a:fontRef>
        </p:style>
        <p:txBody>
          <a:bodyPr wrap="square" lIns="36000" tIns="36000" rIns="36000" bIns="3600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900" dirty="0" smtClean="0">
                <a:solidFill>
                  <a:schemeClr val="tx1"/>
                </a:solidFill>
              </a:rPr>
              <a:t>資料３－５</a:t>
            </a:r>
            <a:endParaRPr kumimoji="1" lang="ja-JP" altLang="en-US" sz="900" dirty="0">
              <a:solidFill>
                <a:schemeClr val="tx1"/>
              </a:solidFill>
            </a:endParaRPr>
          </a:p>
        </p:txBody>
      </p:sp>
    </p:spTree>
    <p:extLst>
      <p:ext uri="{BB962C8B-B14F-4D97-AF65-F5344CB8AC3E}">
        <p14:creationId xmlns:p14="http://schemas.microsoft.com/office/powerpoint/2010/main" val="1143249142"/>
      </p:ext>
    </p:extLst>
  </p:cSld>
  <p:clrMapOvr>
    <a:masterClrMapping/>
  </p:clrMapOvr>
  <p:timing>
    <p:tnLst>
      <p:par>
        <p:cTn id="1" dur="indefinite" restart="never" nodeType="tmRoot"/>
      </p:par>
    </p:tnLst>
  </p:timing>
</p:sld>
</file>

<file path=ppt/theme/theme1.xml><?xml version="1.0" encoding="utf-8"?>
<a:theme xmlns:a="http://schemas.openxmlformats.org/drawingml/2006/main" name="12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1931</TotalTime>
  <Words>187</Words>
  <Application>Microsoft Office PowerPoint</Application>
  <PresentationFormat>ユーザー設定</PresentationFormat>
  <Paragraphs>120</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HGSｺﾞｼｯｸM</vt:lpstr>
      <vt:lpstr>HGｺﾞｼｯｸM</vt:lpstr>
      <vt:lpstr>ＭＳ Ｐゴシック</vt:lpstr>
      <vt:lpstr>ＭＳ ゴシック</vt:lpstr>
      <vt:lpstr>ＭＳ 明朝</vt:lpstr>
      <vt:lpstr>Arial</vt:lpstr>
      <vt:lpstr>Calibri</vt:lpstr>
      <vt:lpstr>Century</vt:lpstr>
      <vt:lpstr>Times New Roman</vt:lpstr>
      <vt:lpstr>12_標準デザイン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障害者虐待防止法の概要及び 富山県の現状について</dc:title>
  <dc:creator>自立支援係</dc:creator>
  <cp:lastModifiedBy>嘉戸　史美</cp:lastModifiedBy>
  <cp:revision>150</cp:revision>
  <cp:lastPrinted>2016-03-10T09:07:11Z</cp:lastPrinted>
  <dcterms:created xsi:type="dcterms:W3CDTF">2015-01-27T05:36:22Z</dcterms:created>
  <dcterms:modified xsi:type="dcterms:W3CDTF">2016-03-23T11:12:11Z</dcterms:modified>
</cp:coreProperties>
</file>