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215438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523" autoAdjust="0"/>
  </p:normalViewPr>
  <p:slideViewPr>
    <p:cSldViewPr snapToGrid="0">
      <p:cViewPr varScale="1">
        <p:scale>
          <a:sx n="65" d="100"/>
          <a:sy n="65" d="100"/>
        </p:scale>
        <p:origin x="15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E089-36CD-47D6-899B-F1003353A10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2DD43-B5AA-4926-A466-ED735EA6D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8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20457-374F-4D41-9935-1B4783F4BBAC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60488" y="1243013"/>
            <a:ext cx="40862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12B42-9212-4345-8B8F-3FF95AB0C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53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60488" y="1243013"/>
            <a:ext cx="40862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2B42-9212-4345-8B8F-3FF95AB0C7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58" y="1237197"/>
            <a:ext cx="7833122" cy="2631887"/>
          </a:xfrm>
        </p:spPr>
        <p:txBody>
          <a:bodyPr anchor="b"/>
          <a:lstStyle>
            <a:lvl1pPr algn="ctr"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930" y="3970580"/>
            <a:ext cx="6911579" cy="1825171"/>
          </a:xfrm>
        </p:spPr>
        <p:txBody>
          <a:bodyPr/>
          <a:lstStyle>
            <a:lvl1pPr marL="0" indent="0" algn="ctr">
              <a:buNone/>
              <a:defRPr sz="2419"/>
            </a:lvl1pPr>
            <a:lvl2pPr marL="460766" indent="0" algn="ctr">
              <a:buNone/>
              <a:defRPr sz="2016"/>
            </a:lvl2pPr>
            <a:lvl3pPr marL="921532" indent="0" algn="ctr">
              <a:buNone/>
              <a:defRPr sz="1814"/>
            </a:lvl3pPr>
            <a:lvl4pPr marL="1382298" indent="0" algn="ctr">
              <a:buNone/>
              <a:defRPr sz="1612"/>
            </a:lvl4pPr>
            <a:lvl5pPr marL="1843065" indent="0" algn="ctr">
              <a:buNone/>
              <a:defRPr sz="1612"/>
            </a:lvl5pPr>
            <a:lvl6pPr marL="2303831" indent="0" algn="ctr">
              <a:buNone/>
              <a:defRPr sz="1612"/>
            </a:lvl6pPr>
            <a:lvl7pPr marL="2764597" indent="0" algn="ctr">
              <a:buNone/>
              <a:defRPr sz="1612"/>
            </a:lvl7pPr>
            <a:lvl8pPr marL="3225363" indent="0" algn="ctr">
              <a:buNone/>
              <a:defRPr sz="1612"/>
            </a:lvl8pPr>
            <a:lvl9pPr marL="3686129" indent="0" algn="ctr">
              <a:buNone/>
              <a:defRPr sz="161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89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0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798" y="402483"/>
            <a:ext cx="1987079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562" y="402483"/>
            <a:ext cx="5846043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69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62" y="1884671"/>
            <a:ext cx="7948315" cy="3144614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62" y="5059035"/>
            <a:ext cx="7948315" cy="1653678"/>
          </a:xfrm>
        </p:spPr>
        <p:txBody>
          <a:bodyPr/>
          <a:lstStyle>
            <a:lvl1pPr marL="0" indent="0">
              <a:buNone/>
              <a:defRPr sz="2419">
                <a:solidFill>
                  <a:schemeClr val="tx1"/>
                </a:solidFill>
              </a:defRPr>
            </a:lvl1pPr>
            <a:lvl2pPr marL="46076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2pPr>
            <a:lvl3pPr marL="92153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3pPr>
            <a:lvl4pPr marL="1382298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4pPr>
            <a:lvl5pPr marL="1843065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5pPr>
            <a:lvl6pPr marL="2303831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6pPr>
            <a:lvl7pPr marL="2764597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7pPr>
            <a:lvl8pPr marL="3225363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8pPr>
            <a:lvl9pPr marL="3686129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4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561" y="2012414"/>
            <a:ext cx="391656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316" y="2012414"/>
            <a:ext cx="391656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23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402484"/>
            <a:ext cx="7948315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762" y="1853171"/>
            <a:ext cx="3898562" cy="908210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62" y="2761381"/>
            <a:ext cx="3898562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5316" y="1853171"/>
            <a:ext cx="3917761" cy="908210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316" y="2761381"/>
            <a:ext cx="3917761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0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76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03978"/>
            <a:ext cx="2972219" cy="1763924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7762" y="1088455"/>
            <a:ext cx="4665315" cy="5372269"/>
          </a:xfrm>
        </p:spPr>
        <p:txBody>
          <a:bodyPr/>
          <a:lstStyle>
            <a:lvl1pPr>
              <a:defRPr sz="3225"/>
            </a:lvl1pPr>
            <a:lvl2pPr>
              <a:defRPr sz="2822"/>
            </a:lvl2pPr>
            <a:lvl3pPr>
              <a:defRPr sz="2419"/>
            </a:lvl3pPr>
            <a:lvl4pPr>
              <a:defRPr sz="2016"/>
            </a:lvl4pPr>
            <a:lvl5pPr>
              <a:defRPr sz="2016"/>
            </a:lvl5pPr>
            <a:lvl6pPr>
              <a:defRPr sz="2016"/>
            </a:lvl6pPr>
            <a:lvl7pPr>
              <a:defRPr sz="2016"/>
            </a:lvl7pPr>
            <a:lvl8pPr>
              <a:defRPr sz="2016"/>
            </a:lvl8pPr>
            <a:lvl9pPr>
              <a:defRPr sz="201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267902"/>
            <a:ext cx="2972219" cy="4201570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78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03978"/>
            <a:ext cx="2972219" cy="1763924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7762" y="1088455"/>
            <a:ext cx="4665315" cy="5372269"/>
          </a:xfrm>
        </p:spPr>
        <p:txBody>
          <a:bodyPr anchor="t"/>
          <a:lstStyle>
            <a:lvl1pPr marL="0" indent="0">
              <a:buNone/>
              <a:defRPr sz="3225"/>
            </a:lvl1pPr>
            <a:lvl2pPr marL="460766" indent="0">
              <a:buNone/>
              <a:defRPr sz="2822"/>
            </a:lvl2pPr>
            <a:lvl3pPr marL="921532" indent="0">
              <a:buNone/>
              <a:defRPr sz="2419"/>
            </a:lvl3pPr>
            <a:lvl4pPr marL="1382298" indent="0">
              <a:buNone/>
              <a:defRPr sz="2016"/>
            </a:lvl4pPr>
            <a:lvl5pPr marL="1843065" indent="0">
              <a:buNone/>
              <a:defRPr sz="2016"/>
            </a:lvl5pPr>
            <a:lvl6pPr marL="2303831" indent="0">
              <a:buNone/>
              <a:defRPr sz="2016"/>
            </a:lvl6pPr>
            <a:lvl7pPr marL="2764597" indent="0">
              <a:buNone/>
              <a:defRPr sz="2016"/>
            </a:lvl7pPr>
            <a:lvl8pPr marL="3225363" indent="0">
              <a:buNone/>
              <a:defRPr sz="2016"/>
            </a:lvl8pPr>
            <a:lvl9pPr marL="3686129" indent="0">
              <a:buNone/>
              <a:defRPr sz="201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267902"/>
            <a:ext cx="2972219" cy="4201570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9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2" y="402484"/>
            <a:ext cx="794831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2" y="2012414"/>
            <a:ext cx="794831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61" y="7006700"/>
            <a:ext cx="207347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2B966-410C-475E-95B2-14470DA9B88D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614" y="7006700"/>
            <a:ext cx="31102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8403" y="7006700"/>
            <a:ext cx="207347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21532" rtl="0" eaLnBrk="1" latinLnBrk="0" hangingPunct="1">
        <a:lnSpc>
          <a:spcPct val="90000"/>
        </a:lnSpc>
        <a:spcBef>
          <a:spcPct val="0"/>
        </a:spcBef>
        <a:buNone/>
        <a:defRPr kumimoji="1" sz="44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3" indent="-230383" algn="l" defTabSz="92153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91149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419" kern="1200">
          <a:solidFill>
            <a:schemeClr val="tx1"/>
          </a:solidFill>
          <a:latin typeface="+mn-lt"/>
          <a:ea typeface="+mn-ea"/>
          <a:cs typeface="+mn-cs"/>
        </a:defRPr>
      </a:lvl2pPr>
      <a:lvl3pPr marL="1151915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016" kern="1200">
          <a:solidFill>
            <a:schemeClr val="tx1"/>
          </a:solidFill>
          <a:latin typeface="+mn-lt"/>
          <a:ea typeface="+mn-ea"/>
          <a:cs typeface="+mn-cs"/>
        </a:defRPr>
      </a:lvl3pPr>
      <a:lvl4pPr marL="161268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2073448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534214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994980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455746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91651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60766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21532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82298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43065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303831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64597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25363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86129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51783"/>
            <a:ext cx="9215438" cy="504000"/>
          </a:xfrm>
          <a:solidFill>
            <a:srgbClr val="00B0F0"/>
          </a:solidFill>
        </p:spPr>
        <p:txBody>
          <a:bodyPr anchor="ctr">
            <a:normAutofit/>
          </a:bodyPr>
          <a:lstStyle/>
          <a:p>
            <a:r>
              <a:rPr lang="ja-JP" altLang="en-US" sz="2000" dirty="0">
                <a:solidFill>
                  <a:schemeClr val="bg1"/>
                </a:solidFill>
              </a:rPr>
              <a:t>令和元年度「富山県における在宅の医療的ケア児等実態調査」報告書　</a:t>
            </a:r>
            <a:r>
              <a:rPr lang="ja-JP" altLang="en-US" sz="2000" dirty="0" smtClean="0">
                <a:solidFill>
                  <a:schemeClr val="bg1"/>
                </a:solidFill>
              </a:rPr>
              <a:t>概要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935108"/>
            <a:ext cx="9215438" cy="1368000"/>
          </a:xfrm>
          <a:noFill/>
          <a:ln w="12700">
            <a:solidFill>
              <a:schemeClr val="accent1"/>
            </a:solidFill>
            <a:prstDash val="sysDash"/>
          </a:ln>
        </p:spPr>
        <p:txBody>
          <a:bodyPr anchor="b">
            <a:normAutofit/>
          </a:bodyPr>
          <a:lstStyle/>
          <a:p>
            <a:pPr algn="l">
              <a:lnSpc>
                <a:spcPct val="2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調査の趣旨　人工呼吸器や胃</a:t>
            </a:r>
            <a:r>
              <a:rPr lang="ja-JP" altLang="en-US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ろう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等を使用し、たんの吸引や経管栄養などの医療的ケアが日常的に必要な児童等（医療的ケア児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等）に対する今後の施策を検討するための基礎資料とするもの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調査の概要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調査対象　在宅の医療的ケア児等の保護者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配布方法　協力が得られた医療機関及び訪問看護ステーションを通じて、保護者に調査票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無記名式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を配布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調査期間　令和元年６月１３日～９月３０日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調査項目　① 身体の状況、医療的ケアの状況　　　② 医療の状況、利用している福祉サービス等の状況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 　　　　③ 災害に対する備え　　　　　　　　　④ 必要とするサービス　など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回答数等　調査票配布数：延２２２通、回答数：６８名（参考：厚生労働省推計値：県内１１５名）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93716"/>
              </p:ext>
            </p:extLst>
          </p:nvPr>
        </p:nvGraphicFramePr>
        <p:xfrm>
          <a:off x="0" y="2382436"/>
          <a:ext cx="9215438" cy="47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529"/>
                <a:gridCol w="4908909"/>
              </a:tblGrid>
              <a:tr h="433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主な調査結果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富山県自立支援協議会重症心身障害・医療的ケア部会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R2.122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開催）において課題等とされた事項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・重症心身障害児は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17.6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人）であり、身体障害者手帳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等や小児慢性特定疾病等の医療受給者証を所持していない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児が８人（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11.8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％）である。　　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※34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人中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人が３歳以上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・移動に関して、寝たきりの児は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50.0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）である一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方で、一人歩きができる児は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20.6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○身体の状態・必要とする医療的ケアの内容や、利用している福祉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サービスの状況など、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医療的ケア児等やその家族の状態は多様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32289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«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自由記載による必要と思われるサービス等で多かった回答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»</a:t>
                      </a:r>
                      <a:endParaRPr kumimoji="1" lang="ja-JP" altLang="en-US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・医療的ケア児等を受け入れてほしい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・看護師等を配置してほしい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医療的ケア児等を受け入れている福祉サービス事業所や保育所等</a:t>
                      </a:r>
                      <a:endParaRPr kumimoji="1" lang="en-US" altLang="ja-JP" sz="1200" u="sng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少ない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・障害福祉、医療等の制度やサービスについて「よく</a:t>
                      </a:r>
                      <a:r>
                        <a:rPr kumimoji="1" lang="ja-JP" altLang="en-US" sz="120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わ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ない」と回答した者が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36.7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人）であり、内訳は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歳が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76.0%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・自由記載でも「わかりやすい情報提供」を望む回答が多い。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○医療的ケア児等の状態によっては、保健、医療、福祉、教育など、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個別的、専門的な支援が必要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とされる。また、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支援等の制度や</a:t>
                      </a:r>
                      <a:r>
                        <a:rPr kumimoji="1" lang="ja-JP" altLang="en-US" sz="1200" u="sng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</a:t>
                      </a:r>
                      <a:endParaRPr kumimoji="1" lang="en-US" altLang="ja-JP" sz="1200" u="sng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の利用方法に関する情報が、保護者に十分に届いていない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・主たる介護者は「母」が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・主たる介護者の医療的ケアからの解放は年間０日が約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41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«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自由記載による必要と思われるサービス等で多かった回答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»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・働ける環境が必要　　・他の家族との交流の場等がほしい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○医療的ケアについて、福祉サービス事業者などの第三者に丸１日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代行してもらった日数が年間０日と回答した者の割合が約６割で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あるなど、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家族が、常時、医療的ケアを行っている状態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である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・災害時の対応について話し合ったことがあるのは、約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・緊急連絡先が決まっていないのは、約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78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・人工呼吸器装着児の約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人）は予備電力がない。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○緊急時に連絡する医療機関や支援機関等が決まっていないなど、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停電時も含めた災害対応まで、保護者の認識が及んでいない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6604973" y="7113241"/>
            <a:ext cx="2610465" cy="319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000" dirty="0">
                <a:solidFill>
                  <a:schemeClr val="tx1"/>
                </a:solidFill>
              </a:rPr>
              <a:t>（担当：障害</a:t>
            </a:r>
            <a:r>
              <a:rPr lang="ja-JP" altLang="en-US" sz="1000" dirty="0" smtClean="0">
                <a:solidFill>
                  <a:schemeClr val="tx1"/>
                </a:solidFill>
              </a:rPr>
              <a:t>福祉課）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247</Words>
  <Application>Microsoft Office PowerPoint</Application>
  <PresentationFormat>ユーザー設定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令和元年度「富山県における在宅の医療的ケア児等実態調査」報告書　概要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令和元年度「富山県における在宅の医療的ケア児等実態調査」報告書　概要</dc:title>
  <dc:creator>春木　久志</dc:creator>
  <cp:lastModifiedBy>春木　久志</cp:lastModifiedBy>
  <cp:revision>31</cp:revision>
  <cp:lastPrinted>2020-03-16T09:39:22Z</cp:lastPrinted>
  <dcterms:created xsi:type="dcterms:W3CDTF">2020-02-20T00:55:08Z</dcterms:created>
  <dcterms:modified xsi:type="dcterms:W3CDTF">2020-03-16T09:39:24Z</dcterms:modified>
</cp:coreProperties>
</file>