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60" r:id="rId4"/>
    <p:sldId id="264" r:id="rId5"/>
    <p:sldId id="265" r:id="rId6"/>
    <p:sldId id="266" r:id="rId7"/>
    <p:sldId id="262" r:id="rId8"/>
    <p:sldId id="267" r:id="rId9"/>
    <p:sldId id="273" r:id="rId10"/>
    <p:sldId id="268" r:id="rId11"/>
    <p:sldId id="270" r:id="rId12"/>
    <p:sldId id="271" r:id="rId13"/>
    <p:sldId id="272" r:id="rId14"/>
    <p:sldId id="274" r:id="rId15"/>
    <p:sldId id="280" r:id="rId16"/>
    <p:sldId id="275" r:id="rId17"/>
    <p:sldId id="276" r:id="rId18"/>
    <p:sldId id="277" r:id="rId19"/>
    <p:sldId id="278" r:id="rId20"/>
    <p:sldId id="279" r:id="rId21"/>
    <p:sldId id="263" r:id="rId2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51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01271D9-328E-4EC9-8958-5AD8372116E1}" type="datetimeFigureOut">
              <a:rPr kumimoji="1" lang="ja-JP" altLang="en-US" smtClean="0"/>
              <a:t>2025/3/27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6942349-286B-4731-AEE4-2D86A29D92B4}" type="slidenum">
              <a:rPr kumimoji="1" lang="ja-JP" altLang="en-US" smtClean="0"/>
              <a:t>‹#›</a:t>
            </a:fld>
            <a:endParaRPr kumimoji="1" lang="ja-JP" altLang="en-US"/>
          </a:p>
        </p:txBody>
      </p:sp>
    </p:spTree>
    <p:extLst>
      <p:ext uri="{BB962C8B-B14F-4D97-AF65-F5344CB8AC3E}">
        <p14:creationId xmlns:p14="http://schemas.microsoft.com/office/powerpoint/2010/main" val="4117735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7C4B6CD-90BB-4203-814D-8F46F22F77FD}"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7A631FC-598E-4354-896B-9552D4F98C01}" type="slidenum">
              <a:rPr kumimoji="1" lang="ja-JP" altLang="en-US" smtClean="0"/>
              <a:t>‹#›</a:t>
            </a:fld>
            <a:endParaRPr kumimoji="1" lang="ja-JP" altLang="en-US"/>
          </a:p>
        </p:txBody>
      </p:sp>
    </p:spTree>
    <p:extLst>
      <p:ext uri="{BB962C8B-B14F-4D97-AF65-F5344CB8AC3E}">
        <p14:creationId xmlns:p14="http://schemas.microsoft.com/office/powerpoint/2010/main" val="30710500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31875" y="1243013"/>
            <a:ext cx="4743450" cy="33543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02634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31875" y="1243013"/>
            <a:ext cx="4743450" cy="33543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3945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3C9340-320E-474C-9DCF-2FA30669927D}"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21753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88C997-13BB-4524-B7D5-F9A00668A95D}"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257974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41BD91-255E-4581-B6B7-16ED59ABCC2A}"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314329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30236-05AC-4B1D-810C-482D5CDBCBB5}"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428296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34401A-E2B6-4312-8D84-BDA3D6BA6271}"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4135375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2555F1-D81C-4FD8-8285-ACBBE238ED63}"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323835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5CE03E-E548-4F76-85E5-CE627C2EF62F}" type="datetime1">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227194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ABF4601-F9D1-4C6E-A2DC-4FA22C4E2B98}" type="datetime1">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192535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F0095-A94C-4E20-ABEC-A83ED870CB40}" type="datetime1">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232243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304A8D-1C17-4977-9BE6-0F49CF8DC951}"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49683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029CE5D-C230-481C-A322-33DF5B7354A8}"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2161537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DA67933C-6EBF-4982-B13C-A56BCFFE8B2D}" type="datetime1">
              <a:rPr kumimoji="1" lang="ja-JP" altLang="en-US" smtClean="0"/>
              <a:t>2025/3/27</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8606F1DD-C7BA-46F2-ABE1-AB751FAF1F63}" type="slidenum">
              <a:rPr kumimoji="1" lang="ja-JP" altLang="en-US" smtClean="0"/>
              <a:t>‹#›</a:t>
            </a:fld>
            <a:endParaRPr kumimoji="1" lang="ja-JP" altLang="en-US"/>
          </a:p>
        </p:txBody>
      </p:sp>
    </p:spTree>
    <p:extLst>
      <p:ext uri="{BB962C8B-B14F-4D97-AF65-F5344CB8AC3E}">
        <p14:creationId xmlns:p14="http://schemas.microsoft.com/office/powerpoint/2010/main" val="3076000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053036"/>
            <a:ext cx="10691813" cy="4505936"/>
          </a:xfrm>
        </p:spPr>
        <p:txBody>
          <a:bodyPr anchor="ctr">
            <a:normAutofit/>
          </a:bodyPr>
          <a:lstStyle/>
          <a:p>
            <a:pPr>
              <a:lnSpc>
                <a:spcPts val="11023"/>
              </a:lnSpc>
            </a:pPr>
            <a:r>
              <a:rPr lang="ja-JP" altLang="en-US" sz="7200" dirty="0">
                <a:latin typeface="ＭＳ ゴシック" panose="020B0609070205080204" pitchFamily="49" charset="-128"/>
                <a:ea typeface="ＭＳ ゴシック" panose="020B0609070205080204" pitchFamily="49" charset="-128"/>
              </a:rPr>
              <a:t>電子申請による</a:t>
            </a:r>
            <a:br>
              <a:rPr lang="en-US" altLang="ja-JP" sz="7200" dirty="0">
                <a:latin typeface="ＭＳ ゴシック" panose="020B0609070205080204" pitchFamily="49" charset="-128"/>
                <a:ea typeface="ＭＳ ゴシック" panose="020B0609070205080204" pitchFamily="49" charset="-128"/>
              </a:rPr>
            </a:br>
            <a:r>
              <a:rPr lang="ja-JP" altLang="en-US" sz="7200" dirty="0">
                <a:latin typeface="ＭＳ ゴシック" panose="020B0609070205080204" pitchFamily="49" charset="-128"/>
                <a:ea typeface="ＭＳ ゴシック" panose="020B0609070205080204" pitchFamily="49" charset="-128"/>
              </a:rPr>
              <a:t>公文書開示請求について</a:t>
            </a:r>
          </a:p>
        </p:txBody>
      </p:sp>
      <p:sp>
        <p:nvSpPr>
          <p:cNvPr id="5" name="スライド番号プレースホルダー 4"/>
          <p:cNvSpPr>
            <a:spLocks noGrp="1"/>
          </p:cNvSpPr>
          <p:nvPr>
            <p:ph type="sldNum" sz="quarter" idx="12"/>
          </p:nvPr>
        </p:nvSpPr>
        <p:spPr/>
        <p:txBody>
          <a:bodyPr/>
          <a:lstStyle/>
          <a:p>
            <a:fld id="{8606F1DD-C7BA-46F2-ABE1-AB751FAF1F63}" type="slidenum">
              <a:rPr lang="ja-JP" altLang="en-US" sz="2205"/>
              <a:t>1</a:t>
            </a:fld>
            <a:endParaRPr lang="ja-JP" altLang="en-US" sz="2205" dirty="0"/>
          </a:p>
        </p:txBody>
      </p:sp>
    </p:spTree>
    <p:extLst>
      <p:ext uri="{BB962C8B-B14F-4D97-AF65-F5344CB8AC3E}">
        <p14:creationId xmlns:p14="http://schemas.microsoft.com/office/powerpoint/2010/main" val="2833870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10</a:t>
            </a:fld>
            <a:endParaRPr kumimoji="1" lang="ja-JP" altLang="en-US"/>
          </a:p>
        </p:txBody>
      </p:sp>
      <p:pic>
        <p:nvPicPr>
          <p:cNvPr id="4" name="図 3"/>
          <p:cNvPicPr>
            <a:picLocks noChangeAspect="1"/>
          </p:cNvPicPr>
          <p:nvPr/>
        </p:nvPicPr>
        <p:blipFill>
          <a:blip r:embed="rId2"/>
          <a:stretch>
            <a:fillRect/>
          </a:stretch>
        </p:blipFill>
        <p:spPr>
          <a:xfrm>
            <a:off x="1206710" y="2755824"/>
            <a:ext cx="7920000" cy="3338626"/>
          </a:xfrm>
          <a:prstGeom prst="rect">
            <a:avLst/>
          </a:prstGeom>
        </p:spPr>
      </p:pic>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4/12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0" y="1311610"/>
            <a:ext cx="10691813" cy="139117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４　ご請求者情報（電話番号、連絡先）</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ご請求者の電話番号を入力してください。</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また、ご請求者とご担当者が異なる場合は、ご担当　</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者の連絡先を入力してください。</a:t>
            </a:r>
            <a:br>
              <a:rPr lang="en-US" altLang="ja-JP" sz="3200" dirty="0">
                <a:latin typeface="ＭＳ ゴシック" panose="020B0609070205080204" pitchFamily="49" charset="-128"/>
                <a:ea typeface="ＭＳ ゴシック" panose="020B0609070205080204" pitchFamily="49" charset="-128"/>
              </a:rPr>
            </a:br>
            <a:endParaRPr lang="ja-JP" altLang="en-US" sz="3200" dirty="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stretch>
            <a:fillRect/>
          </a:stretch>
        </p:blipFill>
        <p:spPr>
          <a:xfrm>
            <a:off x="1198926" y="6053939"/>
            <a:ext cx="7920000" cy="1220033"/>
          </a:xfrm>
          <a:prstGeom prst="rect">
            <a:avLst/>
          </a:prstGeom>
        </p:spPr>
      </p:pic>
    </p:spTree>
    <p:extLst>
      <p:ext uri="{BB962C8B-B14F-4D97-AF65-F5344CB8AC3E}">
        <p14:creationId xmlns:p14="http://schemas.microsoft.com/office/powerpoint/2010/main" val="3974698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11</a:t>
            </a:fld>
            <a:endParaRPr kumimoji="1" lang="ja-JP" altLang="en-US"/>
          </a:p>
        </p:txBody>
      </p:sp>
      <p:pic>
        <p:nvPicPr>
          <p:cNvPr id="4" name="図 3"/>
          <p:cNvPicPr>
            <a:picLocks noChangeAspect="1"/>
          </p:cNvPicPr>
          <p:nvPr/>
        </p:nvPicPr>
        <p:blipFill>
          <a:blip r:embed="rId2"/>
          <a:stretch>
            <a:fillRect/>
          </a:stretch>
        </p:blipFill>
        <p:spPr>
          <a:xfrm>
            <a:off x="267610" y="2986768"/>
            <a:ext cx="10156590" cy="3635990"/>
          </a:xfrm>
          <a:prstGeom prst="rect">
            <a:avLst/>
          </a:prstGeom>
        </p:spPr>
      </p:pic>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5/12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2" y="1115352"/>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５　請求内容</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ご請求される公文書の件名又は知りたいと思う事項　</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を具体的に入力してください。</a:t>
            </a:r>
            <a:r>
              <a:rPr lang="en-US" altLang="ja-JP" sz="3200" u="sng" dirty="0">
                <a:solidFill>
                  <a:srgbClr val="FF0000"/>
                </a:solidFill>
                <a:latin typeface="ＭＳ ゴシック" panose="020B0609070205080204" pitchFamily="49" charset="-128"/>
                <a:ea typeface="ＭＳ ゴシック" panose="020B0609070205080204" pitchFamily="49" charset="-128"/>
              </a:rPr>
              <a:t>200</a:t>
            </a:r>
            <a:r>
              <a:rPr lang="ja-JP" altLang="en-US" sz="3200" u="sng" dirty="0">
                <a:solidFill>
                  <a:srgbClr val="FF0000"/>
                </a:solidFill>
                <a:latin typeface="ＭＳ ゴシック" panose="020B0609070205080204" pitchFamily="49" charset="-128"/>
                <a:ea typeface="ＭＳ ゴシック" panose="020B0609070205080204" pitchFamily="49" charset="-128"/>
              </a:rPr>
              <a:t>文字を上回る場合、　</a:t>
            </a:r>
            <a:endParaRPr lang="en-US" altLang="ja-JP" sz="3200" u="sng"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ja-JP" altLang="en-US" sz="3200" u="sng" dirty="0">
                <a:solidFill>
                  <a:srgbClr val="FF0000"/>
                </a:solidFill>
                <a:latin typeface="ＭＳ ゴシック" panose="020B0609070205080204" pitchFamily="49" charset="-128"/>
                <a:ea typeface="ＭＳ ゴシック" panose="020B0609070205080204" pitchFamily="49" charset="-128"/>
              </a:rPr>
              <a:t>「別紙のとおり」と入力し、「別紙</a:t>
            </a:r>
            <a:r>
              <a:rPr lang="en-US" altLang="ja-JP" sz="3200" u="sng" dirty="0">
                <a:solidFill>
                  <a:srgbClr val="FF0000"/>
                </a:solidFill>
                <a:latin typeface="ＭＳ ゴシック" panose="020B0609070205080204" pitchFamily="49" charset="-128"/>
                <a:ea typeface="ＭＳ ゴシック" panose="020B0609070205080204" pitchFamily="49" charset="-128"/>
              </a:rPr>
              <a:t>_</a:t>
            </a:r>
            <a:r>
              <a:rPr lang="ja-JP" altLang="en-US" sz="3200" u="sng" dirty="0">
                <a:solidFill>
                  <a:srgbClr val="FF0000"/>
                </a:solidFill>
                <a:latin typeface="ＭＳ ゴシック" panose="020B0609070205080204" pitchFamily="49" charset="-128"/>
                <a:ea typeface="ＭＳ ゴシック" panose="020B0609070205080204" pitchFamily="49" charset="-128"/>
              </a:rPr>
              <a:t>請求する公文書の　</a:t>
            </a:r>
            <a:endParaRPr lang="en-US" altLang="ja-JP" sz="3200" u="sng"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ja-JP" altLang="en-US" sz="3200" u="sng" dirty="0">
                <a:solidFill>
                  <a:srgbClr val="FF0000"/>
                </a:solidFill>
                <a:latin typeface="ＭＳ ゴシック" panose="020B0609070205080204" pitchFamily="49" charset="-128"/>
                <a:ea typeface="ＭＳ ゴシック" panose="020B0609070205080204" pitchFamily="49" charset="-128"/>
              </a:rPr>
              <a:t>内容」欄に入力してください。</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3866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12</a:t>
            </a:fld>
            <a:endParaRPr kumimoji="1" lang="ja-JP" altLang="en-US"/>
          </a:p>
        </p:txBody>
      </p:sp>
      <p:pic>
        <p:nvPicPr>
          <p:cNvPr id="4" name="図 3"/>
          <p:cNvPicPr>
            <a:picLocks noChangeAspect="1"/>
          </p:cNvPicPr>
          <p:nvPr/>
        </p:nvPicPr>
        <p:blipFill>
          <a:blip r:embed="rId2"/>
          <a:stretch>
            <a:fillRect/>
          </a:stretch>
        </p:blipFill>
        <p:spPr>
          <a:xfrm>
            <a:off x="1525674" y="1372331"/>
            <a:ext cx="6908704" cy="1574933"/>
          </a:xfrm>
          <a:prstGeom prst="rect">
            <a:avLst/>
          </a:prstGeom>
        </p:spPr>
      </p:pic>
      <p:pic>
        <p:nvPicPr>
          <p:cNvPr id="5" name="図 4"/>
          <p:cNvPicPr>
            <a:picLocks noChangeAspect="1"/>
          </p:cNvPicPr>
          <p:nvPr/>
        </p:nvPicPr>
        <p:blipFill>
          <a:blip r:embed="rId3"/>
          <a:stretch>
            <a:fillRect/>
          </a:stretch>
        </p:blipFill>
        <p:spPr>
          <a:xfrm>
            <a:off x="1153435" y="3908161"/>
            <a:ext cx="8384939" cy="2581622"/>
          </a:xfrm>
          <a:prstGeom prst="rect">
            <a:avLst/>
          </a:prstGeom>
        </p:spPr>
      </p:pic>
      <p:sp>
        <p:nvSpPr>
          <p:cNvPr id="6" name="テキスト ボックス 5"/>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6/12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8" name="タイトル 1"/>
          <p:cNvSpPr txBox="1">
            <a:spLocks/>
          </p:cNvSpPr>
          <p:nvPr/>
        </p:nvSpPr>
        <p:spPr>
          <a:xfrm>
            <a:off x="0" y="630281"/>
            <a:ext cx="10691813" cy="139117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en-US" altLang="ja-JP" sz="2400" dirty="0">
                <a:latin typeface="ＭＳ ゴシック" panose="020B0609070205080204" pitchFamily="49" charset="-128"/>
                <a:ea typeface="ＭＳ ゴシック" panose="020B0609070205080204" pitchFamily="49" charset="-128"/>
              </a:rPr>
              <a:t>【14】</a:t>
            </a:r>
            <a:r>
              <a:rPr lang="ja-JP" altLang="en-US" sz="2400" dirty="0">
                <a:latin typeface="ＭＳ ゴシック" panose="020B0609070205080204" pitchFamily="49" charset="-128"/>
                <a:ea typeface="ＭＳ ゴシック" panose="020B0609070205080204" pitchFamily="49" charset="-128"/>
              </a:rPr>
              <a:t>請求する公文書の内容</a:t>
            </a:r>
            <a:br>
              <a:rPr lang="en-US" altLang="ja-JP" sz="2400" u="sng" dirty="0">
                <a:solidFill>
                  <a:srgbClr val="FF0000"/>
                </a:solidFill>
                <a:latin typeface="ＭＳ ゴシック" panose="020B0609070205080204" pitchFamily="49" charset="-128"/>
                <a:ea typeface="ＭＳ ゴシック" panose="020B0609070205080204" pitchFamily="49" charset="-128"/>
              </a:rPr>
            </a:br>
            <a:endParaRPr lang="ja-JP" altLang="en-US" sz="2400" u="sng" dirty="0">
              <a:solidFill>
                <a:srgbClr val="FF0000"/>
              </a:solidFill>
              <a:latin typeface="ＭＳ ゴシック" panose="020B0609070205080204" pitchFamily="49" charset="-128"/>
              <a:ea typeface="ＭＳ ゴシック" panose="020B0609070205080204" pitchFamily="49" charset="-128"/>
            </a:endParaRPr>
          </a:p>
        </p:txBody>
      </p:sp>
      <p:sp>
        <p:nvSpPr>
          <p:cNvPr id="9" name="右矢印 8"/>
          <p:cNvSpPr/>
          <p:nvPr/>
        </p:nvSpPr>
        <p:spPr>
          <a:xfrm rot="5400000">
            <a:off x="4142910" y="2924306"/>
            <a:ext cx="836708" cy="894156"/>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sp>
        <p:nvSpPr>
          <p:cNvPr id="10" name="タイトル 1"/>
          <p:cNvSpPr txBox="1">
            <a:spLocks/>
          </p:cNvSpPr>
          <p:nvPr/>
        </p:nvSpPr>
        <p:spPr>
          <a:xfrm>
            <a:off x="872260" y="6716241"/>
            <a:ext cx="10691813" cy="843434"/>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2000" dirty="0">
                <a:latin typeface="ＭＳ ゴシック" panose="020B0609070205080204" pitchFamily="49" charset="-128"/>
                <a:ea typeface="ＭＳ ゴシック" panose="020B0609070205080204" pitchFamily="49" charset="-128"/>
              </a:rPr>
              <a:t>「別紙のとおり」と入力すると、「</a:t>
            </a:r>
            <a:r>
              <a:rPr lang="en-US" altLang="ja-JP" sz="2000" dirty="0">
                <a:latin typeface="ＭＳ ゴシック" panose="020B0609070205080204" pitchFamily="49" charset="-128"/>
                <a:ea typeface="ＭＳ ゴシック" panose="020B0609070205080204" pitchFamily="49" charset="-128"/>
              </a:rPr>
              <a:t>【15】</a:t>
            </a:r>
            <a:r>
              <a:rPr lang="ja-JP" altLang="en-US" sz="2000" dirty="0">
                <a:latin typeface="ＭＳ ゴシック" panose="020B0609070205080204" pitchFamily="49" charset="-128"/>
                <a:ea typeface="ＭＳ ゴシック" panose="020B0609070205080204" pitchFamily="49" charset="-128"/>
              </a:rPr>
              <a:t>別紙</a:t>
            </a:r>
            <a:r>
              <a:rPr lang="en-US" altLang="ja-JP" sz="2000" dirty="0">
                <a:latin typeface="ＭＳ ゴシック" panose="020B0609070205080204" pitchFamily="49" charset="-128"/>
                <a:ea typeface="ＭＳ ゴシック" panose="020B0609070205080204" pitchFamily="49" charset="-128"/>
              </a:rPr>
              <a:t>_</a:t>
            </a:r>
            <a:r>
              <a:rPr lang="ja-JP" altLang="en-US" sz="2000" dirty="0">
                <a:latin typeface="ＭＳ ゴシック" panose="020B0609070205080204" pitchFamily="49" charset="-128"/>
                <a:ea typeface="ＭＳ ゴシック" panose="020B0609070205080204" pitchFamily="49" charset="-128"/>
              </a:rPr>
              <a:t>請求する公文書の</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内容」欄が表示されます。（同欄には</a:t>
            </a:r>
            <a:r>
              <a:rPr lang="en-US" altLang="ja-JP" sz="2000" dirty="0">
                <a:latin typeface="ＭＳ ゴシック" panose="020B0609070205080204" pitchFamily="49" charset="-128"/>
                <a:ea typeface="ＭＳ ゴシック" panose="020B0609070205080204" pitchFamily="49" charset="-128"/>
              </a:rPr>
              <a:t>1,000</a:t>
            </a:r>
            <a:r>
              <a:rPr lang="ja-JP" altLang="en-US" sz="2000" dirty="0">
                <a:latin typeface="ＭＳ ゴシック" panose="020B0609070205080204" pitchFamily="49" charset="-128"/>
                <a:ea typeface="ＭＳ ゴシック" panose="020B0609070205080204" pitchFamily="49" charset="-128"/>
              </a:rPr>
              <a:t>文字まで入力可能です。）</a:t>
            </a:r>
            <a:br>
              <a:rPr lang="en-US" altLang="ja-JP" sz="2000" u="sng" dirty="0">
                <a:solidFill>
                  <a:srgbClr val="FF0000"/>
                </a:solidFill>
                <a:latin typeface="ＭＳ ゴシック" panose="020B0609070205080204" pitchFamily="49" charset="-128"/>
                <a:ea typeface="ＭＳ ゴシック" panose="020B0609070205080204" pitchFamily="49" charset="-128"/>
              </a:rPr>
            </a:br>
            <a:endParaRPr lang="ja-JP" altLang="en-US" sz="2000"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7974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13</a:t>
            </a:fld>
            <a:endParaRPr kumimoji="1" lang="ja-JP" altLang="en-US"/>
          </a:p>
        </p:txBody>
      </p:sp>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7/12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303371" y="3186504"/>
            <a:ext cx="10036383" cy="837790"/>
          </a:xfrm>
          <a:prstGeom prst="rect">
            <a:avLst/>
          </a:prstGeom>
        </p:spPr>
      </p:pic>
      <p:sp>
        <p:nvSpPr>
          <p:cNvPr id="7" name="タイトル 1"/>
          <p:cNvSpPr txBox="1">
            <a:spLocks/>
          </p:cNvSpPr>
          <p:nvPr/>
        </p:nvSpPr>
        <p:spPr>
          <a:xfrm>
            <a:off x="-2" y="1115352"/>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６　請求の理由又は利用目的</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ご請求の理由又はご請求される公文書の利用目的を</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入力してください。</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15662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14</a:t>
            </a:fld>
            <a:endParaRPr kumimoji="1" lang="ja-JP" altLang="en-US"/>
          </a:p>
        </p:txBody>
      </p:sp>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8/12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182882" y="2464696"/>
            <a:ext cx="10173445" cy="3884723"/>
          </a:xfrm>
          <a:prstGeom prst="rect">
            <a:avLst/>
          </a:prstGeom>
        </p:spPr>
      </p:pic>
      <p:sp>
        <p:nvSpPr>
          <p:cNvPr id="7" name="タイトル 1"/>
          <p:cNvSpPr txBox="1">
            <a:spLocks/>
          </p:cNvSpPr>
          <p:nvPr/>
        </p:nvSpPr>
        <p:spPr>
          <a:xfrm>
            <a:off x="14066" y="833992"/>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７　開示の実施の方法</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開示の実施の方法を選択してください。</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4771453" y="4543640"/>
            <a:ext cx="5584874" cy="2134420"/>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　電磁的記録は対象の公文書が電磁的記録で存在する場合のみ開示を実施することができます。</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a:p>
            <a:r>
              <a:rPr kumimoji="1" lang="ja-JP" altLang="en-US" dirty="0">
                <a:solidFill>
                  <a:schemeClr val="tx1"/>
                </a:solidFill>
                <a:latin typeface="ＭＳ ゴシック" panose="020B0609070205080204" pitchFamily="49" charset="-128"/>
                <a:ea typeface="ＭＳ ゴシック" panose="020B0609070205080204" pitchFamily="49" charset="-128"/>
              </a:rPr>
              <a:t>　</a:t>
            </a:r>
            <a:r>
              <a:rPr kumimoji="1" lang="ja-JP" altLang="en-US" u="sng" dirty="0">
                <a:solidFill>
                  <a:schemeClr val="tx1"/>
                </a:solidFill>
                <a:latin typeface="ＭＳ ゴシック" panose="020B0609070205080204" pitchFamily="49" charset="-128"/>
                <a:ea typeface="ＭＳ ゴシック" panose="020B0609070205080204" pitchFamily="49" charset="-128"/>
              </a:rPr>
              <a:t>したがって、対象の公文書が紙媒体のみ存在する場合、電磁的記録での開示を実施することはできませんので、あらかじめご了承ください。</a:t>
            </a:r>
            <a:endParaRPr kumimoji="1" lang="en-US" altLang="ja-JP" u="sng" dirty="0">
              <a:solidFill>
                <a:schemeClr val="tx1"/>
              </a:solidFill>
              <a:latin typeface="ＭＳ ゴシック" panose="020B0609070205080204" pitchFamily="49" charset="-128"/>
              <a:ea typeface="ＭＳ ゴシック" panose="020B0609070205080204" pitchFamily="49" charset="-128"/>
            </a:endParaRPr>
          </a:p>
          <a:p>
            <a:r>
              <a:rPr kumimoji="1" lang="ja-JP" altLang="en-US" dirty="0">
                <a:solidFill>
                  <a:schemeClr val="tx1"/>
                </a:solidFill>
                <a:latin typeface="ＭＳ ゴシック" panose="020B0609070205080204" pitchFamily="49" charset="-128"/>
                <a:ea typeface="ＭＳ ゴシック" panose="020B0609070205080204" pitchFamily="49" charset="-128"/>
              </a:rPr>
              <a:t>　</a:t>
            </a:r>
            <a:r>
              <a:rPr kumimoji="1" lang="ja-JP" altLang="en-US" u="sng" dirty="0">
                <a:solidFill>
                  <a:schemeClr val="tx1"/>
                </a:solidFill>
                <a:latin typeface="ＭＳ ゴシック" panose="020B0609070205080204" pitchFamily="49" charset="-128"/>
                <a:ea typeface="ＭＳ ゴシック" panose="020B0609070205080204" pitchFamily="49" charset="-128"/>
              </a:rPr>
              <a:t>この場合、紙媒体での開示となります。</a:t>
            </a:r>
          </a:p>
        </p:txBody>
      </p:sp>
    </p:spTree>
    <p:extLst>
      <p:ext uri="{BB962C8B-B14F-4D97-AF65-F5344CB8AC3E}">
        <p14:creationId xmlns:p14="http://schemas.microsoft.com/office/powerpoint/2010/main" val="344528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15</a:t>
            </a:fld>
            <a:endParaRPr kumimoji="1" lang="ja-JP" altLang="en-US"/>
          </a:p>
        </p:txBody>
      </p:sp>
      <p:sp>
        <p:nvSpPr>
          <p:cNvPr id="4" name="テキスト ボックス 3"/>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9/12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14066" y="904332"/>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●写しの交付に係る費用　</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公文書の写しの交付を希望される場合、以下の写しの作成に係る費用をご負担いただきます。</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53921" y="5210039"/>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●写しの交付の方法</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窓口（富山県情報公開総合窓口</a:t>
            </a: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富山県警察本部総合</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窓口）又は郵送で交付します。</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郵送の場合、写しの交付に係る費用のほかに郵送料をご負担いただきます。</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77368426"/>
              </p:ext>
            </p:extLst>
          </p:nvPr>
        </p:nvGraphicFramePr>
        <p:xfrm>
          <a:off x="1978919" y="2305159"/>
          <a:ext cx="5927127" cy="2362962"/>
        </p:xfrm>
        <a:graphic>
          <a:graphicData uri="http://schemas.openxmlformats.org/drawingml/2006/table">
            <a:tbl>
              <a:tblPr firstRow="1" bandRow="1">
                <a:tableStyleId>{21E4AEA4-8DFA-4A89-87EB-49C32662AFE0}</a:tableStyleId>
              </a:tblPr>
              <a:tblGrid>
                <a:gridCol w="3403904">
                  <a:extLst>
                    <a:ext uri="{9D8B030D-6E8A-4147-A177-3AD203B41FA5}">
                      <a16:colId xmlns:a16="http://schemas.microsoft.com/office/drawing/2014/main" val="164939200"/>
                    </a:ext>
                  </a:extLst>
                </a:gridCol>
                <a:gridCol w="2523223">
                  <a:extLst>
                    <a:ext uri="{9D8B030D-6E8A-4147-A177-3AD203B41FA5}">
                      <a16:colId xmlns:a16="http://schemas.microsoft.com/office/drawing/2014/main" val="860546295"/>
                    </a:ext>
                  </a:extLst>
                </a:gridCol>
              </a:tblGrid>
              <a:tr h="370840">
                <a:tc>
                  <a:txBody>
                    <a:bodyPr/>
                    <a:lstStyle/>
                    <a:p>
                      <a:pPr algn="ctr"/>
                      <a:r>
                        <a:rPr kumimoji="1" lang="ja-JP" altLang="en-US" dirty="0">
                          <a:latin typeface="ＭＳ ゴシック" panose="020B0609070205080204" pitchFamily="49" charset="-128"/>
                          <a:ea typeface="ＭＳ ゴシック" panose="020B0609070205080204" pitchFamily="49" charset="-128"/>
                        </a:rPr>
                        <a:t>種　類</a:t>
                      </a:r>
                    </a:p>
                  </a:txBody>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金　額</a:t>
                      </a:r>
                    </a:p>
                  </a:txBody>
                  <a:tcPr/>
                </a:tc>
                <a:extLst>
                  <a:ext uri="{0D108BD9-81ED-4DB2-BD59-A6C34878D82A}">
                    <a16:rowId xmlns:a16="http://schemas.microsoft.com/office/drawing/2014/main" val="1262723928"/>
                  </a:ext>
                </a:extLst>
              </a:tr>
              <a:tr h="370840">
                <a:tc gridSpan="2">
                  <a:txBody>
                    <a:bodyPr/>
                    <a:lstStyle/>
                    <a:p>
                      <a:r>
                        <a:rPr kumimoji="1" lang="ja-JP" altLang="en-US" dirty="0">
                          <a:latin typeface="ＭＳ ゴシック" panose="020B0609070205080204" pitchFamily="49" charset="-128"/>
                          <a:ea typeface="ＭＳ ゴシック" panose="020B0609070205080204" pitchFamily="49" charset="-128"/>
                        </a:rPr>
                        <a:t>文書または図画</a:t>
                      </a:r>
                    </a:p>
                  </a:txBody>
                  <a:tcPr/>
                </a:tc>
                <a:tc hMerge="1">
                  <a:txBody>
                    <a:bodyPr/>
                    <a:lstStyle/>
                    <a:p>
                      <a:endParaRPr kumimoji="1" lang="ja-JP" altLang="en-US"/>
                    </a:p>
                  </a:txBody>
                  <a:tcPr/>
                </a:tc>
                <a:extLst>
                  <a:ext uri="{0D108BD9-81ED-4DB2-BD59-A6C34878D82A}">
                    <a16:rowId xmlns:a16="http://schemas.microsoft.com/office/drawing/2014/main" val="3228673059"/>
                  </a:ext>
                </a:extLst>
              </a:tr>
              <a:tr h="370840">
                <a:tc>
                  <a:txBody>
                    <a:bodyPr/>
                    <a:lstStyle/>
                    <a:p>
                      <a:r>
                        <a:rPr kumimoji="1" lang="ja-JP" altLang="en-US" dirty="0">
                          <a:latin typeface="ＭＳ ゴシック" panose="020B0609070205080204" pitchFamily="49" charset="-128"/>
                          <a:ea typeface="ＭＳ ゴシック" panose="020B0609070205080204" pitchFamily="49" charset="-128"/>
                        </a:rPr>
                        <a:t>・白黒（</a:t>
                      </a:r>
                      <a:r>
                        <a:rPr kumimoji="1" lang="en-US" altLang="ja-JP" dirty="0">
                          <a:latin typeface="ＭＳ ゴシック" panose="020B0609070205080204" pitchFamily="49" charset="-128"/>
                          <a:ea typeface="ＭＳ ゴシック" panose="020B0609070205080204" pitchFamily="49" charset="-128"/>
                        </a:rPr>
                        <a:t>A3,A4</a:t>
                      </a:r>
                      <a:r>
                        <a:rPr kumimoji="1" lang="ja-JP" altLang="en-US" dirty="0">
                          <a:latin typeface="ＭＳ ゴシック" panose="020B0609070205080204" pitchFamily="49" charset="-128"/>
                          <a:ea typeface="ＭＳ ゴシック" panose="020B0609070205080204" pitchFamily="49" charset="-128"/>
                        </a:rPr>
                        <a:t>サイズ）</a:t>
                      </a:r>
                    </a:p>
                  </a:txBody>
                  <a:tcPr/>
                </a:tc>
                <a:tc>
                  <a:txBody>
                    <a:bodyPr/>
                    <a:lstStyle/>
                    <a:p>
                      <a:pPr algn="r"/>
                      <a:r>
                        <a:rPr kumimoji="1" lang="en-US" altLang="ja-JP" dirty="0">
                          <a:latin typeface="ＭＳ ゴシック" panose="020B0609070205080204" pitchFamily="49" charset="-128"/>
                          <a:ea typeface="ＭＳ ゴシック" panose="020B0609070205080204" pitchFamily="49" charset="-128"/>
                        </a:rPr>
                        <a:t>10</a:t>
                      </a:r>
                      <a:r>
                        <a:rPr kumimoji="1" lang="ja-JP" altLang="en-US" dirty="0">
                          <a:latin typeface="ＭＳ ゴシック" panose="020B0609070205080204" pitchFamily="49" charset="-128"/>
                          <a:ea typeface="ＭＳ ゴシック" panose="020B0609070205080204" pitchFamily="49" charset="-128"/>
                        </a:rPr>
                        <a:t>円</a:t>
                      </a:r>
                      <a:r>
                        <a:rPr kumimoji="1" lang="en-US" altLang="ja-JP" dirty="0">
                          <a:latin typeface="ＭＳ ゴシック" panose="020B0609070205080204" pitchFamily="49" charset="-128"/>
                          <a:ea typeface="ＭＳ ゴシック" panose="020B0609070205080204" pitchFamily="49" charset="-128"/>
                        </a:rPr>
                        <a:t>/1</a:t>
                      </a:r>
                      <a:r>
                        <a:rPr kumimoji="1" lang="ja-JP" altLang="en-US" dirty="0">
                          <a:latin typeface="ＭＳ ゴシック" panose="020B0609070205080204" pitchFamily="49" charset="-128"/>
                          <a:ea typeface="ＭＳ ゴシック" panose="020B0609070205080204" pitchFamily="49" charset="-128"/>
                        </a:rPr>
                        <a:t>ページ</a:t>
                      </a:r>
                    </a:p>
                  </a:txBody>
                  <a:tcPr/>
                </a:tc>
                <a:extLst>
                  <a:ext uri="{0D108BD9-81ED-4DB2-BD59-A6C34878D82A}">
                    <a16:rowId xmlns:a16="http://schemas.microsoft.com/office/drawing/2014/main" val="641898372"/>
                  </a:ext>
                </a:extLst>
              </a:tr>
              <a:tr h="370840">
                <a:tc>
                  <a:txBody>
                    <a:bodyPr/>
                    <a:lstStyle/>
                    <a:p>
                      <a:r>
                        <a:rPr kumimoji="1" lang="ja-JP" altLang="en-US" dirty="0">
                          <a:latin typeface="ＭＳ ゴシック" panose="020B0609070205080204" pitchFamily="49" charset="-128"/>
                          <a:ea typeface="ＭＳ ゴシック" panose="020B0609070205080204" pitchFamily="49" charset="-128"/>
                        </a:rPr>
                        <a:t>・カラー（</a:t>
                      </a:r>
                      <a:r>
                        <a:rPr kumimoji="1" lang="en-US" altLang="ja-JP" dirty="0">
                          <a:latin typeface="ＭＳ ゴシック" panose="020B0609070205080204" pitchFamily="49" charset="-128"/>
                          <a:ea typeface="ＭＳ ゴシック" panose="020B0609070205080204" pitchFamily="49" charset="-128"/>
                        </a:rPr>
                        <a:t>A3,A4</a:t>
                      </a:r>
                      <a:r>
                        <a:rPr kumimoji="1" lang="ja-JP" altLang="en-US" dirty="0">
                          <a:latin typeface="ＭＳ ゴシック" panose="020B0609070205080204" pitchFamily="49" charset="-128"/>
                          <a:ea typeface="ＭＳ ゴシック" panose="020B0609070205080204" pitchFamily="49" charset="-128"/>
                        </a:rPr>
                        <a:t>サイズ）</a:t>
                      </a:r>
                    </a:p>
                  </a:txBody>
                  <a:tcPr/>
                </a:tc>
                <a:tc>
                  <a:txBody>
                    <a:bodyPr/>
                    <a:lstStyle/>
                    <a:p>
                      <a:pPr marL="0" marR="0" lvl="0" indent="0" algn="r" defTabSz="1007943" rtl="0" eaLnBrk="1" fontAlgn="auto" latinLnBrk="0" hangingPunct="1">
                        <a:lnSpc>
                          <a:spcPct val="100000"/>
                        </a:lnSpc>
                        <a:spcBef>
                          <a:spcPts val="0"/>
                        </a:spcBef>
                        <a:spcAft>
                          <a:spcPts val="0"/>
                        </a:spcAft>
                        <a:buClrTx/>
                        <a:buSzTx/>
                        <a:buFontTx/>
                        <a:buNone/>
                        <a:tabLst/>
                        <a:defRPr/>
                      </a:pPr>
                      <a:r>
                        <a:rPr kumimoji="1" lang="en-US" altLang="ja-JP" dirty="0">
                          <a:latin typeface="ＭＳ ゴシック" panose="020B0609070205080204" pitchFamily="49" charset="-128"/>
                          <a:ea typeface="ＭＳ ゴシック" panose="020B0609070205080204" pitchFamily="49" charset="-128"/>
                        </a:rPr>
                        <a:t>80</a:t>
                      </a:r>
                      <a:r>
                        <a:rPr kumimoji="1" lang="ja-JP" altLang="en-US" dirty="0">
                          <a:latin typeface="ＭＳ ゴシック" panose="020B0609070205080204" pitchFamily="49" charset="-128"/>
                          <a:ea typeface="ＭＳ ゴシック" panose="020B0609070205080204" pitchFamily="49" charset="-128"/>
                        </a:rPr>
                        <a:t>円</a:t>
                      </a:r>
                      <a:r>
                        <a:rPr kumimoji="1" lang="en-US" altLang="ja-JP" dirty="0">
                          <a:latin typeface="ＭＳ ゴシック" panose="020B0609070205080204" pitchFamily="49" charset="-128"/>
                          <a:ea typeface="ＭＳ ゴシック" panose="020B0609070205080204" pitchFamily="49" charset="-128"/>
                        </a:rPr>
                        <a:t>/1</a:t>
                      </a:r>
                      <a:r>
                        <a:rPr kumimoji="1" lang="ja-JP" altLang="en-US" dirty="0">
                          <a:latin typeface="ＭＳ ゴシック" panose="020B0609070205080204" pitchFamily="49" charset="-128"/>
                          <a:ea typeface="ＭＳ ゴシック" panose="020B0609070205080204" pitchFamily="49" charset="-128"/>
                        </a:rPr>
                        <a:t>ページ</a:t>
                      </a:r>
                    </a:p>
                  </a:txBody>
                  <a:tcPr/>
                </a:tc>
                <a:extLst>
                  <a:ext uri="{0D108BD9-81ED-4DB2-BD59-A6C34878D82A}">
                    <a16:rowId xmlns:a16="http://schemas.microsoft.com/office/drawing/2014/main" val="3267986200"/>
                  </a:ext>
                </a:extLst>
              </a:tr>
              <a:tr h="370840">
                <a:tc gridSpan="2">
                  <a:txBody>
                    <a:bodyPr/>
                    <a:lstStyle/>
                    <a:p>
                      <a:r>
                        <a:rPr kumimoji="1" lang="ja-JP" altLang="en-US" dirty="0">
                          <a:latin typeface="ＭＳ ゴシック" panose="020B0609070205080204" pitchFamily="49" charset="-128"/>
                          <a:ea typeface="ＭＳ ゴシック" panose="020B0609070205080204" pitchFamily="49" charset="-128"/>
                        </a:rPr>
                        <a:t>電磁的記録</a:t>
                      </a:r>
                    </a:p>
                  </a:txBody>
                  <a:tcPr/>
                </a:tc>
                <a:tc hMerge="1">
                  <a:txBody>
                    <a:bodyPr/>
                    <a:lstStyle/>
                    <a:p>
                      <a:endParaRPr kumimoji="1" lang="ja-JP" altLang="en-US" dirty="0"/>
                    </a:p>
                  </a:txBody>
                  <a:tcPr/>
                </a:tc>
                <a:extLst>
                  <a:ext uri="{0D108BD9-81ED-4DB2-BD59-A6C34878D82A}">
                    <a16:rowId xmlns:a16="http://schemas.microsoft.com/office/drawing/2014/main" val="3526969578"/>
                  </a:ext>
                </a:extLst>
              </a:tr>
              <a:tr h="370840">
                <a:tc>
                  <a:txBody>
                    <a:bodyPr/>
                    <a:lstStyle/>
                    <a:p>
                      <a:r>
                        <a:rPr kumimoji="1" lang="ja-JP" altLang="en-US" dirty="0">
                          <a:latin typeface="ＭＳ ゴシック" panose="020B0609070205080204" pitchFamily="49" charset="-128"/>
                          <a:ea typeface="ＭＳ ゴシック" panose="020B0609070205080204" pitchFamily="49" charset="-128"/>
                        </a:rPr>
                        <a:t>・</a:t>
                      </a:r>
                      <a:r>
                        <a:rPr kumimoji="1" lang="en-US" altLang="ja-JP" dirty="0">
                          <a:latin typeface="ＭＳ ゴシック" panose="020B0609070205080204" pitchFamily="49" charset="-128"/>
                          <a:ea typeface="ＭＳ ゴシック" panose="020B0609070205080204" pitchFamily="49" charset="-128"/>
                        </a:rPr>
                        <a:t>CD-R</a:t>
                      </a:r>
                      <a:endParaRPr kumimoji="1" lang="ja-JP" altLang="en-US" dirty="0">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dirty="0">
                          <a:latin typeface="ＭＳ ゴシック" panose="020B0609070205080204" pitchFamily="49" charset="-128"/>
                          <a:ea typeface="ＭＳ ゴシック" panose="020B0609070205080204" pitchFamily="49" charset="-128"/>
                        </a:rPr>
                        <a:t>220</a:t>
                      </a:r>
                      <a:r>
                        <a:rPr kumimoji="1" lang="ja-JP" altLang="en-US" dirty="0">
                          <a:latin typeface="ＭＳ ゴシック" panose="020B0609070205080204" pitchFamily="49" charset="-128"/>
                          <a:ea typeface="ＭＳ ゴシック" panose="020B0609070205080204" pitchFamily="49" charset="-128"/>
                        </a:rPr>
                        <a:t>円</a:t>
                      </a:r>
                      <a:r>
                        <a:rPr kumimoji="1" lang="en-US" altLang="ja-JP" dirty="0">
                          <a:latin typeface="ＭＳ ゴシック" panose="020B0609070205080204" pitchFamily="49" charset="-128"/>
                          <a:ea typeface="ＭＳ ゴシック" panose="020B0609070205080204" pitchFamily="49" charset="-128"/>
                        </a:rPr>
                        <a:t>/1</a:t>
                      </a:r>
                      <a:r>
                        <a:rPr kumimoji="1" lang="ja-JP" altLang="en-US" dirty="0">
                          <a:latin typeface="ＭＳ ゴシック" panose="020B0609070205080204" pitchFamily="49" charset="-128"/>
                          <a:ea typeface="ＭＳ ゴシック" panose="020B0609070205080204" pitchFamily="49" charset="-128"/>
                        </a:rPr>
                        <a:t>枚</a:t>
                      </a:r>
                    </a:p>
                  </a:txBody>
                  <a:tcPr/>
                </a:tc>
                <a:extLst>
                  <a:ext uri="{0D108BD9-81ED-4DB2-BD59-A6C34878D82A}">
                    <a16:rowId xmlns:a16="http://schemas.microsoft.com/office/drawing/2014/main" val="703646990"/>
                  </a:ext>
                </a:extLst>
              </a:tr>
            </a:tbl>
          </a:graphicData>
        </a:graphic>
      </p:graphicFrame>
    </p:spTree>
    <p:extLst>
      <p:ext uri="{BB962C8B-B14F-4D97-AF65-F5344CB8AC3E}">
        <p14:creationId xmlns:p14="http://schemas.microsoft.com/office/powerpoint/2010/main" val="11467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2" y="1382638"/>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８　入力が終わりましたら、　　　　ボタンをクリック</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してください。</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９　送信内容確認画面でパスワード（半角</a:t>
            </a:r>
            <a:r>
              <a:rPr lang="en-US" altLang="ja-JP" sz="3200" dirty="0">
                <a:latin typeface="ＭＳ ゴシック" panose="020B0609070205080204" pitchFamily="49" charset="-128"/>
                <a:ea typeface="ＭＳ ゴシック" panose="020B0609070205080204" pitchFamily="49" charset="-128"/>
              </a:rPr>
              <a:t>6</a:t>
            </a:r>
            <a:r>
              <a:rPr lang="ja-JP" altLang="en-US" sz="3200" dirty="0">
                <a:latin typeface="ＭＳ ゴシック" panose="020B0609070205080204" pitchFamily="49" charset="-128"/>
                <a:ea typeface="ＭＳ ゴシック" panose="020B0609070205080204" pitchFamily="49" charset="-128"/>
              </a:rPr>
              <a:t>～</a:t>
            </a:r>
            <a:r>
              <a:rPr lang="en-US" altLang="ja-JP" sz="3200" dirty="0">
                <a:latin typeface="ＭＳ ゴシック" panose="020B0609070205080204" pitchFamily="49" charset="-128"/>
                <a:ea typeface="ＭＳ ゴシック" panose="020B0609070205080204" pitchFamily="49" charset="-128"/>
              </a:rPr>
              <a:t>20</a:t>
            </a:r>
            <a:r>
              <a:rPr lang="ja-JP" altLang="en-US" sz="3200" dirty="0">
                <a:latin typeface="ＭＳ ゴシック" panose="020B0609070205080204" pitchFamily="49" charset="-128"/>
                <a:ea typeface="ＭＳ ゴシック" panose="020B0609070205080204" pitchFamily="49" charset="-128"/>
              </a:rPr>
              <a:t>文字以</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内）を入力し、　　　ボタンをクリックしてください。</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16</a:t>
            </a:fld>
            <a:endParaRPr kumimoji="1" lang="ja-JP" altLang="en-US"/>
          </a:p>
        </p:txBody>
      </p:sp>
      <p:pic>
        <p:nvPicPr>
          <p:cNvPr id="6" name="図 5"/>
          <p:cNvPicPr>
            <a:picLocks noChangeAspect="1"/>
          </p:cNvPicPr>
          <p:nvPr/>
        </p:nvPicPr>
        <p:blipFill>
          <a:blip r:embed="rId2"/>
          <a:stretch>
            <a:fillRect/>
          </a:stretch>
        </p:blipFill>
        <p:spPr>
          <a:xfrm>
            <a:off x="1294830" y="3137095"/>
            <a:ext cx="8275429" cy="3207434"/>
          </a:xfrm>
          <a:prstGeom prst="rect">
            <a:avLst/>
          </a:prstGeom>
        </p:spPr>
      </p:pic>
      <p:sp>
        <p:nvSpPr>
          <p:cNvPr id="7" name="テキスト ボックス 6"/>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10/12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9" name="円/楕円 11"/>
          <p:cNvSpPr/>
          <p:nvPr/>
        </p:nvSpPr>
        <p:spPr>
          <a:xfrm>
            <a:off x="2867815" y="5233201"/>
            <a:ext cx="3758068" cy="689297"/>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pic>
        <p:nvPicPr>
          <p:cNvPr id="5" name="図 4"/>
          <p:cNvPicPr>
            <a:picLocks noChangeAspect="1"/>
          </p:cNvPicPr>
          <p:nvPr/>
        </p:nvPicPr>
        <p:blipFill>
          <a:blip r:embed="rId3"/>
          <a:stretch>
            <a:fillRect/>
          </a:stretch>
        </p:blipFill>
        <p:spPr>
          <a:xfrm>
            <a:off x="3116323" y="2326847"/>
            <a:ext cx="1504950" cy="352425"/>
          </a:xfrm>
          <a:prstGeom prst="rect">
            <a:avLst/>
          </a:prstGeom>
        </p:spPr>
      </p:pic>
      <p:pic>
        <p:nvPicPr>
          <p:cNvPr id="2" name="図 1"/>
          <p:cNvPicPr>
            <a:picLocks noChangeAspect="1"/>
          </p:cNvPicPr>
          <p:nvPr/>
        </p:nvPicPr>
        <p:blipFill>
          <a:blip r:embed="rId4"/>
          <a:stretch>
            <a:fillRect/>
          </a:stretch>
        </p:blipFill>
        <p:spPr>
          <a:xfrm>
            <a:off x="5359972" y="978484"/>
            <a:ext cx="1476375" cy="361950"/>
          </a:xfrm>
          <a:prstGeom prst="rect">
            <a:avLst/>
          </a:prstGeom>
        </p:spPr>
      </p:pic>
    </p:spTree>
    <p:extLst>
      <p:ext uri="{BB962C8B-B14F-4D97-AF65-F5344CB8AC3E}">
        <p14:creationId xmlns:p14="http://schemas.microsoft.com/office/powerpoint/2010/main" val="1294414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17</a:t>
            </a:fld>
            <a:endParaRPr kumimoji="1" lang="ja-JP" altLang="en-US"/>
          </a:p>
        </p:txBody>
      </p:sp>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11/12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588790" y="2488528"/>
            <a:ext cx="9514228" cy="3253533"/>
          </a:xfrm>
          <a:prstGeom prst="rect">
            <a:avLst/>
          </a:prstGeom>
        </p:spPr>
      </p:pic>
      <p:sp>
        <p:nvSpPr>
          <p:cNvPr id="7" name="タイトル 1"/>
          <p:cNvSpPr txBox="1">
            <a:spLocks/>
          </p:cNvSpPr>
          <p:nvPr/>
        </p:nvSpPr>
        <p:spPr>
          <a:xfrm>
            <a:off x="-2" y="1045012"/>
            <a:ext cx="10691813" cy="1754457"/>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en-US" altLang="ja-JP" sz="3200" dirty="0">
                <a:latin typeface="ＭＳ ゴシック" panose="020B0609070205080204" pitchFamily="49" charset="-128"/>
                <a:ea typeface="ＭＳ ゴシック" panose="020B0609070205080204" pitchFamily="49" charset="-128"/>
              </a:rPr>
              <a:t>10</a:t>
            </a:r>
            <a:r>
              <a:rPr lang="ja-JP" altLang="en-US" sz="3200" dirty="0">
                <a:latin typeface="ＭＳ ゴシック" panose="020B0609070205080204" pitchFamily="49" charset="-128"/>
                <a:ea typeface="ＭＳ ゴシック" panose="020B0609070205080204" pitchFamily="49" charset="-128"/>
              </a:rPr>
              <a:t>　送信が完了しました。</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ボタンをクリックすると、公文書開示請求書　</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を出力することができます。</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br>
              <a:rPr lang="en-US" altLang="ja-JP" sz="3200" u="sng" dirty="0">
                <a:solidFill>
                  <a:srgbClr val="FF0000"/>
                </a:solidFill>
                <a:latin typeface="ＭＳ ゴシック" panose="020B0609070205080204" pitchFamily="49" charset="-128"/>
                <a:ea typeface="ＭＳ ゴシック" panose="020B0609070205080204" pitchFamily="49" charset="-128"/>
              </a:rPr>
            </a:br>
            <a:endParaRPr lang="ja-JP" altLang="en-US" sz="3200" u="sng" dirty="0">
              <a:solidFill>
                <a:srgbClr val="FF0000"/>
              </a:solidFill>
              <a:latin typeface="ＭＳ ゴシック" panose="020B0609070205080204" pitchFamily="49" charset="-128"/>
              <a:ea typeface="ＭＳ ゴシック" panose="020B0609070205080204" pitchFamily="49" charset="-128"/>
            </a:endParaRPr>
          </a:p>
        </p:txBody>
      </p:sp>
      <p:pic>
        <p:nvPicPr>
          <p:cNvPr id="8" name="図 7"/>
          <p:cNvPicPr>
            <a:picLocks noChangeAspect="1"/>
          </p:cNvPicPr>
          <p:nvPr/>
        </p:nvPicPr>
        <p:blipFill>
          <a:blip r:embed="rId3"/>
          <a:stretch>
            <a:fillRect/>
          </a:stretch>
        </p:blipFill>
        <p:spPr>
          <a:xfrm>
            <a:off x="538290" y="1321995"/>
            <a:ext cx="1533525" cy="361950"/>
          </a:xfrm>
          <a:prstGeom prst="rect">
            <a:avLst/>
          </a:prstGeom>
        </p:spPr>
      </p:pic>
      <p:sp>
        <p:nvSpPr>
          <p:cNvPr id="9" name="円/楕円 11"/>
          <p:cNvSpPr/>
          <p:nvPr/>
        </p:nvSpPr>
        <p:spPr>
          <a:xfrm>
            <a:off x="538290" y="5345744"/>
            <a:ext cx="1211816" cy="50886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spTree>
    <p:extLst>
      <p:ext uri="{BB962C8B-B14F-4D97-AF65-F5344CB8AC3E}">
        <p14:creationId xmlns:p14="http://schemas.microsoft.com/office/powerpoint/2010/main" val="209748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18</a:t>
            </a:fld>
            <a:endParaRPr kumimoji="1" lang="ja-JP" altLang="en-US"/>
          </a:p>
        </p:txBody>
      </p:sp>
      <p:sp>
        <p:nvSpPr>
          <p:cNvPr id="4" name="タイトル 1"/>
          <p:cNvSpPr txBox="1">
            <a:spLocks/>
          </p:cNvSpPr>
          <p:nvPr/>
        </p:nvSpPr>
        <p:spPr>
          <a:xfrm>
            <a:off x="0" y="630281"/>
            <a:ext cx="10691813" cy="139117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2400" dirty="0">
                <a:latin typeface="ＭＳ ゴシック" panose="020B0609070205080204" pitchFamily="49" charset="-128"/>
                <a:ea typeface="ＭＳ ゴシック" panose="020B0609070205080204" pitchFamily="49" charset="-128"/>
              </a:rPr>
              <a:t>●出力した公文書開示請求書</a:t>
            </a:r>
            <a:br>
              <a:rPr lang="en-US" altLang="ja-JP" sz="2400" u="sng" dirty="0">
                <a:solidFill>
                  <a:srgbClr val="FF0000"/>
                </a:solidFill>
                <a:latin typeface="ＭＳ ゴシック" panose="020B0609070205080204" pitchFamily="49" charset="-128"/>
                <a:ea typeface="ＭＳ ゴシック" panose="020B0609070205080204" pitchFamily="49" charset="-128"/>
              </a:rPr>
            </a:br>
            <a:endParaRPr lang="ja-JP" altLang="en-US" sz="2400" u="sng" dirty="0">
              <a:solidFill>
                <a:srgbClr val="FF0000"/>
              </a:solidFill>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12/12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705033" y="1659132"/>
            <a:ext cx="4076700" cy="5029200"/>
          </a:xfrm>
          <a:prstGeom prst="rect">
            <a:avLst/>
          </a:prstGeom>
        </p:spPr>
      </p:pic>
      <p:pic>
        <p:nvPicPr>
          <p:cNvPr id="7" name="図 6"/>
          <p:cNvPicPr>
            <a:picLocks noChangeAspect="1"/>
          </p:cNvPicPr>
          <p:nvPr/>
        </p:nvPicPr>
        <p:blipFill>
          <a:blip r:embed="rId3"/>
          <a:stretch>
            <a:fillRect/>
          </a:stretch>
        </p:blipFill>
        <p:spPr>
          <a:xfrm>
            <a:off x="5727055" y="1592457"/>
            <a:ext cx="3648075" cy="5162550"/>
          </a:xfrm>
          <a:prstGeom prst="rect">
            <a:avLst/>
          </a:prstGeom>
        </p:spPr>
      </p:pic>
      <p:sp>
        <p:nvSpPr>
          <p:cNvPr id="8" name="テキスト ボックス 7"/>
          <p:cNvSpPr txBox="1"/>
          <p:nvPr/>
        </p:nvSpPr>
        <p:spPr>
          <a:xfrm>
            <a:off x="844061" y="1592457"/>
            <a:ext cx="3770141" cy="5162550"/>
          </a:xfrm>
          <a:prstGeom prst="rect">
            <a:avLst/>
          </a:prstGeom>
          <a:noFill/>
          <a:ln>
            <a:solidFill>
              <a:schemeClr val="tx1"/>
            </a:solidFill>
          </a:ln>
        </p:spPr>
        <p:txBody>
          <a:bodyPr wrap="square" rtlCol="0">
            <a:spAutoFit/>
          </a:bodyPr>
          <a:lstStyle/>
          <a:p>
            <a:endParaRPr kumimoji="1" lang="ja-JP" altLang="en-US" dirty="0"/>
          </a:p>
        </p:txBody>
      </p:sp>
      <p:sp>
        <p:nvSpPr>
          <p:cNvPr id="9" name="テキスト ボックス 8"/>
          <p:cNvSpPr txBox="1"/>
          <p:nvPr/>
        </p:nvSpPr>
        <p:spPr>
          <a:xfrm>
            <a:off x="5681691" y="1592457"/>
            <a:ext cx="3770141" cy="5162550"/>
          </a:xfrm>
          <a:prstGeom prst="rect">
            <a:avLst/>
          </a:prstGeom>
          <a:noFill/>
          <a:ln>
            <a:solidFill>
              <a:schemeClr val="tx1"/>
            </a:solidFill>
          </a:ln>
        </p:spPr>
        <p:txBody>
          <a:bodyPr wrap="square" rtlCol="0">
            <a:spAutoFit/>
          </a:bodyPr>
          <a:lstStyle/>
          <a:p>
            <a:endParaRPr kumimoji="1" lang="ja-JP" altLang="en-US" dirty="0"/>
          </a:p>
        </p:txBody>
      </p:sp>
      <p:sp>
        <p:nvSpPr>
          <p:cNvPr id="10" name="正方形/長方形 9"/>
          <p:cNvSpPr/>
          <p:nvPr/>
        </p:nvSpPr>
        <p:spPr>
          <a:xfrm>
            <a:off x="6061169" y="2978801"/>
            <a:ext cx="2979845" cy="2134420"/>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「別紙</a:t>
            </a:r>
            <a:r>
              <a:rPr kumimoji="1" lang="en-US" altLang="ja-JP" dirty="0">
                <a:solidFill>
                  <a:schemeClr val="tx1"/>
                </a:solidFill>
                <a:latin typeface="ＭＳ ゴシック" panose="020B0609070205080204" pitchFamily="49" charset="-128"/>
                <a:ea typeface="ＭＳ ゴシック" panose="020B0609070205080204" pitchFamily="49" charset="-128"/>
              </a:rPr>
              <a:t>_</a:t>
            </a:r>
            <a:r>
              <a:rPr kumimoji="1" lang="ja-JP" altLang="en-US" dirty="0">
                <a:solidFill>
                  <a:schemeClr val="tx1"/>
                </a:solidFill>
                <a:latin typeface="ＭＳ ゴシック" panose="020B0609070205080204" pitchFamily="49" charset="-128"/>
                <a:ea typeface="ＭＳ ゴシック" panose="020B0609070205080204" pitchFamily="49" charset="-128"/>
              </a:rPr>
              <a:t>請求する公文書の内容欄」に入力しない場合であっても、このページは出力されます。</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32193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19</a:t>
            </a:fld>
            <a:endParaRPr kumimoji="1" lang="ja-JP" altLang="en-US"/>
          </a:p>
        </p:txBody>
      </p:sp>
      <p:sp>
        <p:nvSpPr>
          <p:cNvPr id="4" name="テキスト ボックス 3"/>
          <p:cNvSpPr txBox="1"/>
          <p:nvPr/>
        </p:nvSpPr>
        <p:spPr>
          <a:xfrm>
            <a:off x="-3" y="-6003"/>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Ⅲ</a:t>
            </a:r>
            <a:r>
              <a:rPr lang="ja-JP" altLang="en-US" sz="3527" b="1" dirty="0">
                <a:solidFill>
                  <a:schemeClr val="bg1"/>
                </a:solidFill>
                <a:latin typeface="ＭＳ ゴシック" panose="020B0609070205080204" pitchFamily="49" charset="-128"/>
                <a:ea typeface="ＭＳ ゴシック" panose="020B0609070205080204" pitchFamily="49" charset="-128"/>
              </a:rPr>
              <a:t>　送信完了後の流れ　</a:t>
            </a:r>
            <a:r>
              <a:rPr lang="en-US" altLang="ja-JP" sz="3527" b="1" dirty="0">
                <a:solidFill>
                  <a:schemeClr val="bg1"/>
                </a:solidFill>
                <a:latin typeface="ＭＳ ゴシック" panose="020B0609070205080204" pitchFamily="49" charset="-128"/>
                <a:ea typeface="ＭＳ ゴシック" panose="020B0609070205080204" pitchFamily="49" charset="-128"/>
              </a:rPr>
              <a:t>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2" y="753657"/>
            <a:ext cx="10691813" cy="6364171"/>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１　富山県がご請求いただいた公文書開示請求を受信し</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a:t>
            </a:r>
            <a:r>
              <a:rPr lang="ja-JP" altLang="en-US" sz="3200" dirty="0" err="1">
                <a:latin typeface="ＭＳ ゴシック" panose="020B0609070205080204" pitchFamily="49" charset="-128"/>
                <a:ea typeface="ＭＳ ゴシック" panose="020B0609070205080204" pitchFamily="49" charset="-128"/>
              </a:rPr>
              <a:t>た</a:t>
            </a:r>
            <a:r>
              <a:rPr lang="ja-JP" altLang="en-US" sz="3200" dirty="0">
                <a:latin typeface="ＭＳ ゴシック" panose="020B0609070205080204" pitchFamily="49" charset="-128"/>
                <a:ea typeface="ＭＳ ゴシック" panose="020B0609070205080204" pitchFamily="49" charset="-128"/>
              </a:rPr>
              <a:t>後に、記載内容に不備がないか審査を行い、問題が</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なければ正式に受付けます。（休日や夜間に受信した</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場合には、翌開庁日に審査を行います。） </a:t>
            </a:r>
            <a:endParaRPr lang="en-US" altLang="ja-JP" sz="3200" dirty="0">
              <a:latin typeface="ＭＳ ゴシック" panose="020B0609070205080204" pitchFamily="49" charset="-128"/>
              <a:ea typeface="ＭＳ ゴシック" panose="020B0609070205080204" pitchFamily="49" charset="-128"/>
            </a:endParaRPr>
          </a:p>
          <a:p>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a:t>
            </a:r>
            <a:r>
              <a:rPr lang="en-US" altLang="ja-JP" sz="3200" dirty="0">
                <a:solidFill>
                  <a:srgbClr val="FF0000"/>
                </a:solidFill>
                <a:latin typeface="ＭＳ ゴシック" panose="020B0609070205080204" pitchFamily="49" charset="-128"/>
                <a:ea typeface="ＭＳ ゴシック" panose="020B0609070205080204" pitchFamily="49" charset="-128"/>
              </a:rPr>
              <a:t>※1 </a:t>
            </a:r>
            <a:r>
              <a:rPr lang="ja-JP" altLang="en-US" sz="3200" dirty="0">
                <a:solidFill>
                  <a:srgbClr val="FF0000"/>
                </a:solidFill>
                <a:latin typeface="ＭＳ ゴシック" panose="020B0609070205080204" pitchFamily="49" charset="-128"/>
                <a:ea typeface="ＭＳ ゴシック" panose="020B0609070205080204" pitchFamily="49" charset="-128"/>
              </a:rPr>
              <a:t>送信完了時に「申請受付」の電子メールが届き</a:t>
            </a:r>
            <a:r>
              <a:rPr lang="ja-JP" altLang="en-US" sz="3200" dirty="0" err="1">
                <a:solidFill>
                  <a:srgbClr val="FF0000"/>
                </a:solidFill>
                <a:latin typeface="ＭＳ ゴシック" panose="020B0609070205080204" pitchFamily="49" charset="-128"/>
                <a:ea typeface="ＭＳ ゴシック" panose="020B0609070205080204" pitchFamily="49" charset="-128"/>
              </a:rPr>
              <a:t>ま</a:t>
            </a:r>
            <a:r>
              <a:rPr lang="ja-JP" altLang="en-US" sz="3200" dirty="0">
                <a:solidFill>
                  <a:srgbClr val="FF0000"/>
                </a:solidFill>
                <a:latin typeface="ＭＳ ゴシック" panose="020B0609070205080204" pitchFamily="49" charset="-128"/>
                <a:ea typeface="ＭＳ ゴシック" panose="020B0609070205080204" pitchFamily="49" charset="-128"/>
              </a:rPr>
              <a:t>  </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すが、この時点では正式受付ではありませんので、</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ご注意ください。</a:t>
            </a:r>
            <a:r>
              <a:rPr lang="ja-JP" altLang="en-US" sz="3200" dirty="0">
                <a:latin typeface="ＭＳ ゴシック" panose="020B0609070205080204" pitchFamily="49" charset="-128"/>
                <a:ea typeface="ＭＳ ゴシック" panose="020B0609070205080204" pitchFamily="49" charset="-128"/>
              </a:rPr>
              <a:t>　　</a:t>
            </a:r>
            <a:br>
              <a:rPr lang="en-US" altLang="ja-JP" sz="3200" u="sng" dirty="0">
                <a:solidFill>
                  <a:srgbClr val="FF0000"/>
                </a:solidFill>
                <a:latin typeface="ＭＳ ゴシック" panose="020B0609070205080204" pitchFamily="49" charset="-128"/>
                <a:ea typeface="ＭＳ ゴシック" panose="020B0609070205080204" pitchFamily="49" charset="-128"/>
              </a:rPr>
            </a:br>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en-US" altLang="ja-JP" sz="3200" dirty="0">
                <a:solidFill>
                  <a:srgbClr val="FF0000"/>
                </a:solidFill>
                <a:latin typeface="ＭＳ ゴシック" panose="020B0609070205080204" pitchFamily="49" charset="-128"/>
                <a:ea typeface="ＭＳ ゴシック" panose="020B0609070205080204" pitchFamily="49" charset="-128"/>
              </a:rPr>
              <a:t>※2 </a:t>
            </a:r>
            <a:r>
              <a:rPr lang="ja-JP" altLang="en-US" sz="3200" dirty="0">
                <a:solidFill>
                  <a:srgbClr val="FF0000"/>
                </a:solidFill>
                <a:latin typeface="ＭＳ ゴシック" panose="020B0609070205080204" pitchFamily="49" charset="-128"/>
                <a:ea typeface="ＭＳ ゴシック" panose="020B0609070205080204" pitchFamily="49" charset="-128"/>
              </a:rPr>
              <a:t>ご請求内容に不備がある場合、直接連絡させて</a:t>
            </a:r>
            <a:r>
              <a:rPr lang="ja-JP" altLang="en-US" sz="3200" dirty="0" err="1">
                <a:solidFill>
                  <a:srgbClr val="FF0000"/>
                </a:solidFill>
                <a:latin typeface="ＭＳ ゴシック" panose="020B0609070205080204" pitchFamily="49" charset="-128"/>
                <a:ea typeface="ＭＳ ゴシック" panose="020B0609070205080204" pitchFamily="49" charset="-128"/>
              </a:rPr>
              <a:t>い</a:t>
            </a:r>
            <a:r>
              <a:rPr lang="ja-JP" altLang="en-US" sz="3200" dirty="0">
                <a:solidFill>
                  <a:srgbClr val="FF0000"/>
                </a:solidFill>
                <a:latin typeface="ＭＳ ゴシック" panose="020B0609070205080204" pitchFamily="49" charset="-128"/>
                <a:ea typeface="ＭＳ ゴシック" panose="020B0609070205080204" pitchFamily="49" charset="-128"/>
              </a:rPr>
              <a:t> </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en-US" altLang="ja-JP" sz="3200" dirty="0">
                <a:solidFill>
                  <a:srgbClr val="FF0000"/>
                </a:solidFill>
                <a:latin typeface="ＭＳ ゴシック" panose="020B0609070205080204" pitchFamily="49" charset="-128"/>
                <a:ea typeface="ＭＳ ゴシック" panose="020B0609070205080204" pitchFamily="49" charset="-128"/>
              </a:rPr>
              <a:t>    </a:t>
            </a:r>
            <a:r>
              <a:rPr lang="ja-JP" altLang="en-US" sz="3200" dirty="0">
                <a:solidFill>
                  <a:srgbClr val="FF0000"/>
                </a:solidFill>
                <a:latin typeface="ＭＳ ゴシック" panose="020B0609070205080204" pitchFamily="49" charset="-128"/>
                <a:ea typeface="ＭＳ ゴシック" panose="020B0609070205080204" pitchFamily="49" charset="-128"/>
              </a:rPr>
              <a:t>ただ</a:t>
            </a:r>
            <a:r>
              <a:rPr lang="ja-JP" altLang="en-US" sz="3200" dirty="0" err="1">
                <a:solidFill>
                  <a:srgbClr val="FF0000"/>
                </a:solidFill>
                <a:latin typeface="ＭＳ ゴシック" panose="020B0609070205080204" pitchFamily="49" charset="-128"/>
                <a:ea typeface="ＭＳ ゴシック" panose="020B0609070205080204" pitchFamily="49" charset="-128"/>
              </a:rPr>
              <a:t>く場合が</a:t>
            </a:r>
            <a:r>
              <a:rPr lang="ja-JP" altLang="en-US" sz="3200" dirty="0">
                <a:solidFill>
                  <a:srgbClr val="FF0000"/>
                </a:solidFill>
                <a:latin typeface="ＭＳ ゴシック" panose="020B0609070205080204" pitchFamily="49" charset="-128"/>
                <a:ea typeface="ＭＳ ゴシック" panose="020B0609070205080204" pitchFamily="49" charset="-128"/>
              </a:rPr>
              <a:t>あります。</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en-US" altLang="ja-JP" sz="3200" dirty="0">
                <a:solidFill>
                  <a:srgbClr val="FF0000"/>
                </a:solidFill>
                <a:latin typeface="ＭＳ ゴシック" panose="020B0609070205080204" pitchFamily="49" charset="-128"/>
                <a:ea typeface="ＭＳ ゴシック" panose="020B0609070205080204" pitchFamily="49" charset="-128"/>
              </a:rPr>
              <a:t>  ※3</a:t>
            </a:r>
            <a:r>
              <a:rPr lang="ja-JP" altLang="en-US" sz="3200" dirty="0">
                <a:solidFill>
                  <a:srgbClr val="FF0000"/>
                </a:solidFill>
                <a:latin typeface="ＭＳ ゴシック" panose="020B0609070205080204" pitchFamily="49" charset="-128"/>
                <a:ea typeface="ＭＳ ゴシック" panose="020B0609070205080204" pitchFamily="49" charset="-128"/>
              </a:rPr>
              <a:t> 入力内容が公文書開示請求書の枠内に収まりきら  </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ない場合、富山県が修正させていただくことがあり</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ますので、あらかじめご了承ください。</a:t>
            </a:r>
          </a:p>
        </p:txBody>
      </p:sp>
    </p:spTree>
    <p:extLst>
      <p:ext uri="{BB962C8B-B14F-4D97-AF65-F5344CB8AC3E}">
        <p14:creationId xmlns:p14="http://schemas.microsoft.com/office/powerpoint/2010/main" val="251322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46567" y="4133721"/>
            <a:ext cx="9393727" cy="3273465"/>
          </a:xfrm>
          <a:prstGeom prst="rect">
            <a:avLst/>
          </a:prstGeom>
        </p:spPr>
      </p:pic>
      <p:sp>
        <p:nvSpPr>
          <p:cNvPr id="2" name="タイトル 1"/>
          <p:cNvSpPr>
            <a:spLocks noGrp="1"/>
          </p:cNvSpPr>
          <p:nvPr>
            <p:ph type="title"/>
          </p:nvPr>
        </p:nvSpPr>
        <p:spPr>
          <a:xfrm>
            <a:off x="0" y="647106"/>
            <a:ext cx="10691813" cy="3545065"/>
          </a:xfrm>
        </p:spPr>
        <p:txBody>
          <a:bodyPr>
            <a:noAutofit/>
          </a:bodyPr>
          <a:lstStyle/>
          <a:p>
            <a:pPr>
              <a:lnSpc>
                <a:spcPct val="100000"/>
              </a:lnSpc>
            </a:pPr>
            <a:r>
              <a:rPr lang="ja-JP" altLang="en-US" sz="3200" dirty="0">
                <a:latin typeface="ＭＳ ゴシック" panose="020B0609070205080204" pitchFamily="49" charset="-128"/>
                <a:ea typeface="ＭＳ ゴシック" panose="020B0609070205080204" pitchFamily="49" charset="-128"/>
              </a:rPr>
              <a:t>１　「富山県電子申請サービス」</a:t>
            </a: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のトップページを</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開きます。　</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「申請先の選択」で「富山県」をクリックしてく</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ださい。</a:t>
            </a:r>
            <a:br>
              <a:rPr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インターネットで検索される場合は、「富山県電</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子申請サービス」と入力し、検索してください。</a:t>
            </a:r>
          </a:p>
        </p:txBody>
      </p:sp>
      <p:sp>
        <p:nvSpPr>
          <p:cNvPr id="3" name="スライド番号プレースホルダー 2"/>
          <p:cNvSpPr>
            <a:spLocks noGrp="1"/>
          </p:cNvSpPr>
          <p:nvPr>
            <p:ph type="sldNum" sz="quarter" idx="12"/>
          </p:nvPr>
        </p:nvSpPr>
        <p:spPr/>
        <p:txBody>
          <a:bodyPr/>
          <a:lstStyle/>
          <a:p>
            <a:fld id="{8606F1DD-C7BA-46F2-ABE1-AB751FAF1F63}" type="slidenum">
              <a:rPr lang="ja-JP" altLang="en-US" sz="2205"/>
              <a:t>2</a:t>
            </a:fld>
            <a:endParaRPr lang="ja-JP" altLang="en-US" sz="2205" dirty="0"/>
          </a:p>
        </p:txBody>
      </p:sp>
      <p:sp>
        <p:nvSpPr>
          <p:cNvPr id="12" name="円/楕円 11"/>
          <p:cNvSpPr/>
          <p:nvPr/>
        </p:nvSpPr>
        <p:spPr>
          <a:xfrm>
            <a:off x="2697366" y="6508660"/>
            <a:ext cx="805489" cy="79534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cxnSp>
        <p:nvCxnSpPr>
          <p:cNvPr id="6" name="直線矢印コネクタ 5"/>
          <p:cNvCxnSpPr/>
          <p:nvPr/>
        </p:nvCxnSpPr>
        <p:spPr>
          <a:xfrm flipH="1">
            <a:off x="3390314" y="2180132"/>
            <a:ext cx="2661941" cy="4326531"/>
          </a:xfrm>
          <a:prstGeom prst="straightConnector1">
            <a:avLst/>
          </a:prstGeom>
          <a:ln w="63500">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Ⅰ</a:t>
            </a:r>
            <a:r>
              <a:rPr lang="ja-JP" altLang="en-US" sz="3527" b="1" dirty="0">
                <a:solidFill>
                  <a:schemeClr val="bg1"/>
                </a:solidFill>
                <a:latin typeface="ＭＳ ゴシック" panose="020B0609070205080204" pitchFamily="49" charset="-128"/>
                <a:ea typeface="ＭＳ ゴシック" panose="020B0609070205080204" pitchFamily="49" charset="-128"/>
              </a:rPr>
              <a:t>　富山県電子申請サービスへのログイン　</a:t>
            </a:r>
            <a:r>
              <a:rPr lang="en-US" altLang="ja-JP" sz="3527" b="1" dirty="0">
                <a:solidFill>
                  <a:schemeClr val="bg1"/>
                </a:solidFill>
                <a:latin typeface="ＭＳ ゴシック" panose="020B0609070205080204" pitchFamily="49" charset="-128"/>
                <a:ea typeface="ＭＳ ゴシック" panose="020B0609070205080204" pitchFamily="49" charset="-128"/>
              </a:rPr>
              <a:t>1/5</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6910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20</a:t>
            </a:fld>
            <a:endParaRPr kumimoji="1" lang="ja-JP" altLang="en-US"/>
          </a:p>
        </p:txBody>
      </p:sp>
      <p:sp>
        <p:nvSpPr>
          <p:cNvPr id="4" name="テキスト ボックス 3"/>
          <p:cNvSpPr txBox="1"/>
          <p:nvPr/>
        </p:nvSpPr>
        <p:spPr>
          <a:xfrm>
            <a:off x="-3" y="-6003"/>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Ⅲ</a:t>
            </a:r>
            <a:r>
              <a:rPr lang="ja-JP" altLang="en-US" sz="3527" b="1" dirty="0">
                <a:solidFill>
                  <a:schemeClr val="bg1"/>
                </a:solidFill>
                <a:latin typeface="ＭＳ ゴシック" panose="020B0609070205080204" pitchFamily="49" charset="-128"/>
                <a:ea typeface="ＭＳ ゴシック" panose="020B0609070205080204" pitchFamily="49" charset="-128"/>
              </a:rPr>
              <a:t>　送信完了後の流れ　</a:t>
            </a:r>
            <a:r>
              <a:rPr lang="en-US" altLang="ja-JP" sz="3527" b="1" dirty="0">
                <a:solidFill>
                  <a:schemeClr val="bg1"/>
                </a:solidFill>
                <a:latin typeface="ＭＳ ゴシック" panose="020B0609070205080204" pitchFamily="49" charset="-128"/>
                <a:ea typeface="ＭＳ ゴシック" panose="020B0609070205080204" pitchFamily="49" charset="-128"/>
              </a:rPr>
              <a:t>2/2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5" name="タイトル 1"/>
          <p:cNvSpPr txBox="1">
            <a:spLocks/>
          </p:cNvSpPr>
          <p:nvPr/>
        </p:nvSpPr>
        <p:spPr>
          <a:xfrm>
            <a:off x="-4" y="311552"/>
            <a:ext cx="10691813" cy="6364171"/>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２　正式受付後、「審査完了」の電子メールが届きます。</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ja-JP" altLang="en-US" sz="3200" dirty="0">
                <a:latin typeface="ＭＳ ゴシック" panose="020B0609070205080204" pitchFamily="49" charset="-128"/>
                <a:ea typeface="ＭＳ ゴシック" panose="020B0609070205080204" pitchFamily="49" charset="-128"/>
              </a:rPr>
              <a:t>この受付日から起算して</a:t>
            </a:r>
            <a:r>
              <a:rPr lang="en-US" altLang="ja-JP" sz="3200" dirty="0">
                <a:latin typeface="ＭＳ ゴシック" panose="020B0609070205080204" pitchFamily="49" charset="-128"/>
                <a:ea typeface="ＭＳ ゴシック" panose="020B0609070205080204" pitchFamily="49" charset="-128"/>
              </a:rPr>
              <a:t>15</a:t>
            </a:r>
            <a:r>
              <a:rPr lang="ja-JP" altLang="en-US" sz="3200" dirty="0">
                <a:latin typeface="ＭＳ ゴシック" panose="020B0609070205080204" pitchFamily="49" charset="-128"/>
                <a:ea typeface="ＭＳ ゴシック" panose="020B0609070205080204" pitchFamily="49" charset="-128"/>
              </a:rPr>
              <a:t>日以内</a:t>
            </a:r>
            <a:r>
              <a:rPr lang="en-US" altLang="ja-JP" sz="3200" dirty="0">
                <a:solidFill>
                  <a:srgbClr val="FF0000"/>
                </a:solidFill>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に実施機関に</a:t>
            </a:r>
            <a:r>
              <a:rPr lang="ja-JP" altLang="en-US" sz="3200" dirty="0" err="1">
                <a:latin typeface="ＭＳ ゴシック" panose="020B0609070205080204" pitchFamily="49" charset="-128"/>
                <a:ea typeface="ＭＳ ゴシック" panose="020B0609070205080204" pitchFamily="49" charset="-128"/>
              </a:rPr>
              <a:t>お</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いて文書の開示・非開示を決定し、書面でお知らせし</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ます。</a:t>
            </a:r>
            <a:br>
              <a:rPr lang="ja-JP" altLang="en-US"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ただし、請求のあった公文書が大量にあるなど事務</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処理上困難な場合は、その期間を延長することがあり</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ます。</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この場合、延長する期間やその理由を上記の期間内</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に書面でお知らせします。</a:t>
            </a:r>
            <a:endParaRPr lang="en-US" altLang="ja-JP" sz="3200" dirty="0">
              <a:latin typeface="ＭＳ ゴシック" panose="020B0609070205080204" pitchFamily="49" charset="-128"/>
              <a:ea typeface="ＭＳ ゴシック" panose="020B0609070205080204" pitchFamily="49" charset="-128"/>
            </a:endParaRPr>
          </a:p>
          <a:p>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en-US" altLang="ja-JP" sz="3200" dirty="0">
                <a:solidFill>
                  <a:srgbClr val="FF0000"/>
                </a:solidFill>
                <a:latin typeface="ＭＳ ゴシック" panose="020B0609070205080204" pitchFamily="49" charset="-128"/>
                <a:ea typeface="ＭＳ ゴシック" panose="020B0609070205080204" pitchFamily="49" charset="-128"/>
              </a:rPr>
              <a:t>※</a:t>
            </a:r>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en-US" altLang="ja-JP" sz="3200" dirty="0">
                <a:solidFill>
                  <a:srgbClr val="FF0000"/>
                </a:solidFill>
                <a:latin typeface="ＭＳ ゴシック" panose="020B0609070205080204" pitchFamily="49" charset="-128"/>
                <a:ea typeface="ＭＳ ゴシック" panose="020B0609070205080204" pitchFamily="49" charset="-128"/>
              </a:rPr>
              <a:t>15</a:t>
            </a:r>
            <a:r>
              <a:rPr lang="ja-JP" altLang="en-US" sz="3200" dirty="0">
                <a:solidFill>
                  <a:srgbClr val="FF0000"/>
                </a:solidFill>
                <a:latin typeface="ＭＳ ゴシック" panose="020B0609070205080204" pitchFamily="49" charset="-128"/>
                <a:ea typeface="ＭＳ ゴシック" panose="020B0609070205080204" pitchFamily="49" charset="-128"/>
              </a:rPr>
              <a:t>日目が週休日、祝日等に当たる場合は翌開庁日　　</a:t>
            </a:r>
            <a:endParaRPr lang="en-US" altLang="ja-JP" sz="3200"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となります。</a:t>
            </a:r>
          </a:p>
        </p:txBody>
      </p:sp>
    </p:spTree>
    <p:extLst>
      <p:ext uri="{BB962C8B-B14F-4D97-AF65-F5344CB8AC3E}">
        <p14:creationId xmlns:p14="http://schemas.microsoft.com/office/powerpoint/2010/main" val="1090131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 y="1012880"/>
            <a:ext cx="10691813" cy="5838086"/>
          </a:xfrm>
        </p:spPr>
        <p:txBody>
          <a:bodyPr/>
          <a:lstStyle/>
          <a:p>
            <a:br>
              <a:rPr kumimoji="1" lang="en-US" altLang="ja-JP" sz="3200" dirty="0">
                <a:latin typeface="ＭＳ ゴシック" panose="020B0609070205080204" pitchFamily="49" charset="-128"/>
                <a:ea typeface="ＭＳ ゴシック" panose="020B0609070205080204" pitchFamily="49" charset="-128"/>
              </a:rPr>
            </a:br>
            <a:r>
              <a:rPr kumimoji="1" lang="ja-JP" altLang="en-US" sz="3200" dirty="0">
                <a:latin typeface="ＭＳ ゴシック" panose="020B0609070205080204" pitchFamily="49" charset="-128"/>
                <a:ea typeface="ＭＳ ゴシック" panose="020B0609070205080204" pitchFamily="49" charset="-128"/>
              </a:rPr>
              <a:t>　ご不明点は、担当までお問い合わせください。</a:t>
            </a:r>
            <a:br>
              <a:rPr kumimoji="1"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＜事務担当＞</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富山県経営管理部法務文書課情報公開係</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（電  話）　</a:t>
            </a:r>
            <a:r>
              <a:rPr lang="en-US" altLang="ja-JP" sz="3200" dirty="0">
                <a:latin typeface="ＭＳ ゴシック" panose="020B0609070205080204" pitchFamily="49" charset="-128"/>
                <a:ea typeface="ＭＳ ゴシック" panose="020B0609070205080204" pitchFamily="49" charset="-128"/>
              </a:rPr>
              <a:t>076-444-3111</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en-US" altLang="ja-JP" sz="3200" dirty="0">
                <a:latin typeface="ＭＳ ゴシック" panose="020B0609070205080204" pitchFamily="49" charset="-128"/>
                <a:ea typeface="ＭＳ ゴシック" panose="020B0609070205080204" pitchFamily="49" charset="-128"/>
              </a:rPr>
              <a:t>E-mail</a:t>
            </a:r>
            <a:r>
              <a:rPr lang="ja-JP" altLang="en-US" sz="3200" dirty="0">
                <a:latin typeface="ＭＳ ゴシック" panose="020B0609070205080204" pitchFamily="49" charset="-128"/>
                <a:ea typeface="ＭＳ ゴシック" panose="020B0609070205080204" pitchFamily="49" charset="-128"/>
              </a:rPr>
              <a:t>）　</a:t>
            </a:r>
            <a:r>
              <a:rPr lang="en-US" altLang="ja-JP" sz="3200">
                <a:latin typeface="ＭＳ ゴシック" panose="020B0609070205080204" pitchFamily="49" charset="-128"/>
                <a:ea typeface="ＭＳ ゴシック" panose="020B0609070205080204" pitchFamily="49" charset="-128"/>
              </a:rPr>
              <a:t>ahomubunsho@pref.toyama.lg.jp</a:t>
            </a:r>
            <a:br>
              <a:rPr lang="en-US" altLang="ja-JP" dirty="0"/>
            </a:br>
            <a:endParaRPr kumimoji="1" lang="ja-JP" altLang="en-US" dirty="0"/>
          </a:p>
        </p:txBody>
      </p:sp>
      <p:sp>
        <p:nvSpPr>
          <p:cNvPr id="3" name="スライド番号プレースホルダー 2"/>
          <p:cNvSpPr>
            <a:spLocks noGrp="1"/>
          </p:cNvSpPr>
          <p:nvPr>
            <p:ph type="sldNum" sz="quarter" idx="12"/>
          </p:nvPr>
        </p:nvSpPr>
        <p:spPr/>
        <p:txBody>
          <a:bodyPr/>
          <a:lstStyle/>
          <a:p>
            <a:fld id="{8606F1DD-C7BA-46F2-ABE1-AB751FAF1F63}" type="slidenum">
              <a:rPr lang="ja-JP" altLang="en-US" sz="2205"/>
              <a:t>21</a:t>
            </a:fld>
            <a:endParaRPr lang="ja-JP" altLang="en-US" sz="2205" dirty="0"/>
          </a:p>
        </p:txBody>
      </p:sp>
    </p:spTree>
    <p:extLst>
      <p:ext uri="{BB962C8B-B14F-4D97-AF65-F5344CB8AC3E}">
        <p14:creationId xmlns:p14="http://schemas.microsoft.com/office/powerpoint/2010/main" val="2231729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 y="645456"/>
            <a:ext cx="10691815" cy="2790323"/>
          </a:xfrm>
        </p:spPr>
        <p:txBody>
          <a:bodyPr>
            <a:normAutofit/>
          </a:bodyPr>
          <a:lstStyle/>
          <a:p>
            <a:r>
              <a:rPr lang="ja-JP" altLang="en-US" sz="3200" dirty="0">
                <a:latin typeface="ＭＳ ゴシック" panose="020B0609070205080204" pitchFamily="49" charset="-128"/>
                <a:ea typeface="ＭＳ ゴシック" panose="020B0609070205080204" pitchFamily="49" charset="-128"/>
              </a:rPr>
              <a:t>２　「キーワードで絞り込む」に「情報公開制度」と</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入力して検索してください。</a:t>
            </a:r>
            <a:br>
              <a:rPr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３　「手続の選択」で「情報公開制度（公文書開示請</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求制度）」をクリックしてください。</a:t>
            </a:r>
          </a:p>
        </p:txBody>
      </p:sp>
      <p:sp>
        <p:nvSpPr>
          <p:cNvPr id="5" name="スライド番号プレースホルダー 4"/>
          <p:cNvSpPr>
            <a:spLocks noGrp="1"/>
          </p:cNvSpPr>
          <p:nvPr>
            <p:ph type="sldNum" sz="quarter" idx="12"/>
          </p:nvPr>
        </p:nvSpPr>
        <p:spPr/>
        <p:txBody>
          <a:bodyPr/>
          <a:lstStyle/>
          <a:p>
            <a:fld id="{8606F1DD-C7BA-46F2-ABE1-AB751FAF1F63}" type="slidenum">
              <a:rPr lang="ja-JP" altLang="en-US" sz="2205"/>
              <a:t>3</a:t>
            </a:fld>
            <a:endParaRPr lang="ja-JP" altLang="en-US" sz="2205" dirty="0"/>
          </a:p>
        </p:txBody>
      </p:sp>
      <p:sp>
        <p:nvSpPr>
          <p:cNvPr id="12" name="右矢印 11"/>
          <p:cNvSpPr/>
          <p:nvPr/>
        </p:nvSpPr>
        <p:spPr>
          <a:xfrm>
            <a:off x="4790369" y="4947623"/>
            <a:ext cx="836708" cy="894156"/>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pic>
        <p:nvPicPr>
          <p:cNvPr id="3" name="図 2"/>
          <p:cNvPicPr>
            <a:picLocks noChangeAspect="1"/>
          </p:cNvPicPr>
          <p:nvPr/>
        </p:nvPicPr>
        <p:blipFill>
          <a:blip r:embed="rId2"/>
          <a:stretch>
            <a:fillRect/>
          </a:stretch>
        </p:blipFill>
        <p:spPr>
          <a:xfrm>
            <a:off x="144720" y="3533162"/>
            <a:ext cx="4524655" cy="3288578"/>
          </a:xfrm>
          <a:prstGeom prst="rect">
            <a:avLst/>
          </a:prstGeom>
        </p:spPr>
      </p:pic>
      <p:sp>
        <p:nvSpPr>
          <p:cNvPr id="6" name="円/楕円 11"/>
          <p:cNvSpPr/>
          <p:nvPr/>
        </p:nvSpPr>
        <p:spPr>
          <a:xfrm>
            <a:off x="144720" y="5775127"/>
            <a:ext cx="1748803" cy="48559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pic>
        <p:nvPicPr>
          <p:cNvPr id="8" name="図 7"/>
          <p:cNvPicPr>
            <a:picLocks noChangeAspect="1"/>
          </p:cNvPicPr>
          <p:nvPr/>
        </p:nvPicPr>
        <p:blipFill>
          <a:blip r:embed="rId3"/>
          <a:stretch>
            <a:fillRect/>
          </a:stretch>
        </p:blipFill>
        <p:spPr>
          <a:xfrm>
            <a:off x="5790275" y="4325348"/>
            <a:ext cx="4636535" cy="2129224"/>
          </a:xfrm>
          <a:prstGeom prst="rect">
            <a:avLst/>
          </a:prstGeom>
        </p:spPr>
      </p:pic>
      <p:sp>
        <p:nvSpPr>
          <p:cNvPr id="10" name="円/楕円 11"/>
          <p:cNvSpPr/>
          <p:nvPr/>
        </p:nvSpPr>
        <p:spPr>
          <a:xfrm>
            <a:off x="5627077" y="5656617"/>
            <a:ext cx="2962288" cy="48936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sp>
        <p:nvSpPr>
          <p:cNvPr id="9" name="テキスト ボックス 8"/>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Ⅰ</a:t>
            </a:r>
            <a:r>
              <a:rPr lang="ja-JP" altLang="en-US" sz="3527" b="1" dirty="0">
                <a:solidFill>
                  <a:schemeClr val="bg1"/>
                </a:solidFill>
                <a:latin typeface="ＭＳ ゴシック" panose="020B0609070205080204" pitchFamily="49" charset="-128"/>
                <a:ea typeface="ＭＳ ゴシック" panose="020B0609070205080204" pitchFamily="49" charset="-128"/>
              </a:rPr>
              <a:t>　富山県電子申請サービスへのログイン　</a:t>
            </a:r>
            <a:r>
              <a:rPr lang="en-US" altLang="ja-JP" sz="3527" b="1" dirty="0">
                <a:solidFill>
                  <a:schemeClr val="bg1"/>
                </a:solidFill>
                <a:latin typeface="ＭＳ ゴシック" panose="020B0609070205080204" pitchFamily="49" charset="-128"/>
                <a:ea typeface="ＭＳ ゴシック" panose="020B0609070205080204" pitchFamily="49" charset="-128"/>
              </a:rPr>
              <a:t>2/5</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97198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 y="624905"/>
            <a:ext cx="10691814" cy="2858385"/>
          </a:xfrm>
        </p:spPr>
        <p:txBody>
          <a:bodyPr>
            <a:normAutofit/>
          </a:bodyPr>
          <a:lstStyle/>
          <a:p>
            <a:r>
              <a:rPr lang="ja-JP" altLang="en-US" sz="3200" dirty="0">
                <a:latin typeface="ＭＳ ゴシック" panose="020B0609070205080204" pitchFamily="49" charset="-128"/>
                <a:ea typeface="ＭＳ ゴシック" panose="020B0609070205080204" pitchFamily="49" charset="-128"/>
              </a:rPr>
              <a:t>４　画面を下にスクロールし、　　　　　　　ボタン　</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をクリックしてください。</a:t>
            </a:r>
            <a:br>
              <a:rPr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５　メールアドレスを入力し、　　　　　　　ボタン</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をクリックしてください。</a:t>
            </a:r>
          </a:p>
        </p:txBody>
      </p:sp>
      <p:sp>
        <p:nvSpPr>
          <p:cNvPr id="5" name="スライド番号プレースホルダー 4"/>
          <p:cNvSpPr>
            <a:spLocks noGrp="1"/>
          </p:cNvSpPr>
          <p:nvPr>
            <p:ph type="sldNum" sz="quarter" idx="12"/>
          </p:nvPr>
        </p:nvSpPr>
        <p:spPr/>
        <p:txBody>
          <a:bodyPr/>
          <a:lstStyle/>
          <a:p>
            <a:fld id="{8606F1DD-C7BA-46F2-ABE1-AB751FAF1F63}" type="slidenum">
              <a:rPr lang="ja-JP" altLang="en-US" sz="2205"/>
              <a:t>4</a:t>
            </a:fld>
            <a:endParaRPr lang="ja-JP" altLang="en-US" sz="2205" dirty="0"/>
          </a:p>
        </p:txBody>
      </p:sp>
      <p:pic>
        <p:nvPicPr>
          <p:cNvPr id="4" name="図 3"/>
          <p:cNvPicPr>
            <a:picLocks noChangeAspect="1"/>
          </p:cNvPicPr>
          <p:nvPr/>
        </p:nvPicPr>
        <p:blipFill>
          <a:blip r:embed="rId2"/>
          <a:stretch>
            <a:fillRect/>
          </a:stretch>
        </p:blipFill>
        <p:spPr>
          <a:xfrm>
            <a:off x="5606513" y="975762"/>
            <a:ext cx="2918876" cy="503978"/>
          </a:xfrm>
          <a:prstGeom prst="rect">
            <a:avLst/>
          </a:prstGeom>
        </p:spPr>
      </p:pic>
      <p:pic>
        <p:nvPicPr>
          <p:cNvPr id="7" name="図 6"/>
          <p:cNvPicPr>
            <a:picLocks noChangeAspect="1"/>
          </p:cNvPicPr>
          <p:nvPr/>
        </p:nvPicPr>
        <p:blipFill>
          <a:blip r:embed="rId3"/>
          <a:stretch>
            <a:fillRect/>
          </a:stretch>
        </p:blipFill>
        <p:spPr>
          <a:xfrm>
            <a:off x="2121624" y="3179728"/>
            <a:ext cx="5933275" cy="3312901"/>
          </a:xfrm>
          <a:prstGeom prst="rect">
            <a:avLst/>
          </a:prstGeom>
        </p:spPr>
      </p:pic>
      <p:pic>
        <p:nvPicPr>
          <p:cNvPr id="9" name="図 8"/>
          <p:cNvPicPr>
            <a:picLocks noChangeAspect="1"/>
          </p:cNvPicPr>
          <p:nvPr/>
        </p:nvPicPr>
        <p:blipFill>
          <a:blip r:embed="rId4"/>
          <a:stretch>
            <a:fillRect/>
          </a:stretch>
        </p:blipFill>
        <p:spPr>
          <a:xfrm>
            <a:off x="5789090" y="2339267"/>
            <a:ext cx="2581854" cy="389879"/>
          </a:xfrm>
          <a:prstGeom prst="rect">
            <a:avLst/>
          </a:prstGeom>
        </p:spPr>
      </p:pic>
      <p:sp>
        <p:nvSpPr>
          <p:cNvPr id="10" name="円/楕円 11"/>
          <p:cNvSpPr/>
          <p:nvPr/>
        </p:nvSpPr>
        <p:spPr>
          <a:xfrm>
            <a:off x="2423850" y="4762802"/>
            <a:ext cx="5328822" cy="167355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sp>
        <p:nvSpPr>
          <p:cNvPr id="8" name="テキスト ボックス 7"/>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Ⅰ</a:t>
            </a:r>
            <a:r>
              <a:rPr lang="ja-JP" altLang="en-US" sz="3527" b="1" dirty="0">
                <a:solidFill>
                  <a:schemeClr val="bg1"/>
                </a:solidFill>
                <a:latin typeface="ＭＳ ゴシック" panose="020B0609070205080204" pitchFamily="49" charset="-128"/>
                <a:ea typeface="ＭＳ ゴシック" panose="020B0609070205080204" pitchFamily="49" charset="-128"/>
              </a:rPr>
              <a:t>　富山県電子申請サービスへのログイン　</a:t>
            </a:r>
            <a:r>
              <a:rPr lang="en-US" altLang="ja-JP" sz="3527" b="1" dirty="0">
                <a:solidFill>
                  <a:schemeClr val="bg1"/>
                </a:solidFill>
                <a:latin typeface="ＭＳ ゴシック" panose="020B0609070205080204" pitchFamily="49" charset="-128"/>
                <a:ea typeface="ＭＳ ゴシック" panose="020B0609070205080204" pitchFamily="49" charset="-128"/>
              </a:rPr>
              <a:t>3/5</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2423850" y="6686808"/>
            <a:ext cx="5331657" cy="369332"/>
          </a:xfrm>
          <a:prstGeom prst="rect">
            <a:avLst/>
          </a:prstGeom>
          <a:solidFill>
            <a:srgbClr val="FFFF00"/>
          </a:solidFill>
          <a:ln w="19050">
            <a:solidFill>
              <a:schemeClr val="tx1"/>
            </a:solidFill>
          </a:ln>
        </p:spPr>
        <p:txBody>
          <a:bodyPr wrap="square" rtlCol="0">
            <a:spAutoFit/>
          </a:bodyPr>
          <a:lstStyle/>
          <a:p>
            <a:pPr algn="ctr"/>
            <a:r>
              <a:rPr lang="ja-JP" altLang="en-US" b="1" dirty="0">
                <a:latin typeface="ＭＳ ゴシック" panose="020B0609070205080204" pitchFamily="49" charset="-128"/>
                <a:ea typeface="ＭＳ ゴシック" panose="020B0609070205080204" pitchFamily="49" charset="-128"/>
              </a:rPr>
              <a:t>電子申請サービスの利用者登録は不要です</a:t>
            </a:r>
          </a:p>
        </p:txBody>
      </p:sp>
    </p:spTree>
    <p:extLst>
      <p:ext uri="{BB962C8B-B14F-4D97-AF65-F5344CB8AC3E}">
        <p14:creationId xmlns:p14="http://schemas.microsoft.com/office/powerpoint/2010/main" val="151935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865715" y="3339808"/>
            <a:ext cx="8631193" cy="3666892"/>
          </a:xfrm>
          <a:prstGeom prst="rect">
            <a:avLst/>
          </a:prstGeom>
        </p:spPr>
      </p:pic>
      <p:sp>
        <p:nvSpPr>
          <p:cNvPr id="2" name="タイトル 1"/>
          <p:cNvSpPr>
            <a:spLocks noGrp="1"/>
          </p:cNvSpPr>
          <p:nvPr>
            <p:ph type="title"/>
          </p:nvPr>
        </p:nvSpPr>
        <p:spPr>
          <a:xfrm>
            <a:off x="-2" y="539935"/>
            <a:ext cx="10691814" cy="2439543"/>
          </a:xfrm>
        </p:spPr>
        <p:txBody>
          <a:bodyPr>
            <a:normAutofit/>
          </a:bodyPr>
          <a:lstStyle/>
          <a:p>
            <a:r>
              <a:rPr lang="ja-JP" altLang="en-US" sz="3200" dirty="0">
                <a:latin typeface="ＭＳ ゴシック" panose="020B0609070205080204" pitchFamily="49" charset="-128"/>
                <a:ea typeface="ＭＳ ゴシック" panose="020B0609070205080204" pitchFamily="49" charset="-128"/>
              </a:rPr>
              <a:t>６　仮受付完了と表示され、入力いただいたメールアド　　</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レス宛に電子申請方法を記載したメールが届きます。</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メールを開き、</a:t>
            </a: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入力開始ページ</a:t>
            </a: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の</a:t>
            </a:r>
            <a:r>
              <a:rPr lang="en-US" altLang="ja-JP" sz="3200" dirty="0">
                <a:latin typeface="ＭＳ ゴシック" panose="020B0609070205080204" pitchFamily="49" charset="-128"/>
                <a:ea typeface="ＭＳ ゴシック" panose="020B0609070205080204" pitchFamily="49" charset="-128"/>
              </a:rPr>
              <a:t>URL</a:t>
            </a:r>
            <a:r>
              <a:rPr lang="ja-JP" altLang="en-US" sz="3200" dirty="0">
                <a:latin typeface="ＭＳ ゴシック" panose="020B0609070205080204" pitchFamily="49" charset="-128"/>
                <a:ea typeface="ＭＳ ゴシック" panose="020B0609070205080204" pitchFamily="49" charset="-128"/>
              </a:rPr>
              <a:t>をクリック</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してください。</a:t>
            </a:r>
          </a:p>
        </p:txBody>
      </p:sp>
      <p:sp>
        <p:nvSpPr>
          <p:cNvPr id="5" name="スライド番号プレースホルダー 4"/>
          <p:cNvSpPr>
            <a:spLocks noGrp="1"/>
          </p:cNvSpPr>
          <p:nvPr>
            <p:ph type="sldNum" sz="quarter" idx="12"/>
          </p:nvPr>
        </p:nvSpPr>
        <p:spPr/>
        <p:txBody>
          <a:bodyPr/>
          <a:lstStyle/>
          <a:p>
            <a:fld id="{8606F1DD-C7BA-46F2-ABE1-AB751FAF1F63}" type="slidenum">
              <a:rPr lang="ja-JP" altLang="en-US" sz="2205"/>
              <a:t>5</a:t>
            </a:fld>
            <a:endParaRPr lang="ja-JP" altLang="en-US" sz="2205" dirty="0"/>
          </a:p>
        </p:txBody>
      </p:sp>
      <p:sp>
        <p:nvSpPr>
          <p:cNvPr id="10" name="円/楕円 11"/>
          <p:cNvSpPr/>
          <p:nvPr/>
        </p:nvSpPr>
        <p:spPr>
          <a:xfrm>
            <a:off x="377382" y="5114315"/>
            <a:ext cx="9301190" cy="140743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cxnSp>
        <p:nvCxnSpPr>
          <p:cNvPr id="11" name="直線矢印コネクタ 10"/>
          <p:cNvCxnSpPr/>
          <p:nvPr/>
        </p:nvCxnSpPr>
        <p:spPr>
          <a:xfrm flipH="1">
            <a:off x="4426044" y="2222695"/>
            <a:ext cx="3353390" cy="3319755"/>
          </a:xfrm>
          <a:prstGeom prst="straightConnector1">
            <a:avLst/>
          </a:prstGeom>
          <a:ln w="63500">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Ⅰ</a:t>
            </a:r>
            <a:r>
              <a:rPr lang="ja-JP" altLang="en-US" sz="3527" b="1" dirty="0">
                <a:solidFill>
                  <a:schemeClr val="bg1"/>
                </a:solidFill>
                <a:latin typeface="ＭＳ ゴシック" panose="020B0609070205080204" pitchFamily="49" charset="-128"/>
                <a:ea typeface="ＭＳ ゴシック" panose="020B0609070205080204" pitchFamily="49" charset="-128"/>
              </a:rPr>
              <a:t>　富山県電子申請サービスへのログイン　</a:t>
            </a:r>
            <a:r>
              <a:rPr lang="en-US" altLang="ja-JP" sz="3527" b="1" dirty="0">
                <a:solidFill>
                  <a:schemeClr val="bg1"/>
                </a:solidFill>
                <a:latin typeface="ＭＳ ゴシック" panose="020B0609070205080204" pitchFamily="49" charset="-128"/>
                <a:ea typeface="ＭＳ ゴシック" panose="020B0609070205080204" pitchFamily="49" charset="-128"/>
              </a:rPr>
              <a:t>4/5</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66904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204" y="873725"/>
            <a:ext cx="10691813" cy="1447446"/>
          </a:xfrm>
        </p:spPr>
        <p:txBody>
          <a:bodyPr>
            <a:noAutofit/>
          </a:bodyPr>
          <a:lstStyle/>
          <a:p>
            <a:r>
              <a:rPr lang="ja-JP" altLang="en-US" sz="3200" dirty="0">
                <a:latin typeface="ＭＳ ゴシック" panose="020B0609070205080204" pitchFamily="49" charset="-128"/>
                <a:ea typeface="ＭＳ ゴシック" panose="020B0609070205080204" pitchFamily="49" charset="-128"/>
              </a:rPr>
              <a:t>７　メールアドレスと仮受付番号を入力し、　　　　</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ボタンをクリックしてください。</a:t>
            </a:r>
            <a:br>
              <a:rPr lang="en-US" altLang="ja-JP" sz="3200" dirty="0">
                <a:latin typeface="ＭＳ ゴシック" panose="020B0609070205080204" pitchFamily="49" charset="-128"/>
                <a:ea typeface="ＭＳ ゴシック" panose="020B0609070205080204" pitchFamily="49" charset="-128"/>
              </a:rPr>
            </a:br>
            <a:br>
              <a:rPr lang="en-US" altLang="ja-JP" sz="3200" dirty="0">
                <a:latin typeface="ＭＳ ゴシック" panose="020B0609070205080204" pitchFamily="49" charset="-128"/>
                <a:ea typeface="ＭＳ ゴシック" panose="020B0609070205080204" pitchFamily="49" charset="-128"/>
              </a:rPr>
            </a:br>
            <a:endParaRPr lang="ja-JP" altLang="en-US" sz="3200"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8606F1DD-C7BA-46F2-ABE1-AB751FAF1F63}" type="slidenum">
              <a:rPr lang="ja-JP" altLang="en-US" sz="2205"/>
              <a:t>6</a:t>
            </a:fld>
            <a:endParaRPr lang="ja-JP" altLang="en-US" sz="2205" dirty="0"/>
          </a:p>
        </p:txBody>
      </p:sp>
      <p:pic>
        <p:nvPicPr>
          <p:cNvPr id="6" name="図 5"/>
          <p:cNvPicPr>
            <a:picLocks noChangeAspect="1"/>
          </p:cNvPicPr>
          <p:nvPr/>
        </p:nvPicPr>
        <p:blipFill>
          <a:blip r:embed="rId2"/>
          <a:stretch>
            <a:fillRect/>
          </a:stretch>
        </p:blipFill>
        <p:spPr>
          <a:xfrm>
            <a:off x="2106799" y="2043914"/>
            <a:ext cx="6478221" cy="5365269"/>
          </a:xfrm>
          <a:prstGeom prst="rect">
            <a:avLst/>
          </a:prstGeom>
        </p:spPr>
      </p:pic>
      <p:pic>
        <p:nvPicPr>
          <p:cNvPr id="8" name="図 7"/>
          <p:cNvPicPr>
            <a:picLocks noChangeAspect="1"/>
          </p:cNvPicPr>
          <p:nvPr/>
        </p:nvPicPr>
        <p:blipFill>
          <a:blip r:embed="rId3"/>
          <a:stretch>
            <a:fillRect/>
          </a:stretch>
        </p:blipFill>
        <p:spPr>
          <a:xfrm>
            <a:off x="8258636" y="756754"/>
            <a:ext cx="1532935" cy="346485"/>
          </a:xfrm>
          <a:prstGeom prst="rect">
            <a:avLst/>
          </a:prstGeom>
        </p:spPr>
      </p:pic>
      <p:sp>
        <p:nvSpPr>
          <p:cNvPr id="10" name="円/楕円 11"/>
          <p:cNvSpPr/>
          <p:nvPr/>
        </p:nvSpPr>
        <p:spPr>
          <a:xfrm>
            <a:off x="2165228" y="4556679"/>
            <a:ext cx="5839348" cy="2054233"/>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4"/>
          </a:p>
        </p:txBody>
      </p:sp>
      <p:sp>
        <p:nvSpPr>
          <p:cNvPr id="7" name="テキスト ボックス 6"/>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Ⅰ</a:t>
            </a:r>
            <a:r>
              <a:rPr lang="ja-JP" altLang="en-US" sz="3527" b="1" dirty="0">
                <a:solidFill>
                  <a:schemeClr val="bg1"/>
                </a:solidFill>
                <a:latin typeface="ＭＳ ゴシック" panose="020B0609070205080204" pitchFamily="49" charset="-128"/>
                <a:ea typeface="ＭＳ ゴシック" panose="020B0609070205080204" pitchFamily="49" charset="-128"/>
              </a:rPr>
              <a:t>　富山県電子申請サービスへのログイン　</a:t>
            </a:r>
            <a:r>
              <a:rPr lang="en-US" altLang="ja-JP" sz="3527" b="1" dirty="0">
                <a:solidFill>
                  <a:schemeClr val="bg1"/>
                </a:solidFill>
                <a:latin typeface="ＭＳ ゴシック" panose="020B0609070205080204" pitchFamily="49" charset="-128"/>
                <a:ea typeface="ＭＳ ゴシック" panose="020B0609070205080204" pitchFamily="49" charset="-128"/>
              </a:rPr>
              <a:t>5/5</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2194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lang="ja-JP" altLang="en-US" sz="2205"/>
              <a:t>7</a:t>
            </a:fld>
            <a:endParaRPr lang="ja-JP" altLang="en-US" sz="2205" dirty="0"/>
          </a:p>
        </p:txBody>
      </p:sp>
      <p:pic>
        <p:nvPicPr>
          <p:cNvPr id="15" name="図 14"/>
          <p:cNvPicPr>
            <a:picLocks noChangeAspect="1"/>
          </p:cNvPicPr>
          <p:nvPr/>
        </p:nvPicPr>
        <p:blipFill>
          <a:blip r:embed="rId2"/>
          <a:stretch>
            <a:fillRect/>
          </a:stretch>
        </p:blipFill>
        <p:spPr>
          <a:xfrm>
            <a:off x="298856" y="2335238"/>
            <a:ext cx="10167507" cy="3792438"/>
          </a:xfrm>
          <a:prstGeom prst="rect">
            <a:avLst/>
          </a:prstGeom>
        </p:spPr>
      </p:pic>
      <p:sp>
        <p:nvSpPr>
          <p:cNvPr id="28" name="テキスト ボックス 27"/>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1/12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30" name="タイトル 1"/>
          <p:cNvSpPr>
            <a:spLocks noGrp="1"/>
          </p:cNvSpPr>
          <p:nvPr>
            <p:ph type="title"/>
          </p:nvPr>
        </p:nvSpPr>
        <p:spPr>
          <a:xfrm>
            <a:off x="42204" y="915929"/>
            <a:ext cx="10691813" cy="1391173"/>
          </a:xfrm>
        </p:spPr>
        <p:txBody>
          <a:bodyPr>
            <a:noAutofit/>
          </a:bodyPr>
          <a:lstStyle/>
          <a:p>
            <a:r>
              <a:rPr lang="ja-JP" altLang="en-US" sz="3200" dirty="0">
                <a:latin typeface="ＭＳ ゴシック" panose="020B0609070205080204" pitchFamily="49" charset="-128"/>
                <a:ea typeface="ＭＳ ゴシック" panose="020B0609070205080204" pitchFamily="49" charset="-128"/>
              </a:rPr>
              <a:t>１　ご請求年月日</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ご請求される年月日を入力します。</a:t>
            </a:r>
            <a:br>
              <a:rPr lang="en-US" altLang="ja-JP" sz="3200" dirty="0">
                <a:latin typeface="ＭＳ ゴシック" panose="020B0609070205080204" pitchFamily="49" charset="-128"/>
                <a:ea typeface="ＭＳ ゴシック" panose="020B0609070205080204" pitchFamily="49" charset="-128"/>
              </a:rPr>
            </a:br>
            <a:endParaRPr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5971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8</a:t>
            </a:fld>
            <a:endParaRPr kumimoji="1" lang="ja-JP" altLang="en-US"/>
          </a:p>
        </p:txBody>
      </p:sp>
      <p:pic>
        <p:nvPicPr>
          <p:cNvPr id="4" name="図 3"/>
          <p:cNvPicPr>
            <a:picLocks noChangeAspect="1"/>
          </p:cNvPicPr>
          <p:nvPr/>
        </p:nvPicPr>
        <p:blipFill>
          <a:blip r:embed="rId2"/>
          <a:stretch>
            <a:fillRect/>
          </a:stretch>
        </p:blipFill>
        <p:spPr>
          <a:xfrm>
            <a:off x="271556" y="2656403"/>
            <a:ext cx="10062567" cy="4330726"/>
          </a:xfrm>
          <a:prstGeom prst="rect">
            <a:avLst/>
          </a:prstGeom>
        </p:spPr>
      </p:pic>
      <p:sp>
        <p:nvSpPr>
          <p:cNvPr id="6" name="テキスト ボックス 5"/>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2/12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7" name="タイトル 1"/>
          <p:cNvSpPr txBox="1">
            <a:spLocks/>
          </p:cNvSpPr>
          <p:nvPr/>
        </p:nvSpPr>
        <p:spPr>
          <a:xfrm>
            <a:off x="42204" y="973985"/>
            <a:ext cx="10691813" cy="139117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２　ご請求先</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ご請求先の富山県の実施機関を入力してください。</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（実施機関が不明の場合は入力不要です。）</a:t>
            </a:r>
            <a:br>
              <a:rPr lang="en-US" altLang="ja-JP" sz="3200" dirty="0">
                <a:latin typeface="ＭＳ ゴシック" panose="020B0609070205080204" pitchFamily="49" charset="-128"/>
                <a:ea typeface="ＭＳ ゴシック" panose="020B0609070205080204" pitchFamily="49" charset="-128"/>
              </a:rPr>
            </a:br>
            <a:endParaRPr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46609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606F1DD-C7BA-46F2-ABE1-AB751FAF1F63}" type="slidenum">
              <a:rPr kumimoji="1" lang="ja-JP" altLang="en-US" smtClean="0"/>
              <a:t>9</a:t>
            </a:fld>
            <a:endParaRPr kumimoji="1" lang="ja-JP" altLang="en-US"/>
          </a:p>
        </p:txBody>
      </p:sp>
      <p:pic>
        <p:nvPicPr>
          <p:cNvPr id="4" name="図 3"/>
          <p:cNvPicPr>
            <a:picLocks noChangeAspect="1"/>
          </p:cNvPicPr>
          <p:nvPr/>
        </p:nvPicPr>
        <p:blipFill>
          <a:blip r:embed="rId2"/>
          <a:stretch>
            <a:fillRect/>
          </a:stretch>
        </p:blipFill>
        <p:spPr>
          <a:xfrm>
            <a:off x="192692" y="2925642"/>
            <a:ext cx="10306426" cy="4126067"/>
          </a:xfrm>
          <a:prstGeom prst="rect">
            <a:avLst/>
          </a:prstGeom>
        </p:spPr>
      </p:pic>
      <p:sp>
        <p:nvSpPr>
          <p:cNvPr id="5" name="テキスト ボックス 4"/>
          <p:cNvSpPr txBox="1"/>
          <p:nvPr/>
        </p:nvSpPr>
        <p:spPr>
          <a:xfrm>
            <a:off x="-1" y="0"/>
            <a:ext cx="10691813" cy="635110"/>
          </a:xfrm>
          <a:prstGeom prst="rect">
            <a:avLst/>
          </a:prstGeom>
          <a:solidFill>
            <a:schemeClr val="accent1"/>
          </a:solidFill>
        </p:spPr>
        <p:txBody>
          <a:bodyPr wrap="square" rtlCol="0">
            <a:spAutoFit/>
          </a:bodyPr>
          <a:lstStyle/>
          <a:p>
            <a:pPr algn="ctr"/>
            <a:r>
              <a:rPr lang="en-US" altLang="ja-JP" sz="3527" b="1" dirty="0">
                <a:solidFill>
                  <a:schemeClr val="bg1"/>
                </a:solidFill>
                <a:latin typeface="ＭＳ ゴシック" panose="020B0609070205080204" pitchFamily="49" charset="-128"/>
                <a:ea typeface="ＭＳ ゴシック" panose="020B0609070205080204" pitchFamily="49" charset="-128"/>
              </a:rPr>
              <a:t>Ⅱ</a:t>
            </a:r>
            <a:r>
              <a:rPr lang="ja-JP" altLang="en-US" sz="3527" b="1" dirty="0">
                <a:solidFill>
                  <a:schemeClr val="bg1"/>
                </a:solidFill>
                <a:latin typeface="ＭＳ ゴシック" panose="020B0609070205080204" pitchFamily="49" charset="-128"/>
                <a:ea typeface="ＭＳ ゴシック" panose="020B0609070205080204" pitchFamily="49" charset="-128"/>
              </a:rPr>
              <a:t>　ご請求内容の入力　</a:t>
            </a:r>
            <a:r>
              <a:rPr lang="en-US" altLang="ja-JP" sz="3527" b="1" dirty="0">
                <a:solidFill>
                  <a:schemeClr val="bg1"/>
                </a:solidFill>
                <a:latin typeface="ＭＳ ゴシック" panose="020B0609070205080204" pitchFamily="49" charset="-128"/>
                <a:ea typeface="ＭＳ ゴシック" panose="020B0609070205080204" pitchFamily="49" charset="-128"/>
              </a:rPr>
              <a:t>3/12</a:t>
            </a:r>
            <a:endParaRPr lang="ja-JP" altLang="en-US" sz="3527" b="1" dirty="0">
              <a:solidFill>
                <a:schemeClr val="bg1"/>
              </a:solidFill>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0" y="1311610"/>
            <a:ext cx="10691813" cy="139117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３　ご請求者情報（氏名、郵便番号、住所）</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ご請求者の氏名、郵便番号、住所を入力してく</a:t>
            </a:r>
            <a:r>
              <a:rPr lang="ja-JP" altLang="en-US" sz="3200" dirty="0" err="1">
                <a:latin typeface="ＭＳ ゴシック" panose="020B0609070205080204" pitchFamily="49" charset="-128"/>
                <a:ea typeface="ＭＳ ゴシック" panose="020B0609070205080204" pitchFamily="49" charset="-128"/>
              </a:rPr>
              <a:t>ださ</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　い。</a:t>
            </a:r>
            <a:r>
              <a:rPr lang="ja-JP" altLang="en-US" sz="3200" u="sng" dirty="0">
                <a:solidFill>
                  <a:srgbClr val="FF0000"/>
                </a:solidFill>
                <a:latin typeface="ＭＳ ゴシック" panose="020B0609070205080204" pitchFamily="49" charset="-128"/>
                <a:ea typeface="ＭＳ ゴシック" panose="020B0609070205080204" pitchFamily="49" charset="-128"/>
              </a:rPr>
              <a:t>法人や団体でご請求される場合、法人名・団体名　</a:t>
            </a:r>
            <a:endParaRPr lang="en-US" altLang="ja-JP" sz="3200" u="sng" dirty="0">
              <a:solidFill>
                <a:srgbClr val="FF0000"/>
              </a:solidFill>
              <a:latin typeface="ＭＳ ゴシック" panose="020B0609070205080204" pitchFamily="49" charset="-128"/>
              <a:ea typeface="ＭＳ ゴシック" panose="020B0609070205080204" pitchFamily="49" charset="-128"/>
            </a:endParaRPr>
          </a:p>
          <a:p>
            <a:r>
              <a:rPr lang="ja-JP" altLang="en-US" sz="3200" dirty="0">
                <a:solidFill>
                  <a:srgbClr val="FF0000"/>
                </a:solidFill>
                <a:latin typeface="ＭＳ ゴシック" panose="020B0609070205080204" pitchFamily="49" charset="-128"/>
                <a:ea typeface="ＭＳ ゴシック" panose="020B0609070205080204" pitchFamily="49" charset="-128"/>
              </a:rPr>
              <a:t>　</a:t>
            </a:r>
            <a:r>
              <a:rPr lang="ja-JP" altLang="en-US" sz="3200" u="sng" dirty="0">
                <a:solidFill>
                  <a:srgbClr val="FF0000"/>
                </a:solidFill>
                <a:latin typeface="ＭＳ ゴシック" panose="020B0609070205080204" pitchFamily="49" charset="-128"/>
                <a:ea typeface="ＭＳ ゴシック" panose="020B0609070205080204" pitchFamily="49" charset="-128"/>
              </a:rPr>
              <a:t>のほかに代表者の氏名も入力してください。</a:t>
            </a:r>
            <a:br>
              <a:rPr lang="en-US" altLang="ja-JP" sz="3200" dirty="0">
                <a:latin typeface="ＭＳ ゴシック" panose="020B0609070205080204" pitchFamily="49" charset="-128"/>
                <a:ea typeface="ＭＳ ゴシック" panose="020B0609070205080204" pitchFamily="49" charset="-128"/>
              </a:rPr>
            </a:br>
            <a:endParaRPr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393964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939</TotalTime>
  <Words>1262</Words>
  <Application>Microsoft Office PowerPoint</Application>
  <PresentationFormat>ユーザー設定</PresentationFormat>
  <Paragraphs>118</Paragraphs>
  <Slides>21</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ゴシック</vt:lpstr>
      <vt:lpstr>Arial</vt:lpstr>
      <vt:lpstr>Calibri</vt:lpstr>
      <vt:lpstr>Calibri Light</vt:lpstr>
      <vt:lpstr>Office テーマ</vt:lpstr>
      <vt:lpstr>電子申請による 公文書開示請求について</vt:lpstr>
      <vt:lpstr>１　「富山県電子申請サービス」※のトップページを 　開きます。　 　　「申請先の選択」で「富山県」をクリックしてく 　ださい。  　※インターネットで検索される場合は、「富山県電 　子申請サービス」と入力し、検索してください。</vt:lpstr>
      <vt:lpstr>２　「キーワードで絞り込む」に「情報公開制度」と 　入力して検索してください。  ３　「手続の選択」で「情報公開制度（公文書開示請 　求制度）」をクリックしてください。</vt:lpstr>
      <vt:lpstr>４　画面を下にスクロールし、　　　　　　　ボタン　 　をクリックしてください。  ５　メールアドレスを入力し、　　　　　　　ボタン 　をクリックしてください。</vt:lpstr>
      <vt:lpstr>６　仮受付完了と表示され、入力いただいたメールアド　　 　レス宛に電子申請方法を記載したメールが届きます。 　　メールを開き、【入力開始ページ】のURLをクリック 　してください。</vt:lpstr>
      <vt:lpstr>７　メールアドレスと仮受付番号を入力し、　　　　 　ボタンをクリックしてください。  </vt:lpstr>
      <vt:lpstr>１　ご請求年月日 　　ご請求される年月日を入力します。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ご不明点は、担当までお問い合わせください。   　＜事務担当＞ 　　　富山県経営管理部法務文書課情報公開係 　　　　（電  話）　076-444-3111 　　　　（E-mail）　ahomubunsho@pref.toyama.lg.jp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電子申請による 事務所備付書類の写しの 提出方法について</dc:title>
  <dc:creator>今井　大揮</dc:creator>
  <cp:lastModifiedBy>西守　哲朗</cp:lastModifiedBy>
  <cp:revision>59</cp:revision>
  <cp:lastPrinted>2020-09-25T01:29:38Z</cp:lastPrinted>
  <dcterms:created xsi:type="dcterms:W3CDTF">2020-07-20T04:16:36Z</dcterms:created>
  <dcterms:modified xsi:type="dcterms:W3CDTF">2025-03-27T09:55:55Z</dcterms:modified>
</cp:coreProperties>
</file>