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2382"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300">
                <a:solidFill>
                  <a:schemeClr val="tx1">
                    <a:tint val="75000"/>
                  </a:schemeClr>
                </a:solidFill>
              </a:defRPr>
            </a:lvl1pPr>
          </a:lstStyle>
          <a:p>
            <a:fld id="{B023C858-07EF-45D3-A973-86D7B3F145B1}" type="datetimeFigureOut">
              <a:rPr kumimoji="1" lang="ja-JP" altLang="en-US" smtClean="0"/>
              <a:t>2018/7/19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3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E9F6384-56DD-4091-9436-BAECD6864A23}"/>
              </a:ext>
            </a:extLst>
          </p:cNvPr>
          <p:cNvSpPr txBox="1"/>
          <p:nvPr/>
        </p:nvSpPr>
        <p:spPr>
          <a:xfrm>
            <a:off x="46906" y="6321152"/>
            <a:ext cx="6737703" cy="502702"/>
          </a:xfrm>
          <a:prstGeom prst="rect">
            <a:avLst/>
          </a:prstGeom>
          <a:noFill/>
        </p:spPr>
        <p:txBody>
          <a:bodyPr wrap="square" rtlCol="0">
            <a:spAutoFit/>
          </a:bodyPr>
          <a:lstStyle/>
          <a:p>
            <a:pPr>
              <a:lnSpc>
                <a:spcPts val="1600"/>
              </a:lnSpc>
              <a:spcAft>
                <a:spcPts val="65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当社は、</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「富山県建設業社会保険加入推進地域会議」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において採択された</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を遵守することを宣言します。</a:t>
            </a:r>
          </a:p>
        </p:txBody>
      </p:sp>
      <p:sp>
        <p:nvSpPr>
          <p:cNvPr id="3" name="テキスト ボックス 2">
            <a:extLst>
              <a:ext uri="{FF2B5EF4-FFF2-40B4-BE49-F238E27FC236}">
                <a16:creationId xmlns:a16="http://schemas.microsoft.com/office/drawing/2014/main" id="{393CF90D-8FCE-409E-B538-33E7B3ED9D23}"/>
              </a:ext>
            </a:extLst>
          </p:cNvPr>
          <p:cNvSpPr txBox="1"/>
          <p:nvPr/>
        </p:nvSpPr>
        <p:spPr>
          <a:xfrm>
            <a:off x="39368" y="9033238"/>
            <a:ext cx="6795737" cy="841256"/>
          </a:xfrm>
          <a:prstGeom prst="rect">
            <a:avLst/>
          </a:prstGeom>
          <a:noFill/>
          <a:ln w="19050">
            <a:solidFill>
              <a:schemeClr val="tx1"/>
            </a:solidFill>
          </a:ln>
        </p:spPr>
        <p:txBody>
          <a:bodyPr wrap="square" rtlCol="0">
            <a:spAutoFit/>
          </a:bodyPr>
          <a:lstStyle/>
          <a:p>
            <a:pPr>
              <a:spcAft>
                <a:spcPts val="650"/>
              </a:spcAft>
            </a:pPr>
            <a:r>
              <a:rPr lang="ja-JP" altLang="en-US" sz="1200" dirty="0">
                <a:latin typeface="ＭＳ ゴシック" panose="020B0609070205080204" pitchFamily="49" charset="-128"/>
                <a:ea typeface="ＭＳ ゴシック" panose="020B0609070205080204" pitchFamily="49" charset="-128"/>
              </a:rPr>
              <a:t>＜送付先・問い合わせ先＞</a:t>
            </a:r>
            <a:endParaRPr lang="en-US" altLang="ja-JP" sz="1200" dirty="0">
              <a:latin typeface="ＭＳ ゴシック" panose="020B0609070205080204" pitchFamily="49" charset="-128"/>
              <a:ea typeface="ＭＳ ゴシック" panose="020B0609070205080204" pitchFamily="49" charset="-128"/>
            </a:endParaRPr>
          </a:p>
          <a:p>
            <a:pPr>
              <a:spcAft>
                <a:spcPts val="650"/>
              </a:spcAft>
            </a:pPr>
            <a:r>
              <a:rPr lang="ja-JP" altLang="en-US" sz="1200" dirty="0">
                <a:latin typeface="ＭＳ ゴシック" panose="020B0609070205080204" pitchFamily="49" charset="-128"/>
                <a:ea typeface="ＭＳ ゴシック" panose="020B0609070205080204" pitchFamily="49" charset="-128"/>
              </a:rPr>
              <a:t> 富山県建設業社会保険加入推進地域会議 事務局（北陸地方整備局 建政部 計画・建設産業課）</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300" b="1" u="sng" dirty="0">
                <a:latin typeface="ＭＳ ゴシック" panose="020B0609070205080204" pitchFamily="49" charset="-128"/>
                <a:ea typeface="ＭＳ ゴシック" panose="020B0609070205080204" pitchFamily="49" charset="-128"/>
              </a:rPr>
              <a:t>　</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025-280-8746</a:t>
            </a:r>
            <a:r>
              <a:rPr lang="ja-JP" altLang="en-US" sz="1200" b="1"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025-370-6571</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直通</a:t>
            </a:r>
            <a:r>
              <a:rPr lang="en-US" altLang="ja-JP" sz="1200" dirty="0">
                <a:latin typeface="ＭＳ ゴシック" panose="020B0609070205080204" pitchFamily="49" charset="-128"/>
                <a:ea typeface="ＭＳ ゴシック" panose="020B0609070205080204" pitchFamily="49" charset="-128"/>
              </a:rPr>
              <a:t>】</a:t>
            </a:r>
            <a:endParaRPr lang="ja-JP" altLang="en-US" sz="1200" dirty="0"/>
          </a:p>
        </p:txBody>
      </p:sp>
      <p:graphicFrame>
        <p:nvGraphicFramePr>
          <p:cNvPr id="9" name="表 8"/>
          <p:cNvGraphicFramePr>
            <a:graphicFrameLocks noGrp="1"/>
          </p:cNvGraphicFramePr>
          <p:nvPr>
            <p:extLst>
              <p:ext uri="{D42A27DB-BD31-4B8C-83A1-F6EECF244321}">
                <p14:modId xmlns:p14="http://schemas.microsoft.com/office/powerpoint/2010/main" val="4213679980"/>
              </p:ext>
            </p:extLst>
          </p:nvPr>
        </p:nvGraphicFramePr>
        <p:xfrm>
          <a:off x="44624" y="6823985"/>
          <a:ext cx="6737703" cy="2133600"/>
        </p:xfrm>
        <a:graphic>
          <a:graphicData uri="http://schemas.openxmlformats.org/drawingml/2006/table">
            <a:tbl>
              <a:tblPr firstRow="1" bandRow="1">
                <a:tableStyleId>{5C22544A-7EE6-4342-B048-85BDC9FD1C3A}</a:tableStyleId>
              </a:tblPr>
              <a:tblGrid>
                <a:gridCol w="933823">
                  <a:extLst>
                    <a:ext uri="{9D8B030D-6E8A-4147-A177-3AD203B41FA5}">
                      <a16:colId xmlns:a16="http://schemas.microsoft.com/office/drawing/2014/main" val="829022206"/>
                    </a:ext>
                  </a:extLst>
                </a:gridCol>
                <a:gridCol w="1584176">
                  <a:extLst>
                    <a:ext uri="{9D8B030D-6E8A-4147-A177-3AD203B41FA5}">
                      <a16:colId xmlns:a16="http://schemas.microsoft.com/office/drawing/2014/main" val="2117417846"/>
                    </a:ext>
                  </a:extLst>
                </a:gridCol>
                <a:gridCol w="4219704">
                  <a:extLst>
                    <a:ext uri="{9D8B030D-6E8A-4147-A177-3AD203B41FA5}">
                      <a16:colId xmlns:a16="http://schemas.microsoft.com/office/drawing/2014/main" val="2466367071"/>
                    </a:ext>
                  </a:extLst>
                </a:gridCol>
              </a:tblGrid>
              <a:tr h="268914">
                <a:tc gridSpan="3">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平成　　　年　　　月　　　日</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9355986"/>
                  </a:ext>
                </a:extLst>
              </a:tr>
              <a:tr h="244467">
                <a:tc rowSpan="3">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ホームページで公表します。↑</a:t>
                      </a:r>
                    </a:p>
                  </a:txBody>
                  <a:tcPr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会　社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4706665"/>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代　表　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659441"/>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所　在　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6816"/>
                  </a:ext>
                </a:extLst>
              </a:tr>
              <a:tr h="244467">
                <a:tc rowSpan="3">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↓ポスター等の発送に使用します</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郵便番号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9957823"/>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電話番号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83232"/>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843773"/>
                  </a:ext>
                </a:extLst>
              </a:tr>
            </a:tbl>
          </a:graphicData>
        </a:graphic>
      </p:graphicFrame>
      <p:sp>
        <p:nvSpPr>
          <p:cNvPr id="14" name="正方形/長方形 13"/>
          <p:cNvSpPr/>
          <p:nvPr/>
        </p:nvSpPr>
        <p:spPr>
          <a:xfrm>
            <a:off x="9000" y="0"/>
            <a:ext cx="6840000" cy="473985"/>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「社会保険加入を進めるにあたっての行動基準」</a:t>
            </a:r>
          </a:p>
        </p:txBody>
      </p:sp>
      <p:sp>
        <p:nvSpPr>
          <p:cNvPr id="15" name="正方形/長方形 14"/>
          <p:cNvSpPr/>
          <p:nvPr/>
        </p:nvSpPr>
        <p:spPr>
          <a:xfrm>
            <a:off x="258855" y="632520"/>
            <a:ext cx="6300000" cy="25562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288000" rIns="144000" rtlCol="0" anchor="t" anchorCtr="0"/>
          <a:lstStyle/>
          <a:p>
            <a:pPr marL="342900" indent="-342900">
              <a:lnSpc>
                <a:spcPts val="1700"/>
              </a:lnSpc>
              <a:buAutoNum type="arabicDbPeriod"/>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工事を受注する際には施工に携わる作業員に係る法定福利費を適切に考慮し、ダンピング受注をしないこと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　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　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　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258855" y="3305383"/>
            <a:ext cx="6300000" cy="294376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288000" rIns="144000" rtlCol="0" anchor="t" anchorCtr="0"/>
          <a:lstStyle/>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　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　労働者である社員と請負関係にある者を明確に区分し、雇用する社員については、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　（再下請に出す場合）下請企業を選定する際には、法令上求められる適切な保険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　（再下請に出す場合）下請企業に対し、作業員を法令上求められる適切な保険に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１０．（再下請に出す場合）下請企業に対し、社会保険関係法令に関する正しい知識の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１１．（再下請に出す場合）下請企業に対し、法定福利費を内訳明示した見積書の活用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8"/>
          <p:cNvSpPr/>
          <p:nvPr/>
        </p:nvSpPr>
        <p:spPr>
          <a:xfrm>
            <a:off x="95865" y="560512"/>
            <a:ext cx="1296000" cy="324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元請企業</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9"/>
          <p:cNvSpPr/>
          <p:nvPr/>
        </p:nvSpPr>
        <p:spPr>
          <a:xfrm>
            <a:off x="108000" y="3224808"/>
            <a:ext cx="1296000" cy="324000"/>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下請企業</a:t>
            </a: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701</TotalTime>
  <Words>67</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建設産業第一課長</dc:creator>
  <cp:lastModifiedBy>新井　亨</cp:lastModifiedBy>
  <cp:revision>44</cp:revision>
  <cp:lastPrinted>2018-02-14T01:21:23Z</cp:lastPrinted>
  <dcterms:created xsi:type="dcterms:W3CDTF">2017-10-12T00:53:27Z</dcterms:created>
  <dcterms:modified xsi:type="dcterms:W3CDTF">2018-07-19T11:01:30Z</dcterms:modified>
</cp:coreProperties>
</file>