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380288" cy="10439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8">
          <p15:clr>
            <a:srgbClr val="A4A3A4"/>
          </p15:clr>
        </p15:guide>
        <p15:guide id="2" pos="23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987" autoAdjust="0"/>
    <p:restoredTop sz="93841" autoAdjust="0"/>
  </p:normalViewPr>
  <p:slideViewPr>
    <p:cSldViewPr snapToGrid="0">
      <p:cViewPr varScale="1">
        <p:scale>
          <a:sx n="49" d="100"/>
          <a:sy n="49" d="100"/>
        </p:scale>
        <p:origin x="-2814" y="-96"/>
      </p:cViewPr>
      <p:guideLst>
        <p:guide orient="horz" pos="3288"/>
        <p:guide pos="23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708486"/>
            <a:ext cx="6273245" cy="3634458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483102"/>
            <a:ext cx="5535216" cy="2520438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52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06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55801"/>
            <a:ext cx="1591375" cy="88469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55801"/>
            <a:ext cx="4681870" cy="88469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47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54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602603"/>
            <a:ext cx="6365498" cy="434250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986185"/>
            <a:ext cx="6365498" cy="2283618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018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779007"/>
            <a:ext cx="3136622" cy="66237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779007"/>
            <a:ext cx="3136622" cy="662370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26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55804"/>
            <a:ext cx="6365498" cy="201780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559104"/>
            <a:ext cx="3122207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813281"/>
            <a:ext cx="3122207" cy="56087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559104"/>
            <a:ext cx="3137584" cy="1254177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813281"/>
            <a:ext cx="3137584" cy="56087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43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90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74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503083"/>
            <a:ext cx="3736271" cy="7418740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91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95960"/>
            <a:ext cx="2380335" cy="243586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503083"/>
            <a:ext cx="3736271" cy="7418740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3131820"/>
            <a:ext cx="2380335" cy="5802084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16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55804"/>
            <a:ext cx="6365498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779007"/>
            <a:ext cx="6365498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83AF4-FC9D-48C8-BE47-2C4B607A76BA}" type="datetimeFigureOut">
              <a:rPr kumimoji="1" lang="ja-JP" altLang="en-US" smtClean="0"/>
              <a:t>2019/1/29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675780"/>
            <a:ext cx="249084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675780"/>
            <a:ext cx="166056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8A9B8-86F2-4338-A840-71F173472F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91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kumimoji="1"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kumimoji="1"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kumimoji="1"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406400" y="242050"/>
            <a:ext cx="6502400" cy="55799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大豆新品種「えんれいのそら」の本県における特性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897891" y="822061"/>
            <a:ext cx="2053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富山農総セ・農業研究所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55423" y="10155938"/>
            <a:ext cx="122501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/>
              <a:t>作成：　</a:t>
            </a:r>
            <a:r>
              <a:rPr kumimoji="1" lang="en-US" altLang="ja-JP" sz="1050" dirty="0" smtClean="0"/>
              <a:t>2019</a:t>
            </a:r>
            <a:r>
              <a:rPr kumimoji="1" lang="ja-JP" altLang="en-US" sz="1050" dirty="0" smtClean="0"/>
              <a:t>年</a:t>
            </a:r>
            <a:r>
              <a:rPr kumimoji="1" lang="en-US" altLang="ja-JP" sz="1050" dirty="0" smtClean="0"/>
              <a:t>1</a:t>
            </a:r>
            <a:r>
              <a:rPr kumimoji="1" lang="ja-JP" altLang="en-US" sz="1050" dirty="0" smtClean="0"/>
              <a:t>月</a:t>
            </a:r>
            <a:endParaRPr kumimoji="1" lang="ja-JP" altLang="en-US" sz="105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6400" y="1101379"/>
            <a:ext cx="670302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200" dirty="0" smtClean="0"/>
              <a:t>［背景と成果の概要］</a:t>
            </a:r>
            <a:endParaRPr kumimoji="1" lang="en-US" altLang="ja-JP" sz="1200" dirty="0" smtClean="0"/>
          </a:p>
          <a:p>
            <a:pPr>
              <a:lnSpc>
                <a:spcPts val="1700"/>
              </a:lnSpc>
            </a:pPr>
            <a:r>
              <a:rPr kumimoji="1" lang="ja-JP" altLang="en-US" sz="1200" dirty="0" smtClean="0"/>
              <a:t>　本</a:t>
            </a:r>
            <a:r>
              <a:rPr lang="ja-JP" altLang="en-US" sz="1200" dirty="0" smtClean="0"/>
              <a:t>県の大豆作付面積の約８割をしめる「エンレイ」は、豆腐や煮豆用として実需者から高い評価を受けているが、近年、収量が不安定であり、しわ粒の増加など品質の低下が問題となっている。そこで、「エンレイ」に代わりうる品種の導入を目指して試験栽培を行った結果、次世代作物開発研究センターで育成された「えんれいのそら」が</a:t>
            </a:r>
            <a:r>
              <a:rPr kumimoji="1" lang="ja-JP" altLang="en-US" sz="1200" dirty="0" smtClean="0"/>
              <a:t>、収量性および品質ともに優良と認められた。</a:t>
            </a:r>
            <a:endParaRPr kumimoji="1" lang="ja-JP" altLang="en-US" sz="1200" dirty="0"/>
          </a:p>
        </p:txBody>
      </p:sp>
      <p:sp>
        <p:nvSpPr>
          <p:cNvPr id="10" name="角丸四角形 9"/>
          <p:cNvSpPr/>
          <p:nvPr/>
        </p:nvSpPr>
        <p:spPr>
          <a:xfrm>
            <a:off x="362658" y="2405391"/>
            <a:ext cx="6728795" cy="1918960"/>
          </a:xfrm>
          <a:prstGeom prst="roundRect">
            <a:avLst>
              <a:gd name="adj" fmla="val 8669"/>
            </a:avLst>
          </a:prstGeom>
          <a:noFill/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56769" y="2266891"/>
            <a:ext cx="95410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特性の概要</a:t>
            </a:r>
            <a:endParaRPr kumimoji="1" lang="ja-JP" altLang="en-US" sz="1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6181" y="2598536"/>
            <a:ext cx="6703026" cy="161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 smtClean="0"/>
              <a:t>１ 「エンレイ」に難裂莢性を導入した品種。</a:t>
            </a:r>
            <a:endParaRPr lang="en-US" altLang="ja-JP" sz="1200" dirty="0" smtClean="0"/>
          </a:p>
          <a:p>
            <a:pPr>
              <a:lnSpc>
                <a:spcPts val="1700"/>
              </a:lnSpc>
            </a:pPr>
            <a:r>
              <a:rPr lang="ja-JP" altLang="en-US" sz="1200" dirty="0" smtClean="0"/>
              <a:t>２ 成熟期</a:t>
            </a:r>
            <a:r>
              <a:rPr lang="ja-JP" altLang="en-US" sz="1200" dirty="0"/>
              <a:t>は「エンレイ」と比較して、５日程度</a:t>
            </a:r>
            <a:r>
              <a:rPr lang="ja-JP" altLang="en-US" sz="1200" dirty="0" smtClean="0"/>
              <a:t>遅い。</a:t>
            </a:r>
            <a:endParaRPr kumimoji="1" lang="en-US" altLang="ja-JP" sz="1200" dirty="0" smtClean="0"/>
          </a:p>
          <a:p>
            <a:pPr>
              <a:lnSpc>
                <a:spcPts val="1700"/>
              </a:lnSpc>
            </a:pPr>
            <a:r>
              <a:rPr lang="ja-JP" altLang="en-US" sz="1200" dirty="0" smtClean="0"/>
              <a:t>３</a:t>
            </a:r>
            <a:r>
              <a:rPr lang="ja-JP" altLang="en-US" sz="1200" dirty="0"/>
              <a:t> </a:t>
            </a:r>
            <a:r>
              <a:rPr lang="ja-JP" altLang="en-US" sz="1200" dirty="0" smtClean="0"/>
              <a:t>草姿は「</a:t>
            </a:r>
            <a:r>
              <a:rPr lang="ja-JP" altLang="en-US" sz="1200" dirty="0"/>
              <a:t>エンレイ」</a:t>
            </a:r>
            <a:r>
              <a:rPr lang="ja-JP" altLang="en-US" sz="1200" dirty="0" smtClean="0"/>
              <a:t>とほぼ</a:t>
            </a:r>
            <a:r>
              <a:rPr lang="ja-JP" altLang="en-US" sz="1200" dirty="0"/>
              <a:t>同等である。</a:t>
            </a:r>
            <a:endParaRPr kumimoji="1" lang="en-US" altLang="ja-JP" sz="1200" dirty="0" smtClean="0"/>
          </a:p>
          <a:p>
            <a:pPr>
              <a:lnSpc>
                <a:spcPts val="1700"/>
              </a:lnSpc>
            </a:pPr>
            <a:r>
              <a:rPr lang="ja-JP" altLang="en-US" sz="1200" dirty="0" smtClean="0"/>
              <a:t>４</a:t>
            </a:r>
            <a:r>
              <a:rPr lang="ja-JP" altLang="en-US" sz="1200" dirty="0"/>
              <a:t> </a:t>
            </a:r>
            <a:r>
              <a:rPr lang="ja-JP" altLang="en-US" sz="1200" dirty="0" smtClean="0"/>
              <a:t>機械</a:t>
            </a:r>
            <a:r>
              <a:rPr lang="ja-JP" altLang="en-US" sz="1200" dirty="0"/>
              <a:t>収穫における</a:t>
            </a:r>
            <a:r>
              <a:rPr lang="ja-JP" altLang="en-US" sz="1200" dirty="0" smtClean="0"/>
              <a:t>ロスが少なく、</a:t>
            </a:r>
            <a:r>
              <a:rPr lang="ja-JP" altLang="en-US" sz="1200" dirty="0"/>
              <a:t>実収</a:t>
            </a:r>
            <a:r>
              <a:rPr lang="ja-JP" altLang="en-US" sz="1200" dirty="0" smtClean="0"/>
              <a:t>は「</a:t>
            </a:r>
            <a:r>
              <a:rPr lang="ja-JP" altLang="en-US" sz="1200" dirty="0"/>
              <a:t>エンレイ」以上である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1700"/>
              </a:lnSpc>
            </a:pPr>
            <a:r>
              <a:rPr lang="ja-JP" altLang="en-US" sz="1200" dirty="0" smtClean="0"/>
              <a:t>５</a:t>
            </a:r>
            <a:r>
              <a:rPr lang="ja-JP" altLang="en-US" sz="1200" dirty="0"/>
              <a:t> </a:t>
            </a:r>
            <a:r>
              <a:rPr lang="ja-JP" altLang="en-US" sz="1200" dirty="0" smtClean="0"/>
              <a:t>「</a:t>
            </a:r>
            <a:r>
              <a:rPr lang="ja-JP" altLang="en-US" sz="1200" dirty="0"/>
              <a:t>エンレイ</a:t>
            </a:r>
            <a:r>
              <a:rPr lang="ja-JP" altLang="en-US" sz="1200" dirty="0" smtClean="0"/>
              <a:t>」と比較して百粒</a:t>
            </a:r>
            <a:r>
              <a:rPr lang="ja-JP" altLang="en-US" sz="1200" dirty="0"/>
              <a:t>重がやや大きく、裂皮粒、しわ</a:t>
            </a:r>
            <a:r>
              <a:rPr lang="ja-JP" altLang="en-US" sz="1200" dirty="0" smtClean="0"/>
              <a:t>粒、腐敗粒の</a:t>
            </a:r>
            <a:r>
              <a:rPr lang="ja-JP" altLang="en-US" sz="1200" dirty="0"/>
              <a:t>発生が</a:t>
            </a:r>
            <a:r>
              <a:rPr lang="ja-JP" altLang="en-US" sz="1200" dirty="0" smtClean="0"/>
              <a:t>少ない。</a:t>
            </a:r>
            <a:endParaRPr kumimoji="1" lang="en-US" altLang="ja-JP" sz="1200" dirty="0"/>
          </a:p>
          <a:p>
            <a:pPr>
              <a:lnSpc>
                <a:spcPts val="1700"/>
              </a:lnSpc>
            </a:pPr>
            <a:r>
              <a:rPr lang="ja-JP" altLang="en-US" sz="1200" dirty="0" smtClean="0"/>
              <a:t>６</a:t>
            </a:r>
            <a:r>
              <a:rPr lang="ja-JP" altLang="en-US" sz="1200" dirty="0"/>
              <a:t> </a:t>
            </a:r>
            <a:r>
              <a:rPr lang="ja-JP" altLang="en-US" sz="1200" dirty="0" smtClean="0"/>
              <a:t>粗</a:t>
            </a:r>
            <a:r>
              <a:rPr lang="ja-JP" altLang="en-US" sz="1200" dirty="0"/>
              <a:t>蛋白質、粗脂肪および全糖含有率は「エンレイ」と同等</a:t>
            </a:r>
            <a:r>
              <a:rPr lang="ja-JP" altLang="en-US" sz="1200" dirty="0" smtClean="0"/>
              <a:t>であり、実需者</a:t>
            </a:r>
            <a:r>
              <a:rPr lang="ja-JP" altLang="en-US" sz="1200" dirty="0"/>
              <a:t>からは豆腐および煮豆等</a:t>
            </a:r>
            <a:r>
              <a:rPr lang="ja-JP" altLang="en-US" sz="1200" dirty="0" smtClean="0"/>
              <a:t>に</a:t>
            </a:r>
            <a:endParaRPr lang="en-US" altLang="ja-JP" sz="1200" dirty="0" smtClean="0"/>
          </a:p>
          <a:p>
            <a:pPr>
              <a:lnSpc>
                <a:spcPts val="1700"/>
              </a:lnSpc>
            </a:pPr>
            <a:r>
              <a:rPr lang="ja-JP" altLang="en-US" sz="1200" dirty="0" smtClean="0"/>
              <a:t>　「</a:t>
            </a:r>
            <a:r>
              <a:rPr lang="ja-JP" altLang="en-US" sz="1200" dirty="0"/>
              <a:t>エンレイ」と同等の加工適性があるとの評価を得て</a:t>
            </a:r>
            <a:r>
              <a:rPr lang="ja-JP" altLang="en-US" sz="1200" dirty="0" smtClean="0"/>
              <a:t>いる。</a:t>
            </a:r>
            <a:endParaRPr kumimoji="1" lang="ja-JP" altLang="en-US" sz="1200" dirty="0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3686565" y="2405391"/>
            <a:ext cx="3422862" cy="6616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36000" tIns="8890" rIns="36000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ts val="1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交配組み合わせ：エンレイ*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6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//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サチユタカ*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2/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ハヤヒカリ</a:t>
            </a:r>
            <a:endParaRPr kumimoji="1" lang="en-US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  <a:p>
            <a:pPr lvl="0" algn="just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育 成 地：</a:t>
            </a:r>
            <a:r>
              <a:rPr lang="en-US" altLang="ja-JP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  <a:sym typeface="Wingdings" panose="05000000000000000000" pitchFamily="2" charset="2"/>
              </a:rPr>
              <a:t>(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  <a:sym typeface="Wingdings" panose="05000000000000000000" pitchFamily="2" charset="2"/>
              </a:rPr>
              <a:t>国研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  <a:sym typeface="Wingdings" panose="05000000000000000000" pitchFamily="2" charset="2"/>
              </a:rPr>
              <a:t>)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  <a:sym typeface="Wingdings" panose="05000000000000000000" pitchFamily="2" charset="2"/>
              </a:rPr>
              <a:t>農研機構　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  <a:sym typeface="Wingdings" panose="05000000000000000000" pitchFamily="2" charset="2"/>
              </a:rPr>
              <a:t>次世代作物開発</a:t>
            </a:r>
            <a:r>
              <a:rPr lang="ja-JP" altLang="en-US" sz="11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  <a:sym typeface="Wingdings" panose="05000000000000000000" pitchFamily="2" charset="2"/>
              </a:rPr>
              <a:t>研究ｾﾝﾀｰ</a:t>
            </a:r>
            <a:endParaRPr lang="en-US" altLang="ja-JP" sz="11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  <a:sym typeface="Wingdings" panose="05000000000000000000" pitchFamily="2" charset="2"/>
            </a:endParaRPr>
          </a:p>
          <a:p>
            <a:pPr lvl="0" algn="just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品種登録出願：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2015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年</a:t>
            </a:r>
            <a:r>
              <a:rPr kumimoji="1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11</a:t>
            </a:r>
            <a:r>
              <a:rPr kumimoji="1" lang="ja-JP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itchFamily="50" charset="-128"/>
              </a:rPr>
              <a:t>月</a:t>
            </a:r>
            <a:endParaRPr kumimoji="1" lang="ja-JP" altLang="ja-JP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itchFamily="50" charset="-128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76" y="6855962"/>
            <a:ext cx="2532759" cy="200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617825" y="8566269"/>
            <a:ext cx="775504" cy="19581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800" dirty="0" smtClean="0"/>
              <a:t>えんれいのそら</a:t>
            </a:r>
            <a:endParaRPr kumimoji="1" lang="ja-JP" altLang="en-US" sz="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22297" y="8593234"/>
            <a:ext cx="479841" cy="19581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800" dirty="0" smtClean="0"/>
              <a:t>エンレイ</a:t>
            </a:r>
            <a:endParaRPr kumimoji="1" lang="ja-JP" altLang="en-US" sz="8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90" y="8864231"/>
            <a:ext cx="597733" cy="6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927" y="8858371"/>
            <a:ext cx="596208" cy="610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284" y="6488038"/>
            <a:ext cx="2915483" cy="1780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テキスト ボックス 11"/>
          <p:cNvSpPr txBox="1"/>
          <p:nvPr/>
        </p:nvSpPr>
        <p:spPr>
          <a:xfrm>
            <a:off x="3530197" y="8295292"/>
            <a:ext cx="288557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00" dirty="0" smtClean="0"/>
              <a:t>図．コンバイン収穫時の損失率の比較</a:t>
            </a:r>
            <a:endParaRPr kumimoji="1" lang="en-US" altLang="ja-JP" sz="1000" dirty="0" smtClean="0"/>
          </a:p>
          <a:p>
            <a:r>
              <a:rPr lang="ja-JP" altLang="en-US" sz="1000" dirty="0"/>
              <a:t>　</a:t>
            </a:r>
            <a:r>
              <a:rPr lang="ja-JP" altLang="en-US" sz="1000" dirty="0" smtClean="0"/>
              <a:t>　　　　　　　　　　　　　　　　　</a:t>
            </a:r>
            <a:r>
              <a:rPr kumimoji="1" lang="ja-JP" altLang="en-US" sz="1000" dirty="0" smtClean="0"/>
              <a:t>（</a:t>
            </a:r>
            <a:r>
              <a:rPr kumimoji="1" lang="en-US" altLang="ja-JP" sz="1000" dirty="0" smtClean="0"/>
              <a:t>2012</a:t>
            </a:r>
            <a:r>
              <a:rPr kumimoji="1" lang="ja-JP" altLang="en-US" sz="1000" dirty="0" smtClean="0"/>
              <a:t>年　農業研究所）</a:t>
            </a:r>
            <a:endParaRPr kumimoji="1" lang="ja-JP" altLang="en-US" sz="1000" dirty="0"/>
          </a:p>
        </p:txBody>
      </p:sp>
      <p:sp>
        <p:nvSpPr>
          <p:cNvPr id="26" name="角丸四角形 25"/>
          <p:cNvSpPr/>
          <p:nvPr/>
        </p:nvSpPr>
        <p:spPr>
          <a:xfrm>
            <a:off x="388426" y="4515622"/>
            <a:ext cx="6703027" cy="5640316"/>
          </a:xfrm>
          <a:prstGeom prst="roundRect">
            <a:avLst>
              <a:gd name="adj" fmla="val 3295"/>
            </a:avLst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24170" y="4377122"/>
            <a:ext cx="954107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調査結果等</a:t>
            </a:r>
            <a:endParaRPr kumimoji="1" lang="ja-JP" altLang="en-US" sz="12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9220" y="6494212"/>
            <a:ext cx="1101584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草姿及び子実</a:t>
            </a:r>
            <a:endParaRPr kumimoji="1" lang="ja-JP" altLang="en-US" sz="1200" dirty="0"/>
          </a:p>
        </p:txBody>
      </p:sp>
      <p:sp>
        <p:nvSpPr>
          <p:cNvPr id="13" name="角丸四角形吹き出し 12"/>
          <p:cNvSpPr/>
          <p:nvPr/>
        </p:nvSpPr>
        <p:spPr>
          <a:xfrm>
            <a:off x="1750228" y="6565404"/>
            <a:ext cx="1010093" cy="234382"/>
          </a:xfrm>
          <a:prstGeom prst="wedgeRoundRectCallout">
            <a:avLst>
              <a:gd name="adj1" fmla="val -67069"/>
              <a:gd name="adj2" fmla="val 168582"/>
              <a:gd name="adj3" fmla="val 16667"/>
            </a:avLst>
          </a:prstGeom>
          <a:noFill/>
          <a:ln w="127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成熟期がやや遅い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1350491" y="8864231"/>
            <a:ext cx="832380" cy="375699"/>
          </a:xfrm>
          <a:prstGeom prst="wedgeRoundRectCallout">
            <a:avLst>
              <a:gd name="adj1" fmla="val -98902"/>
              <a:gd name="adj2" fmla="val -9072"/>
              <a:gd name="adj3" fmla="val 16667"/>
            </a:avLst>
          </a:prstGeom>
          <a:noFill/>
          <a:ln w="127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しわや、腐敗</a:t>
            </a:r>
            <a:endParaRPr kumimoji="1" lang="en-US" altLang="ja-JP" sz="9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粒が</a:t>
            </a:r>
            <a:r>
              <a:rPr lang="ja-JP" altLang="en-US" sz="900" dirty="0" smtClean="0">
                <a:solidFill>
                  <a:schemeClr val="tx1"/>
                </a:solidFill>
              </a:rPr>
              <a:t>少ない。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395962" y="9512391"/>
            <a:ext cx="165267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000" dirty="0" smtClean="0"/>
              <a:t>（撮影：</a:t>
            </a:r>
            <a:r>
              <a:rPr kumimoji="1" lang="en-US" altLang="ja-JP" sz="1000" dirty="0" smtClean="0"/>
              <a:t>2016</a:t>
            </a:r>
            <a:r>
              <a:rPr kumimoji="1" lang="ja-JP" altLang="en-US" sz="1000" dirty="0" smtClean="0"/>
              <a:t>年　農業研究所）</a:t>
            </a:r>
            <a:endParaRPr kumimoji="1" lang="ja-JP" altLang="en-US" sz="1000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1303350" y="9324541"/>
            <a:ext cx="1190382" cy="187850"/>
          </a:xfrm>
          <a:prstGeom prst="wedgeRoundRectCallout">
            <a:avLst>
              <a:gd name="adj1" fmla="val -72999"/>
              <a:gd name="adj2" fmla="val -54353"/>
              <a:gd name="adj3" fmla="val 16667"/>
            </a:avLst>
          </a:prstGeom>
          <a:noFill/>
          <a:ln w="127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900" dirty="0" smtClean="0">
                <a:solidFill>
                  <a:schemeClr val="tx1"/>
                </a:solidFill>
              </a:rPr>
              <a:t>エンレイよりやや大粒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261356" y="8857489"/>
            <a:ext cx="3618869" cy="1191686"/>
          </a:xfrm>
          <a:prstGeom prst="rect">
            <a:avLst/>
          </a:prstGeom>
          <a:solidFill>
            <a:srgbClr val="FFFFCC"/>
          </a:solidFill>
          <a:ln w="19050">
            <a:solidFill>
              <a:schemeClr val="accent2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449251" y="8699749"/>
            <a:ext cx="832253" cy="257369"/>
          </a:xfrm>
          <a:prstGeom prst="rect">
            <a:avLst/>
          </a:prstGeom>
          <a:solidFill>
            <a:srgbClr val="FFC000"/>
          </a:solidFill>
        </p:spPr>
        <p:txBody>
          <a:bodyPr wrap="square" lIns="72000" tIns="36000" rIns="72000" bIns="36000" rtlCol="0">
            <a:spAutoFit/>
          </a:bodyPr>
          <a:lstStyle/>
          <a:p>
            <a:r>
              <a:rPr kumimoji="1" lang="ja-JP" altLang="en-US" sz="1200" dirty="0" smtClean="0"/>
              <a:t>留意事項</a:t>
            </a:r>
            <a:endParaRPr kumimoji="1"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261356" y="9010868"/>
            <a:ext cx="3719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 「えんれいのそら」は</a:t>
            </a:r>
            <a:r>
              <a:rPr kumimoji="1" lang="en-US" altLang="ja-JP" sz="1200" dirty="0" smtClean="0"/>
              <a:t>2018</a:t>
            </a:r>
            <a:r>
              <a:rPr kumimoji="1" lang="ja-JP" altLang="en-US" sz="1200" dirty="0" smtClean="0"/>
              <a:t>年</a:t>
            </a:r>
            <a:r>
              <a:rPr kumimoji="1" lang="en-US" altLang="ja-JP" sz="1200" dirty="0" smtClean="0"/>
              <a:t>3</a:t>
            </a:r>
            <a:r>
              <a:rPr kumimoji="1" lang="ja-JP" altLang="en-US" sz="1200" dirty="0" smtClean="0"/>
              <a:t>月に</a:t>
            </a:r>
            <a:r>
              <a:rPr kumimoji="1" lang="en-US" altLang="ja-JP" sz="1200" dirty="0" smtClean="0">
                <a:solidFill>
                  <a:srgbClr val="FF0000"/>
                </a:solidFill>
              </a:rPr>
              <a:t>｢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エンレイ」品種群</a:t>
            </a:r>
            <a:endParaRPr kumimoji="1" lang="en-US" altLang="ja-JP" sz="1200" dirty="0" smtClean="0">
              <a:solidFill>
                <a:srgbClr val="FF0000"/>
              </a:solidFill>
            </a:endParaRPr>
          </a:p>
          <a:p>
            <a:r>
              <a:rPr lang="ja-JP" altLang="en-US" sz="1200" dirty="0">
                <a:solidFill>
                  <a:srgbClr val="FF0000"/>
                </a:solidFill>
              </a:rPr>
              <a:t>　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として産地品種銘柄に設定</a:t>
            </a:r>
            <a:r>
              <a:rPr kumimoji="1" lang="ja-JP" altLang="en-US" sz="1200" dirty="0" smtClean="0"/>
              <a:t>された。続いて、</a:t>
            </a:r>
            <a:r>
              <a:rPr lang="ja-JP" altLang="en-US" sz="1200" dirty="0" smtClean="0"/>
              <a:t>同年</a:t>
            </a:r>
            <a:r>
              <a:rPr lang="en-US" altLang="ja-JP" sz="1200" dirty="0" smtClean="0"/>
              <a:t>5</a:t>
            </a:r>
            <a:r>
              <a:rPr lang="ja-JP" altLang="en-US" sz="1200" dirty="0" smtClean="0"/>
              <a:t>月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に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県の奨励品種に採用</a:t>
            </a:r>
            <a:r>
              <a:rPr kumimoji="1" lang="ja-JP" altLang="en-US" sz="1200" dirty="0" smtClean="0"/>
              <a:t>された。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・ </a:t>
            </a:r>
            <a:r>
              <a:rPr lang="ja-JP" altLang="en-US" sz="1200" dirty="0" smtClean="0"/>
              <a:t>施肥</a:t>
            </a:r>
            <a:r>
              <a:rPr lang="ja-JP" altLang="en-US" sz="1200" dirty="0"/>
              <a:t>、栽植密度、防除等は「エンレイ」に準ずる</a:t>
            </a:r>
            <a:r>
              <a:rPr lang="ja-JP" altLang="en-US" sz="1200" dirty="0" smtClean="0"/>
              <a:t>。</a:t>
            </a:r>
            <a:endParaRPr lang="en-US" altLang="ja-JP" sz="1200" dirty="0"/>
          </a:p>
        </p:txBody>
      </p:sp>
      <p:cxnSp>
        <p:nvCxnSpPr>
          <p:cNvPr id="14" name="直線コネクタ 13"/>
          <p:cNvCxnSpPr>
            <a:endCxn id="2052" idx="2"/>
          </p:cNvCxnSpPr>
          <p:nvPr/>
        </p:nvCxnSpPr>
        <p:spPr>
          <a:xfrm flipH="1">
            <a:off x="1814756" y="6934200"/>
            <a:ext cx="14080" cy="1930031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956" y="4743304"/>
            <a:ext cx="551497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角丸四角形吹き出し 34"/>
          <p:cNvSpPr/>
          <p:nvPr/>
        </p:nvSpPr>
        <p:spPr>
          <a:xfrm>
            <a:off x="5816380" y="6263074"/>
            <a:ext cx="955502" cy="417262"/>
          </a:xfrm>
          <a:prstGeom prst="wedgeRoundRectCallout">
            <a:avLst>
              <a:gd name="adj1" fmla="val -27907"/>
              <a:gd name="adj2" fmla="val 106188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 smtClean="0">
                <a:solidFill>
                  <a:schemeClr val="tx1"/>
                </a:solidFill>
              </a:rPr>
              <a:t>難裂莢性で、収穫ロスが少ない。</a:t>
            </a:r>
            <a:endParaRPr kumimoji="1"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91476" y="10144396"/>
            <a:ext cx="637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+mj-ea"/>
                <a:ea typeface="+mj-ea"/>
              </a:rPr>
              <a:t>　　</a:t>
            </a:r>
            <a:r>
              <a:rPr kumimoji="1" lang="en-US" altLang="ja-JP" sz="1200" b="1" dirty="0" smtClean="0">
                <a:latin typeface="+mj-ea"/>
                <a:ea typeface="+mj-ea"/>
              </a:rPr>
              <a:t>3</a:t>
            </a:r>
            <a:endParaRPr kumimoji="1" lang="ja-JP" altLang="en-US" sz="1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43576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chemeClr val="accent1"/>
          </a:solidFill>
          <a:round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2333</TotalTime>
  <Words>228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Kazuaki Shoji</dc:creator>
  <cp:lastModifiedBy>menteadmin</cp:lastModifiedBy>
  <cp:revision>70</cp:revision>
  <cp:lastPrinted>2019-01-23T07:46:03Z</cp:lastPrinted>
  <dcterms:created xsi:type="dcterms:W3CDTF">2017-02-17T07:01:43Z</dcterms:created>
  <dcterms:modified xsi:type="dcterms:W3CDTF">2019-01-29T08:52:15Z</dcterms:modified>
</cp:coreProperties>
</file>