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797675" cy="99266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308" y="229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59736991638931"/>
          <c:y val="0.15748332687922206"/>
          <c:w val="0.71385400600698123"/>
          <c:h val="0.661051159588658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裸種子!$CM$8</c:f>
              <c:strCache>
                <c:ptCount val="1"/>
                <c:pt idx="0">
                  <c:v>播種2週後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裸種子!$BX$9:$BX$10</c:f>
              <c:strCache>
                <c:ptCount val="2"/>
                <c:pt idx="0">
                  <c:v>コート種子</c:v>
                </c:pt>
                <c:pt idx="1">
                  <c:v>裸種子</c:v>
                </c:pt>
              </c:strCache>
            </c:strRef>
          </c:cat>
          <c:val>
            <c:numRef>
              <c:f>裸種子!$CM$9:$CM$10</c:f>
              <c:numCache>
                <c:formatCode>General</c:formatCode>
                <c:ptCount val="2"/>
                <c:pt idx="0">
                  <c:v>28</c:v>
                </c:pt>
                <c:pt idx="1">
                  <c:v>36.200000000000003</c:v>
                </c:pt>
              </c:numCache>
            </c:numRef>
          </c:val>
        </c:ser>
        <c:ser>
          <c:idx val="1"/>
          <c:order val="1"/>
          <c:tx>
            <c:strRef>
              <c:f>裸種子!$CN$8</c:f>
              <c:strCache>
                <c:ptCount val="1"/>
                <c:pt idx="0">
                  <c:v>収獲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裸種子!$BX$9:$BX$10</c:f>
              <c:strCache>
                <c:ptCount val="2"/>
                <c:pt idx="0">
                  <c:v>コート種子</c:v>
                </c:pt>
                <c:pt idx="1">
                  <c:v>裸種子</c:v>
                </c:pt>
              </c:strCache>
            </c:strRef>
          </c:cat>
          <c:val>
            <c:numRef>
              <c:f>裸種子!$CN$9:$CN$10</c:f>
              <c:numCache>
                <c:formatCode>General</c:formatCode>
                <c:ptCount val="2"/>
                <c:pt idx="0">
                  <c:v>18.600000000000001</c:v>
                </c:pt>
                <c:pt idx="1">
                  <c:v>23.3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140800"/>
        <c:axId val="84142336"/>
      </c:barChart>
      <c:catAx>
        <c:axId val="8414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4142336"/>
        <c:crosses val="autoZero"/>
        <c:auto val="1"/>
        <c:lblAlgn val="ctr"/>
        <c:lblOffset val="100"/>
        <c:noMultiLvlLbl val="0"/>
      </c:catAx>
      <c:valAx>
        <c:axId val="8414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栽植密度（本</a:t>
                </a:r>
                <a:r>
                  <a:rPr lang="en-US"/>
                  <a:t>/</a:t>
                </a:r>
                <a:r>
                  <a:rPr lang="ja-JP"/>
                  <a:t>㎡）</a:t>
                </a:r>
              </a:p>
            </c:rich>
          </c:tx>
          <c:layout>
            <c:manualLayout>
              <c:xMode val="edge"/>
              <c:yMode val="edge"/>
              <c:x val="2.5796978080442644E-2"/>
              <c:y val="0.1658758228991867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414080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4423033269489961"/>
          <c:y val="4.8771782625532459E-2"/>
          <c:w val="0.63553326948996247"/>
          <c:h val="8.33339165937591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1276594206698"/>
          <c:y val="6.0232730301806078E-2"/>
          <c:w val="0.71637876041585724"/>
          <c:h val="0.728060602823078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Sheet1!$J$16:$K$16</c:f>
              <c:strCache>
                <c:ptCount val="2"/>
                <c:pt idx="0">
                  <c:v>播種</c:v>
                </c:pt>
                <c:pt idx="1">
                  <c:v>移植</c:v>
                </c:pt>
              </c:strCache>
            </c:strRef>
          </c:cat>
          <c:val>
            <c:numRef>
              <c:f>Sheet1!$J$17:$K$17</c:f>
              <c:numCache>
                <c:formatCode>General</c:formatCode>
                <c:ptCount val="2"/>
                <c:pt idx="0">
                  <c:v>2.6</c:v>
                </c:pt>
                <c:pt idx="1">
                  <c:v>14.7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833024"/>
        <c:axId val="89174784"/>
      </c:barChart>
      <c:catAx>
        <c:axId val="8883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174784"/>
        <c:crosses val="autoZero"/>
        <c:auto val="1"/>
        <c:lblAlgn val="ctr"/>
        <c:lblOffset val="100"/>
        <c:noMultiLvlLbl val="0"/>
      </c:catAx>
      <c:valAx>
        <c:axId val="891747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労働時間</a:t>
                </a:r>
                <a:r>
                  <a:rPr lang="en-US"/>
                  <a:t>(</a:t>
                </a:r>
                <a:r>
                  <a:rPr lang="ja-JP"/>
                  <a:t>時</a:t>
                </a:r>
                <a:r>
                  <a:rPr lang="en-US"/>
                  <a:t>/10a)</a:t>
                </a:r>
                <a:endParaRPr lang="ja-JP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8833024"/>
        <c:crosses val="autoZero"/>
        <c:crossBetween val="between"/>
      </c:valAx>
      <c:spPr>
        <a:noFill/>
        <a:ln w="9525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229275910168438"/>
          <c:y val="5.7060255398983115E-2"/>
          <c:w val="0.4547049781942003"/>
          <c:h val="0.674459457022356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Sheet1!$S$2</c:f>
              <c:strCache>
                <c:ptCount val="1"/>
                <c:pt idx="0">
                  <c:v>種苗費(円/10a)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Sheet1!$R$3:$R$5</c:f>
              <c:strCache>
                <c:ptCount val="3"/>
                <c:pt idx="0">
                  <c:v>コート1粒播</c:v>
                </c:pt>
                <c:pt idx="1">
                  <c:v>裸種子多粒播</c:v>
                </c:pt>
                <c:pt idx="2">
                  <c:v>移植</c:v>
                </c:pt>
              </c:strCache>
            </c:strRef>
          </c:cat>
          <c:val>
            <c:numRef>
              <c:f>Sheet1!$S$3:$S$5</c:f>
              <c:numCache>
                <c:formatCode>_(* #,##0_);_(* \(#,##0\);_(* "-"_);_(@_)</c:formatCode>
                <c:ptCount val="3"/>
                <c:pt idx="0">
                  <c:v>28.56</c:v>
                </c:pt>
                <c:pt idx="1">
                  <c:v>18.36</c:v>
                </c:pt>
                <c:pt idx="2">
                  <c:v>51.390999999999998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9010560"/>
        <c:axId val="89012096"/>
      </c:barChart>
      <c:catAx>
        <c:axId val="89010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ea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89012096"/>
        <c:crosses val="autoZero"/>
        <c:auto val="1"/>
        <c:lblAlgn val="ctr"/>
        <c:lblOffset val="100"/>
        <c:noMultiLvlLbl val="0"/>
      </c:catAx>
      <c:valAx>
        <c:axId val="89012096"/>
        <c:scaling>
          <c:orientation val="minMax"/>
          <c:max val="6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200">
                    <a:solidFill>
                      <a:sysClr val="windowText" lastClr="000000"/>
                    </a:solidFill>
                  </a:rPr>
                  <a:t>種苗費</a:t>
                </a:r>
                <a:r>
                  <a:rPr lang="en-US" altLang="ja-JP" sz="1200">
                    <a:solidFill>
                      <a:sysClr val="windowText" lastClr="000000"/>
                    </a:solidFill>
                  </a:rPr>
                  <a:t>(</a:t>
                </a:r>
                <a:r>
                  <a:rPr lang="ja-JP" altLang="en-US" sz="1200">
                    <a:solidFill>
                      <a:sysClr val="windowText" lastClr="000000"/>
                    </a:solidFill>
                  </a:rPr>
                  <a:t>千円</a:t>
                </a:r>
                <a:r>
                  <a:rPr lang="en-US" altLang="ja-JP" sz="1200">
                    <a:solidFill>
                      <a:sysClr val="windowText" lastClr="000000"/>
                    </a:solidFill>
                  </a:rPr>
                  <a:t>/10a</a:t>
                </a:r>
                <a:r>
                  <a:rPr lang="ja-JP" altLang="en-US" sz="1200">
                    <a:solidFill>
                      <a:sysClr val="windowText" lastClr="000000"/>
                    </a:solidFill>
                  </a:rPr>
                  <a:t>）</a:t>
                </a:r>
              </a:p>
            </c:rich>
          </c:tx>
          <c:layout>
            <c:manualLayout>
              <c:xMode val="edge"/>
              <c:yMode val="edge"/>
              <c:x val="0.42303153322105613"/>
              <c:y val="0.8566627724536628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_(* #,##0_);_(* \(#,##0\);_(* &quot;-&quot;_);_(@_)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010560"/>
        <c:crosses val="autoZero"/>
        <c:crossBetween val="between"/>
        <c:majorUnit val="20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93694142662546"/>
          <c:y val="2.7777777777777776E-2"/>
          <c:w val="0.83806291345147221"/>
          <c:h val="0.72421048308411928"/>
        </c:manualLayout>
      </c:layout>
      <c:lineChart>
        <c:grouping val="standard"/>
        <c:varyColors val="0"/>
        <c:ser>
          <c:idx val="0"/>
          <c:order val="0"/>
          <c:tx>
            <c:strRef>
              <c:f>結果!$AD$2</c:f>
              <c:strCache>
                <c:ptCount val="1"/>
                <c:pt idx="0">
                  <c:v>水稲後作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結果!$AE$1:$AH$1</c:f>
              <c:strCache>
                <c:ptCount val="4"/>
                <c:pt idx="0">
                  <c:v>19mm以上</c:v>
                </c:pt>
                <c:pt idx="1">
                  <c:v> 9.5mm以上</c:v>
                </c:pt>
                <c:pt idx="2">
                  <c:v>4mm以上</c:v>
                </c:pt>
                <c:pt idx="3">
                  <c:v>4mm以下</c:v>
                </c:pt>
              </c:strCache>
            </c:strRef>
          </c:cat>
          <c:val>
            <c:numRef>
              <c:f>結果!$AE$2:$AH$2</c:f>
              <c:numCache>
                <c:formatCode>0.0</c:formatCode>
                <c:ptCount val="4"/>
                <c:pt idx="0">
                  <c:v>32.619546264780872</c:v>
                </c:pt>
                <c:pt idx="1">
                  <c:v>28.776253757539781</c:v>
                </c:pt>
                <c:pt idx="2">
                  <c:v>25.575879418570167</c:v>
                </c:pt>
                <c:pt idx="3">
                  <c:v>13.028320559109181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結果!$AD$3</c:f>
              <c:strCache>
                <c:ptCount val="1"/>
                <c:pt idx="0">
                  <c:v>畑後作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12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結果!$AE$1:$AH$1</c:f>
              <c:strCache>
                <c:ptCount val="4"/>
                <c:pt idx="0">
                  <c:v>19mm以上</c:v>
                </c:pt>
                <c:pt idx="1">
                  <c:v> 9.5mm以上</c:v>
                </c:pt>
                <c:pt idx="2">
                  <c:v>4mm以上</c:v>
                </c:pt>
                <c:pt idx="3">
                  <c:v>4mm以下</c:v>
                </c:pt>
              </c:strCache>
            </c:strRef>
          </c:cat>
          <c:val>
            <c:numRef>
              <c:f>結果!$AE$3:$AH$3</c:f>
              <c:numCache>
                <c:formatCode>0.0</c:formatCode>
                <c:ptCount val="4"/>
                <c:pt idx="0">
                  <c:v>19.491563408317031</c:v>
                </c:pt>
                <c:pt idx="1">
                  <c:v>24.838669622701648</c:v>
                </c:pt>
                <c:pt idx="2">
                  <c:v>31.243579614139847</c:v>
                </c:pt>
                <c:pt idx="3">
                  <c:v>24.426187354841471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274240"/>
        <c:axId val="89280896"/>
      </c:lineChart>
      <c:catAx>
        <c:axId val="89274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土塊の大きさ</a:t>
                </a:r>
              </a:p>
            </c:rich>
          </c:tx>
          <c:layout>
            <c:manualLayout>
              <c:xMode val="edge"/>
              <c:yMode val="edge"/>
              <c:x val="0.4668432916473676"/>
              <c:y val="0.9166666666666666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280896"/>
        <c:crosses val="autoZero"/>
        <c:auto val="1"/>
        <c:lblAlgn val="ctr"/>
        <c:lblOffset val="100"/>
        <c:noMultiLvlLbl val="0"/>
      </c:catAx>
      <c:valAx>
        <c:axId val="892808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砕土率（重量％）</a:t>
                </a:r>
              </a:p>
            </c:rich>
          </c:tx>
          <c:layout>
            <c:manualLayout>
              <c:xMode val="edge"/>
              <c:yMode val="edge"/>
              <c:x val="5.9551836428696986E-3"/>
              <c:y val="0.1445395099783660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27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15028562606148"/>
          <c:y val="0.66261519393409152"/>
          <c:w val="0.7598038598116412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52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45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78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41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00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04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37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5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56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9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BC0B-2926-4640-B01E-9B0BFED936D5}" type="datetimeFigureOut">
              <a:rPr kumimoji="1" lang="ja-JP" altLang="en-US" smtClean="0"/>
              <a:t>2019/2/1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32186-9C1C-46B4-BD1B-BFC622347B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97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jpeg"/><Relationship Id="rId7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image" Target="../media/image6.emf"/><Relationship Id="rId5" Type="http://schemas.openxmlformats.org/officeDocument/2006/relationships/image" Target="../media/image4.jpeg"/><Relationship Id="rId10" Type="http://schemas.openxmlformats.org/officeDocument/2006/relationships/image" Target="../media/image5.jpeg"/><Relationship Id="rId4" Type="http://schemas.openxmlformats.org/officeDocument/2006/relationships/image" Target="../media/image3.jpeg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02446" y="2088797"/>
            <a:ext cx="4216169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hangingPunct="0"/>
            <a:r>
              <a:rPr lang="ja-JP" altLang="en-US" sz="1400" dirty="0" smtClean="0"/>
              <a:t>主穀作経営体が主体の</a:t>
            </a:r>
            <a:r>
              <a:rPr lang="ja-JP" altLang="ja-JP" sz="1400" dirty="0" smtClean="0"/>
              <a:t>水田</a:t>
            </a:r>
            <a:r>
              <a:rPr lang="ja-JP" altLang="ja-JP" sz="1400" dirty="0"/>
              <a:t>輪作</a:t>
            </a:r>
            <a:r>
              <a:rPr lang="ja-JP" altLang="ja-JP" sz="1400" dirty="0" smtClean="0"/>
              <a:t>体系</a:t>
            </a:r>
            <a:r>
              <a:rPr lang="ja-JP" altLang="en-US" sz="1400" dirty="0" smtClean="0"/>
              <a:t>によ</a:t>
            </a:r>
            <a:r>
              <a:rPr lang="ja-JP" altLang="en-US" sz="1400" dirty="0"/>
              <a:t>る</a:t>
            </a:r>
            <a:r>
              <a:rPr lang="ja-JP" altLang="ja-JP" sz="1400" dirty="0" smtClean="0"/>
              <a:t>タマネギの</a:t>
            </a:r>
            <a:r>
              <a:rPr lang="ja-JP" altLang="ja-JP" sz="1400" dirty="0"/>
              <a:t>秋まき作型において</a:t>
            </a:r>
            <a:r>
              <a:rPr lang="ja-JP" altLang="ja-JP" sz="1400" dirty="0" smtClean="0"/>
              <a:t>、水稲</a:t>
            </a:r>
            <a:r>
              <a:rPr lang="ja-JP" altLang="ja-JP" sz="1400" dirty="0"/>
              <a:t>等との作業競合がなく</a:t>
            </a:r>
            <a:r>
              <a:rPr lang="ja-JP" altLang="ja-JP" sz="1400" dirty="0" smtClean="0"/>
              <a:t>、高温期の育苗</a:t>
            </a:r>
            <a:r>
              <a:rPr lang="ja-JP" altLang="ja-JP" sz="1400" dirty="0"/>
              <a:t>が不要で省力・低コスト化が可能と</a:t>
            </a:r>
            <a:r>
              <a:rPr lang="ja-JP" altLang="ja-JP" sz="1400" dirty="0" smtClean="0"/>
              <a:t>なる直播</a:t>
            </a:r>
            <a:r>
              <a:rPr lang="ja-JP" altLang="ja-JP" sz="1400" dirty="0"/>
              <a:t>栽培について、播種時期等新たな作型開発</a:t>
            </a:r>
            <a:r>
              <a:rPr lang="ja-JP" altLang="ja-JP" sz="1400" dirty="0" smtClean="0"/>
              <a:t>、単</a:t>
            </a:r>
            <a:r>
              <a:rPr lang="ja-JP" altLang="ja-JP" sz="1400" dirty="0"/>
              <a:t>収確保に</a:t>
            </a:r>
            <a:r>
              <a:rPr lang="ja-JP" altLang="ja-JP" sz="1400" dirty="0" smtClean="0"/>
              <a:t>向けた栽植</a:t>
            </a:r>
            <a:r>
              <a:rPr lang="ja-JP" altLang="ja-JP" sz="1400" dirty="0"/>
              <a:t>様式開発、およびそれらに対応する機械化技術の開発を行う。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068" y="227379"/>
            <a:ext cx="1800062" cy="1439527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098130" y="316201"/>
            <a:ext cx="7233440" cy="1261884"/>
          </a:xfrm>
          <a:prstGeom prst="rect">
            <a:avLst/>
          </a:prstGeom>
          <a:solidFill>
            <a:srgbClr val="009E47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 smtClean="0">
                <a:solidFill>
                  <a:schemeClr val="bg1"/>
                </a:solidFill>
              </a:rPr>
              <a:t>秋まきタマネギ直播栽培技術の開発</a:t>
            </a:r>
            <a:endParaRPr kumimoji="1" lang="en-US" altLang="ja-JP" sz="32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rgbClr val="FFFF00"/>
                </a:solidFill>
              </a:rPr>
              <a:t>～野菜栽培も機械化プラス低コスト化・省力化へ～</a:t>
            </a:r>
            <a:endParaRPr lang="en-US" altLang="ja-JP" sz="2400" dirty="0" smtClean="0">
              <a:solidFill>
                <a:srgbClr val="FFFF00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chemeClr val="bg1"/>
                </a:solidFill>
              </a:rPr>
              <a:t>富山県農林水産総合技術センター　園芸研究所　野菜課</a:t>
            </a:r>
            <a:endParaRPr kumimoji="1" lang="ja-JP" altLang="en-US" sz="2000" dirty="0"/>
          </a:p>
        </p:txBody>
      </p:sp>
      <p:sp>
        <p:nvSpPr>
          <p:cNvPr id="4" name="角丸四角形 3"/>
          <p:cNvSpPr/>
          <p:nvPr/>
        </p:nvSpPr>
        <p:spPr>
          <a:xfrm>
            <a:off x="318732" y="1735853"/>
            <a:ext cx="2234116" cy="352944"/>
          </a:xfrm>
          <a:prstGeom prst="roundRect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背景とねらい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84952" y="3583451"/>
            <a:ext cx="2234116" cy="352944"/>
          </a:xfrm>
          <a:prstGeom prst="roundRect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成果の内容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8284" y="3906220"/>
            <a:ext cx="2882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（１）播種機の選定</a:t>
            </a:r>
            <a:endParaRPr kumimoji="1" lang="ja-JP" altLang="en-US" sz="1600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791" y="4255740"/>
            <a:ext cx="2697424" cy="1896530"/>
          </a:xfrm>
          <a:prstGeom prst="rect">
            <a:avLst/>
          </a:prstGeom>
        </p:spPr>
      </p:pic>
      <p:grpSp>
        <p:nvGrpSpPr>
          <p:cNvPr id="43" name="グループ化 42"/>
          <p:cNvGrpSpPr/>
          <p:nvPr/>
        </p:nvGrpSpPr>
        <p:grpSpPr>
          <a:xfrm>
            <a:off x="3290427" y="4959180"/>
            <a:ext cx="1296144" cy="1169551"/>
            <a:chOff x="3250152" y="5658855"/>
            <a:chExt cx="1296144" cy="1169551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3250152" y="5658855"/>
              <a:ext cx="1296144" cy="116955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　　畝立て</a:t>
              </a:r>
              <a:endParaRPr kumimoji="1" lang="en-US" altLang="ja-JP" sz="1400" dirty="0" smtClean="0"/>
            </a:p>
            <a:p>
              <a:r>
                <a:rPr lang="ja-JP" altLang="en-US" sz="1400" dirty="0" smtClean="0"/>
                <a:t>　　施肥</a:t>
              </a:r>
              <a:endParaRPr lang="en-US" altLang="ja-JP" sz="1400" dirty="0" smtClean="0"/>
            </a:p>
            <a:p>
              <a:r>
                <a:rPr kumimoji="1" lang="ja-JP" altLang="en-US" sz="1400" dirty="0" smtClean="0"/>
                <a:t>　　播種　</a:t>
              </a:r>
              <a:endParaRPr kumimoji="1" lang="en-US" altLang="ja-JP" sz="1400" dirty="0" smtClean="0"/>
            </a:p>
            <a:p>
              <a:r>
                <a:rPr lang="ja-JP" altLang="en-US" sz="1400" dirty="0" smtClean="0"/>
                <a:t>　　農薬散布</a:t>
              </a:r>
              <a:endParaRPr lang="en-US" altLang="ja-JP" sz="1400" dirty="0" smtClean="0"/>
            </a:p>
            <a:p>
              <a:r>
                <a:rPr kumimoji="1" lang="ja-JP" altLang="en-US" sz="1400" dirty="0" smtClean="0"/>
                <a:t>　同時作業</a:t>
              </a:r>
              <a:endParaRPr kumimoji="1" lang="ja-JP" altLang="en-US" sz="1400" dirty="0"/>
            </a:p>
          </p:txBody>
        </p:sp>
        <p:sp>
          <p:nvSpPr>
            <p:cNvPr id="19" name="左中かっこ 18"/>
            <p:cNvSpPr/>
            <p:nvPr/>
          </p:nvSpPr>
          <p:spPr>
            <a:xfrm>
              <a:off x="3381848" y="5734752"/>
              <a:ext cx="149880" cy="713009"/>
            </a:xfrm>
            <a:prstGeom prst="leftBrac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5029493" y="3879702"/>
            <a:ext cx="4421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（２）苗立ち確保のための播種方法の検討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58380" y="5285308"/>
            <a:ext cx="264497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コート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粒播用　裸種子用</a:t>
            </a:r>
            <a:endParaRPr kumimoji="1" lang="ja-JP" altLang="en-US" sz="1200" dirty="0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2078" y="4269748"/>
            <a:ext cx="1716207" cy="1015230"/>
          </a:xfrm>
          <a:prstGeom prst="rect">
            <a:avLst/>
          </a:prstGeom>
        </p:spPr>
      </p:pic>
      <p:sp>
        <p:nvSpPr>
          <p:cNvPr id="24" name="角丸四角形吹き出し 23"/>
          <p:cNvSpPr/>
          <p:nvPr/>
        </p:nvSpPr>
        <p:spPr>
          <a:xfrm>
            <a:off x="2859936" y="3958254"/>
            <a:ext cx="1361190" cy="883154"/>
          </a:xfrm>
          <a:prstGeom prst="wedgeRoundRectCallout">
            <a:avLst>
              <a:gd name="adj1" fmla="val -60418"/>
              <a:gd name="adj2" fmla="val 45143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県内ではニンジン播種用に普及している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5784" y="6381103"/>
            <a:ext cx="4226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（３）生育収量安定化にむけた前作の影響</a:t>
            </a:r>
            <a:endParaRPr kumimoji="1" lang="ja-JP" altLang="en-US" sz="1600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7004221" y="4223091"/>
            <a:ext cx="2404490" cy="1167265"/>
          </a:xfrm>
          <a:prstGeom prst="wedgeRoundRectCallout">
            <a:avLst>
              <a:gd name="adj1" fmla="val -57599"/>
              <a:gd name="adj2" fmla="val -17564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播種ロールを変えることで、</a:t>
            </a:r>
            <a:r>
              <a:rPr kumimoji="1" lang="en-US" altLang="ja-JP" sz="1400" dirty="0" smtClean="0"/>
              <a:t>1</a:t>
            </a:r>
            <a:r>
              <a:rPr kumimoji="1" lang="ja-JP" altLang="en-US" sz="1400" dirty="0" smtClean="0"/>
              <a:t>粒播と多粒播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株立ち）を選択が可能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種子代の安価な裸種子を株立ちさせて栽植密度を確保</a:t>
            </a:r>
            <a:endParaRPr kumimoji="1" lang="ja-JP" altLang="en-US" sz="1400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76238" y="5591713"/>
            <a:ext cx="2765333" cy="786202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5197318" y="6477477"/>
            <a:ext cx="2537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裸種子の多粒播種（数本が出芽）</a:t>
            </a:r>
            <a:endParaRPr kumimoji="1" lang="ja-JP" altLang="en-US" sz="12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63287" y="12407391"/>
            <a:ext cx="8560053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本研究は農林水産省委託プロジェクト</a:t>
            </a:r>
            <a:r>
              <a:rPr lang="ja-JP" altLang="en-US" sz="1200" dirty="0" smtClean="0"/>
              <a:t>研究」</a:t>
            </a:r>
            <a:r>
              <a:rPr lang="ja-JP" altLang="en-US" sz="1200" dirty="0"/>
              <a:t>「実需者等のニーズに応じた加工適性を持つ野菜品種等の開発」により実施しました。　　　　</a:t>
            </a:r>
            <a:endParaRPr kumimoji="1" lang="ja-JP" altLang="en-US" sz="1200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5081867" y="6854038"/>
            <a:ext cx="2939023" cy="2077837"/>
            <a:chOff x="5115210" y="7186562"/>
            <a:chExt cx="2939023" cy="2077837"/>
          </a:xfrm>
        </p:grpSpPr>
        <p:graphicFrame>
          <p:nvGraphicFramePr>
            <p:cNvPr id="34" name="グラフ 3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62058315"/>
                </p:ext>
              </p:extLst>
            </p:nvPr>
          </p:nvGraphicFramePr>
          <p:xfrm>
            <a:off x="5115210" y="7186562"/>
            <a:ext cx="2939023" cy="20778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pSp>
          <p:nvGrpSpPr>
            <p:cNvPr id="36" name="グループ化 35"/>
            <p:cNvGrpSpPr/>
            <p:nvPr/>
          </p:nvGrpSpPr>
          <p:grpSpPr>
            <a:xfrm>
              <a:off x="5836716" y="8043601"/>
              <a:ext cx="2084540" cy="161814"/>
              <a:chOff x="2336800" y="3162300"/>
              <a:chExt cx="4038600" cy="368300"/>
            </a:xfrm>
          </p:grpSpPr>
          <p:cxnSp>
            <p:nvCxnSpPr>
              <p:cNvPr id="38" name="直線コネクタ 37"/>
              <p:cNvCxnSpPr/>
              <p:nvPr/>
            </p:nvCxnSpPr>
            <p:spPr>
              <a:xfrm>
                <a:off x="2336800" y="3530600"/>
                <a:ext cx="40386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2336800" y="3162300"/>
                <a:ext cx="40386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" name="角丸四角形吹き出し 34"/>
          <p:cNvSpPr/>
          <p:nvPr/>
        </p:nvSpPr>
        <p:spPr>
          <a:xfrm>
            <a:off x="8091363" y="7349515"/>
            <a:ext cx="1239412" cy="936315"/>
          </a:xfrm>
          <a:prstGeom prst="wedgeRoundRectCallout">
            <a:avLst>
              <a:gd name="adj1" fmla="val -66239"/>
              <a:gd name="adj2" fmla="val -1456"/>
              <a:gd name="adj3" fmla="val 16667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移植栽培の栽植密度　</a:t>
            </a:r>
            <a:r>
              <a:rPr kumimoji="1" lang="en-US" altLang="ja-JP" sz="1400" dirty="0" smtClean="0"/>
              <a:t>25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20</a:t>
            </a:r>
            <a:r>
              <a:rPr kumimoji="1" lang="ja-JP" altLang="en-US" sz="1400" dirty="0" smtClean="0"/>
              <a:t>本</a:t>
            </a:r>
            <a:r>
              <a:rPr kumimoji="1" lang="en-US" altLang="ja-JP" sz="1400" dirty="0" smtClean="0"/>
              <a:t>/</a:t>
            </a:r>
            <a:r>
              <a:rPr kumimoji="1" lang="ja-JP" altLang="en-US" sz="1400" dirty="0" smtClean="0"/>
              <a:t>㎡</a:t>
            </a:r>
            <a:endParaRPr kumimoji="1" lang="ja-JP" altLang="en-US" sz="1400" dirty="0"/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741920"/>
              </p:ext>
            </p:extLst>
          </p:nvPr>
        </p:nvGraphicFramePr>
        <p:xfrm>
          <a:off x="4966189" y="9500395"/>
          <a:ext cx="4443342" cy="1611679"/>
        </p:xfrm>
        <a:graphic>
          <a:graphicData uri="http://schemas.openxmlformats.org/drawingml/2006/table">
            <a:tbl>
              <a:tblPr/>
              <a:tblGrid>
                <a:gridCol w="892068"/>
                <a:gridCol w="574823"/>
                <a:gridCol w="576025"/>
                <a:gridCol w="582259"/>
                <a:gridCol w="648586"/>
                <a:gridCol w="489097"/>
                <a:gridCol w="680484"/>
              </a:tblGrid>
              <a:tr h="20488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播種方法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葉身数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りん茎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商品率（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%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）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収量（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kg/10a)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6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縦径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mm）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横径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（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mm）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りん茎重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g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572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コート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粒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7.1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77.8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78.3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275.1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66.1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5051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488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裸種子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多粒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6.6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75.3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74.0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221.1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62.7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5268 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8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t-test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n.s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n.s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n.s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*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n.s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n.s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64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*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は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5%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の有意差有り、</a:t>
                      </a:r>
                      <a:r>
                        <a:rPr lang="en-US" altLang="ja-JP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は有意差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なし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15805" marR="15805" marT="1580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4865161" y="10933540"/>
            <a:ext cx="4799445" cy="499911"/>
          </a:xfrm>
          <a:prstGeom prst="rect">
            <a:avLst/>
          </a:prstGeom>
        </p:spPr>
        <p:txBody>
          <a:bodyPr numCol="1"/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kumimoji="1"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+mn-ea"/>
              </a:rPr>
              <a:t>播種日：</a:t>
            </a:r>
            <a:r>
              <a:rPr lang="en-US" altLang="ja-JP" sz="1200" dirty="0" smtClean="0">
                <a:latin typeface="+mn-ea"/>
              </a:rPr>
              <a:t>2016</a:t>
            </a:r>
            <a:r>
              <a:rPr lang="ja-JP" altLang="en-US" sz="1200" dirty="0" smtClean="0">
                <a:latin typeface="+mn-ea"/>
              </a:rPr>
              <a:t>年</a:t>
            </a:r>
            <a:r>
              <a:rPr lang="en-US" altLang="ja-JP" sz="1200" dirty="0" smtClean="0">
                <a:latin typeface="+mn-ea"/>
              </a:rPr>
              <a:t>9</a:t>
            </a:r>
            <a:r>
              <a:rPr lang="ja-JP" altLang="en-US" sz="1200" dirty="0" smtClean="0">
                <a:latin typeface="+mn-ea"/>
              </a:rPr>
              <a:t>月</a:t>
            </a:r>
            <a:r>
              <a:rPr lang="en-US" altLang="ja-JP" sz="1200" dirty="0" smtClean="0">
                <a:latin typeface="+mn-ea"/>
              </a:rPr>
              <a:t>26</a:t>
            </a:r>
            <a:r>
              <a:rPr lang="ja-JP" altLang="en-US" sz="1200" dirty="0" smtClean="0">
                <a:latin typeface="+mn-ea"/>
              </a:rPr>
              <a:t>日</a:t>
            </a:r>
            <a:r>
              <a:rPr lang="en-US" altLang="ja-JP" sz="1200" dirty="0" smtClean="0">
                <a:latin typeface="+mn-ea"/>
              </a:rPr>
              <a:t>   </a:t>
            </a:r>
            <a:r>
              <a:rPr lang="ja-JP" altLang="en-US" sz="1200" dirty="0" smtClean="0">
                <a:latin typeface="+mn-ea"/>
              </a:rPr>
              <a:t>畝幅：</a:t>
            </a:r>
            <a:r>
              <a:rPr lang="en-US" altLang="ja-JP" sz="1200" dirty="0" smtClean="0">
                <a:latin typeface="+mn-ea"/>
              </a:rPr>
              <a:t>160cm</a:t>
            </a:r>
            <a:r>
              <a:rPr lang="ja-JP" altLang="en-US" sz="1200" dirty="0" smtClean="0">
                <a:latin typeface="+mn-ea"/>
              </a:rPr>
              <a:t>　条間：</a:t>
            </a:r>
            <a:r>
              <a:rPr lang="en-US" altLang="ja-JP" sz="1200" dirty="0" smtClean="0">
                <a:latin typeface="+mn-ea"/>
              </a:rPr>
              <a:t>25cm</a:t>
            </a:r>
            <a:r>
              <a:rPr lang="ja-JP" altLang="en-US" sz="1200" dirty="0" smtClean="0">
                <a:latin typeface="+mn-ea"/>
              </a:rPr>
              <a:t>　</a:t>
            </a:r>
            <a:r>
              <a:rPr lang="en-US" altLang="ja-JP" sz="1200" dirty="0" smtClean="0">
                <a:latin typeface="+mn-ea"/>
              </a:rPr>
              <a:t>4</a:t>
            </a:r>
            <a:r>
              <a:rPr lang="ja-JP" altLang="en-US" sz="1200" dirty="0" smtClean="0">
                <a:latin typeface="+mn-ea"/>
              </a:rPr>
              <a:t>条　機械播種</a:t>
            </a:r>
            <a:endParaRPr lang="en-US" altLang="ja-JP" sz="1200" dirty="0" smtClean="0">
              <a:latin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+mn-ea"/>
              </a:rPr>
              <a:t>試験区：裸種子の多粒播（株間設定：</a:t>
            </a:r>
            <a:r>
              <a:rPr lang="en-US" altLang="ja-JP" sz="1200" dirty="0" smtClean="0">
                <a:latin typeface="+mn-ea"/>
              </a:rPr>
              <a:t>18cm</a:t>
            </a:r>
            <a:r>
              <a:rPr lang="ja-JP" altLang="en-US" sz="1200" dirty="0" smtClean="0">
                <a:latin typeface="+mn-ea"/>
              </a:rPr>
              <a:t>）</a:t>
            </a:r>
            <a:r>
              <a:rPr lang="en-US" altLang="ja-JP" sz="1200" dirty="0" smtClean="0">
                <a:latin typeface="+mn-ea"/>
              </a:rPr>
              <a:t>    </a:t>
            </a:r>
            <a:r>
              <a:rPr lang="ja-JP" altLang="en-US" sz="1200" dirty="0" smtClean="0">
                <a:latin typeface="+mn-ea"/>
              </a:rPr>
              <a:t>対照区：コート種子</a:t>
            </a:r>
            <a:r>
              <a:rPr lang="en-US" altLang="ja-JP" sz="1200" dirty="0" smtClean="0">
                <a:latin typeface="+mn-ea"/>
              </a:rPr>
              <a:t>1</a:t>
            </a:r>
            <a:r>
              <a:rPr lang="ja-JP" altLang="en-US" sz="1200" dirty="0" smtClean="0">
                <a:latin typeface="+mn-ea"/>
              </a:rPr>
              <a:t>粒播</a:t>
            </a:r>
            <a:endParaRPr lang="en-US" altLang="ja-JP" sz="12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ja-JP" sz="12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883340" y="9201150"/>
            <a:ext cx="4421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表１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播種方法が収量に及ぼす影響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48738" y="8855703"/>
            <a:ext cx="3582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図１　播種方法が栽植密度に及ぼす影響</a:t>
            </a:r>
            <a:endParaRPr kumimoji="1" lang="ja-JP" altLang="en-US" sz="1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2068" y="9559195"/>
            <a:ext cx="4226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（４）直播のコストと労働時間の削減効果</a:t>
            </a:r>
            <a:endParaRPr kumimoji="1" lang="ja-JP" altLang="en-US" sz="1600" dirty="0"/>
          </a:p>
        </p:txBody>
      </p:sp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524961"/>
              </p:ext>
            </p:extLst>
          </p:nvPr>
        </p:nvGraphicFramePr>
        <p:xfrm>
          <a:off x="345784" y="11397654"/>
          <a:ext cx="2159347" cy="885825"/>
        </p:xfrm>
        <a:graphic>
          <a:graphicData uri="http://schemas.openxmlformats.org/drawingml/2006/table">
            <a:tbl>
              <a:tblPr/>
              <a:tblGrid>
                <a:gridCol w="1183008"/>
                <a:gridCol w="423710"/>
                <a:gridCol w="552629"/>
              </a:tblGrid>
              <a:tr h="1543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播種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移植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作業時間（時</a:t>
                      </a:r>
                      <a:r>
                        <a:rPr lang="en-US" altLang="zh-TW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/10a)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43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作業人数（人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/10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4344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労働時間（時</a:t>
                      </a:r>
                      <a:r>
                        <a:rPr lang="en-US" altLang="zh-TW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/10a)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4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*移植はＨ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</a:t>
                      </a:r>
                      <a:r>
                        <a:rPr lang="ja-JP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の実績値の平均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0" name="グラフ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65756"/>
              </p:ext>
            </p:extLst>
          </p:nvPr>
        </p:nvGraphicFramePr>
        <p:xfrm>
          <a:off x="318732" y="9933790"/>
          <a:ext cx="2213452" cy="142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1" name="グラフ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639300"/>
              </p:ext>
            </p:extLst>
          </p:nvPr>
        </p:nvGraphicFramePr>
        <p:xfrm>
          <a:off x="2595615" y="9944018"/>
          <a:ext cx="2039595" cy="208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52" name="正方形/長方形 51"/>
          <p:cNvSpPr/>
          <p:nvPr/>
        </p:nvSpPr>
        <p:spPr>
          <a:xfrm>
            <a:off x="2611681" y="11956553"/>
            <a:ext cx="21820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*移植はＨ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28</a:t>
            </a:r>
            <a:r>
              <a:rPr lang="ja-JP" altLang="en-US" sz="1100" dirty="0" err="1">
                <a:solidFill>
                  <a:srgbClr val="000000"/>
                </a:solidFill>
                <a:latin typeface="ＭＳ Ｐゴシック" panose="020B0600070205080204" pitchFamily="50" charset="-128"/>
              </a:rPr>
              <a:t>、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29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の実績値の平均</a:t>
            </a:r>
            <a:r>
              <a:rPr lang="ja-JP" altLang="en-US" sz="1100" dirty="0"/>
              <a:t> 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816914" y="10617876"/>
            <a:ext cx="691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+mn-ea"/>
              </a:rPr>
              <a:t>6</a:t>
            </a:r>
            <a:r>
              <a:rPr lang="en-US" altLang="ja-JP" sz="1100" dirty="0">
                <a:solidFill>
                  <a:srgbClr val="FF0000"/>
                </a:solidFill>
                <a:latin typeface="+mn-ea"/>
              </a:rPr>
              <a:t>4</a:t>
            </a:r>
            <a:r>
              <a:rPr lang="en-US" altLang="ja-JP" sz="1100" dirty="0" smtClean="0">
                <a:solidFill>
                  <a:srgbClr val="FF0000"/>
                </a:solidFill>
                <a:latin typeface="+mn-ea"/>
              </a:rPr>
              <a:t>%</a:t>
            </a:r>
            <a:r>
              <a:rPr lang="ja-JP" altLang="en-US" sz="1100" dirty="0" smtClean="0">
                <a:solidFill>
                  <a:srgbClr val="FF0000"/>
                </a:solidFill>
                <a:latin typeface="+mn-ea"/>
              </a:rPr>
              <a:t>減</a:t>
            </a:r>
            <a:endParaRPr kumimoji="1" lang="ja-JP" altLang="en-US" sz="1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952590" y="11105416"/>
            <a:ext cx="691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FF0000"/>
                </a:solidFill>
                <a:latin typeface="+mn-ea"/>
              </a:rPr>
              <a:t>44%</a:t>
            </a:r>
            <a:r>
              <a:rPr lang="ja-JP" altLang="en-US" sz="1100" dirty="0" smtClean="0">
                <a:solidFill>
                  <a:srgbClr val="FF0000"/>
                </a:solidFill>
                <a:latin typeface="+mn-ea"/>
              </a:rPr>
              <a:t>減</a:t>
            </a:r>
            <a:endParaRPr kumimoji="1" lang="ja-JP" altLang="en-US" sz="1100" dirty="0">
              <a:solidFill>
                <a:srgbClr val="FF0000"/>
              </a:solidFill>
              <a:latin typeface="+mn-ea"/>
            </a:endParaRPr>
          </a:p>
        </p:txBody>
      </p:sp>
      <p:graphicFrame>
        <p:nvGraphicFramePr>
          <p:cNvPr id="55" name="グラフ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986729"/>
              </p:ext>
            </p:extLst>
          </p:nvPr>
        </p:nvGraphicFramePr>
        <p:xfrm>
          <a:off x="187218" y="6735972"/>
          <a:ext cx="2833162" cy="1801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190330"/>
              </p:ext>
            </p:extLst>
          </p:nvPr>
        </p:nvGraphicFramePr>
        <p:xfrm>
          <a:off x="3069324" y="6952345"/>
          <a:ext cx="1572413" cy="728415"/>
        </p:xfrm>
        <a:graphic>
          <a:graphicData uri="http://schemas.openxmlformats.org/drawingml/2006/table">
            <a:tbl>
              <a:tblPr/>
              <a:tblGrid>
                <a:gridCol w="698748"/>
                <a:gridCol w="873665"/>
              </a:tblGrid>
              <a:tr h="1970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土壌水分率（％）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703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水稲後作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65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畑後作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44967"/>
              </p:ext>
            </p:extLst>
          </p:nvPr>
        </p:nvGraphicFramePr>
        <p:xfrm>
          <a:off x="3069324" y="8032516"/>
          <a:ext cx="1551866" cy="800100"/>
        </p:xfrm>
        <a:graphic>
          <a:graphicData uri="http://schemas.openxmlformats.org/drawingml/2006/table">
            <a:tbl>
              <a:tblPr/>
              <a:tblGrid>
                <a:gridCol w="710176"/>
                <a:gridCol w="841690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越冬率（％）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水稲後作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82.7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畑後作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97.4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χ</a:t>
                      </a:r>
                      <a:r>
                        <a:rPr lang="el-GR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検定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*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1861" y="8547937"/>
            <a:ext cx="2415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図２　前作が砕土率に及ぼす影響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63299" y="6716800"/>
            <a:ext cx="17931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表２　耕起時の土壌水分</a:t>
            </a:r>
            <a:endParaRPr kumimoji="1"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984179" y="7809933"/>
            <a:ext cx="1899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表３　前作と越冬率の関係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9091" y="8903295"/>
            <a:ext cx="4025919" cy="5232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畑後作は</a:t>
            </a:r>
            <a:r>
              <a:rPr kumimoji="1" lang="ja-JP" altLang="en-US" sz="1400" dirty="0" smtClean="0"/>
              <a:t>作業時の土壌水分が低く、砕土が細かくなるため直播の作業性がよく、越冬率も高い。</a:t>
            </a:r>
            <a:endParaRPr kumimoji="1" lang="ja-JP" altLang="en-US" sz="1400" dirty="0"/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1288869" y="10371909"/>
            <a:ext cx="446711" cy="37677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995070" y="10199665"/>
            <a:ext cx="6913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rgbClr val="002060"/>
                </a:solidFill>
                <a:latin typeface="+mn-ea"/>
              </a:rPr>
              <a:t>8</a:t>
            </a:r>
            <a:r>
              <a:rPr lang="en-US" altLang="ja-JP" sz="1100" dirty="0">
                <a:solidFill>
                  <a:srgbClr val="002060"/>
                </a:solidFill>
                <a:latin typeface="+mn-ea"/>
              </a:rPr>
              <a:t>2</a:t>
            </a:r>
            <a:r>
              <a:rPr lang="en-US" altLang="ja-JP" sz="1100" dirty="0" smtClean="0">
                <a:solidFill>
                  <a:srgbClr val="002060"/>
                </a:solidFill>
                <a:latin typeface="+mn-ea"/>
              </a:rPr>
              <a:t>%</a:t>
            </a:r>
            <a:r>
              <a:rPr lang="ja-JP" altLang="en-US" sz="1100" dirty="0" smtClean="0">
                <a:solidFill>
                  <a:srgbClr val="002060"/>
                </a:solidFill>
                <a:latin typeface="+mn-ea"/>
              </a:rPr>
              <a:t>減</a:t>
            </a:r>
            <a:endParaRPr kumimoji="1" lang="ja-JP" altLang="en-US" sz="1100" dirty="0">
              <a:solidFill>
                <a:srgbClr val="002060"/>
              </a:solidFill>
              <a:latin typeface="+mn-ea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4793689" y="3906220"/>
            <a:ext cx="0" cy="800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図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363" y="5577010"/>
            <a:ext cx="1345914" cy="1009581"/>
          </a:xfrm>
          <a:prstGeom prst="rect">
            <a:avLst/>
          </a:prstGeom>
        </p:spPr>
      </p:pic>
      <p:sp>
        <p:nvSpPr>
          <p:cNvPr id="29" name="円/楕円 28"/>
          <p:cNvSpPr/>
          <p:nvPr/>
        </p:nvSpPr>
        <p:spPr>
          <a:xfrm>
            <a:off x="5258733" y="5759142"/>
            <a:ext cx="589695" cy="5688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7254331" y="5662595"/>
            <a:ext cx="589695" cy="5688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>
            <a:off x="6256532" y="5708024"/>
            <a:ext cx="589695" cy="5688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220748" y="6617086"/>
            <a:ext cx="1128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肥大期の様子</a:t>
            </a:r>
            <a:endParaRPr kumimoji="1" lang="ja-JP" altLang="en-US" sz="12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029493" y="11593050"/>
            <a:ext cx="4298836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多粒播では収穫したりん茎に、りん茎同士が接触した面に「へこみ」が認められる場合があるが、ほとんど分からない程度であり、加工仕向けにおけ</a:t>
            </a:r>
            <a:r>
              <a:rPr lang="ja-JP" altLang="en-US" sz="1200" dirty="0"/>
              <a:t>る</a:t>
            </a:r>
            <a:r>
              <a:rPr lang="ja-JP" altLang="en-US" sz="1200" dirty="0" smtClean="0"/>
              <a:t>業者聞き取りで問題はなかった。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68519" y="2082348"/>
            <a:ext cx="2880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＜時期別の作業一覧＞</a:t>
            </a:r>
            <a:endParaRPr kumimoji="1" lang="ja-JP" altLang="en-US" sz="12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45840" y="2347869"/>
            <a:ext cx="4582489" cy="973031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9169781" y="12407390"/>
            <a:ext cx="477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４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2069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527</Words>
  <Application>Microsoft Office PowerPoint</Application>
  <PresentationFormat>A3 297x420 mm</PresentationFormat>
  <Paragraphs>104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浅井　雅美</dc:creator>
  <cp:lastModifiedBy>menteadmin</cp:lastModifiedBy>
  <cp:revision>34</cp:revision>
  <cp:lastPrinted>2018-09-25T00:36:12Z</cp:lastPrinted>
  <dcterms:created xsi:type="dcterms:W3CDTF">2018-09-21T02:16:32Z</dcterms:created>
  <dcterms:modified xsi:type="dcterms:W3CDTF">2019-02-01T02:29:06Z</dcterms:modified>
</cp:coreProperties>
</file>