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12192000" cy="16256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512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0" d="100"/>
          <a:sy n="90" d="100"/>
        </p:scale>
        <p:origin x="18" y="2928"/>
      </p:cViewPr>
      <p:guideLst>
        <p:guide orient="horz" pos="512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lantDisease\Desktop\&#23665;&#21475;&#12488;&#12510;&#12488;&#12495;&#12454;&#12473;\&#12488;&#12510;&#12488;&#22275;&#22580;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ja-JP" altLang="en-US" sz="1400" dirty="0" smtClean="0"/>
              <a:t>収量</a:t>
            </a:r>
            <a:endParaRPr lang="en-US" altLang="ja-JP" sz="1400" dirty="0" smtClean="0"/>
          </a:p>
          <a:p>
            <a:pPr>
              <a:defRPr sz="1400"/>
            </a:pPr>
            <a:r>
              <a:rPr lang="ja-JP" altLang="en-US" sz="1400" b="0" dirty="0" smtClean="0"/>
              <a:t>（各区より</a:t>
            </a:r>
            <a:r>
              <a:rPr lang="en-US" altLang="ja-JP" sz="1400" b="0" dirty="0" smtClean="0"/>
              <a:t>3</a:t>
            </a:r>
            <a:r>
              <a:rPr lang="ja-JP" altLang="en-US" sz="1400" b="0" dirty="0" smtClean="0"/>
              <a:t>株を無作為に選択）</a:t>
            </a:r>
            <a:endParaRPr lang="en-US" altLang="ja-JP" sz="1400" b="0" dirty="0" smtClean="0"/>
          </a:p>
        </c:rich>
      </c:tx>
      <c:layout/>
      <c:overlay val="0"/>
    </c:title>
    <c:autoTitleDeleted val="0"/>
    <c:plotArea>
      <c:layout/>
      <c:barChart>
        <c:barDir val="col"/>
        <c:grouping val="stacked"/>
        <c:varyColors val="0"/>
        <c:ser>
          <c:idx val="0"/>
          <c:order val="0"/>
          <c:tx>
            <c:strRef>
              <c:f>グラフ!$A$23</c:f>
              <c:strCache>
                <c:ptCount val="1"/>
                <c:pt idx="0">
                  <c:v>5月24日</c:v>
                </c:pt>
              </c:strCache>
            </c:strRef>
          </c:tx>
          <c:invertIfNegative val="0"/>
          <c:cat>
            <c:strRef>
              <c:f>グラフ!$B$22:$M$22</c:f>
              <c:strCache>
                <c:ptCount val="12"/>
                <c:pt idx="0">
                  <c:v>2-1</c:v>
                </c:pt>
                <c:pt idx="1">
                  <c:v>2-2</c:v>
                </c:pt>
                <c:pt idx="2">
                  <c:v>2-3</c:v>
                </c:pt>
                <c:pt idx="3">
                  <c:v>3-1</c:v>
                </c:pt>
                <c:pt idx="4">
                  <c:v>3-2</c:v>
                </c:pt>
                <c:pt idx="5">
                  <c:v>3-3</c:v>
                </c:pt>
                <c:pt idx="6">
                  <c:v>4-1</c:v>
                </c:pt>
                <c:pt idx="7">
                  <c:v>4-2</c:v>
                </c:pt>
                <c:pt idx="8">
                  <c:v>4-3</c:v>
                </c:pt>
                <c:pt idx="9">
                  <c:v>5-1</c:v>
                </c:pt>
                <c:pt idx="10">
                  <c:v>5-2</c:v>
                </c:pt>
                <c:pt idx="11">
                  <c:v>5-3</c:v>
                </c:pt>
              </c:strCache>
            </c:strRef>
          </c:cat>
          <c:val>
            <c:numRef>
              <c:f>グラフ!$B$23:$M$23</c:f>
              <c:numCache>
                <c:formatCode>General</c:formatCode>
                <c:ptCount val="12"/>
                <c:pt idx="0">
                  <c:v>0</c:v>
                </c:pt>
                <c:pt idx="1">
                  <c:v>0</c:v>
                </c:pt>
                <c:pt idx="2">
                  <c:v>300</c:v>
                </c:pt>
                <c:pt idx="3">
                  <c:v>215</c:v>
                </c:pt>
                <c:pt idx="4">
                  <c:v>460</c:v>
                </c:pt>
                <c:pt idx="5">
                  <c:v>175</c:v>
                </c:pt>
                <c:pt idx="6">
                  <c:v>0</c:v>
                </c:pt>
                <c:pt idx="7">
                  <c:v>565</c:v>
                </c:pt>
                <c:pt idx="8">
                  <c:v>0</c:v>
                </c:pt>
                <c:pt idx="9">
                  <c:v>0</c:v>
                </c:pt>
                <c:pt idx="10">
                  <c:v>330</c:v>
                </c:pt>
                <c:pt idx="11">
                  <c:v>0</c:v>
                </c:pt>
              </c:numCache>
            </c:numRef>
          </c:val>
        </c:ser>
        <c:ser>
          <c:idx val="1"/>
          <c:order val="1"/>
          <c:tx>
            <c:strRef>
              <c:f>グラフ!$A$24</c:f>
              <c:strCache>
                <c:ptCount val="1"/>
                <c:pt idx="0">
                  <c:v>5月28日</c:v>
                </c:pt>
              </c:strCache>
            </c:strRef>
          </c:tx>
          <c:invertIfNegative val="0"/>
          <c:cat>
            <c:strRef>
              <c:f>グラフ!$B$22:$M$22</c:f>
              <c:strCache>
                <c:ptCount val="12"/>
                <c:pt idx="0">
                  <c:v>2-1</c:v>
                </c:pt>
                <c:pt idx="1">
                  <c:v>2-2</c:v>
                </c:pt>
                <c:pt idx="2">
                  <c:v>2-3</c:v>
                </c:pt>
                <c:pt idx="3">
                  <c:v>3-1</c:v>
                </c:pt>
                <c:pt idx="4">
                  <c:v>3-2</c:v>
                </c:pt>
                <c:pt idx="5">
                  <c:v>3-3</c:v>
                </c:pt>
                <c:pt idx="6">
                  <c:v>4-1</c:v>
                </c:pt>
                <c:pt idx="7">
                  <c:v>4-2</c:v>
                </c:pt>
                <c:pt idx="8">
                  <c:v>4-3</c:v>
                </c:pt>
                <c:pt idx="9">
                  <c:v>5-1</c:v>
                </c:pt>
                <c:pt idx="10">
                  <c:v>5-2</c:v>
                </c:pt>
                <c:pt idx="11">
                  <c:v>5-3</c:v>
                </c:pt>
              </c:strCache>
            </c:strRef>
          </c:cat>
          <c:val>
            <c:numRef>
              <c:f>グラフ!$B$24:$M$24</c:f>
              <c:numCache>
                <c:formatCode>General</c:formatCode>
                <c:ptCount val="12"/>
                <c:pt idx="0">
                  <c:v>475</c:v>
                </c:pt>
                <c:pt idx="1">
                  <c:v>650</c:v>
                </c:pt>
                <c:pt idx="2">
                  <c:v>595</c:v>
                </c:pt>
                <c:pt idx="3">
                  <c:v>430</c:v>
                </c:pt>
                <c:pt idx="4">
                  <c:v>465</c:v>
                </c:pt>
                <c:pt idx="5">
                  <c:v>380</c:v>
                </c:pt>
                <c:pt idx="6">
                  <c:v>690</c:v>
                </c:pt>
                <c:pt idx="7">
                  <c:v>325</c:v>
                </c:pt>
                <c:pt idx="8">
                  <c:v>75</c:v>
                </c:pt>
                <c:pt idx="9">
                  <c:v>550</c:v>
                </c:pt>
                <c:pt idx="10">
                  <c:v>605</c:v>
                </c:pt>
                <c:pt idx="11">
                  <c:v>795</c:v>
                </c:pt>
              </c:numCache>
            </c:numRef>
          </c:val>
        </c:ser>
        <c:ser>
          <c:idx val="2"/>
          <c:order val="2"/>
          <c:tx>
            <c:strRef>
              <c:f>グラフ!$A$25</c:f>
              <c:strCache>
                <c:ptCount val="1"/>
                <c:pt idx="0">
                  <c:v>6月1日</c:v>
                </c:pt>
              </c:strCache>
            </c:strRef>
          </c:tx>
          <c:invertIfNegative val="0"/>
          <c:cat>
            <c:strRef>
              <c:f>グラフ!$B$22:$M$22</c:f>
              <c:strCache>
                <c:ptCount val="12"/>
                <c:pt idx="0">
                  <c:v>2-1</c:v>
                </c:pt>
                <c:pt idx="1">
                  <c:v>2-2</c:v>
                </c:pt>
                <c:pt idx="2">
                  <c:v>2-3</c:v>
                </c:pt>
                <c:pt idx="3">
                  <c:v>3-1</c:v>
                </c:pt>
                <c:pt idx="4">
                  <c:v>3-2</c:v>
                </c:pt>
                <c:pt idx="5">
                  <c:v>3-3</c:v>
                </c:pt>
                <c:pt idx="6">
                  <c:v>4-1</c:v>
                </c:pt>
                <c:pt idx="7">
                  <c:v>4-2</c:v>
                </c:pt>
                <c:pt idx="8">
                  <c:v>4-3</c:v>
                </c:pt>
                <c:pt idx="9">
                  <c:v>5-1</c:v>
                </c:pt>
                <c:pt idx="10">
                  <c:v>5-2</c:v>
                </c:pt>
                <c:pt idx="11">
                  <c:v>5-3</c:v>
                </c:pt>
              </c:strCache>
            </c:strRef>
          </c:cat>
          <c:val>
            <c:numRef>
              <c:f>グラフ!$B$25:$M$25</c:f>
              <c:numCache>
                <c:formatCode>General</c:formatCode>
                <c:ptCount val="12"/>
                <c:pt idx="0">
                  <c:v>275</c:v>
                </c:pt>
                <c:pt idx="1">
                  <c:v>285</c:v>
                </c:pt>
                <c:pt idx="2">
                  <c:v>145</c:v>
                </c:pt>
                <c:pt idx="3">
                  <c:v>190</c:v>
                </c:pt>
                <c:pt idx="4">
                  <c:v>0</c:v>
                </c:pt>
                <c:pt idx="5">
                  <c:v>415</c:v>
                </c:pt>
                <c:pt idx="6">
                  <c:v>200</c:v>
                </c:pt>
                <c:pt idx="7">
                  <c:v>0</c:v>
                </c:pt>
                <c:pt idx="8">
                  <c:v>0</c:v>
                </c:pt>
                <c:pt idx="9">
                  <c:v>295</c:v>
                </c:pt>
                <c:pt idx="10">
                  <c:v>0</c:v>
                </c:pt>
                <c:pt idx="11">
                  <c:v>0</c:v>
                </c:pt>
              </c:numCache>
            </c:numRef>
          </c:val>
        </c:ser>
        <c:ser>
          <c:idx val="3"/>
          <c:order val="3"/>
          <c:tx>
            <c:strRef>
              <c:f>グラフ!$A$26</c:f>
              <c:strCache>
                <c:ptCount val="1"/>
                <c:pt idx="0">
                  <c:v>6月5日</c:v>
                </c:pt>
              </c:strCache>
            </c:strRef>
          </c:tx>
          <c:invertIfNegative val="0"/>
          <c:cat>
            <c:strRef>
              <c:f>グラフ!$B$22:$M$22</c:f>
              <c:strCache>
                <c:ptCount val="12"/>
                <c:pt idx="0">
                  <c:v>2-1</c:v>
                </c:pt>
                <c:pt idx="1">
                  <c:v>2-2</c:v>
                </c:pt>
                <c:pt idx="2">
                  <c:v>2-3</c:v>
                </c:pt>
                <c:pt idx="3">
                  <c:v>3-1</c:v>
                </c:pt>
                <c:pt idx="4">
                  <c:v>3-2</c:v>
                </c:pt>
                <c:pt idx="5">
                  <c:v>3-3</c:v>
                </c:pt>
                <c:pt idx="6">
                  <c:v>4-1</c:v>
                </c:pt>
                <c:pt idx="7">
                  <c:v>4-2</c:v>
                </c:pt>
                <c:pt idx="8">
                  <c:v>4-3</c:v>
                </c:pt>
                <c:pt idx="9">
                  <c:v>5-1</c:v>
                </c:pt>
                <c:pt idx="10">
                  <c:v>5-2</c:v>
                </c:pt>
                <c:pt idx="11">
                  <c:v>5-3</c:v>
                </c:pt>
              </c:strCache>
            </c:strRef>
          </c:cat>
          <c:val>
            <c:numRef>
              <c:f>グラフ!$B$26:$M$26</c:f>
              <c:numCache>
                <c:formatCode>General</c:formatCode>
                <c:ptCount val="12"/>
                <c:pt idx="0">
                  <c:v>265</c:v>
                </c:pt>
                <c:pt idx="1">
                  <c:v>390</c:v>
                </c:pt>
                <c:pt idx="2">
                  <c:v>240</c:v>
                </c:pt>
                <c:pt idx="3">
                  <c:v>360</c:v>
                </c:pt>
                <c:pt idx="4">
                  <c:v>0</c:v>
                </c:pt>
                <c:pt idx="5">
                  <c:v>285</c:v>
                </c:pt>
                <c:pt idx="6">
                  <c:v>0</c:v>
                </c:pt>
                <c:pt idx="7">
                  <c:v>1000</c:v>
                </c:pt>
                <c:pt idx="8">
                  <c:v>0</c:v>
                </c:pt>
                <c:pt idx="9">
                  <c:v>750</c:v>
                </c:pt>
                <c:pt idx="10">
                  <c:v>585</c:v>
                </c:pt>
                <c:pt idx="11">
                  <c:v>340</c:v>
                </c:pt>
              </c:numCache>
            </c:numRef>
          </c:val>
        </c:ser>
        <c:ser>
          <c:idx val="4"/>
          <c:order val="4"/>
          <c:tx>
            <c:strRef>
              <c:f>グラフ!$A$27</c:f>
              <c:strCache>
                <c:ptCount val="1"/>
                <c:pt idx="0">
                  <c:v>6月12日</c:v>
                </c:pt>
              </c:strCache>
            </c:strRef>
          </c:tx>
          <c:invertIfNegative val="0"/>
          <c:cat>
            <c:strRef>
              <c:f>グラフ!$B$22:$M$22</c:f>
              <c:strCache>
                <c:ptCount val="12"/>
                <c:pt idx="0">
                  <c:v>2-1</c:v>
                </c:pt>
                <c:pt idx="1">
                  <c:v>2-2</c:v>
                </c:pt>
                <c:pt idx="2">
                  <c:v>2-3</c:v>
                </c:pt>
                <c:pt idx="3">
                  <c:v>3-1</c:v>
                </c:pt>
                <c:pt idx="4">
                  <c:v>3-2</c:v>
                </c:pt>
                <c:pt idx="5">
                  <c:v>3-3</c:v>
                </c:pt>
                <c:pt idx="6">
                  <c:v>4-1</c:v>
                </c:pt>
                <c:pt idx="7">
                  <c:v>4-2</c:v>
                </c:pt>
                <c:pt idx="8">
                  <c:v>4-3</c:v>
                </c:pt>
                <c:pt idx="9">
                  <c:v>5-1</c:v>
                </c:pt>
                <c:pt idx="10">
                  <c:v>5-2</c:v>
                </c:pt>
                <c:pt idx="11">
                  <c:v>5-3</c:v>
                </c:pt>
              </c:strCache>
            </c:strRef>
          </c:cat>
          <c:val>
            <c:numRef>
              <c:f>グラフ!$B$27:$M$27</c:f>
              <c:numCache>
                <c:formatCode>General</c:formatCode>
                <c:ptCount val="12"/>
                <c:pt idx="0">
                  <c:v>1080</c:v>
                </c:pt>
                <c:pt idx="1">
                  <c:v>890</c:v>
                </c:pt>
                <c:pt idx="2">
                  <c:v>720</c:v>
                </c:pt>
                <c:pt idx="3">
                  <c:v>890</c:v>
                </c:pt>
                <c:pt idx="4">
                  <c:v>1380</c:v>
                </c:pt>
                <c:pt idx="5">
                  <c:v>1230</c:v>
                </c:pt>
                <c:pt idx="6">
                  <c:v>1135</c:v>
                </c:pt>
                <c:pt idx="7">
                  <c:v>1230</c:v>
                </c:pt>
                <c:pt idx="8">
                  <c:v>0</c:v>
                </c:pt>
                <c:pt idx="9">
                  <c:v>1045</c:v>
                </c:pt>
                <c:pt idx="10">
                  <c:v>960</c:v>
                </c:pt>
                <c:pt idx="11">
                  <c:v>1305</c:v>
                </c:pt>
              </c:numCache>
            </c:numRef>
          </c:val>
        </c:ser>
        <c:ser>
          <c:idx val="5"/>
          <c:order val="5"/>
          <c:tx>
            <c:strRef>
              <c:f>グラフ!$A$28</c:f>
              <c:strCache>
                <c:ptCount val="1"/>
                <c:pt idx="0">
                  <c:v>6月19日</c:v>
                </c:pt>
              </c:strCache>
            </c:strRef>
          </c:tx>
          <c:invertIfNegative val="0"/>
          <c:cat>
            <c:strRef>
              <c:f>グラフ!$B$22:$M$22</c:f>
              <c:strCache>
                <c:ptCount val="12"/>
                <c:pt idx="0">
                  <c:v>2-1</c:v>
                </c:pt>
                <c:pt idx="1">
                  <c:v>2-2</c:v>
                </c:pt>
                <c:pt idx="2">
                  <c:v>2-3</c:v>
                </c:pt>
                <c:pt idx="3">
                  <c:v>3-1</c:v>
                </c:pt>
                <c:pt idx="4">
                  <c:v>3-2</c:v>
                </c:pt>
                <c:pt idx="5">
                  <c:v>3-3</c:v>
                </c:pt>
                <c:pt idx="6">
                  <c:v>4-1</c:v>
                </c:pt>
                <c:pt idx="7">
                  <c:v>4-2</c:v>
                </c:pt>
                <c:pt idx="8">
                  <c:v>4-3</c:v>
                </c:pt>
                <c:pt idx="9">
                  <c:v>5-1</c:v>
                </c:pt>
                <c:pt idx="10">
                  <c:v>5-2</c:v>
                </c:pt>
                <c:pt idx="11">
                  <c:v>5-3</c:v>
                </c:pt>
              </c:strCache>
            </c:strRef>
          </c:cat>
          <c:val>
            <c:numRef>
              <c:f>グラフ!$B$28:$M$28</c:f>
              <c:numCache>
                <c:formatCode>General</c:formatCode>
                <c:ptCount val="12"/>
                <c:pt idx="0">
                  <c:v>530</c:v>
                </c:pt>
                <c:pt idx="1">
                  <c:v>865</c:v>
                </c:pt>
                <c:pt idx="2">
                  <c:v>605</c:v>
                </c:pt>
                <c:pt idx="3">
                  <c:v>1315</c:v>
                </c:pt>
                <c:pt idx="4">
                  <c:v>1350</c:v>
                </c:pt>
                <c:pt idx="5">
                  <c:v>1185</c:v>
                </c:pt>
                <c:pt idx="6">
                  <c:v>570</c:v>
                </c:pt>
                <c:pt idx="7">
                  <c:v>515</c:v>
                </c:pt>
                <c:pt idx="8">
                  <c:v>1850</c:v>
                </c:pt>
                <c:pt idx="9">
                  <c:v>875</c:v>
                </c:pt>
                <c:pt idx="10">
                  <c:v>815</c:v>
                </c:pt>
                <c:pt idx="11">
                  <c:v>1105</c:v>
                </c:pt>
              </c:numCache>
            </c:numRef>
          </c:val>
        </c:ser>
        <c:ser>
          <c:idx val="6"/>
          <c:order val="6"/>
          <c:tx>
            <c:strRef>
              <c:f>グラフ!$A$29</c:f>
              <c:strCache>
                <c:ptCount val="1"/>
                <c:pt idx="0">
                  <c:v>6月26日</c:v>
                </c:pt>
              </c:strCache>
            </c:strRef>
          </c:tx>
          <c:invertIfNegative val="0"/>
          <c:cat>
            <c:strRef>
              <c:f>グラフ!$B$22:$M$22</c:f>
              <c:strCache>
                <c:ptCount val="12"/>
                <c:pt idx="0">
                  <c:v>2-1</c:v>
                </c:pt>
                <c:pt idx="1">
                  <c:v>2-2</c:v>
                </c:pt>
                <c:pt idx="2">
                  <c:v>2-3</c:v>
                </c:pt>
                <c:pt idx="3">
                  <c:v>3-1</c:v>
                </c:pt>
                <c:pt idx="4">
                  <c:v>3-2</c:v>
                </c:pt>
                <c:pt idx="5">
                  <c:v>3-3</c:v>
                </c:pt>
                <c:pt idx="6">
                  <c:v>4-1</c:v>
                </c:pt>
                <c:pt idx="7">
                  <c:v>4-2</c:v>
                </c:pt>
                <c:pt idx="8">
                  <c:v>4-3</c:v>
                </c:pt>
                <c:pt idx="9">
                  <c:v>5-1</c:v>
                </c:pt>
                <c:pt idx="10">
                  <c:v>5-2</c:v>
                </c:pt>
                <c:pt idx="11">
                  <c:v>5-3</c:v>
                </c:pt>
              </c:strCache>
            </c:strRef>
          </c:cat>
          <c:val>
            <c:numRef>
              <c:f>グラフ!$B$29:$M$29</c:f>
              <c:numCache>
                <c:formatCode>General</c:formatCode>
                <c:ptCount val="12"/>
                <c:pt idx="0">
                  <c:v>460</c:v>
                </c:pt>
                <c:pt idx="1">
                  <c:v>655</c:v>
                </c:pt>
                <c:pt idx="2">
                  <c:v>440</c:v>
                </c:pt>
                <c:pt idx="3">
                  <c:v>370</c:v>
                </c:pt>
                <c:pt idx="4">
                  <c:v>385</c:v>
                </c:pt>
                <c:pt idx="5">
                  <c:v>0</c:v>
                </c:pt>
                <c:pt idx="6">
                  <c:v>490</c:v>
                </c:pt>
                <c:pt idx="7">
                  <c:v>135</c:v>
                </c:pt>
                <c:pt idx="8">
                  <c:v>800</c:v>
                </c:pt>
                <c:pt idx="9">
                  <c:v>260</c:v>
                </c:pt>
                <c:pt idx="10">
                  <c:v>245</c:v>
                </c:pt>
                <c:pt idx="11">
                  <c:v>145</c:v>
                </c:pt>
              </c:numCache>
            </c:numRef>
          </c:val>
        </c:ser>
        <c:ser>
          <c:idx val="7"/>
          <c:order val="7"/>
          <c:tx>
            <c:strRef>
              <c:f>グラフ!$A$30</c:f>
              <c:strCache>
                <c:ptCount val="1"/>
                <c:pt idx="0">
                  <c:v>7月3日</c:v>
                </c:pt>
              </c:strCache>
            </c:strRef>
          </c:tx>
          <c:invertIfNegative val="0"/>
          <c:cat>
            <c:strRef>
              <c:f>グラフ!$B$22:$M$22</c:f>
              <c:strCache>
                <c:ptCount val="12"/>
                <c:pt idx="0">
                  <c:v>2-1</c:v>
                </c:pt>
                <c:pt idx="1">
                  <c:v>2-2</c:v>
                </c:pt>
                <c:pt idx="2">
                  <c:v>2-3</c:v>
                </c:pt>
                <c:pt idx="3">
                  <c:v>3-1</c:v>
                </c:pt>
                <c:pt idx="4">
                  <c:v>3-2</c:v>
                </c:pt>
                <c:pt idx="5">
                  <c:v>3-3</c:v>
                </c:pt>
                <c:pt idx="6">
                  <c:v>4-1</c:v>
                </c:pt>
                <c:pt idx="7">
                  <c:v>4-2</c:v>
                </c:pt>
                <c:pt idx="8">
                  <c:v>4-3</c:v>
                </c:pt>
                <c:pt idx="9">
                  <c:v>5-1</c:v>
                </c:pt>
                <c:pt idx="10">
                  <c:v>5-2</c:v>
                </c:pt>
                <c:pt idx="11">
                  <c:v>5-3</c:v>
                </c:pt>
              </c:strCache>
            </c:strRef>
          </c:cat>
          <c:val>
            <c:numRef>
              <c:f>グラフ!$B$30:$M$30</c:f>
              <c:numCache>
                <c:formatCode>General</c:formatCode>
                <c:ptCount val="12"/>
                <c:pt idx="0">
                  <c:v>0</c:v>
                </c:pt>
                <c:pt idx="1">
                  <c:v>675</c:v>
                </c:pt>
                <c:pt idx="2">
                  <c:v>0</c:v>
                </c:pt>
                <c:pt idx="3">
                  <c:v>0</c:v>
                </c:pt>
                <c:pt idx="4">
                  <c:v>420</c:v>
                </c:pt>
                <c:pt idx="5">
                  <c:v>130</c:v>
                </c:pt>
                <c:pt idx="6">
                  <c:v>790</c:v>
                </c:pt>
                <c:pt idx="7">
                  <c:v>0</c:v>
                </c:pt>
                <c:pt idx="8">
                  <c:v>700</c:v>
                </c:pt>
                <c:pt idx="9">
                  <c:v>410</c:v>
                </c:pt>
                <c:pt idx="10">
                  <c:v>0</c:v>
                </c:pt>
                <c:pt idx="11">
                  <c:v>160</c:v>
                </c:pt>
              </c:numCache>
            </c:numRef>
          </c:val>
        </c:ser>
        <c:ser>
          <c:idx val="8"/>
          <c:order val="8"/>
          <c:tx>
            <c:strRef>
              <c:f>グラフ!$A$31</c:f>
              <c:strCache>
                <c:ptCount val="1"/>
                <c:pt idx="0">
                  <c:v>7月10日</c:v>
                </c:pt>
              </c:strCache>
            </c:strRef>
          </c:tx>
          <c:invertIfNegative val="0"/>
          <c:cat>
            <c:strRef>
              <c:f>グラフ!$B$22:$M$22</c:f>
              <c:strCache>
                <c:ptCount val="12"/>
                <c:pt idx="0">
                  <c:v>2-1</c:v>
                </c:pt>
                <c:pt idx="1">
                  <c:v>2-2</c:v>
                </c:pt>
                <c:pt idx="2">
                  <c:v>2-3</c:v>
                </c:pt>
                <c:pt idx="3">
                  <c:v>3-1</c:v>
                </c:pt>
                <c:pt idx="4">
                  <c:v>3-2</c:v>
                </c:pt>
                <c:pt idx="5">
                  <c:v>3-3</c:v>
                </c:pt>
                <c:pt idx="6">
                  <c:v>4-1</c:v>
                </c:pt>
                <c:pt idx="7">
                  <c:v>4-2</c:v>
                </c:pt>
                <c:pt idx="8">
                  <c:v>4-3</c:v>
                </c:pt>
                <c:pt idx="9">
                  <c:v>5-1</c:v>
                </c:pt>
                <c:pt idx="10">
                  <c:v>5-2</c:v>
                </c:pt>
                <c:pt idx="11">
                  <c:v>5-3</c:v>
                </c:pt>
              </c:strCache>
            </c:strRef>
          </c:cat>
          <c:val>
            <c:numRef>
              <c:f>グラフ!$B$31:$M$31</c:f>
              <c:numCache>
                <c:formatCode>General</c:formatCode>
                <c:ptCount val="12"/>
                <c:pt idx="0">
                  <c:v>900</c:v>
                </c:pt>
                <c:pt idx="1">
                  <c:v>795</c:v>
                </c:pt>
                <c:pt idx="2">
                  <c:v>1834</c:v>
                </c:pt>
                <c:pt idx="3">
                  <c:v>1525</c:v>
                </c:pt>
                <c:pt idx="4">
                  <c:v>0</c:v>
                </c:pt>
                <c:pt idx="5">
                  <c:v>0</c:v>
                </c:pt>
                <c:pt idx="6">
                  <c:v>1080</c:v>
                </c:pt>
                <c:pt idx="7">
                  <c:v>1090</c:v>
                </c:pt>
                <c:pt idx="8">
                  <c:v>590</c:v>
                </c:pt>
                <c:pt idx="9">
                  <c:v>255</c:v>
                </c:pt>
                <c:pt idx="10">
                  <c:v>0</c:v>
                </c:pt>
                <c:pt idx="11">
                  <c:v>530</c:v>
                </c:pt>
              </c:numCache>
            </c:numRef>
          </c:val>
        </c:ser>
        <c:ser>
          <c:idx val="9"/>
          <c:order val="9"/>
          <c:invertIfNegative val="0"/>
          <c:cat>
            <c:strRef>
              <c:f>グラフ!$B$22:$M$22</c:f>
              <c:strCache>
                <c:ptCount val="12"/>
                <c:pt idx="0">
                  <c:v>2-1</c:v>
                </c:pt>
                <c:pt idx="1">
                  <c:v>2-2</c:v>
                </c:pt>
                <c:pt idx="2">
                  <c:v>2-3</c:v>
                </c:pt>
                <c:pt idx="3">
                  <c:v>3-1</c:v>
                </c:pt>
                <c:pt idx="4">
                  <c:v>3-2</c:v>
                </c:pt>
                <c:pt idx="5">
                  <c:v>3-3</c:v>
                </c:pt>
                <c:pt idx="6">
                  <c:v>4-1</c:v>
                </c:pt>
                <c:pt idx="7">
                  <c:v>4-2</c:v>
                </c:pt>
                <c:pt idx="8">
                  <c:v>4-3</c:v>
                </c:pt>
                <c:pt idx="9">
                  <c:v>5-1</c:v>
                </c:pt>
                <c:pt idx="10">
                  <c:v>5-2</c:v>
                </c:pt>
                <c:pt idx="11">
                  <c:v>5-3</c:v>
                </c:pt>
              </c:strCache>
            </c:strRef>
          </c:cat>
          <c:val>
            <c:numRef>
              <c:f>グラフ!$B$32:$M$32</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er>
        <c:ser>
          <c:idx val="10"/>
          <c:order val="10"/>
          <c:invertIfNegative val="0"/>
          <c:cat>
            <c:strRef>
              <c:f>グラフ!$B$22:$M$22</c:f>
              <c:strCache>
                <c:ptCount val="12"/>
                <c:pt idx="0">
                  <c:v>2-1</c:v>
                </c:pt>
                <c:pt idx="1">
                  <c:v>2-2</c:v>
                </c:pt>
                <c:pt idx="2">
                  <c:v>2-3</c:v>
                </c:pt>
                <c:pt idx="3">
                  <c:v>3-1</c:v>
                </c:pt>
                <c:pt idx="4">
                  <c:v>3-2</c:v>
                </c:pt>
                <c:pt idx="5">
                  <c:v>3-3</c:v>
                </c:pt>
                <c:pt idx="6">
                  <c:v>4-1</c:v>
                </c:pt>
                <c:pt idx="7">
                  <c:v>4-2</c:v>
                </c:pt>
                <c:pt idx="8">
                  <c:v>4-3</c:v>
                </c:pt>
                <c:pt idx="9">
                  <c:v>5-1</c:v>
                </c:pt>
                <c:pt idx="10">
                  <c:v>5-2</c:v>
                </c:pt>
                <c:pt idx="11">
                  <c:v>5-3</c:v>
                </c:pt>
              </c:strCache>
            </c:strRef>
          </c:cat>
          <c:val>
            <c:numRef>
              <c:f>グラフ!$B$33:$M$33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er>
        <c:ser>
          <c:idx val="11"/>
          <c:order val="11"/>
          <c:invertIfNegative val="0"/>
          <c:cat>
            <c:strRef>
              <c:f>グラフ!$B$22:$M$22</c:f>
              <c:strCache>
                <c:ptCount val="12"/>
                <c:pt idx="0">
                  <c:v>2-1</c:v>
                </c:pt>
                <c:pt idx="1">
                  <c:v>2-2</c:v>
                </c:pt>
                <c:pt idx="2">
                  <c:v>2-3</c:v>
                </c:pt>
                <c:pt idx="3">
                  <c:v>3-1</c:v>
                </c:pt>
                <c:pt idx="4">
                  <c:v>3-2</c:v>
                </c:pt>
                <c:pt idx="5">
                  <c:v>3-3</c:v>
                </c:pt>
                <c:pt idx="6">
                  <c:v>4-1</c:v>
                </c:pt>
                <c:pt idx="7">
                  <c:v>4-2</c:v>
                </c:pt>
                <c:pt idx="8">
                  <c:v>4-3</c:v>
                </c:pt>
                <c:pt idx="9">
                  <c:v>5-1</c:v>
                </c:pt>
                <c:pt idx="10">
                  <c:v>5-2</c:v>
                </c:pt>
                <c:pt idx="11">
                  <c:v>5-3</c:v>
                </c:pt>
              </c:strCache>
            </c:strRef>
          </c:cat>
          <c:val>
            <c:numRef>
              <c:f>グラフ!$B$34:$M$34</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er>
        <c:ser>
          <c:idx val="12"/>
          <c:order val="12"/>
          <c:invertIfNegative val="0"/>
          <c:cat>
            <c:strRef>
              <c:f>グラフ!$B$22:$M$22</c:f>
              <c:strCache>
                <c:ptCount val="12"/>
                <c:pt idx="0">
                  <c:v>2-1</c:v>
                </c:pt>
                <c:pt idx="1">
                  <c:v>2-2</c:v>
                </c:pt>
                <c:pt idx="2">
                  <c:v>2-3</c:v>
                </c:pt>
                <c:pt idx="3">
                  <c:v>3-1</c:v>
                </c:pt>
                <c:pt idx="4">
                  <c:v>3-2</c:v>
                </c:pt>
                <c:pt idx="5">
                  <c:v>3-3</c:v>
                </c:pt>
                <c:pt idx="6">
                  <c:v>4-1</c:v>
                </c:pt>
                <c:pt idx="7">
                  <c:v>4-2</c:v>
                </c:pt>
                <c:pt idx="8">
                  <c:v>4-3</c:v>
                </c:pt>
                <c:pt idx="9">
                  <c:v>5-1</c:v>
                </c:pt>
                <c:pt idx="10">
                  <c:v>5-2</c:v>
                </c:pt>
                <c:pt idx="11">
                  <c:v>5-3</c:v>
                </c:pt>
              </c:strCache>
            </c:strRef>
          </c:cat>
          <c:val>
            <c:numRef>
              <c:f>グラフ!$B$35:$M$35</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er>
        <c:ser>
          <c:idx val="13"/>
          <c:order val="13"/>
          <c:invertIfNegative val="0"/>
          <c:cat>
            <c:strRef>
              <c:f>グラフ!$B$22:$M$22</c:f>
              <c:strCache>
                <c:ptCount val="12"/>
                <c:pt idx="0">
                  <c:v>2-1</c:v>
                </c:pt>
                <c:pt idx="1">
                  <c:v>2-2</c:v>
                </c:pt>
                <c:pt idx="2">
                  <c:v>2-3</c:v>
                </c:pt>
                <c:pt idx="3">
                  <c:v>3-1</c:v>
                </c:pt>
                <c:pt idx="4">
                  <c:v>3-2</c:v>
                </c:pt>
                <c:pt idx="5">
                  <c:v>3-3</c:v>
                </c:pt>
                <c:pt idx="6">
                  <c:v>4-1</c:v>
                </c:pt>
                <c:pt idx="7">
                  <c:v>4-2</c:v>
                </c:pt>
                <c:pt idx="8">
                  <c:v>4-3</c:v>
                </c:pt>
                <c:pt idx="9">
                  <c:v>5-1</c:v>
                </c:pt>
                <c:pt idx="10">
                  <c:v>5-2</c:v>
                </c:pt>
                <c:pt idx="11">
                  <c:v>5-3</c:v>
                </c:pt>
              </c:strCache>
            </c:strRef>
          </c:cat>
          <c:val>
            <c:numRef>
              <c:f>グラフ!$B$36:$M$36</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er>
        <c:ser>
          <c:idx val="14"/>
          <c:order val="14"/>
          <c:invertIfNegative val="0"/>
          <c:cat>
            <c:strRef>
              <c:f>グラフ!$B$22:$M$22</c:f>
              <c:strCache>
                <c:ptCount val="12"/>
                <c:pt idx="0">
                  <c:v>2-1</c:v>
                </c:pt>
                <c:pt idx="1">
                  <c:v>2-2</c:v>
                </c:pt>
                <c:pt idx="2">
                  <c:v>2-3</c:v>
                </c:pt>
                <c:pt idx="3">
                  <c:v>3-1</c:v>
                </c:pt>
                <c:pt idx="4">
                  <c:v>3-2</c:v>
                </c:pt>
                <c:pt idx="5">
                  <c:v>3-3</c:v>
                </c:pt>
                <c:pt idx="6">
                  <c:v>4-1</c:v>
                </c:pt>
                <c:pt idx="7">
                  <c:v>4-2</c:v>
                </c:pt>
                <c:pt idx="8">
                  <c:v>4-3</c:v>
                </c:pt>
                <c:pt idx="9">
                  <c:v>5-1</c:v>
                </c:pt>
                <c:pt idx="10">
                  <c:v>5-2</c:v>
                </c:pt>
                <c:pt idx="11">
                  <c:v>5-3</c:v>
                </c:pt>
              </c:strCache>
            </c:strRef>
          </c:cat>
          <c:val>
            <c:numRef>
              <c:f>グラフ!$B$37:$M$37</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er>
        <c:ser>
          <c:idx val="15"/>
          <c:order val="15"/>
          <c:invertIfNegative val="0"/>
          <c:cat>
            <c:strRef>
              <c:f>グラフ!$B$22:$M$22</c:f>
              <c:strCache>
                <c:ptCount val="12"/>
                <c:pt idx="0">
                  <c:v>2-1</c:v>
                </c:pt>
                <c:pt idx="1">
                  <c:v>2-2</c:v>
                </c:pt>
                <c:pt idx="2">
                  <c:v>2-3</c:v>
                </c:pt>
                <c:pt idx="3">
                  <c:v>3-1</c:v>
                </c:pt>
                <c:pt idx="4">
                  <c:v>3-2</c:v>
                </c:pt>
                <c:pt idx="5">
                  <c:v>3-3</c:v>
                </c:pt>
                <c:pt idx="6">
                  <c:v>4-1</c:v>
                </c:pt>
                <c:pt idx="7">
                  <c:v>4-2</c:v>
                </c:pt>
                <c:pt idx="8">
                  <c:v>4-3</c:v>
                </c:pt>
                <c:pt idx="9">
                  <c:v>5-1</c:v>
                </c:pt>
                <c:pt idx="10">
                  <c:v>5-2</c:v>
                </c:pt>
                <c:pt idx="11">
                  <c:v>5-3</c:v>
                </c:pt>
              </c:strCache>
            </c:strRef>
          </c:cat>
          <c:val>
            <c:numRef>
              <c:f>グラフ!$B$38:$M$38</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er>
        <c:dLbls>
          <c:showLegendKey val="0"/>
          <c:showVal val="0"/>
          <c:showCatName val="0"/>
          <c:showSerName val="0"/>
          <c:showPercent val="0"/>
          <c:showBubbleSize val="0"/>
        </c:dLbls>
        <c:gapWidth val="150"/>
        <c:overlap val="100"/>
        <c:axId val="82282752"/>
        <c:axId val="82296832"/>
      </c:barChart>
      <c:lineChart>
        <c:grouping val="standard"/>
        <c:varyColors val="0"/>
        <c:ser>
          <c:idx val="16"/>
          <c:order val="16"/>
          <c:tx>
            <c:strRef>
              <c:f>グラフ!$A$40</c:f>
              <c:strCache>
                <c:ptCount val="1"/>
                <c:pt idx="0">
                  <c:v>個数</c:v>
                </c:pt>
              </c:strCache>
            </c:strRef>
          </c:tx>
          <c:marker>
            <c:symbol val="none"/>
          </c:marker>
          <c:cat>
            <c:strRef>
              <c:f>グラフ!$B$22:$M$22</c:f>
              <c:strCache>
                <c:ptCount val="12"/>
                <c:pt idx="0">
                  <c:v>2-1</c:v>
                </c:pt>
                <c:pt idx="1">
                  <c:v>2-2</c:v>
                </c:pt>
                <c:pt idx="2">
                  <c:v>2-3</c:v>
                </c:pt>
                <c:pt idx="3">
                  <c:v>3-1</c:v>
                </c:pt>
                <c:pt idx="4">
                  <c:v>3-2</c:v>
                </c:pt>
                <c:pt idx="5">
                  <c:v>3-3</c:v>
                </c:pt>
                <c:pt idx="6">
                  <c:v>4-1</c:v>
                </c:pt>
                <c:pt idx="7">
                  <c:v>4-2</c:v>
                </c:pt>
                <c:pt idx="8">
                  <c:v>4-3</c:v>
                </c:pt>
                <c:pt idx="9">
                  <c:v>5-1</c:v>
                </c:pt>
                <c:pt idx="10">
                  <c:v>5-2</c:v>
                </c:pt>
                <c:pt idx="11">
                  <c:v>5-3</c:v>
                </c:pt>
              </c:strCache>
            </c:strRef>
          </c:cat>
          <c:val>
            <c:numRef>
              <c:f>グラフ!$B$40:$M$40</c:f>
              <c:numCache>
                <c:formatCode>General</c:formatCode>
                <c:ptCount val="12"/>
                <c:pt idx="0">
                  <c:v>17</c:v>
                </c:pt>
                <c:pt idx="1">
                  <c:v>20</c:v>
                </c:pt>
                <c:pt idx="2">
                  <c:v>22</c:v>
                </c:pt>
                <c:pt idx="3">
                  <c:v>21</c:v>
                </c:pt>
                <c:pt idx="4">
                  <c:v>18</c:v>
                </c:pt>
                <c:pt idx="5">
                  <c:v>15</c:v>
                </c:pt>
                <c:pt idx="6">
                  <c:v>17</c:v>
                </c:pt>
                <c:pt idx="7">
                  <c:v>19</c:v>
                </c:pt>
                <c:pt idx="8">
                  <c:v>14</c:v>
                </c:pt>
                <c:pt idx="9">
                  <c:v>16</c:v>
                </c:pt>
                <c:pt idx="10">
                  <c:v>16</c:v>
                </c:pt>
                <c:pt idx="11">
                  <c:v>17</c:v>
                </c:pt>
              </c:numCache>
            </c:numRef>
          </c:val>
          <c:smooth val="0"/>
        </c:ser>
        <c:dLbls>
          <c:showLegendKey val="0"/>
          <c:showVal val="0"/>
          <c:showCatName val="0"/>
          <c:showSerName val="0"/>
          <c:showPercent val="0"/>
          <c:showBubbleSize val="0"/>
        </c:dLbls>
        <c:marker val="1"/>
        <c:smooth val="0"/>
        <c:axId val="82305024"/>
        <c:axId val="82298752"/>
      </c:lineChart>
      <c:catAx>
        <c:axId val="82282752"/>
        <c:scaling>
          <c:orientation val="minMax"/>
        </c:scaling>
        <c:delete val="1"/>
        <c:axPos val="b"/>
        <c:numFmt formatCode="General" sourceLinked="1"/>
        <c:majorTickMark val="out"/>
        <c:minorTickMark val="none"/>
        <c:tickLblPos val="nextTo"/>
        <c:crossAx val="82296832"/>
        <c:crosses val="autoZero"/>
        <c:auto val="1"/>
        <c:lblAlgn val="ctr"/>
        <c:lblOffset val="100"/>
        <c:noMultiLvlLbl val="0"/>
      </c:catAx>
      <c:valAx>
        <c:axId val="82296832"/>
        <c:scaling>
          <c:orientation val="minMax"/>
        </c:scaling>
        <c:delete val="0"/>
        <c:axPos val="l"/>
        <c:majorGridlines/>
        <c:title>
          <c:tx>
            <c:rich>
              <a:bodyPr rot="-5400000" vert="horz"/>
              <a:lstStyle/>
              <a:p>
                <a:pPr>
                  <a:defRPr b="0">
                    <a:latin typeface="+mj-ea"/>
                    <a:ea typeface="+mj-ea"/>
                  </a:defRPr>
                </a:pPr>
                <a:r>
                  <a:rPr lang="ja-JP" altLang="en-US" b="0">
                    <a:latin typeface="+mj-ea"/>
                    <a:ea typeface="+mj-ea"/>
                  </a:rPr>
                  <a:t>果重累計（</a:t>
                </a:r>
                <a:r>
                  <a:rPr lang="en-US" altLang="ja-JP" b="0">
                    <a:latin typeface="+mj-ea"/>
                    <a:ea typeface="+mj-ea"/>
                  </a:rPr>
                  <a:t>g</a:t>
                </a:r>
                <a:r>
                  <a:rPr lang="ja-JP" altLang="en-US" b="0">
                    <a:latin typeface="+mj-ea"/>
                    <a:ea typeface="+mj-ea"/>
                  </a:rPr>
                  <a:t>）</a:t>
                </a:r>
              </a:p>
            </c:rich>
          </c:tx>
          <c:layout/>
          <c:overlay val="0"/>
        </c:title>
        <c:numFmt formatCode="General" sourceLinked="1"/>
        <c:majorTickMark val="out"/>
        <c:minorTickMark val="none"/>
        <c:tickLblPos val="nextTo"/>
        <c:crossAx val="82282752"/>
        <c:crosses val="autoZero"/>
        <c:crossBetween val="between"/>
      </c:valAx>
      <c:valAx>
        <c:axId val="82298752"/>
        <c:scaling>
          <c:orientation val="minMax"/>
        </c:scaling>
        <c:delete val="0"/>
        <c:axPos val="r"/>
        <c:title>
          <c:tx>
            <c:rich>
              <a:bodyPr rot="-5400000" vert="horz"/>
              <a:lstStyle/>
              <a:p>
                <a:pPr>
                  <a:defRPr b="0"/>
                </a:pPr>
                <a:r>
                  <a:rPr lang="ja-JP" altLang="en-US" b="0"/>
                  <a:t>個数合計</a:t>
                </a:r>
              </a:p>
            </c:rich>
          </c:tx>
          <c:layout/>
          <c:overlay val="0"/>
        </c:title>
        <c:numFmt formatCode="General" sourceLinked="1"/>
        <c:majorTickMark val="out"/>
        <c:minorTickMark val="none"/>
        <c:tickLblPos val="nextTo"/>
        <c:crossAx val="82305024"/>
        <c:crosses val="max"/>
        <c:crossBetween val="between"/>
      </c:valAx>
      <c:catAx>
        <c:axId val="82305024"/>
        <c:scaling>
          <c:orientation val="minMax"/>
        </c:scaling>
        <c:delete val="1"/>
        <c:axPos val="b"/>
        <c:numFmt formatCode="General" sourceLinked="1"/>
        <c:majorTickMark val="out"/>
        <c:minorTickMark val="none"/>
        <c:tickLblPos val="nextTo"/>
        <c:crossAx val="82298752"/>
        <c:crosses val="autoZero"/>
        <c:auto val="1"/>
        <c:lblAlgn val="ctr"/>
        <c:lblOffset val="100"/>
        <c:noMultiLvlLbl val="0"/>
      </c:catAx>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2CE5273-DC5E-4A67-83C3-A45830FEE410}" type="datetimeFigureOut">
              <a:rPr kumimoji="1" lang="ja-JP" altLang="en-US" smtClean="0"/>
              <a:t>2019/1/29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3EE734-A58D-4C10-859C-72FC034BA51D}" type="slidenum">
              <a:rPr kumimoji="1" lang="ja-JP" altLang="en-US" smtClean="0"/>
              <a:t>‹#›</a:t>
            </a:fld>
            <a:endParaRPr kumimoji="1" lang="ja-JP" altLang="en-US"/>
          </a:p>
        </p:txBody>
      </p:sp>
    </p:spTree>
    <p:extLst>
      <p:ext uri="{BB962C8B-B14F-4D97-AF65-F5344CB8AC3E}">
        <p14:creationId xmlns:p14="http://schemas.microsoft.com/office/powerpoint/2010/main" val="1477092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2CE5273-DC5E-4A67-83C3-A45830FEE410}" type="datetimeFigureOut">
              <a:rPr kumimoji="1" lang="ja-JP" altLang="en-US" smtClean="0"/>
              <a:t>2019/1/29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3EE734-A58D-4C10-859C-72FC034BA51D}" type="slidenum">
              <a:rPr kumimoji="1" lang="ja-JP" altLang="en-US" smtClean="0"/>
              <a:t>‹#›</a:t>
            </a:fld>
            <a:endParaRPr kumimoji="1" lang="ja-JP" altLang="en-US"/>
          </a:p>
        </p:txBody>
      </p:sp>
    </p:spTree>
    <p:extLst>
      <p:ext uri="{BB962C8B-B14F-4D97-AF65-F5344CB8AC3E}">
        <p14:creationId xmlns:p14="http://schemas.microsoft.com/office/powerpoint/2010/main" val="2241695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2CE5273-DC5E-4A67-83C3-A45830FEE410}" type="datetimeFigureOut">
              <a:rPr kumimoji="1" lang="ja-JP" altLang="en-US" smtClean="0"/>
              <a:t>2019/1/29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3EE734-A58D-4C10-859C-72FC034BA51D}" type="slidenum">
              <a:rPr kumimoji="1" lang="ja-JP" altLang="en-US" smtClean="0"/>
              <a:t>‹#›</a:t>
            </a:fld>
            <a:endParaRPr kumimoji="1" lang="ja-JP" altLang="en-US"/>
          </a:p>
        </p:txBody>
      </p:sp>
    </p:spTree>
    <p:extLst>
      <p:ext uri="{BB962C8B-B14F-4D97-AF65-F5344CB8AC3E}">
        <p14:creationId xmlns:p14="http://schemas.microsoft.com/office/powerpoint/2010/main" val="3902510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2CE5273-DC5E-4A67-83C3-A45830FEE410}" type="datetimeFigureOut">
              <a:rPr kumimoji="1" lang="ja-JP" altLang="en-US" smtClean="0"/>
              <a:t>2019/1/29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3EE734-A58D-4C10-859C-72FC034BA51D}" type="slidenum">
              <a:rPr kumimoji="1" lang="ja-JP" altLang="en-US" smtClean="0"/>
              <a:t>‹#›</a:t>
            </a:fld>
            <a:endParaRPr kumimoji="1" lang="ja-JP" altLang="en-US"/>
          </a:p>
        </p:txBody>
      </p:sp>
    </p:spTree>
    <p:extLst>
      <p:ext uri="{BB962C8B-B14F-4D97-AF65-F5344CB8AC3E}">
        <p14:creationId xmlns:p14="http://schemas.microsoft.com/office/powerpoint/2010/main" val="165602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2CE5273-DC5E-4A67-83C3-A45830FEE410}" type="datetimeFigureOut">
              <a:rPr kumimoji="1" lang="ja-JP" altLang="en-US" smtClean="0"/>
              <a:t>2019/1/29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3EE734-A58D-4C10-859C-72FC034BA51D}" type="slidenum">
              <a:rPr kumimoji="1" lang="ja-JP" altLang="en-US" smtClean="0"/>
              <a:t>‹#›</a:t>
            </a:fld>
            <a:endParaRPr kumimoji="1" lang="ja-JP" altLang="en-US"/>
          </a:p>
        </p:txBody>
      </p:sp>
    </p:spTree>
    <p:extLst>
      <p:ext uri="{BB962C8B-B14F-4D97-AF65-F5344CB8AC3E}">
        <p14:creationId xmlns:p14="http://schemas.microsoft.com/office/powerpoint/2010/main" val="136106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2CE5273-DC5E-4A67-83C3-A45830FEE410}" type="datetimeFigureOut">
              <a:rPr kumimoji="1" lang="ja-JP" altLang="en-US" smtClean="0"/>
              <a:t>2019/1/29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3EE734-A58D-4C10-859C-72FC034BA51D}" type="slidenum">
              <a:rPr kumimoji="1" lang="ja-JP" altLang="en-US" smtClean="0"/>
              <a:t>‹#›</a:t>
            </a:fld>
            <a:endParaRPr kumimoji="1" lang="ja-JP" altLang="en-US"/>
          </a:p>
        </p:txBody>
      </p:sp>
    </p:spTree>
    <p:extLst>
      <p:ext uri="{BB962C8B-B14F-4D97-AF65-F5344CB8AC3E}">
        <p14:creationId xmlns:p14="http://schemas.microsoft.com/office/powerpoint/2010/main" val="320097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9" y="5937956"/>
            <a:ext cx="5157787" cy="873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1" y="5937956"/>
            <a:ext cx="5183188" cy="873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2CE5273-DC5E-4A67-83C3-A45830FEE410}" type="datetimeFigureOut">
              <a:rPr kumimoji="1" lang="ja-JP" altLang="en-US" smtClean="0"/>
              <a:t>2019/1/29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F3EE734-A58D-4C10-859C-72FC034BA51D}" type="slidenum">
              <a:rPr kumimoji="1" lang="ja-JP" altLang="en-US" smtClean="0"/>
              <a:t>‹#›</a:t>
            </a:fld>
            <a:endParaRPr kumimoji="1" lang="ja-JP" altLang="en-US"/>
          </a:p>
        </p:txBody>
      </p:sp>
    </p:spTree>
    <p:extLst>
      <p:ext uri="{BB962C8B-B14F-4D97-AF65-F5344CB8AC3E}">
        <p14:creationId xmlns:p14="http://schemas.microsoft.com/office/powerpoint/2010/main" val="1746674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2CE5273-DC5E-4A67-83C3-A45830FEE410}" type="datetimeFigureOut">
              <a:rPr kumimoji="1" lang="ja-JP" altLang="en-US" smtClean="0"/>
              <a:t>2019/1/29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F3EE734-A58D-4C10-859C-72FC034BA51D}" type="slidenum">
              <a:rPr kumimoji="1" lang="ja-JP" altLang="en-US" smtClean="0"/>
              <a:t>‹#›</a:t>
            </a:fld>
            <a:endParaRPr kumimoji="1" lang="ja-JP" altLang="en-US"/>
          </a:p>
        </p:txBody>
      </p:sp>
    </p:spTree>
    <p:extLst>
      <p:ext uri="{BB962C8B-B14F-4D97-AF65-F5344CB8AC3E}">
        <p14:creationId xmlns:p14="http://schemas.microsoft.com/office/powerpoint/2010/main" val="2200569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CE5273-DC5E-4A67-83C3-A45830FEE410}" type="datetimeFigureOut">
              <a:rPr kumimoji="1" lang="ja-JP" altLang="en-US" smtClean="0"/>
              <a:t>2019/1/29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F3EE734-A58D-4C10-859C-72FC034BA51D}" type="slidenum">
              <a:rPr kumimoji="1" lang="ja-JP" altLang="en-US" smtClean="0"/>
              <a:t>‹#›</a:t>
            </a:fld>
            <a:endParaRPr kumimoji="1" lang="ja-JP" altLang="en-US"/>
          </a:p>
        </p:txBody>
      </p:sp>
    </p:spTree>
    <p:extLst>
      <p:ext uri="{BB962C8B-B14F-4D97-AF65-F5344CB8AC3E}">
        <p14:creationId xmlns:p14="http://schemas.microsoft.com/office/powerpoint/2010/main" val="199313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2CE5273-DC5E-4A67-83C3-A45830FEE410}" type="datetimeFigureOut">
              <a:rPr kumimoji="1" lang="ja-JP" altLang="en-US" smtClean="0"/>
              <a:t>2019/1/29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3EE734-A58D-4C10-859C-72FC034BA51D}" type="slidenum">
              <a:rPr kumimoji="1" lang="ja-JP" altLang="en-US" smtClean="0"/>
              <a:t>‹#›</a:t>
            </a:fld>
            <a:endParaRPr kumimoji="1" lang="ja-JP" altLang="en-US"/>
          </a:p>
        </p:txBody>
      </p:sp>
    </p:spTree>
    <p:extLst>
      <p:ext uri="{BB962C8B-B14F-4D97-AF65-F5344CB8AC3E}">
        <p14:creationId xmlns:p14="http://schemas.microsoft.com/office/powerpoint/2010/main" val="10230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ja-JP" altLang="en-US" smtClean="0"/>
              <a:t>図を追加</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2CE5273-DC5E-4A67-83C3-A45830FEE410}" type="datetimeFigureOut">
              <a:rPr kumimoji="1" lang="ja-JP" altLang="en-US" smtClean="0"/>
              <a:t>2019/1/29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3EE734-A58D-4C10-859C-72FC034BA51D}" type="slidenum">
              <a:rPr kumimoji="1" lang="ja-JP" altLang="en-US" smtClean="0"/>
              <a:t>‹#›</a:t>
            </a:fld>
            <a:endParaRPr kumimoji="1" lang="ja-JP" altLang="en-US"/>
          </a:p>
        </p:txBody>
      </p:sp>
    </p:spTree>
    <p:extLst>
      <p:ext uri="{BB962C8B-B14F-4D97-AF65-F5344CB8AC3E}">
        <p14:creationId xmlns:p14="http://schemas.microsoft.com/office/powerpoint/2010/main" val="1210522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42CE5273-DC5E-4A67-83C3-A45830FEE410}" type="datetimeFigureOut">
              <a:rPr kumimoji="1" lang="ja-JP" altLang="en-US" smtClean="0"/>
              <a:t>2019/1/29</a:t>
            </a:fld>
            <a:endParaRPr kumimoji="1" lang="ja-JP" altLang="en-US"/>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4F3EE734-A58D-4C10-859C-72FC034BA51D}" type="slidenum">
              <a:rPr kumimoji="1" lang="ja-JP" altLang="en-US" smtClean="0"/>
              <a:t>‹#›</a:t>
            </a:fld>
            <a:endParaRPr kumimoji="1" lang="ja-JP" altLang="en-US"/>
          </a:p>
        </p:txBody>
      </p:sp>
    </p:spTree>
    <p:extLst>
      <p:ext uri="{BB962C8B-B14F-4D97-AF65-F5344CB8AC3E}">
        <p14:creationId xmlns:p14="http://schemas.microsoft.com/office/powerpoint/2010/main" val="5225823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kumimoji="1"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kumimoji="1"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kumimoji="1"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kumimoji="1"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en-US"/>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jpg"/><Relationship Id="rId10" Type="http://schemas.openxmlformats.org/officeDocument/2006/relationships/chart" Target="../charts/chart1.xml"/><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329" y="397836"/>
            <a:ext cx="1800062" cy="1439527"/>
          </a:xfrm>
          <a:prstGeom prst="rect">
            <a:avLst/>
          </a:prstGeom>
        </p:spPr>
      </p:pic>
      <p:sp>
        <p:nvSpPr>
          <p:cNvPr id="5" name="テキスト ボックス 4"/>
          <p:cNvSpPr txBox="1"/>
          <p:nvPr/>
        </p:nvSpPr>
        <p:spPr>
          <a:xfrm>
            <a:off x="2839682" y="517434"/>
            <a:ext cx="8351482" cy="1508105"/>
          </a:xfrm>
          <a:prstGeom prst="rect">
            <a:avLst/>
          </a:prstGeom>
          <a:solidFill>
            <a:srgbClr val="009E47"/>
          </a:solidFill>
        </p:spPr>
        <p:txBody>
          <a:bodyPr wrap="square" rtlCol="0">
            <a:spAutoFit/>
          </a:bodyPr>
          <a:lstStyle/>
          <a:p>
            <a:pPr algn="ctr"/>
            <a:r>
              <a:rPr kumimoji="1" lang="ja-JP" altLang="en-US" sz="3600" b="1" dirty="0" smtClean="0">
                <a:solidFill>
                  <a:schemeClr val="bg1"/>
                </a:solidFill>
              </a:rPr>
              <a:t>新規土壌還元消毒を軸としたトマト</a:t>
            </a:r>
            <a:endParaRPr kumimoji="1" lang="en-US" altLang="ja-JP" sz="3600" b="1" dirty="0" smtClean="0">
              <a:solidFill>
                <a:schemeClr val="bg1"/>
              </a:solidFill>
            </a:endParaRPr>
          </a:p>
          <a:p>
            <a:pPr algn="ctr"/>
            <a:r>
              <a:rPr kumimoji="1" lang="ja-JP" altLang="en-US" sz="3600" b="1" dirty="0" smtClean="0">
                <a:solidFill>
                  <a:schemeClr val="bg1"/>
                </a:solidFill>
              </a:rPr>
              <a:t>土壌病害の新防除体系の開発</a:t>
            </a:r>
            <a:endParaRPr kumimoji="1" lang="en-US" altLang="ja-JP" sz="3600" b="1" dirty="0" smtClean="0">
              <a:solidFill>
                <a:schemeClr val="bg1"/>
              </a:solidFill>
            </a:endParaRPr>
          </a:p>
          <a:p>
            <a:pPr algn="ctr"/>
            <a:r>
              <a:rPr kumimoji="1" lang="ja-JP" altLang="en-US" sz="2000" b="1" dirty="0" smtClean="0">
                <a:solidFill>
                  <a:schemeClr val="bg1"/>
                </a:solidFill>
              </a:rPr>
              <a:t>　</a:t>
            </a:r>
            <a:r>
              <a:rPr lang="ja-JP" altLang="en-US" sz="2000" b="1" dirty="0">
                <a:solidFill>
                  <a:schemeClr val="bg1"/>
                </a:solidFill>
              </a:rPr>
              <a:t>富山県農林水産総合技術センター</a:t>
            </a:r>
            <a:r>
              <a:rPr lang="ja-JP" altLang="en-US" sz="2000" b="1" dirty="0">
                <a:solidFill>
                  <a:srgbClr val="FFFF00"/>
                </a:solidFill>
              </a:rPr>
              <a:t>園芸</a:t>
            </a:r>
            <a:r>
              <a:rPr kumimoji="1" lang="ja-JP" altLang="en-US" sz="2000" b="1" dirty="0" smtClean="0">
                <a:solidFill>
                  <a:srgbClr val="FFFF00"/>
                </a:solidFill>
              </a:rPr>
              <a:t>研究所</a:t>
            </a:r>
            <a:endParaRPr kumimoji="1" lang="ja-JP" altLang="en-US" sz="2000" dirty="0">
              <a:solidFill>
                <a:srgbClr val="FFFF00"/>
              </a:solidFill>
            </a:endParaRPr>
          </a:p>
        </p:txBody>
      </p:sp>
      <p:sp>
        <p:nvSpPr>
          <p:cNvPr id="7" name="角丸四角形 6"/>
          <p:cNvSpPr/>
          <p:nvPr/>
        </p:nvSpPr>
        <p:spPr>
          <a:xfrm>
            <a:off x="837329" y="2384311"/>
            <a:ext cx="2565779" cy="59036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bg1"/>
                </a:solidFill>
              </a:rPr>
              <a:t>背景とねらい</a:t>
            </a:r>
            <a:endParaRPr kumimoji="1" lang="ja-JP" altLang="en-US" sz="2800" dirty="0">
              <a:solidFill>
                <a:schemeClr val="bg1"/>
              </a:solidFill>
            </a:endParaRPr>
          </a:p>
        </p:txBody>
      </p:sp>
      <p:sp>
        <p:nvSpPr>
          <p:cNvPr id="2" name="正方形/長方形 1"/>
          <p:cNvSpPr/>
          <p:nvPr/>
        </p:nvSpPr>
        <p:spPr>
          <a:xfrm>
            <a:off x="962544" y="14771393"/>
            <a:ext cx="9833317" cy="1015663"/>
          </a:xfrm>
          <a:prstGeom prst="rect">
            <a:avLst/>
          </a:prstGeom>
        </p:spPr>
        <p:txBody>
          <a:bodyPr wrap="square">
            <a:spAutoFit/>
          </a:bodyPr>
          <a:lstStyle/>
          <a:p>
            <a:r>
              <a:rPr lang="ja-JP" altLang="ja-JP" sz="2000" kern="100" dirty="0">
                <a:latin typeface="+mn-ea"/>
                <a:cs typeface="Times New Roman" panose="02020603050405020304" pitchFamily="18" charset="0"/>
              </a:rPr>
              <a:t>１　トマト生産現場に</a:t>
            </a:r>
            <a:r>
              <a:rPr lang="ja-JP" altLang="ja-JP" sz="2000" kern="100" dirty="0" smtClean="0">
                <a:latin typeface="+mn-ea"/>
                <a:cs typeface="Times New Roman" panose="02020603050405020304" pitchFamily="18" charset="0"/>
              </a:rPr>
              <a:t>おいて</a:t>
            </a:r>
            <a:r>
              <a:rPr lang="ja-JP" altLang="en-US" sz="2000" kern="100" dirty="0" smtClean="0">
                <a:latin typeface="+mn-ea"/>
                <a:cs typeface="Times New Roman" panose="02020603050405020304" pitchFamily="18" charset="0"/>
              </a:rPr>
              <a:t>青枯病対策などに</a:t>
            </a:r>
            <a:r>
              <a:rPr lang="ja-JP" altLang="ja-JP" sz="2000" kern="100" dirty="0" smtClean="0">
                <a:latin typeface="+mn-ea"/>
                <a:cs typeface="Times New Roman" panose="02020603050405020304" pitchFamily="18" charset="0"/>
              </a:rPr>
              <a:t>活用</a:t>
            </a:r>
            <a:r>
              <a:rPr lang="ja-JP" altLang="ja-JP" sz="2000" kern="100" dirty="0">
                <a:latin typeface="+mn-ea"/>
                <a:cs typeface="Times New Roman" panose="02020603050405020304" pitchFamily="18" charset="0"/>
              </a:rPr>
              <a:t>できる。</a:t>
            </a:r>
          </a:p>
          <a:p>
            <a:r>
              <a:rPr lang="ja-JP" altLang="ja-JP" sz="2000" kern="100" dirty="0" smtClean="0">
                <a:latin typeface="+mn-ea"/>
                <a:cs typeface="Times New Roman" panose="02020603050405020304" pitchFamily="18" charset="0"/>
              </a:rPr>
              <a:t>２</a:t>
            </a:r>
            <a:r>
              <a:rPr lang="ja-JP" altLang="ja-JP" sz="2000" kern="100" dirty="0">
                <a:latin typeface="+mn-ea"/>
                <a:cs typeface="Times New Roman" panose="02020603050405020304" pitchFamily="18" charset="0"/>
              </a:rPr>
              <a:t>　経営評価により本防除体系の採算性や展開性にも期待が出来る。</a:t>
            </a:r>
          </a:p>
          <a:p>
            <a:r>
              <a:rPr lang="ja-JP" altLang="ja-JP" sz="2000" kern="100" dirty="0" smtClean="0">
                <a:latin typeface="+mn-ea"/>
                <a:cs typeface="Times New Roman" panose="02020603050405020304" pitchFamily="18" charset="0"/>
              </a:rPr>
              <a:t>３</a:t>
            </a:r>
            <a:r>
              <a:rPr lang="ja-JP" altLang="ja-JP" sz="2000" kern="100" dirty="0">
                <a:latin typeface="+mn-ea"/>
                <a:cs typeface="Times New Roman" panose="02020603050405020304" pitchFamily="18" charset="0"/>
              </a:rPr>
              <a:t>　各圃場によって土壌条件等が異なるため、消毒方法の最適化が必要となる。</a:t>
            </a:r>
            <a:endParaRPr lang="ja-JP" altLang="ja-JP" sz="2000" kern="100" dirty="0">
              <a:effectLst/>
              <a:latin typeface="+mn-ea"/>
              <a:cs typeface="Times New Roman" panose="02020603050405020304" pitchFamily="18" charset="0"/>
            </a:endParaRPr>
          </a:p>
        </p:txBody>
      </p:sp>
      <p:sp>
        <p:nvSpPr>
          <p:cNvPr id="3" name="正方形/長方形 2"/>
          <p:cNvSpPr/>
          <p:nvPr/>
        </p:nvSpPr>
        <p:spPr>
          <a:xfrm>
            <a:off x="358919" y="3252877"/>
            <a:ext cx="5443134" cy="3477875"/>
          </a:xfrm>
          <a:prstGeom prst="rect">
            <a:avLst/>
          </a:prstGeom>
        </p:spPr>
        <p:txBody>
          <a:bodyPr wrap="square">
            <a:spAutoFit/>
          </a:bodyPr>
          <a:lstStyle/>
          <a:p>
            <a:r>
              <a:rPr lang="ja-JP" altLang="ja-JP" sz="2000" kern="100" dirty="0">
                <a:latin typeface="+mn-ea"/>
                <a:cs typeface="Times New Roman" panose="02020603050405020304" pitchFamily="18" charset="0"/>
              </a:rPr>
              <a:t>　富山県における施設園芸において、半促成はトマト、</a:t>
            </a:r>
            <a:r>
              <a:rPr lang="ja-JP" altLang="ja-JP" sz="2000" kern="100" dirty="0" smtClean="0">
                <a:latin typeface="+mn-ea"/>
                <a:cs typeface="Times New Roman" panose="02020603050405020304" pitchFamily="18" charset="0"/>
              </a:rPr>
              <a:t>抑制は</a:t>
            </a:r>
            <a:r>
              <a:rPr lang="ja-JP" altLang="ja-JP" sz="2000" kern="100" dirty="0">
                <a:latin typeface="+mn-ea"/>
                <a:cs typeface="Times New Roman" panose="02020603050405020304" pitchFamily="18" charset="0"/>
              </a:rPr>
              <a:t>キュウリの年</a:t>
            </a:r>
            <a:r>
              <a:rPr lang="en-US" altLang="ja-JP" sz="2000" kern="100" dirty="0">
                <a:latin typeface="+mn-ea"/>
                <a:cs typeface="Times New Roman" panose="02020603050405020304" pitchFamily="18" charset="0"/>
              </a:rPr>
              <a:t>2</a:t>
            </a:r>
            <a:r>
              <a:rPr lang="ja-JP" altLang="ja-JP" sz="2000" kern="100" dirty="0">
                <a:latin typeface="+mn-ea"/>
                <a:cs typeface="Times New Roman" panose="02020603050405020304" pitchFamily="18" charset="0"/>
              </a:rPr>
              <a:t>回の栽培体系で長期の連作が行われており、それに伴いトマト青枯病やキュウリ根</a:t>
            </a:r>
            <a:r>
              <a:rPr lang="ja-JP" altLang="ja-JP" sz="2000" kern="100" dirty="0" err="1">
                <a:latin typeface="+mn-ea"/>
                <a:cs typeface="Times New Roman" panose="02020603050405020304" pitchFamily="18" charset="0"/>
              </a:rPr>
              <a:t>こぶ</a:t>
            </a:r>
            <a:r>
              <a:rPr lang="ja-JP" altLang="ja-JP" sz="2000" kern="100" dirty="0">
                <a:latin typeface="+mn-ea"/>
                <a:cs typeface="Times New Roman" panose="02020603050405020304" pitchFamily="18" charset="0"/>
              </a:rPr>
              <a:t>線虫病による甚大な被害が発生している</a:t>
            </a:r>
            <a:r>
              <a:rPr lang="ja-JP" altLang="ja-JP" sz="2000" kern="100" dirty="0" smtClean="0">
                <a:latin typeface="+mn-ea"/>
                <a:cs typeface="Times New Roman" panose="02020603050405020304" pitchFamily="18" charset="0"/>
              </a:rPr>
              <a:t>。</a:t>
            </a:r>
            <a:r>
              <a:rPr lang="ja-JP" altLang="en-US" sz="2000" kern="100" dirty="0" smtClean="0">
                <a:latin typeface="+mn-ea"/>
                <a:cs typeface="Times New Roman" panose="02020603050405020304" pitchFamily="18" charset="0"/>
              </a:rPr>
              <a:t>現在、対応策として高接ぎ木苗導入等がお縄れているが、十分な防除効果を上げていない。</a:t>
            </a:r>
            <a:r>
              <a:rPr lang="ja-JP" altLang="ja-JP" sz="2000" kern="100" dirty="0" smtClean="0">
                <a:latin typeface="+mn-ea"/>
                <a:cs typeface="Times New Roman" panose="02020603050405020304" pitchFamily="18" charset="0"/>
              </a:rPr>
              <a:t>これら</a:t>
            </a:r>
            <a:r>
              <a:rPr lang="ja-JP" altLang="ja-JP" sz="2000" kern="100" dirty="0">
                <a:latin typeface="+mn-ea"/>
                <a:cs typeface="Times New Roman" panose="02020603050405020304" pitchFamily="18" charset="0"/>
              </a:rPr>
              <a:t>病害の防除を目的として、環境負荷が少なく処理作業が容易な糖含有珪藻土および糖蜜吸着資材を用いた新規土壌還元消毒を軸とした防除方法の確立とその実証試験を行っている。</a:t>
            </a:r>
            <a:endParaRPr lang="ja-JP" altLang="ja-JP" sz="2000" kern="100" dirty="0">
              <a:effectLst/>
              <a:latin typeface="+mn-ea"/>
              <a:cs typeface="Times New Roman" panose="02020603050405020304" pitchFamily="18" charset="0"/>
            </a:endParaRPr>
          </a:p>
        </p:txBody>
      </p:sp>
      <p:sp>
        <p:nvSpPr>
          <p:cNvPr id="10" name="角丸四角形 9"/>
          <p:cNvSpPr/>
          <p:nvPr/>
        </p:nvSpPr>
        <p:spPr>
          <a:xfrm>
            <a:off x="837329" y="7006484"/>
            <a:ext cx="2565779" cy="59036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bg1"/>
                </a:solidFill>
              </a:rPr>
              <a:t>成果の内容</a:t>
            </a:r>
            <a:endParaRPr kumimoji="1" lang="ja-JP" altLang="en-US" sz="2800" dirty="0">
              <a:solidFill>
                <a:schemeClr val="bg1"/>
              </a:solidFill>
            </a:endParaRPr>
          </a:p>
        </p:txBody>
      </p:sp>
      <p:sp>
        <p:nvSpPr>
          <p:cNvPr id="11" name="角丸四角形 10"/>
          <p:cNvSpPr/>
          <p:nvPr/>
        </p:nvSpPr>
        <p:spPr>
          <a:xfrm>
            <a:off x="837329" y="14062369"/>
            <a:ext cx="2565779" cy="59036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bg1"/>
                </a:solidFill>
              </a:rPr>
              <a:t>成果の活用</a:t>
            </a:r>
            <a:endParaRPr kumimoji="1" lang="ja-JP" altLang="en-US" sz="2800" dirty="0">
              <a:solidFill>
                <a:schemeClr val="bg1"/>
              </a:solidFill>
            </a:endParaRPr>
          </a:p>
        </p:txBody>
      </p:sp>
      <p:grpSp>
        <p:nvGrpSpPr>
          <p:cNvPr id="12" name="グループ化 11"/>
          <p:cNvGrpSpPr/>
          <p:nvPr/>
        </p:nvGrpSpPr>
        <p:grpSpPr>
          <a:xfrm>
            <a:off x="7885446" y="3081300"/>
            <a:ext cx="3856680" cy="2888225"/>
            <a:chOff x="5261197" y="426961"/>
            <a:chExt cx="3856680" cy="2888225"/>
          </a:xfrm>
        </p:grpSpPr>
        <p:pic>
          <p:nvPicPr>
            <p:cNvPr id="13" name="図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61197" y="426961"/>
              <a:ext cx="3856680" cy="2888225"/>
            </a:xfrm>
            <a:prstGeom prst="rect">
              <a:avLst/>
            </a:prstGeom>
          </p:spPr>
        </p:pic>
        <p:sp>
          <p:nvSpPr>
            <p:cNvPr id="14" name="円/楕円 13"/>
            <p:cNvSpPr/>
            <p:nvPr/>
          </p:nvSpPr>
          <p:spPr>
            <a:xfrm>
              <a:off x="6885343" y="1487956"/>
              <a:ext cx="149141" cy="14914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p:nvGrpSpPr>
        <p:grpSpPr>
          <a:xfrm>
            <a:off x="6209285" y="3164418"/>
            <a:ext cx="1787503" cy="2801445"/>
            <a:chOff x="3872145" y="1871074"/>
            <a:chExt cx="1588601" cy="2489718"/>
          </a:xfrm>
        </p:grpSpPr>
        <p:pic>
          <p:nvPicPr>
            <p:cNvPr id="16" name="Picture 2" descr="C:\Users\PlantDisease\Desktop\山口トマトハウス\photo\032318\DSC_2097.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5400000">
              <a:off x="3439966" y="2303253"/>
              <a:ext cx="2452960" cy="1588601"/>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4054490" y="3991460"/>
              <a:ext cx="1384749" cy="369332"/>
            </a:xfrm>
            <a:prstGeom prst="rect">
              <a:avLst/>
            </a:prstGeom>
            <a:noFill/>
          </p:spPr>
          <p:txBody>
            <a:bodyPr wrap="square" rtlCol="0">
              <a:spAutoFit/>
            </a:bodyPr>
            <a:lstStyle/>
            <a:p>
              <a:r>
                <a:rPr kumimoji="1" lang="ja-JP" altLang="en-US" dirty="0" smtClean="0">
                  <a:solidFill>
                    <a:schemeClr val="bg1"/>
                  </a:solidFill>
                  <a:latin typeface="ＭＳ ゴシック" panose="020B0609070205080204" pitchFamily="49" charset="-128"/>
                  <a:ea typeface="ＭＳ ゴシック" panose="020B0609070205080204" pitchFamily="49" charset="-128"/>
                </a:rPr>
                <a:t>高接ぎ木苗</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p:txBody>
        </p:sp>
      </p:grpSp>
      <p:pic>
        <p:nvPicPr>
          <p:cNvPr id="18" name="図 1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358867" y="2384863"/>
            <a:ext cx="1007329" cy="1007329"/>
          </a:xfrm>
          <a:prstGeom prst="rect">
            <a:avLst/>
          </a:prstGeom>
        </p:spPr>
      </p:pic>
      <p:cxnSp>
        <p:nvCxnSpPr>
          <p:cNvPr id="19" name="直線矢印コネクタ 18"/>
          <p:cNvCxnSpPr/>
          <p:nvPr/>
        </p:nvCxnSpPr>
        <p:spPr>
          <a:xfrm flipH="1">
            <a:off x="9604141" y="3372876"/>
            <a:ext cx="155053" cy="6902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2" name="表 21"/>
          <p:cNvGraphicFramePr>
            <a:graphicFrameLocks noGrp="1"/>
          </p:cNvGraphicFramePr>
          <p:nvPr>
            <p:extLst>
              <p:ext uri="{D42A27DB-BD31-4B8C-83A1-F6EECF244321}">
                <p14:modId xmlns:p14="http://schemas.microsoft.com/office/powerpoint/2010/main" val="186680032"/>
              </p:ext>
            </p:extLst>
          </p:nvPr>
        </p:nvGraphicFramePr>
        <p:xfrm>
          <a:off x="6154332" y="6535870"/>
          <a:ext cx="5383780" cy="858983"/>
        </p:xfrm>
        <a:graphic>
          <a:graphicData uri="http://schemas.openxmlformats.org/drawingml/2006/table">
            <a:tbl>
              <a:tblPr firstRow="1" firstCol="1" bandRow="1">
                <a:tableStyleId>{5C22544A-7EE6-4342-B048-85BDC9FD1C3A}</a:tableStyleId>
              </a:tblPr>
              <a:tblGrid>
                <a:gridCol w="447975">
                  <a:extLst>
                    <a:ext uri="{9D8B030D-6E8A-4147-A177-3AD203B41FA5}">
                      <a16:colId xmlns:a16="http://schemas.microsoft.com/office/drawing/2014/main" xmlns="" val="20002"/>
                    </a:ext>
                  </a:extLst>
                </a:gridCol>
                <a:gridCol w="447975">
                  <a:extLst>
                    <a:ext uri="{9D8B030D-6E8A-4147-A177-3AD203B41FA5}">
                      <a16:colId xmlns:a16="http://schemas.microsoft.com/office/drawing/2014/main" xmlns="" val="20003"/>
                    </a:ext>
                  </a:extLst>
                </a:gridCol>
                <a:gridCol w="448783">
                  <a:extLst>
                    <a:ext uri="{9D8B030D-6E8A-4147-A177-3AD203B41FA5}">
                      <a16:colId xmlns:a16="http://schemas.microsoft.com/office/drawing/2014/main" xmlns="" val="20004"/>
                    </a:ext>
                  </a:extLst>
                </a:gridCol>
                <a:gridCol w="448783">
                  <a:extLst>
                    <a:ext uri="{9D8B030D-6E8A-4147-A177-3AD203B41FA5}">
                      <a16:colId xmlns:a16="http://schemas.microsoft.com/office/drawing/2014/main" xmlns="" val="20005"/>
                    </a:ext>
                  </a:extLst>
                </a:gridCol>
                <a:gridCol w="448783">
                  <a:extLst>
                    <a:ext uri="{9D8B030D-6E8A-4147-A177-3AD203B41FA5}">
                      <a16:colId xmlns:a16="http://schemas.microsoft.com/office/drawing/2014/main" xmlns="" val="20006"/>
                    </a:ext>
                  </a:extLst>
                </a:gridCol>
                <a:gridCol w="448783">
                  <a:extLst>
                    <a:ext uri="{9D8B030D-6E8A-4147-A177-3AD203B41FA5}">
                      <a16:colId xmlns:a16="http://schemas.microsoft.com/office/drawing/2014/main" xmlns="" val="20007"/>
                    </a:ext>
                  </a:extLst>
                </a:gridCol>
                <a:gridCol w="448783">
                  <a:extLst>
                    <a:ext uri="{9D8B030D-6E8A-4147-A177-3AD203B41FA5}">
                      <a16:colId xmlns:a16="http://schemas.microsoft.com/office/drawing/2014/main" xmlns="" val="20008"/>
                    </a:ext>
                  </a:extLst>
                </a:gridCol>
                <a:gridCol w="448783">
                  <a:extLst>
                    <a:ext uri="{9D8B030D-6E8A-4147-A177-3AD203B41FA5}">
                      <a16:colId xmlns:a16="http://schemas.microsoft.com/office/drawing/2014/main" xmlns="" val="20009"/>
                    </a:ext>
                  </a:extLst>
                </a:gridCol>
                <a:gridCol w="448783">
                  <a:extLst>
                    <a:ext uri="{9D8B030D-6E8A-4147-A177-3AD203B41FA5}">
                      <a16:colId xmlns:a16="http://schemas.microsoft.com/office/drawing/2014/main" xmlns="" val="20010"/>
                    </a:ext>
                  </a:extLst>
                </a:gridCol>
                <a:gridCol w="448783">
                  <a:extLst>
                    <a:ext uri="{9D8B030D-6E8A-4147-A177-3AD203B41FA5}">
                      <a16:colId xmlns:a16="http://schemas.microsoft.com/office/drawing/2014/main" xmlns="" val="20011"/>
                    </a:ext>
                  </a:extLst>
                </a:gridCol>
                <a:gridCol w="448783">
                  <a:extLst>
                    <a:ext uri="{9D8B030D-6E8A-4147-A177-3AD203B41FA5}">
                      <a16:colId xmlns:a16="http://schemas.microsoft.com/office/drawing/2014/main" xmlns="" val="20012"/>
                    </a:ext>
                  </a:extLst>
                </a:gridCol>
                <a:gridCol w="448783">
                  <a:extLst>
                    <a:ext uri="{9D8B030D-6E8A-4147-A177-3AD203B41FA5}">
                      <a16:colId xmlns:a16="http://schemas.microsoft.com/office/drawing/2014/main" xmlns="" val="20013"/>
                    </a:ext>
                  </a:extLst>
                </a:gridCol>
              </a:tblGrid>
              <a:tr h="190885">
                <a:tc>
                  <a:txBody>
                    <a:bodyPr/>
                    <a:lstStyle/>
                    <a:p>
                      <a:pPr algn="ctr">
                        <a:spcAft>
                          <a:spcPts val="0"/>
                        </a:spcAft>
                      </a:pPr>
                      <a:r>
                        <a:rPr lang="en-US" sz="800" kern="100" dirty="0">
                          <a:solidFill>
                            <a:sysClr val="windowText" lastClr="000000"/>
                          </a:solidFill>
                          <a:effectLst/>
                        </a:rPr>
                        <a:t>1</a:t>
                      </a:r>
                      <a:r>
                        <a:rPr lang="ja-JP" sz="800" kern="100" dirty="0">
                          <a:solidFill>
                            <a:sysClr val="windowText" lastClr="000000"/>
                          </a:solidFill>
                          <a:effectLst/>
                        </a:rPr>
                        <a:t>月</a:t>
                      </a:r>
                      <a:endParaRPr lang="ja-JP" sz="800" kern="100" dirty="0">
                        <a:solidFill>
                          <a:sysClr val="windowText" lastClr="000000"/>
                        </a:solidFill>
                        <a:effectLst/>
                        <a:latin typeface="Century"/>
                        <a:ea typeface="ＭＳ 明朝"/>
                        <a:cs typeface="Times New Roman"/>
                      </a:endParaRPr>
                    </a:p>
                  </a:txBody>
                  <a:tcPr marL="64836" marR="64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800" kern="100" dirty="0">
                          <a:solidFill>
                            <a:sysClr val="windowText" lastClr="000000"/>
                          </a:solidFill>
                          <a:effectLst/>
                        </a:rPr>
                        <a:t>2</a:t>
                      </a:r>
                      <a:r>
                        <a:rPr lang="ja-JP" sz="800" kern="100" dirty="0">
                          <a:solidFill>
                            <a:sysClr val="windowText" lastClr="000000"/>
                          </a:solidFill>
                          <a:effectLst/>
                        </a:rPr>
                        <a:t>月</a:t>
                      </a:r>
                      <a:endParaRPr lang="ja-JP" sz="800" kern="100" dirty="0">
                        <a:solidFill>
                          <a:sysClr val="windowText" lastClr="000000"/>
                        </a:solidFill>
                        <a:effectLst/>
                        <a:latin typeface="Century"/>
                        <a:ea typeface="ＭＳ 明朝"/>
                        <a:cs typeface="Times New Roman"/>
                      </a:endParaRPr>
                    </a:p>
                  </a:txBody>
                  <a:tcPr marL="64836" marR="64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800" kern="100" dirty="0">
                          <a:solidFill>
                            <a:sysClr val="windowText" lastClr="000000"/>
                          </a:solidFill>
                          <a:effectLst/>
                        </a:rPr>
                        <a:t>3</a:t>
                      </a:r>
                      <a:r>
                        <a:rPr lang="ja-JP" sz="800" kern="100" dirty="0">
                          <a:solidFill>
                            <a:sysClr val="windowText" lastClr="000000"/>
                          </a:solidFill>
                          <a:effectLst/>
                        </a:rPr>
                        <a:t>月</a:t>
                      </a:r>
                      <a:endParaRPr lang="ja-JP" sz="800" kern="100" dirty="0">
                        <a:solidFill>
                          <a:sysClr val="windowText" lastClr="000000"/>
                        </a:solidFill>
                        <a:effectLst/>
                        <a:latin typeface="Century"/>
                        <a:ea typeface="ＭＳ 明朝"/>
                        <a:cs typeface="Times New Roman"/>
                      </a:endParaRPr>
                    </a:p>
                  </a:txBody>
                  <a:tcPr marL="64836" marR="64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800" kern="100" dirty="0">
                          <a:solidFill>
                            <a:sysClr val="windowText" lastClr="000000"/>
                          </a:solidFill>
                          <a:effectLst/>
                        </a:rPr>
                        <a:t>4</a:t>
                      </a:r>
                      <a:r>
                        <a:rPr lang="ja-JP" sz="800" kern="100" dirty="0">
                          <a:solidFill>
                            <a:sysClr val="windowText" lastClr="000000"/>
                          </a:solidFill>
                          <a:effectLst/>
                        </a:rPr>
                        <a:t>月</a:t>
                      </a:r>
                      <a:endParaRPr lang="ja-JP" sz="800" kern="100" dirty="0">
                        <a:solidFill>
                          <a:sysClr val="windowText" lastClr="000000"/>
                        </a:solidFill>
                        <a:effectLst/>
                        <a:latin typeface="Century"/>
                        <a:ea typeface="ＭＳ 明朝"/>
                        <a:cs typeface="Times New Roman"/>
                      </a:endParaRPr>
                    </a:p>
                  </a:txBody>
                  <a:tcPr marL="64836" marR="64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800" kern="100" dirty="0">
                          <a:solidFill>
                            <a:sysClr val="windowText" lastClr="000000"/>
                          </a:solidFill>
                          <a:effectLst/>
                        </a:rPr>
                        <a:t>5</a:t>
                      </a:r>
                      <a:r>
                        <a:rPr lang="ja-JP" sz="800" kern="100" dirty="0">
                          <a:solidFill>
                            <a:sysClr val="windowText" lastClr="000000"/>
                          </a:solidFill>
                          <a:effectLst/>
                        </a:rPr>
                        <a:t>月</a:t>
                      </a:r>
                      <a:endParaRPr lang="ja-JP" sz="800" kern="100" dirty="0">
                        <a:solidFill>
                          <a:sysClr val="windowText" lastClr="000000"/>
                        </a:solidFill>
                        <a:effectLst/>
                        <a:latin typeface="Century"/>
                        <a:ea typeface="ＭＳ 明朝"/>
                        <a:cs typeface="Times New Roman"/>
                      </a:endParaRPr>
                    </a:p>
                  </a:txBody>
                  <a:tcPr marL="64836" marR="64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800" kern="100" dirty="0">
                          <a:solidFill>
                            <a:sysClr val="windowText" lastClr="000000"/>
                          </a:solidFill>
                          <a:effectLst/>
                        </a:rPr>
                        <a:t>6</a:t>
                      </a:r>
                      <a:r>
                        <a:rPr lang="ja-JP" sz="800" kern="100" dirty="0">
                          <a:solidFill>
                            <a:sysClr val="windowText" lastClr="000000"/>
                          </a:solidFill>
                          <a:effectLst/>
                        </a:rPr>
                        <a:t>月</a:t>
                      </a:r>
                      <a:endParaRPr lang="ja-JP" sz="800" kern="100" dirty="0">
                        <a:solidFill>
                          <a:sysClr val="windowText" lastClr="000000"/>
                        </a:solidFill>
                        <a:effectLst/>
                        <a:latin typeface="Century"/>
                        <a:ea typeface="ＭＳ 明朝"/>
                        <a:cs typeface="Times New Roman"/>
                      </a:endParaRPr>
                    </a:p>
                  </a:txBody>
                  <a:tcPr marL="64836" marR="64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800" kern="100" dirty="0">
                          <a:solidFill>
                            <a:sysClr val="windowText" lastClr="000000"/>
                          </a:solidFill>
                          <a:effectLst/>
                        </a:rPr>
                        <a:t>7</a:t>
                      </a:r>
                      <a:r>
                        <a:rPr lang="ja-JP" sz="800" kern="100" dirty="0">
                          <a:solidFill>
                            <a:sysClr val="windowText" lastClr="000000"/>
                          </a:solidFill>
                          <a:effectLst/>
                        </a:rPr>
                        <a:t>月</a:t>
                      </a:r>
                      <a:endParaRPr lang="ja-JP" sz="800" kern="100" dirty="0">
                        <a:solidFill>
                          <a:sysClr val="windowText" lastClr="000000"/>
                        </a:solidFill>
                        <a:effectLst/>
                        <a:latin typeface="Century"/>
                        <a:ea typeface="ＭＳ 明朝"/>
                        <a:cs typeface="Times New Roman"/>
                      </a:endParaRPr>
                    </a:p>
                  </a:txBody>
                  <a:tcPr marL="64836" marR="64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800" kern="100">
                          <a:solidFill>
                            <a:sysClr val="windowText" lastClr="000000"/>
                          </a:solidFill>
                          <a:effectLst/>
                        </a:rPr>
                        <a:t>8</a:t>
                      </a:r>
                      <a:r>
                        <a:rPr lang="ja-JP" sz="800" kern="100">
                          <a:solidFill>
                            <a:sysClr val="windowText" lastClr="000000"/>
                          </a:solidFill>
                          <a:effectLst/>
                        </a:rPr>
                        <a:t>月</a:t>
                      </a:r>
                      <a:endParaRPr lang="ja-JP" sz="800" kern="100">
                        <a:solidFill>
                          <a:sysClr val="windowText" lastClr="000000"/>
                        </a:solidFill>
                        <a:effectLst/>
                        <a:latin typeface="Century"/>
                        <a:ea typeface="ＭＳ 明朝"/>
                        <a:cs typeface="Times New Roman"/>
                      </a:endParaRPr>
                    </a:p>
                  </a:txBody>
                  <a:tcPr marL="64836" marR="64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800" kern="100">
                          <a:solidFill>
                            <a:sysClr val="windowText" lastClr="000000"/>
                          </a:solidFill>
                          <a:effectLst/>
                        </a:rPr>
                        <a:t>9</a:t>
                      </a:r>
                      <a:r>
                        <a:rPr lang="ja-JP" sz="800" kern="100">
                          <a:solidFill>
                            <a:sysClr val="windowText" lastClr="000000"/>
                          </a:solidFill>
                          <a:effectLst/>
                        </a:rPr>
                        <a:t>月</a:t>
                      </a:r>
                      <a:endParaRPr lang="ja-JP" sz="800" kern="100">
                        <a:solidFill>
                          <a:sysClr val="windowText" lastClr="000000"/>
                        </a:solidFill>
                        <a:effectLst/>
                        <a:latin typeface="Century"/>
                        <a:ea typeface="ＭＳ 明朝"/>
                        <a:cs typeface="Times New Roman"/>
                      </a:endParaRPr>
                    </a:p>
                  </a:txBody>
                  <a:tcPr marL="64836" marR="64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800" kern="100">
                          <a:solidFill>
                            <a:sysClr val="windowText" lastClr="000000"/>
                          </a:solidFill>
                          <a:effectLst/>
                        </a:rPr>
                        <a:t>10</a:t>
                      </a:r>
                      <a:r>
                        <a:rPr lang="ja-JP" sz="800" kern="100">
                          <a:solidFill>
                            <a:sysClr val="windowText" lastClr="000000"/>
                          </a:solidFill>
                          <a:effectLst/>
                        </a:rPr>
                        <a:t>月</a:t>
                      </a:r>
                      <a:endParaRPr lang="ja-JP" sz="800" kern="100">
                        <a:solidFill>
                          <a:sysClr val="windowText" lastClr="000000"/>
                        </a:solidFill>
                        <a:effectLst/>
                        <a:latin typeface="Century"/>
                        <a:ea typeface="ＭＳ 明朝"/>
                        <a:cs typeface="Times New Roman"/>
                      </a:endParaRPr>
                    </a:p>
                  </a:txBody>
                  <a:tcPr marL="64836" marR="64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800" kern="100">
                          <a:solidFill>
                            <a:sysClr val="windowText" lastClr="000000"/>
                          </a:solidFill>
                          <a:effectLst/>
                        </a:rPr>
                        <a:t>11</a:t>
                      </a:r>
                      <a:r>
                        <a:rPr lang="ja-JP" sz="800" kern="100">
                          <a:solidFill>
                            <a:sysClr val="windowText" lastClr="000000"/>
                          </a:solidFill>
                          <a:effectLst/>
                        </a:rPr>
                        <a:t>月</a:t>
                      </a:r>
                      <a:endParaRPr lang="ja-JP" sz="800" kern="100">
                        <a:solidFill>
                          <a:sysClr val="windowText" lastClr="000000"/>
                        </a:solidFill>
                        <a:effectLst/>
                        <a:latin typeface="Century"/>
                        <a:ea typeface="ＭＳ 明朝"/>
                        <a:cs typeface="Times New Roman"/>
                      </a:endParaRPr>
                    </a:p>
                  </a:txBody>
                  <a:tcPr marL="64836" marR="64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800" kern="100" dirty="0">
                          <a:solidFill>
                            <a:sysClr val="windowText" lastClr="000000"/>
                          </a:solidFill>
                          <a:effectLst/>
                        </a:rPr>
                        <a:t>12</a:t>
                      </a:r>
                      <a:r>
                        <a:rPr lang="ja-JP" sz="800" kern="100" dirty="0">
                          <a:solidFill>
                            <a:sysClr val="windowText" lastClr="000000"/>
                          </a:solidFill>
                          <a:effectLst/>
                        </a:rPr>
                        <a:t>月</a:t>
                      </a:r>
                      <a:endParaRPr lang="ja-JP" sz="800" kern="100" dirty="0">
                        <a:solidFill>
                          <a:sysClr val="windowText" lastClr="000000"/>
                        </a:solidFill>
                        <a:effectLst/>
                        <a:latin typeface="Century"/>
                        <a:ea typeface="ＭＳ 明朝"/>
                        <a:cs typeface="Times New Roman"/>
                      </a:endParaRPr>
                    </a:p>
                  </a:txBody>
                  <a:tcPr marL="64836" marR="64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190885">
                <a:tc>
                  <a:txBody>
                    <a:bodyPr/>
                    <a:lstStyle/>
                    <a:p>
                      <a:pPr algn="ctr">
                        <a:spcAft>
                          <a:spcPts val="0"/>
                        </a:spcAft>
                      </a:pPr>
                      <a:r>
                        <a:rPr lang="en-US" sz="800" kern="100" dirty="0">
                          <a:solidFill>
                            <a:sysClr val="windowText" lastClr="000000"/>
                          </a:solidFill>
                          <a:effectLst/>
                        </a:rPr>
                        <a:t> </a:t>
                      </a:r>
                      <a:endParaRPr lang="ja-JP" sz="800" kern="100" dirty="0">
                        <a:solidFill>
                          <a:sysClr val="windowText" lastClr="000000"/>
                        </a:solidFill>
                        <a:effectLst/>
                        <a:latin typeface="Century"/>
                        <a:ea typeface="ＭＳ 明朝"/>
                        <a:cs typeface="Times New Roman"/>
                      </a:endParaRPr>
                    </a:p>
                  </a:txBody>
                  <a:tcPr marL="64836" marR="64836"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800" kern="100" dirty="0">
                          <a:solidFill>
                            <a:sysClr val="windowText" lastClr="000000"/>
                          </a:solidFill>
                          <a:effectLst/>
                        </a:rPr>
                        <a:t> </a:t>
                      </a:r>
                      <a:endParaRPr lang="ja-JP" sz="800" kern="100" dirty="0">
                        <a:solidFill>
                          <a:sysClr val="windowText" lastClr="000000"/>
                        </a:solidFill>
                        <a:effectLst/>
                        <a:latin typeface="Century"/>
                        <a:ea typeface="ＭＳ 明朝"/>
                        <a:cs typeface="Times New Roman"/>
                      </a:endParaRPr>
                    </a:p>
                  </a:txBody>
                  <a:tcPr marL="64836" marR="6483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0"/>
                        </a:spcAft>
                      </a:pPr>
                      <a:r>
                        <a:rPr lang="en-US" sz="800" kern="100" dirty="0">
                          <a:solidFill>
                            <a:sysClr val="windowText" lastClr="000000"/>
                          </a:solidFill>
                          <a:effectLst/>
                        </a:rPr>
                        <a:t> </a:t>
                      </a:r>
                      <a:endParaRPr lang="ja-JP" sz="800" kern="100" dirty="0">
                        <a:solidFill>
                          <a:sysClr val="windowText" lastClr="000000"/>
                        </a:solidFill>
                        <a:effectLst/>
                        <a:latin typeface="Century"/>
                        <a:ea typeface="ＭＳ 明朝"/>
                        <a:cs typeface="Times New Roman"/>
                      </a:endParaRPr>
                    </a:p>
                  </a:txBody>
                  <a:tcPr marL="64836" marR="6483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0"/>
                        </a:spcAft>
                      </a:pPr>
                      <a:r>
                        <a:rPr lang="en-US" sz="800" kern="100" dirty="0">
                          <a:solidFill>
                            <a:sysClr val="windowText" lastClr="000000"/>
                          </a:solidFill>
                          <a:effectLst/>
                        </a:rPr>
                        <a:t> </a:t>
                      </a:r>
                      <a:endParaRPr lang="ja-JP" sz="800" kern="100" dirty="0">
                        <a:solidFill>
                          <a:sysClr val="windowText" lastClr="000000"/>
                        </a:solidFill>
                        <a:effectLst/>
                        <a:latin typeface="Century"/>
                        <a:ea typeface="ＭＳ 明朝"/>
                        <a:cs typeface="Times New Roman"/>
                      </a:endParaRPr>
                    </a:p>
                  </a:txBody>
                  <a:tcPr marL="64836" marR="6483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0"/>
                        </a:spcAft>
                      </a:pPr>
                      <a:r>
                        <a:rPr lang="en-US" sz="800" kern="100" dirty="0">
                          <a:solidFill>
                            <a:sysClr val="windowText" lastClr="000000"/>
                          </a:solidFill>
                          <a:effectLst/>
                        </a:rPr>
                        <a:t> </a:t>
                      </a:r>
                      <a:endParaRPr lang="ja-JP" sz="800" kern="100" dirty="0">
                        <a:solidFill>
                          <a:sysClr val="windowText" lastClr="000000"/>
                        </a:solidFill>
                        <a:effectLst/>
                        <a:latin typeface="Century"/>
                        <a:ea typeface="ＭＳ 明朝"/>
                        <a:cs typeface="Times New Roman"/>
                      </a:endParaRPr>
                    </a:p>
                  </a:txBody>
                  <a:tcPr marL="64836" marR="6483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0"/>
                        </a:spcAft>
                      </a:pPr>
                      <a:r>
                        <a:rPr lang="en-US" sz="800" kern="100">
                          <a:solidFill>
                            <a:sysClr val="windowText" lastClr="000000"/>
                          </a:solidFill>
                          <a:effectLst/>
                        </a:rPr>
                        <a:t> </a:t>
                      </a:r>
                      <a:endParaRPr lang="ja-JP" sz="800" kern="100">
                        <a:solidFill>
                          <a:sysClr val="windowText" lastClr="000000"/>
                        </a:solidFill>
                        <a:effectLst/>
                        <a:latin typeface="Century"/>
                        <a:ea typeface="ＭＳ 明朝"/>
                        <a:cs typeface="Times New Roman"/>
                      </a:endParaRPr>
                    </a:p>
                  </a:txBody>
                  <a:tcPr marL="64836" marR="6483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0"/>
                        </a:spcAft>
                      </a:pPr>
                      <a:r>
                        <a:rPr lang="en-US" sz="800" kern="100">
                          <a:solidFill>
                            <a:sysClr val="windowText" lastClr="000000"/>
                          </a:solidFill>
                          <a:effectLst/>
                        </a:rPr>
                        <a:t> </a:t>
                      </a:r>
                      <a:endParaRPr lang="ja-JP" sz="800" kern="100">
                        <a:solidFill>
                          <a:sysClr val="windowText" lastClr="000000"/>
                        </a:solidFill>
                        <a:effectLst/>
                        <a:latin typeface="Century"/>
                        <a:ea typeface="ＭＳ 明朝"/>
                        <a:cs typeface="Times New Roman"/>
                      </a:endParaRPr>
                    </a:p>
                  </a:txBody>
                  <a:tcPr marL="64836" marR="6483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0"/>
                        </a:spcAft>
                      </a:pPr>
                      <a:r>
                        <a:rPr lang="en-US" sz="800" kern="100" dirty="0">
                          <a:solidFill>
                            <a:sysClr val="windowText" lastClr="000000"/>
                          </a:solidFill>
                          <a:effectLst/>
                        </a:rPr>
                        <a:t> </a:t>
                      </a:r>
                      <a:endParaRPr lang="ja-JP" sz="800" kern="100" dirty="0">
                        <a:solidFill>
                          <a:sysClr val="windowText" lastClr="000000"/>
                        </a:solidFill>
                        <a:effectLst/>
                        <a:latin typeface="Century"/>
                        <a:ea typeface="ＭＳ 明朝"/>
                        <a:cs typeface="Times New Roman"/>
                      </a:endParaRPr>
                    </a:p>
                  </a:txBody>
                  <a:tcPr marL="64836" marR="6483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0"/>
                        </a:spcAft>
                      </a:pPr>
                      <a:r>
                        <a:rPr lang="en-US" sz="800" kern="100" dirty="0">
                          <a:solidFill>
                            <a:sysClr val="windowText" lastClr="000000"/>
                          </a:solidFill>
                          <a:effectLst/>
                        </a:rPr>
                        <a:t> </a:t>
                      </a:r>
                      <a:endParaRPr lang="ja-JP" sz="800" kern="100" dirty="0">
                        <a:solidFill>
                          <a:sysClr val="windowText" lastClr="000000"/>
                        </a:solidFill>
                        <a:effectLst/>
                        <a:latin typeface="Century"/>
                        <a:ea typeface="ＭＳ 明朝"/>
                        <a:cs typeface="Times New Roman"/>
                      </a:endParaRPr>
                    </a:p>
                  </a:txBody>
                  <a:tcPr marL="64836" marR="6483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0"/>
                        </a:spcAft>
                      </a:pPr>
                      <a:r>
                        <a:rPr lang="en-US" sz="800" kern="100" dirty="0">
                          <a:solidFill>
                            <a:sysClr val="windowText" lastClr="000000"/>
                          </a:solidFill>
                          <a:effectLst/>
                        </a:rPr>
                        <a:t> </a:t>
                      </a:r>
                      <a:endParaRPr lang="ja-JP" sz="800" kern="100" dirty="0">
                        <a:solidFill>
                          <a:sysClr val="windowText" lastClr="000000"/>
                        </a:solidFill>
                        <a:effectLst/>
                        <a:latin typeface="Century"/>
                        <a:ea typeface="ＭＳ 明朝"/>
                        <a:cs typeface="Times New Roman"/>
                      </a:endParaRPr>
                    </a:p>
                  </a:txBody>
                  <a:tcPr marL="64836" marR="6483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0"/>
                        </a:spcAft>
                      </a:pPr>
                      <a:r>
                        <a:rPr lang="en-US" sz="800" kern="100" dirty="0">
                          <a:solidFill>
                            <a:sysClr val="windowText" lastClr="000000"/>
                          </a:solidFill>
                          <a:effectLst/>
                        </a:rPr>
                        <a:t> </a:t>
                      </a:r>
                      <a:endParaRPr lang="ja-JP" sz="800" kern="100" dirty="0">
                        <a:solidFill>
                          <a:sysClr val="windowText" lastClr="000000"/>
                        </a:solidFill>
                        <a:effectLst/>
                        <a:latin typeface="Century"/>
                        <a:ea typeface="ＭＳ 明朝"/>
                        <a:cs typeface="Times New Roman"/>
                      </a:endParaRPr>
                    </a:p>
                  </a:txBody>
                  <a:tcPr marL="64836" marR="6483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0"/>
                        </a:spcAft>
                      </a:pPr>
                      <a:r>
                        <a:rPr lang="en-US" sz="800" kern="100" dirty="0">
                          <a:solidFill>
                            <a:sysClr val="windowText" lastClr="000000"/>
                          </a:solidFill>
                          <a:effectLst/>
                        </a:rPr>
                        <a:t> </a:t>
                      </a:r>
                      <a:endParaRPr lang="ja-JP" sz="800" kern="100" dirty="0">
                        <a:solidFill>
                          <a:sysClr val="windowText" lastClr="000000"/>
                        </a:solidFill>
                        <a:effectLst/>
                        <a:latin typeface="Century"/>
                        <a:ea typeface="ＭＳ 明朝"/>
                        <a:cs typeface="Times New Roman"/>
                      </a:endParaRPr>
                    </a:p>
                  </a:txBody>
                  <a:tcPr marL="64836" marR="64836"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10001"/>
                  </a:ext>
                </a:extLst>
              </a:tr>
              <a:tr h="286328">
                <a:tc>
                  <a:txBody>
                    <a:bodyPr/>
                    <a:lstStyle/>
                    <a:p>
                      <a:pPr algn="ctr">
                        <a:spcAft>
                          <a:spcPts val="0"/>
                        </a:spcAft>
                      </a:pPr>
                      <a:r>
                        <a:rPr lang="en-US" sz="800" kern="100" dirty="0">
                          <a:solidFill>
                            <a:sysClr val="windowText" lastClr="000000"/>
                          </a:solidFill>
                          <a:effectLst/>
                        </a:rPr>
                        <a:t> </a:t>
                      </a:r>
                      <a:endParaRPr lang="ja-JP" sz="800" kern="100" dirty="0">
                        <a:solidFill>
                          <a:sysClr val="windowText" lastClr="000000"/>
                        </a:solidFill>
                        <a:effectLst/>
                        <a:latin typeface="Century"/>
                        <a:ea typeface="ＭＳ 明朝"/>
                        <a:cs typeface="Times New Roman"/>
                      </a:endParaRPr>
                    </a:p>
                  </a:txBody>
                  <a:tcPr marL="64836" marR="64836"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endParaRPr lang="en-US" sz="800" kern="100" dirty="0">
                        <a:solidFill>
                          <a:sysClr val="windowText" lastClr="000000"/>
                        </a:solidFill>
                        <a:effectLst/>
                        <a:latin typeface="Century"/>
                        <a:ea typeface="ＭＳ 明朝"/>
                        <a:cs typeface="Times New Roman"/>
                      </a:endParaRPr>
                    </a:p>
                  </a:txBody>
                  <a:tcPr marL="64836" marR="6483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0"/>
                        </a:spcAft>
                      </a:pPr>
                      <a:endParaRPr lang="en-US" sz="800" kern="100" dirty="0">
                        <a:solidFill>
                          <a:sysClr val="windowText" lastClr="000000"/>
                        </a:solidFill>
                        <a:effectLst/>
                        <a:latin typeface="Century"/>
                        <a:ea typeface="ＭＳ 明朝"/>
                        <a:cs typeface="Times New Roman"/>
                      </a:endParaRPr>
                    </a:p>
                  </a:txBody>
                  <a:tcPr marL="64836" marR="6483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0"/>
                        </a:spcAft>
                      </a:pPr>
                      <a:r>
                        <a:rPr lang="en-US" sz="800" kern="100" dirty="0">
                          <a:solidFill>
                            <a:sysClr val="windowText" lastClr="000000"/>
                          </a:solidFill>
                          <a:effectLst/>
                        </a:rPr>
                        <a:t> </a:t>
                      </a:r>
                      <a:endParaRPr lang="ja-JP" sz="800" kern="100" dirty="0">
                        <a:solidFill>
                          <a:sysClr val="windowText" lastClr="000000"/>
                        </a:solidFill>
                        <a:effectLst/>
                        <a:latin typeface="Century"/>
                        <a:ea typeface="ＭＳ 明朝"/>
                        <a:cs typeface="Times New Roman"/>
                      </a:endParaRPr>
                    </a:p>
                  </a:txBody>
                  <a:tcPr marL="64836" marR="6483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0"/>
                        </a:spcAft>
                      </a:pPr>
                      <a:endParaRPr lang="en-US" sz="800" kern="100" dirty="0">
                        <a:solidFill>
                          <a:sysClr val="windowText" lastClr="000000"/>
                        </a:solidFill>
                        <a:effectLst/>
                        <a:latin typeface="Century"/>
                        <a:ea typeface="ＭＳ 明朝"/>
                        <a:cs typeface="Times New Roman"/>
                      </a:endParaRPr>
                    </a:p>
                  </a:txBody>
                  <a:tcPr marL="64836" marR="6483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0"/>
                        </a:spcAft>
                      </a:pPr>
                      <a:r>
                        <a:rPr lang="en-US" sz="800" kern="100" dirty="0">
                          <a:solidFill>
                            <a:sysClr val="windowText" lastClr="000000"/>
                          </a:solidFill>
                          <a:effectLst/>
                        </a:rPr>
                        <a:t> </a:t>
                      </a:r>
                      <a:endParaRPr lang="ja-JP" sz="800" kern="100" dirty="0">
                        <a:solidFill>
                          <a:sysClr val="windowText" lastClr="000000"/>
                        </a:solidFill>
                        <a:effectLst/>
                        <a:latin typeface="Century"/>
                        <a:ea typeface="ＭＳ 明朝"/>
                        <a:cs typeface="Times New Roman"/>
                      </a:endParaRPr>
                    </a:p>
                  </a:txBody>
                  <a:tcPr marL="64836" marR="6483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0"/>
                        </a:spcAft>
                      </a:pPr>
                      <a:r>
                        <a:rPr lang="en-US" sz="800" kern="100" dirty="0">
                          <a:solidFill>
                            <a:sysClr val="windowText" lastClr="000000"/>
                          </a:solidFill>
                          <a:effectLst/>
                        </a:rPr>
                        <a:t> </a:t>
                      </a:r>
                      <a:endParaRPr lang="ja-JP" sz="800" kern="100" dirty="0">
                        <a:solidFill>
                          <a:sysClr val="windowText" lastClr="000000"/>
                        </a:solidFill>
                        <a:effectLst/>
                        <a:latin typeface="Century"/>
                        <a:ea typeface="ＭＳ 明朝"/>
                        <a:cs typeface="Times New Roman"/>
                      </a:endParaRPr>
                    </a:p>
                  </a:txBody>
                  <a:tcPr marL="64836" marR="6483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0"/>
                        </a:spcAft>
                      </a:pPr>
                      <a:r>
                        <a:rPr lang="en-US" sz="800" kern="100" dirty="0">
                          <a:solidFill>
                            <a:sysClr val="windowText" lastClr="000000"/>
                          </a:solidFill>
                          <a:effectLst/>
                        </a:rPr>
                        <a:t> </a:t>
                      </a:r>
                      <a:endParaRPr lang="ja-JP" sz="800" kern="100" dirty="0">
                        <a:solidFill>
                          <a:sysClr val="windowText" lastClr="000000"/>
                        </a:solidFill>
                        <a:effectLst/>
                        <a:latin typeface="Century"/>
                        <a:ea typeface="ＭＳ 明朝"/>
                        <a:cs typeface="Times New Roman"/>
                      </a:endParaRPr>
                    </a:p>
                  </a:txBody>
                  <a:tcPr marL="64836" marR="6483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0"/>
                        </a:spcAft>
                      </a:pPr>
                      <a:r>
                        <a:rPr lang="en-US" sz="800" kern="100" dirty="0">
                          <a:solidFill>
                            <a:sysClr val="windowText" lastClr="000000"/>
                          </a:solidFill>
                          <a:effectLst/>
                        </a:rPr>
                        <a:t> </a:t>
                      </a:r>
                      <a:endParaRPr lang="ja-JP" sz="800" kern="100" dirty="0">
                        <a:solidFill>
                          <a:sysClr val="windowText" lastClr="000000"/>
                        </a:solidFill>
                        <a:effectLst/>
                        <a:latin typeface="Century"/>
                        <a:ea typeface="ＭＳ 明朝"/>
                        <a:cs typeface="Times New Roman"/>
                      </a:endParaRPr>
                    </a:p>
                  </a:txBody>
                  <a:tcPr marL="64836" marR="6483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0"/>
                        </a:spcAft>
                      </a:pPr>
                      <a:r>
                        <a:rPr lang="en-US" sz="800" kern="100" dirty="0">
                          <a:solidFill>
                            <a:sysClr val="windowText" lastClr="000000"/>
                          </a:solidFill>
                          <a:effectLst/>
                        </a:rPr>
                        <a:t> </a:t>
                      </a:r>
                      <a:endParaRPr lang="ja-JP" sz="800" kern="100" dirty="0">
                        <a:solidFill>
                          <a:sysClr val="windowText" lastClr="000000"/>
                        </a:solidFill>
                        <a:effectLst/>
                        <a:latin typeface="Century"/>
                        <a:ea typeface="ＭＳ 明朝"/>
                        <a:cs typeface="Times New Roman"/>
                      </a:endParaRPr>
                    </a:p>
                  </a:txBody>
                  <a:tcPr marL="64836" marR="6483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0"/>
                        </a:spcAft>
                      </a:pPr>
                      <a:r>
                        <a:rPr lang="en-US" sz="800" kern="100" dirty="0">
                          <a:solidFill>
                            <a:sysClr val="windowText" lastClr="000000"/>
                          </a:solidFill>
                          <a:effectLst/>
                        </a:rPr>
                        <a:t> </a:t>
                      </a:r>
                      <a:endParaRPr lang="ja-JP" sz="800" kern="100" dirty="0">
                        <a:solidFill>
                          <a:sysClr val="windowText" lastClr="000000"/>
                        </a:solidFill>
                        <a:effectLst/>
                        <a:latin typeface="Century"/>
                        <a:ea typeface="ＭＳ 明朝"/>
                        <a:cs typeface="Times New Roman"/>
                      </a:endParaRPr>
                    </a:p>
                  </a:txBody>
                  <a:tcPr marL="64836" marR="6483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0"/>
                        </a:spcAft>
                      </a:pPr>
                      <a:r>
                        <a:rPr lang="en-US" sz="800" kern="100" dirty="0">
                          <a:solidFill>
                            <a:sysClr val="windowText" lastClr="000000"/>
                          </a:solidFill>
                          <a:effectLst/>
                        </a:rPr>
                        <a:t> </a:t>
                      </a:r>
                      <a:endParaRPr lang="ja-JP" sz="800" kern="100" dirty="0">
                        <a:solidFill>
                          <a:sysClr val="windowText" lastClr="000000"/>
                        </a:solidFill>
                        <a:effectLst/>
                        <a:latin typeface="Century"/>
                        <a:ea typeface="ＭＳ 明朝"/>
                        <a:cs typeface="Times New Roman"/>
                      </a:endParaRPr>
                    </a:p>
                  </a:txBody>
                  <a:tcPr marL="64836" marR="64836"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10002"/>
                  </a:ext>
                </a:extLst>
              </a:tr>
              <a:tr h="190885">
                <a:tc>
                  <a:txBody>
                    <a:bodyPr/>
                    <a:lstStyle/>
                    <a:p>
                      <a:pPr algn="ctr">
                        <a:spcAft>
                          <a:spcPts val="0"/>
                        </a:spcAft>
                      </a:pPr>
                      <a:r>
                        <a:rPr lang="en-US" sz="800" kern="100" dirty="0">
                          <a:solidFill>
                            <a:sysClr val="windowText" lastClr="000000"/>
                          </a:solidFill>
                          <a:effectLst/>
                        </a:rPr>
                        <a:t> </a:t>
                      </a:r>
                      <a:endParaRPr lang="ja-JP" sz="800" kern="100" dirty="0">
                        <a:solidFill>
                          <a:sysClr val="windowText" lastClr="000000"/>
                        </a:solidFill>
                        <a:effectLst/>
                        <a:latin typeface="Century"/>
                        <a:ea typeface="ＭＳ 明朝"/>
                        <a:cs typeface="Times New Roman"/>
                      </a:endParaRPr>
                    </a:p>
                  </a:txBody>
                  <a:tcPr marL="64836" marR="64836"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800" kern="100" dirty="0">
                          <a:solidFill>
                            <a:sysClr val="windowText" lastClr="000000"/>
                          </a:solidFill>
                          <a:effectLst/>
                        </a:rPr>
                        <a:t> </a:t>
                      </a:r>
                      <a:endParaRPr lang="ja-JP" sz="800" kern="100" dirty="0">
                        <a:solidFill>
                          <a:sysClr val="windowText" lastClr="000000"/>
                        </a:solidFill>
                        <a:effectLst/>
                        <a:latin typeface="Century"/>
                        <a:ea typeface="ＭＳ 明朝"/>
                        <a:cs typeface="Times New Roman"/>
                      </a:endParaRPr>
                    </a:p>
                  </a:txBody>
                  <a:tcPr marL="64836" marR="6483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800" kern="100" dirty="0">
                          <a:solidFill>
                            <a:sysClr val="windowText" lastClr="000000"/>
                          </a:solidFill>
                          <a:effectLst/>
                        </a:rPr>
                        <a:t> </a:t>
                      </a:r>
                      <a:endParaRPr lang="ja-JP" sz="800" kern="100" dirty="0">
                        <a:solidFill>
                          <a:sysClr val="windowText" lastClr="000000"/>
                        </a:solidFill>
                        <a:effectLst/>
                        <a:latin typeface="Century"/>
                        <a:ea typeface="ＭＳ 明朝"/>
                        <a:cs typeface="Times New Roman"/>
                      </a:endParaRPr>
                    </a:p>
                  </a:txBody>
                  <a:tcPr marL="64836" marR="6483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800" kern="100" dirty="0">
                          <a:solidFill>
                            <a:sysClr val="windowText" lastClr="000000"/>
                          </a:solidFill>
                          <a:effectLst/>
                        </a:rPr>
                        <a:t> </a:t>
                      </a:r>
                      <a:endParaRPr lang="ja-JP" sz="800" kern="100" dirty="0">
                        <a:solidFill>
                          <a:sysClr val="windowText" lastClr="000000"/>
                        </a:solidFill>
                        <a:effectLst/>
                        <a:latin typeface="Century"/>
                        <a:ea typeface="ＭＳ 明朝"/>
                        <a:cs typeface="Times New Roman"/>
                      </a:endParaRPr>
                    </a:p>
                  </a:txBody>
                  <a:tcPr marL="64836" marR="6483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800" kern="100" dirty="0">
                          <a:solidFill>
                            <a:sysClr val="windowText" lastClr="000000"/>
                          </a:solidFill>
                          <a:effectLst/>
                        </a:rPr>
                        <a:t> </a:t>
                      </a:r>
                      <a:endParaRPr lang="ja-JP" sz="800" kern="100" dirty="0">
                        <a:solidFill>
                          <a:sysClr val="windowText" lastClr="000000"/>
                        </a:solidFill>
                        <a:effectLst/>
                        <a:latin typeface="Century"/>
                        <a:ea typeface="ＭＳ 明朝"/>
                        <a:cs typeface="Times New Roman"/>
                      </a:endParaRPr>
                    </a:p>
                  </a:txBody>
                  <a:tcPr marL="64836" marR="6483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800" kern="100" dirty="0">
                          <a:solidFill>
                            <a:sysClr val="windowText" lastClr="000000"/>
                          </a:solidFill>
                          <a:effectLst/>
                        </a:rPr>
                        <a:t> </a:t>
                      </a:r>
                      <a:endParaRPr lang="ja-JP" sz="800" kern="100" dirty="0">
                        <a:solidFill>
                          <a:sysClr val="windowText" lastClr="000000"/>
                        </a:solidFill>
                        <a:effectLst/>
                        <a:latin typeface="Century"/>
                        <a:ea typeface="ＭＳ 明朝"/>
                        <a:cs typeface="Times New Roman"/>
                      </a:endParaRPr>
                    </a:p>
                  </a:txBody>
                  <a:tcPr marL="64836" marR="6483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800" kern="100" dirty="0">
                          <a:solidFill>
                            <a:sysClr val="windowText" lastClr="000000"/>
                          </a:solidFill>
                          <a:effectLst/>
                        </a:rPr>
                        <a:t> </a:t>
                      </a:r>
                      <a:endParaRPr lang="ja-JP" sz="800" kern="100" dirty="0">
                        <a:solidFill>
                          <a:sysClr val="windowText" lastClr="000000"/>
                        </a:solidFill>
                        <a:effectLst/>
                        <a:latin typeface="Century"/>
                        <a:ea typeface="ＭＳ 明朝"/>
                        <a:cs typeface="Times New Roman"/>
                      </a:endParaRPr>
                    </a:p>
                  </a:txBody>
                  <a:tcPr marL="64836" marR="6483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800" kern="100" dirty="0">
                          <a:solidFill>
                            <a:sysClr val="windowText" lastClr="000000"/>
                          </a:solidFill>
                          <a:effectLst/>
                        </a:rPr>
                        <a:t> </a:t>
                      </a:r>
                      <a:endParaRPr lang="ja-JP" sz="800" kern="100" dirty="0">
                        <a:solidFill>
                          <a:sysClr val="windowText" lastClr="000000"/>
                        </a:solidFill>
                        <a:effectLst/>
                        <a:latin typeface="Century"/>
                        <a:ea typeface="ＭＳ 明朝"/>
                        <a:cs typeface="Times New Roman"/>
                      </a:endParaRPr>
                    </a:p>
                  </a:txBody>
                  <a:tcPr marL="64836" marR="6483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800" kern="100" dirty="0">
                          <a:solidFill>
                            <a:sysClr val="windowText" lastClr="000000"/>
                          </a:solidFill>
                          <a:effectLst/>
                        </a:rPr>
                        <a:t> </a:t>
                      </a:r>
                      <a:endParaRPr lang="ja-JP" sz="800" kern="100" dirty="0">
                        <a:solidFill>
                          <a:sysClr val="windowText" lastClr="000000"/>
                        </a:solidFill>
                        <a:effectLst/>
                        <a:latin typeface="Century"/>
                        <a:ea typeface="ＭＳ 明朝"/>
                        <a:cs typeface="Times New Roman"/>
                      </a:endParaRPr>
                    </a:p>
                  </a:txBody>
                  <a:tcPr marL="64836" marR="6483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800" kern="100" dirty="0">
                          <a:solidFill>
                            <a:sysClr val="windowText" lastClr="000000"/>
                          </a:solidFill>
                          <a:effectLst/>
                        </a:rPr>
                        <a:t> </a:t>
                      </a:r>
                      <a:endParaRPr lang="ja-JP" sz="800" kern="100" dirty="0">
                        <a:solidFill>
                          <a:sysClr val="windowText" lastClr="000000"/>
                        </a:solidFill>
                        <a:effectLst/>
                        <a:latin typeface="Century"/>
                        <a:ea typeface="ＭＳ 明朝"/>
                        <a:cs typeface="Times New Roman"/>
                      </a:endParaRPr>
                    </a:p>
                  </a:txBody>
                  <a:tcPr marL="64836" marR="6483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800" kern="100" dirty="0">
                          <a:solidFill>
                            <a:sysClr val="windowText" lastClr="000000"/>
                          </a:solidFill>
                          <a:effectLst/>
                        </a:rPr>
                        <a:t> </a:t>
                      </a:r>
                      <a:endParaRPr lang="ja-JP" sz="800" kern="100" dirty="0">
                        <a:solidFill>
                          <a:sysClr val="windowText" lastClr="000000"/>
                        </a:solidFill>
                        <a:effectLst/>
                        <a:latin typeface="Century"/>
                        <a:ea typeface="ＭＳ 明朝"/>
                        <a:cs typeface="Times New Roman"/>
                      </a:endParaRPr>
                    </a:p>
                  </a:txBody>
                  <a:tcPr marL="64836" marR="6483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800" kern="100" dirty="0">
                          <a:solidFill>
                            <a:sysClr val="windowText" lastClr="000000"/>
                          </a:solidFill>
                          <a:effectLst/>
                        </a:rPr>
                        <a:t> </a:t>
                      </a:r>
                      <a:endParaRPr lang="ja-JP" sz="800" kern="100" dirty="0">
                        <a:solidFill>
                          <a:sysClr val="windowText" lastClr="000000"/>
                        </a:solidFill>
                        <a:effectLst/>
                        <a:latin typeface="Century"/>
                        <a:ea typeface="ＭＳ 明朝"/>
                        <a:cs typeface="Times New Roman"/>
                      </a:endParaRPr>
                    </a:p>
                  </a:txBody>
                  <a:tcPr marL="64836" marR="64836"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27" name="Rectangle 9"/>
          <p:cNvSpPr>
            <a:spLocks noChangeArrowheads="1"/>
          </p:cNvSpPr>
          <p:nvPr/>
        </p:nvSpPr>
        <p:spPr bwMode="auto">
          <a:xfrm>
            <a:off x="8679639" y="6210706"/>
            <a:ext cx="236578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105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rPr>
              <a:t>○＝播種、△＝定植、□＝</a:t>
            </a:r>
            <a:r>
              <a:rPr kumimoji="1" lang="ja-JP" altLang="ja-JP" sz="105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収穫期間</a:t>
            </a:r>
            <a:endParaRPr kumimoji="1" lang="ja-JP" altLang="ja-JP" sz="105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p:txBody>
      </p:sp>
      <p:sp>
        <p:nvSpPr>
          <p:cNvPr id="28" name="テキスト ボックス 27"/>
          <p:cNvSpPr txBox="1"/>
          <p:nvPr/>
        </p:nvSpPr>
        <p:spPr>
          <a:xfrm>
            <a:off x="6051736" y="6134619"/>
            <a:ext cx="2832830" cy="369332"/>
          </a:xfrm>
          <a:prstGeom prst="rect">
            <a:avLst/>
          </a:prstGeom>
          <a:noFill/>
        </p:spPr>
        <p:txBody>
          <a:bodyPr wrap="square" rtlCol="0">
            <a:spAutoFit/>
          </a:bodyPr>
          <a:lstStyle/>
          <a:p>
            <a:r>
              <a:rPr lang="ja-JP" altLang="en-US" b="1" dirty="0" smtClean="0"/>
              <a:t>トマト・キュウリ</a:t>
            </a:r>
            <a:r>
              <a:rPr kumimoji="1" lang="ja-JP" altLang="en-US" b="1" dirty="0" smtClean="0"/>
              <a:t>輪作体系</a:t>
            </a:r>
            <a:endParaRPr kumimoji="1" lang="ja-JP" altLang="en-US" b="1" dirty="0"/>
          </a:p>
        </p:txBody>
      </p:sp>
      <p:grpSp>
        <p:nvGrpSpPr>
          <p:cNvPr id="34" name="グループ化 33"/>
          <p:cNvGrpSpPr/>
          <p:nvPr/>
        </p:nvGrpSpPr>
        <p:grpSpPr>
          <a:xfrm>
            <a:off x="6379358" y="6932283"/>
            <a:ext cx="4588182" cy="154283"/>
            <a:chOff x="5628827" y="7367945"/>
            <a:chExt cx="5338713" cy="179521"/>
          </a:xfrm>
        </p:grpSpPr>
        <p:sp>
          <p:nvSpPr>
            <p:cNvPr id="23" name="Line 7"/>
            <p:cNvSpPr>
              <a:spLocks/>
            </p:cNvSpPr>
            <p:nvPr/>
          </p:nvSpPr>
          <p:spPr bwMode="auto">
            <a:xfrm flipV="1">
              <a:off x="5704468" y="7468882"/>
              <a:ext cx="259104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Rectangle 5"/>
            <p:cNvSpPr>
              <a:spLocks/>
            </p:cNvSpPr>
            <p:nvPr/>
          </p:nvSpPr>
          <p:spPr bwMode="auto">
            <a:xfrm>
              <a:off x="7710350" y="7396482"/>
              <a:ext cx="1227865" cy="147014"/>
            </a:xfrm>
            <a:prstGeom prst="rect">
              <a:avLst/>
            </a:prstGeom>
            <a:solidFill>
              <a:srgbClr val="FF0000"/>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ja-JP" altLang="en-US"/>
            </a:p>
          </p:txBody>
        </p:sp>
        <p:sp>
          <p:nvSpPr>
            <p:cNvPr id="25" name="Oval 4"/>
            <p:cNvSpPr>
              <a:spLocks/>
            </p:cNvSpPr>
            <p:nvPr/>
          </p:nvSpPr>
          <p:spPr bwMode="auto">
            <a:xfrm>
              <a:off x="5628827" y="7380917"/>
              <a:ext cx="162580" cy="162580"/>
            </a:xfrm>
            <a:prstGeom prst="ellipse">
              <a:avLst/>
            </a:prstGeom>
            <a:solidFill>
              <a:srgbClr val="FF0000"/>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26" name="AutoShape 6"/>
            <p:cNvSpPr>
              <a:spLocks/>
            </p:cNvSpPr>
            <p:nvPr/>
          </p:nvSpPr>
          <p:spPr bwMode="auto">
            <a:xfrm>
              <a:off x="6796140" y="7376238"/>
              <a:ext cx="198901" cy="171228"/>
            </a:xfrm>
            <a:prstGeom prst="triangle">
              <a:avLst>
                <a:gd name="adj" fmla="val 50000"/>
              </a:avLst>
            </a:prstGeom>
            <a:solidFill>
              <a:srgbClr val="FF00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29" name="Line 7"/>
            <p:cNvSpPr>
              <a:spLocks/>
            </p:cNvSpPr>
            <p:nvPr/>
          </p:nvSpPr>
          <p:spPr bwMode="auto">
            <a:xfrm flipV="1">
              <a:off x="9204314" y="7460589"/>
              <a:ext cx="112052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Rectangle 5"/>
            <p:cNvSpPr>
              <a:spLocks/>
            </p:cNvSpPr>
            <p:nvPr/>
          </p:nvSpPr>
          <p:spPr bwMode="auto">
            <a:xfrm>
              <a:off x="9500324" y="7388189"/>
              <a:ext cx="1467216" cy="147014"/>
            </a:xfrm>
            <a:prstGeom prst="rect">
              <a:avLst/>
            </a:prstGeom>
            <a:solidFill>
              <a:srgbClr val="00B050"/>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ja-JP" altLang="en-US"/>
            </a:p>
          </p:txBody>
        </p:sp>
        <p:sp>
          <p:nvSpPr>
            <p:cNvPr id="31" name="AutoShape 6"/>
            <p:cNvSpPr>
              <a:spLocks/>
            </p:cNvSpPr>
            <p:nvPr/>
          </p:nvSpPr>
          <p:spPr bwMode="auto">
            <a:xfrm>
              <a:off x="9104864" y="7367945"/>
              <a:ext cx="198901" cy="171228"/>
            </a:xfrm>
            <a:prstGeom prst="triangle">
              <a:avLst>
                <a:gd name="adj" fmla="val 50000"/>
              </a:avLst>
            </a:prstGeom>
            <a:solidFill>
              <a:srgbClr val="00B05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ja-JP" altLang="en-US"/>
            </a:p>
          </p:txBody>
        </p:sp>
      </p:grpSp>
      <p:sp>
        <p:nvSpPr>
          <p:cNvPr id="32" name="テキスト ボックス 31"/>
          <p:cNvSpPr txBox="1"/>
          <p:nvPr/>
        </p:nvSpPr>
        <p:spPr>
          <a:xfrm>
            <a:off x="6766758" y="7196982"/>
            <a:ext cx="1845377" cy="369332"/>
          </a:xfrm>
          <a:prstGeom prst="rect">
            <a:avLst/>
          </a:prstGeom>
          <a:solidFill>
            <a:schemeClr val="bg1"/>
          </a:solidFill>
        </p:spPr>
        <p:txBody>
          <a:bodyPr wrap="none" rtlCol="0">
            <a:spAutoFit/>
          </a:bodyPr>
          <a:lstStyle/>
          <a:p>
            <a:r>
              <a:rPr kumimoji="1" lang="ja-JP" altLang="en-US" dirty="0" smtClean="0"/>
              <a:t>トマト半促成栽培</a:t>
            </a:r>
            <a:endParaRPr kumimoji="1" lang="ja-JP" altLang="en-US" dirty="0"/>
          </a:p>
        </p:txBody>
      </p:sp>
      <p:sp>
        <p:nvSpPr>
          <p:cNvPr id="33" name="テキスト ボックス 32"/>
          <p:cNvSpPr txBox="1"/>
          <p:nvPr/>
        </p:nvSpPr>
        <p:spPr>
          <a:xfrm>
            <a:off x="9358867" y="7210187"/>
            <a:ext cx="1906291" cy="369332"/>
          </a:xfrm>
          <a:prstGeom prst="rect">
            <a:avLst/>
          </a:prstGeom>
          <a:solidFill>
            <a:schemeClr val="bg1"/>
          </a:solidFill>
        </p:spPr>
        <p:txBody>
          <a:bodyPr wrap="none" rtlCol="0">
            <a:spAutoFit/>
          </a:bodyPr>
          <a:lstStyle/>
          <a:p>
            <a:r>
              <a:rPr kumimoji="1" lang="ja-JP" altLang="en-US" dirty="0" smtClean="0"/>
              <a:t>キュウリ抑制栽培</a:t>
            </a:r>
            <a:endParaRPr kumimoji="1" lang="ja-JP" altLang="en-US" dirty="0"/>
          </a:p>
        </p:txBody>
      </p:sp>
      <p:pic>
        <p:nvPicPr>
          <p:cNvPr id="35"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92580" y="8632778"/>
            <a:ext cx="1280608" cy="960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844851" y="8632778"/>
            <a:ext cx="1280608" cy="960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3"/>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197122" y="8632778"/>
            <a:ext cx="1281238" cy="960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550023" y="8632778"/>
            <a:ext cx="1280608" cy="960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正方形/長方形 38"/>
          <p:cNvSpPr/>
          <p:nvPr/>
        </p:nvSpPr>
        <p:spPr>
          <a:xfrm>
            <a:off x="608602" y="9574179"/>
            <a:ext cx="1107996" cy="461665"/>
          </a:xfrm>
          <a:prstGeom prst="rect">
            <a:avLst/>
          </a:prstGeom>
        </p:spPr>
        <p:txBody>
          <a:bodyPr wrap="none">
            <a:spAutoFit/>
          </a:bodyPr>
          <a:lstStyle/>
          <a:p>
            <a:r>
              <a:rPr lang="ja-JP" altLang="en-US" sz="1200" dirty="0"/>
              <a:t>糖含有</a:t>
            </a:r>
            <a:r>
              <a:rPr lang="ja-JP" altLang="en-US" sz="1200" dirty="0" smtClean="0"/>
              <a:t>珪藻土</a:t>
            </a:r>
            <a:endParaRPr lang="en-US" altLang="ja-JP" sz="1200" dirty="0" smtClean="0"/>
          </a:p>
          <a:p>
            <a:r>
              <a:rPr lang="en-US" altLang="ja-JP" sz="1200" dirty="0" smtClean="0"/>
              <a:t>(2t/10a)</a:t>
            </a:r>
            <a:endParaRPr lang="ja-JP" altLang="en-US" sz="1200" dirty="0"/>
          </a:p>
        </p:txBody>
      </p:sp>
      <p:sp>
        <p:nvSpPr>
          <p:cNvPr id="40" name="正方形/長方形 39"/>
          <p:cNvSpPr/>
          <p:nvPr/>
        </p:nvSpPr>
        <p:spPr>
          <a:xfrm>
            <a:off x="4838477" y="9574179"/>
            <a:ext cx="646331" cy="276999"/>
          </a:xfrm>
          <a:prstGeom prst="rect">
            <a:avLst/>
          </a:prstGeom>
        </p:spPr>
        <p:txBody>
          <a:bodyPr wrap="none">
            <a:spAutoFit/>
          </a:bodyPr>
          <a:lstStyle/>
          <a:p>
            <a:r>
              <a:rPr lang="ja-JP" altLang="en-US" sz="1200" dirty="0" smtClean="0"/>
              <a:t>無処理</a:t>
            </a:r>
            <a:endParaRPr lang="ja-JP" altLang="en-US" sz="1200" dirty="0"/>
          </a:p>
        </p:txBody>
      </p:sp>
      <p:sp>
        <p:nvSpPr>
          <p:cNvPr id="41" name="正方形/長方形 40"/>
          <p:cNvSpPr/>
          <p:nvPr/>
        </p:nvSpPr>
        <p:spPr>
          <a:xfrm>
            <a:off x="2003666" y="9574179"/>
            <a:ext cx="1107996" cy="461665"/>
          </a:xfrm>
          <a:prstGeom prst="rect">
            <a:avLst/>
          </a:prstGeom>
        </p:spPr>
        <p:txBody>
          <a:bodyPr wrap="none">
            <a:spAutoFit/>
          </a:bodyPr>
          <a:lstStyle/>
          <a:p>
            <a:r>
              <a:rPr lang="ja-JP" altLang="en-US" sz="1200" dirty="0"/>
              <a:t>糖含有</a:t>
            </a:r>
            <a:r>
              <a:rPr lang="ja-JP" altLang="en-US" sz="1200" dirty="0" smtClean="0"/>
              <a:t>珪藻土</a:t>
            </a:r>
            <a:endParaRPr lang="en-US" altLang="ja-JP" sz="1200" dirty="0" smtClean="0"/>
          </a:p>
          <a:p>
            <a:r>
              <a:rPr lang="en-US" altLang="ja-JP" sz="1200" dirty="0" smtClean="0"/>
              <a:t>(1t/10a)</a:t>
            </a:r>
            <a:endParaRPr lang="ja-JP" altLang="en-US" sz="1200" dirty="0"/>
          </a:p>
        </p:txBody>
      </p:sp>
      <p:sp>
        <p:nvSpPr>
          <p:cNvPr id="42" name="正方形/長方形 41"/>
          <p:cNvSpPr/>
          <p:nvPr/>
        </p:nvSpPr>
        <p:spPr>
          <a:xfrm>
            <a:off x="3252187" y="9574179"/>
            <a:ext cx="1249060" cy="276999"/>
          </a:xfrm>
          <a:prstGeom prst="rect">
            <a:avLst/>
          </a:prstGeom>
        </p:spPr>
        <p:txBody>
          <a:bodyPr wrap="none">
            <a:spAutoFit/>
          </a:bodyPr>
          <a:lstStyle/>
          <a:p>
            <a:r>
              <a:rPr lang="ja-JP" altLang="en-US" sz="1200" dirty="0" smtClean="0"/>
              <a:t>ダゾメット粉粒剤</a:t>
            </a:r>
            <a:endParaRPr lang="ja-JP" altLang="en-US" sz="1200" dirty="0"/>
          </a:p>
        </p:txBody>
      </p:sp>
      <p:sp>
        <p:nvSpPr>
          <p:cNvPr id="43" name="正方形/長方形 42"/>
          <p:cNvSpPr/>
          <p:nvPr/>
        </p:nvSpPr>
        <p:spPr>
          <a:xfrm>
            <a:off x="508116" y="8016242"/>
            <a:ext cx="5977059" cy="369332"/>
          </a:xfrm>
          <a:prstGeom prst="rect">
            <a:avLst/>
          </a:prstGeom>
        </p:spPr>
        <p:txBody>
          <a:bodyPr wrap="square">
            <a:spAutoFit/>
          </a:bodyPr>
          <a:lstStyle/>
          <a:p>
            <a:r>
              <a:rPr lang="ja-JP" altLang="en-US" b="1" dirty="0" smtClean="0"/>
              <a:t>＊各処理区間における顕著な生育差、収量差は見られない</a:t>
            </a:r>
            <a:endParaRPr lang="en-US" altLang="ja-JP" b="1" dirty="0"/>
          </a:p>
        </p:txBody>
      </p:sp>
      <p:graphicFrame>
        <p:nvGraphicFramePr>
          <p:cNvPr id="44" name="グラフ 43"/>
          <p:cNvGraphicFramePr>
            <a:graphicFrameLocks/>
          </p:cNvGraphicFramePr>
          <p:nvPr>
            <p:extLst>
              <p:ext uri="{D42A27DB-BD31-4B8C-83A1-F6EECF244321}">
                <p14:modId xmlns:p14="http://schemas.microsoft.com/office/powerpoint/2010/main" val="351936981"/>
              </p:ext>
            </p:extLst>
          </p:nvPr>
        </p:nvGraphicFramePr>
        <p:xfrm>
          <a:off x="5919649" y="7874440"/>
          <a:ext cx="5254923" cy="2075041"/>
        </p:xfrm>
        <a:graphic>
          <a:graphicData uri="http://schemas.openxmlformats.org/drawingml/2006/chart">
            <c:chart xmlns:c="http://schemas.openxmlformats.org/drawingml/2006/chart" xmlns:r="http://schemas.openxmlformats.org/officeDocument/2006/relationships" r:id="rId10"/>
          </a:graphicData>
        </a:graphic>
      </p:graphicFrame>
      <p:pic>
        <p:nvPicPr>
          <p:cNvPr id="45"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89343" t="43659"/>
          <a:stretch/>
        </p:blipFill>
        <p:spPr bwMode="auto">
          <a:xfrm>
            <a:off x="11149677" y="8434928"/>
            <a:ext cx="571128" cy="1567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正方形/長方形 45"/>
          <p:cNvSpPr/>
          <p:nvPr/>
        </p:nvSpPr>
        <p:spPr>
          <a:xfrm>
            <a:off x="9529263" y="10054794"/>
            <a:ext cx="1107996" cy="461665"/>
          </a:xfrm>
          <a:prstGeom prst="rect">
            <a:avLst/>
          </a:prstGeom>
        </p:spPr>
        <p:txBody>
          <a:bodyPr wrap="none">
            <a:spAutoFit/>
          </a:bodyPr>
          <a:lstStyle/>
          <a:p>
            <a:r>
              <a:rPr lang="ja-JP" altLang="en-US" sz="1200" dirty="0"/>
              <a:t>糖含有</a:t>
            </a:r>
            <a:r>
              <a:rPr lang="ja-JP" altLang="en-US" sz="1200" dirty="0" smtClean="0"/>
              <a:t>珪藻土</a:t>
            </a:r>
            <a:endParaRPr lang="en-US" altLang="ja-JP" sz="1200" dirty="0" smtClean="0"/>
          </a:p>
          <a:p>
            <a:r>
              <a:rPr lang="en-US" altLang="ja-JP" sz="1200" dirty="0" smtClean="0"/>
              <a:t>(2t/10a)</a:t>
            </a:r>
            <a:endParaRPr lang="ja-JP" altLang="en-US" sz="1200" dirty="0"/>
          </a:p>
        </p:txBody>
      </p:sp>
      <p:sp>
        <p:nvSpPr>
          <p:cNvPr id="47" name="正方形/長方形 46"/>
          <p:cNvSpPr/>
          <p:nvPr/>
        </p:nvSpPr>
        <p:spPr>
          <a:xfrm>
            <a:off x="8544398" y="10054794"/>
            <a:ext cx="1107996" cy="461665"/>
          </a:xfrm>
          <a:prstGeom prst="rect">
            <a:avLst/>
          </a:prstGeom>
        </p:spPr>
        <p:txBody>
          <a:bodyPr wrap="none">
            <a:spAutoFit/>
          </a:bodyPr>
          <a:lstStyle/>
          <a:p>
            <a:r>
              <a:rPr lang="ja-JP" altLang="en-US" sz="1200" dirty="0"/>
              <a:t>糖含有</a:t>
            </a:r>
            <a:r>
              <a:rPr lang="ja-JP" altLang="en-US" sz="1200" dirty="0" smtClean="0"/>
              <a:t>珪藻土</a:t>
            </a:r>
            <a:endParaRPr lang="en-US" altLang="ja-JP" sz="1200" dirty="0" smtClean="0"/>
          </a:p>
          <a:p>
            <a:r>
              <a:rPr lang="en-US" altLang="ja-JP" sz="1200" dirty="0" smtClean="0"/>
              <a:t>(1t/10a)</a:t>
            </a:r>
            <a:endParaRPr lang="ja-JP" altLang="en-US" sz="1200" dirty="0"/>
          </a:p>
        </p:txBody>
      </p:sp>
      <p:sp>
        <p:nvSpPr>
          <p:cNvPr id="48" name="正方形/長方形 47"/>
          <p:cNvSpPr/>
          <p:nvPr/>
        </p:nvSpPr>
        <p:spPr>
          <a:xfrm>
            <a:off x="7743851" y="10054794"/>
            <a:ext cx="787395" cy="461665"/>
          </a:xfrm>
          <a:prstGeom prst="rect">
            <a:avLst/>
          </a:prstGeom>
        </p:spPr>
        <p:txBody>
          <a:bodyPr wrap="none">
            <a:spAutoFit/>
          </a:bodyPr>
          <a:lstStyle/>
          <a:p>
            <a:r>
              <a:rPr lang="ja-JP" altLang="en-US" sz="1200" dirty="0" smtClean="0"/>
              <a:t>ダゾメット</a:t>
            </a:r>
            <a:endParaRPr lang="en-US" altLang="ja-JP" sz="1200" dirty="0" smtClean="0"/>
          </a:p>
          <a:p>
            <a:r>
              <a:rPr lang="ja-JP" altLang="en-US" sz="1200" dirty="0" smtClean="0"/>
              <a:t>紛粒剤</a:t>
            </a:r>
            <a:endParaRPr lang="ja-JP" altLang="en-US" sz="1200" dirty="0"/>
          </a:p>
        </p:txBody>
      </p:sp>
      <p:sp>
        <p:nvSpPr>
          <p:cNvPr id="49" name="正方形/長方形 48"/>
          <p:cNvSpPr/>
          <p:nvPr/>
        </p:nvSpPr>
        <p:spPr>
          <a:xfrm>
            <a:off x="6930210" y="10054794"/>
            <a:ext cx="430448" cy="184478"/>
          </a:xfrm>
          <a:prstGeom prst="rect">
            <a:avLst/>
          </a:prstGeom>
        </p:spPr>
        <p:txBody>
          <a:bodyPr wrap="none">
            <a:spAutoFit/>
          </a:bodyPr>
          <a:lstStyle/>
          <a:p>
            <a:r>
              <a:rPr lang="ja-JP" altLang="en-US" sz="1200" dirty="0" smtClean="0"/>
              <a:t>無処理</a:t>
            </a:r>
            <a:endParaRPr lang="ja-JP" altLang="en-US" sz="1200" dirty="0"/>
          </a:p>
        </p:txBody>
      </p:sp>
      <p:cxnSp>
        <p:nvCxnSpPr>
          <p:cNvPr id="50" name="直線コネクタ 49"/>
          <p:cNvCxnSpPr/>
          <p:nvPr/>
        </p:nvCxnSpPr>
        <p:spPr>
          <a:xfrm>
            <a:off x="6673258" y="10086086"/>
            <a:ext cx="9043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7650219" y="10086086"/>
            <a:ext cx="9043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8627180" y="10086086"/>
            <a:ext cx="9043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9604141" y="10086086"/>
            <a:ext cx="9043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正方形/長方形 53"/>
          <p:cNvSpPr/>
          <p:nvPr/>
        </p:nvSpPr>
        <p:spPr>
          <a:xfrm>
            <a:off x="6673258" y="9826435"/>
            <a:ext cx="1020215" cy="307777"/>
          </a:xfrm>
          <a:prstGeom prst="rect">
            <a:avLst/>
          </a:prstGeom>
        </p:spPr>
        <p:txBody>
          <a:bodyPr wrap="square">
            <a:spAutoFit/>
          </a:bodyPr>
          <a:lstStyle/>
          <a:p>
            <a:r>
              <a:rPr lang="ja-JP" altLang="en-US" sz="1400" dirty="0" smtClean="0"/>
              <a:t>①　②　③</a:t>
            </a:r>
            <a:endParaRPr lang="ja-JP" altLang="en-US" sz="1400" dirty="0"/>
          </a:p>
        </p:txBody>
      </p:sp>
      <p:sp>
        <p:nvSpPr>
          <p:cNvPr id="60" name="正方形/長方形 59"/>
          <p:cNvSpPr/>
          <p:nvPr/>
        </p:nvSpPr>
        <p:spPr>
          <a:xfrm>
            <a:off x="7659845" y="9826435"/>
            <a:ext cx="1020215" cy="307777"/>
          </a:xfrm>
          <a:prstGeom prst="rect">
            <a:avLst/>
          </a:prstGeom>
        </p:spPr>
        <p:txBody>
          <a:bodyPr wrap="square">
            <a:spAutoFit/>
          </a:bodyPr>
          <a:lstStyle/>
          <a:p>
            <a:r>
              <a:rPr lang="ja-JP" altLang="en-US" sz="1400" dirty="0" smtClean="0"/>
              <a:t>①　②　③</a:t>
            </a:r>
            <a:endParaRPr lang="ja-JP" altLang="en-US" sz="1400" dirty="0"/>
          </a:p>
        </p:txBody>
      </p:sp>
      <p:sp>
        <p:nvSpPr>
          <p:cNvPr id="61" name="正方形/長方形 60"/>
          <p:cNvSpPr/>
          <p:nvPr/>
        </p:nvSpPr>
        <p:spPr>
          <a:xfrm>
            <a:off x="8646432" y="9826435"/>
            <a:ext cx="1020215" cy="307777"/>
          </a:xfrm>
          <a:prstGeom prst="rect">
            <a:avLst/>
          </a:prstGeom>
        </p:spPr>
        <p:txBody>
          <a:bodyPr wrap="square">
            <a:spAutoFit/>
          </a:bodyPr>
          <a:lstStyle/>
          <a:p>
            <a:r>
              <a:rPr lang="ja-JP" altLang="en-US" sz="1400" dirty="0" smtClean="0"/>
              <a:t>①　②　③</a:t>
            </a:r>
            <a:endParaRPr lang="ja-JP" altLang="en-US" sz="1400" dirty="0"/>
          </a:p>
        </p:txBody>
      </p:sp>
      <p:sp>
        <p:nvSpPr>
          <p:cNvPr id="62" name="正方形/長方形 61"/>
          <p:cNvSpPr/>
          <p:nvPr/>
        </p:nvSpPr>
        <p:spPr>
          <a:xfrm>
            <a:off x="9633019" y="9826435"/>
            <a:ext cx="1020215" cy="307777"/>
          </a:xfrm>
          <a:prstGeom prst="rect">
            <a:avLst/>
          </a:prstGeom>
        </p:spPr>
        <p:txBody>
          <a:bodyPr wrap="square">
            <a:spAutoFit/>
          </a:bodyPr>
          <a:lstStyle/>
          <a:p>
            <a:r>
              <a:rPr lang="ja-JP" altLang="en-US" sz="1400" dirty="0" smtClean="0"/>
              <a:t>①　②　③</a:t>
            </a:r>
            <a:endParaRPr lang="ja-JP" altLang="en-US" sz="1400" dirty="0"/>
          </a:p>
        </p:txBody>
      </p:sp>
      <p:sp>
        <p:nvSpPr>
          <p:cNvPr id="63" name="正方形/長方形 62"/>
          <p:cNvSpPr/>
          <p:nvPr/>
        </p:nvSpPr>
        <p:spPr>
          <a:xfrm>
            <a:off x="511938" y="10020625"/>
            <a:ext cx="5844870" cy="276999"/>
          </a:xfrm>
          <a:prstGeom prst="rect">
            <a:avLst/>
          </a:prstGeom>
        </p:spPr>
        <p:txBody>
          <a:bodyPr wrap="none">
            <a:spAutoFit/>
          </a:bodyPr>
          <a:lstStyle/>
          <a:p>
            <a:r>
              <a:rPr lang="ja-JP" altLang="en-US" sz="1200" dirty="0" smtClean="0"/>
              <a:t>＊</a:t>
            </a:r>
            <a:r>
              <a:rPr lang="en-US" altLang="ja-JP" sz="1200" dirty="0" smtClean="0"/>
              <a:t>2017</a:t>
            </a:r>
            <a:r>
              <a:rPr lang="ja-JP" altLang="en-US" sz="1200" dirty="0" smtClean="0"/>
              <a:t>年</a:t>
            </a:r>
            <a:r>
              <a:rPr lang="en-US" altLang="ja-JP" sz="1200" dirty="0" smtClean="0"/>
              <a:t>8</a:t>
            </a:r>
            <a:r>
              <a:rPr lang="ja-JP" altLang="en-US" sz="1200" dirty="0" smtClean="0"/>
              <a:t>月に土壌消毒をし、</a:t>
            </a:r>
            <a:r>
              <a:rPr lang="en-US" altLang="ja-JP" sz="1200" dirty="0" smtClean="0"/>
              <a:t>2018</a:t>
            </a:r>
            <a:r>
              <a:rPr lang="ja-JP" altLang="en-US" sz="1200" dirty="0" smtClean="0"/>
              <a:t>年</a:t>
            </a:r>
            <a:r>
              <a:rPr lang="en-US" altLang="ja-JP" sz="1200" dirty="0" smtClean="0"/>
              <a:t>3</a:t>
            </a:r>
            <a:r>
              <a:rPr lang="ja-JP" altLang="en-US" sz="1200" dirty="0" smtClean="0"/>
              <a:t>月からトマト栽培を行った。写真は</a:t>
            </a:r>
            <a:r>
              <a:rPr lang="en-US" altLang="ja-JP" sz="1200" dirty="0" smtClean="0"/>
              <a:t>5</a:t>
            </a:r>
            <a:r>
              <a:rPr lang="ja-JP" altLang="en-US" sz="1200" dirty="0" smtClean="0"/>
              <a:t>月</a:t>
            </a:r>
            <a:r>
              <a:rPr lang="en-US" altLang="ja-JP" sz="1200" dirty="0" smtClean="0"/>
              <a:t>15</a:t>
            </a:r>
            <a:r>
              <a:rPr lang="ja-JP" altLang="en-US" sz="1200" dirty="0" smtClean="0"/>
              <a:t>日撮影。</a:t>
            </a:r>
            <a:endParaRPr lang="ja-JP" altLang="en-US" sz="1200" dirty="0"/>
          </a:p>
        </p:txBody>
      </p:sp>
      <p:graphicFrame>
        <p:nvGraphicFramePr>
          <p:cNvPr id="64" name="表 63"/>
          <p:cNvGraphicFramePr>
            <a:graphicFrameLocks noGrp="1"/>
          </p:cNvGraphicFramePr>
          <p:nvPr>
            <p:extLst>
              <p:ext uri="{D42A27DB-BD31-4B8C-83A1-F6EECF244321}">
                <p14:modId xmlns:p14="http://schemas.microsoft.com/office/powerpoint/2010/main" val="1817191743"/>
              </p:ext>
            </p:extLst>
          </p:nvPr>
        </p:nvGraphicFramePr>
        <p:xfrm>
          <a:off x="474093" y="11034453"/>
          <a:ext cx="6799293" cy="2775544"/>
        </p:xfrm>
        <a:graphic>
          <a:graphicData uri="http://schemas.openxmlformats.org/drawingml/2006/table">
            <a:tbl>
              <a:tblPr>
                <a:tableStyleId>{5C22544A-7EE6-4342-B048-85BDC9FD1C3A}</a:tableStyleId>
              </a:tblPr>
              <a:tblGrid>
                <a:gridCol w="1267464"/>
                <a:gridCol w="639765"/>
                <a:gridCol w="815344"/>
                <a:gridCol w="815344"/>
                <a:gridCol w="815344"/>
                <a:gridCol w="815344"/>
                <a:gridCol w="815344"/>
                <a:gridCol w="815344"/>
              </a:tblGrid>
              <a:tr h="158299">
                <a:tc gridSpan="2">
                  <a:txBody>
                    <a:bodyPr/>
                    <a:lstStyle/>
                    <a:p>
                      <a:pPr algn="ctr" fontAlgn="ctr"/>
                      <a:r>
                        <a:rPr lang="ja-JP" altLang="en-US" sz="1200" u="none" strike="noStrike" dirty="0" smtClean="0">
                          <a:effectLst/>
                          <a:latin typeface="Arial" panose="020B0604020202020204" pitchFamily="34" charset="0"/>
                          <a:cs typeface="Arial" panose="020B0604020202020204" pitchFamily="34" charset="0"/>
                        </a:rPr>
                        <a:t>サンプリング日</a:t>
                      </a:r>
                      <a:endParaRPr lang="ja-JP" altLang="en-US" sz="1200" b="0" i="0" u="none" strike="noStrike" dirty="0">
                        <a:solidFill>
                          <a:srgbClr val="000000"/>
                        </a:solidFill>
                        <a:effectLst/>
                        <a:latin typeface="Arial" panose="020B0604020202020204" pitchFamily="34" charset="0"/>
                        <a:cs typeface="Arial" panose="020B0604020202020204" pitchFamily="34" charset="0"/>
                      </a:endParaRPr>
                    </a:p>
                  </a:txBody>
                  <a:tcPr marL="9012" marR="9012" marT="901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en-US" altLang="ja-JP" sz="1200" u="none" strike="noStrike" dirty="0" smtClean="0">
                          <a:effectLst/>
                          <a:latin typeface="Arial" panose="020B0604020202020204" pitchFamily="34" charset="0"/>
                          <a:cs typeface="Arial" panose="020B0604020202020204" pitchFamily="34" charset="0"/>
                        </a:rPr>
                        <a:t>2017/8/7,8</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9012" marR="9012" marT="901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200" dirty="0" smtClean="0">
                          <a:latin typeface="Arial" panose="020B0604020202020204" pitchFamily="34" charset="0"/>
                          <a:cs typeface="Arial" panose="020B0604020202020204" pitchFamily="34" charset="0"/>
                        </a:rPr>
                        <a:t>2017/9/6</a:t>
                      </a:r>
                      <a:endParaRPr lang="ja-JP" altLang="en-US" sz="1200" dirty="0">
                        <a:latin typeface="Arial" panose="020B0604020202020204" pitchFamily="34" charset="0"/>
                        <a:cs typeface="Arial" panose="020B0604020202020204" pitchFamily="34" charset="0"/>
                      </a:endParaRPr>
                    </a:p>
                  </a:txBody>
                  <a:tcPr marL="9012" marR="9012" marT="9012"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ja-JP" sz="1200" b="0" i="0" u="none" strike="noStrike" dirty="0" smtClean="0">
                          <a:solidFill>
                            <a:srgbClr val="000000"/>
                          </a:solidFill>
                          <a:effectLst/>
                          <a:latin typeface="Arial" panose="020B0604020202020204" pitchFamily="34" charset="0"/>
                          <a:cs typeface="Arial" panose="020B0604020202020204" pitchFamily="34" charset="0"/>
                        </a:rPr>
                        <a:t>2018/3/23</a:t>
                      </a:r>
                    </a:p>
                  </a:txBody>
                  <a:tcPr marL="9012" marR="9012" marT="9012"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ja-JP" sz="1200" u="none" strike="noStrike" dirty="0" smtClean="0">
                          <a:effectLst/>
                          <a:latin typeface="Arial" panose="020B0604020202020204" pitchFamily="34" charset="0"/>
                          <a:cs typeface="Arial" panose="020B0604020202020204" pitchFamily="34" charset="0"/>
                        </a:rPr>
                        <a:t>2017/8/7,8</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9012" marR="9012" marT="901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200" dirty="0" smtClean="0">
                          <a:latin typeface="Arial" panose="020B0604020202020204" pitchFamily="34" charset="0"/>
                          <a:cs typeface="Arial" panose="020B0604020202020204" pitchFamily="34" charset="0"/>
                        </a:rPr>
                        <a:t>2017/9/6</a:t>
                      </a:r>
                      <a:endParaRPr lang="ja-JP" altLang="en-US" sz="1200" dirty="0">
                        <a:latin typeface="Arial" panose="020B0604020202020204" pitchFamily="34" charset="0"/>
                        <a:cs typeface="Arial" panose="020B0604020202020204" pitchFamily="34" charset="0"/>
                      </a:endParaRPr>
                    </a:p>
                  </a:txBody>
                  <a:tcPr marL="9012" marR="9012" marT="9012"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ja-JP" sz="1200" b="0" i="0" u="none" strike="noStrike" dirty="0" smtClean="0">
                          <a:solidFill>
                            <a:srgbClr val="000000"/>
                          </a:solidFill>
                          <a:effectLst/>
                          <a:latin typeface="Arial" panose="020B0604020202020204" pitchFamily="34" charset="0"/>
                          <a:cs typeface="Arial" panose="020B0604020202020204" pitchFamily="34" charset="0"/>
                        </a:rPr>
                        <a:t>2018/3/23</a:t>
                      </a:r>
                    </a:p>
                  </a:txBody>
                  <a:tcPr marL="9012" marR="9012" marT="9012"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088">
                <a:tc rowSpan="2" gridSpan="2">
                  <a:txBody>
                    <a:bodyPr/>
                    <a:lstStyle/>
                    <a:p>
                      <a:pPr algn="ctr" fontAlgn="ctr"/>
                      <a:endParaRPr lang="ja-JP" altLang="en-US" sz="1200" b="0" i="0" u="none" strike="noStrike" dirty="0">
                        <a:solidFill>
                          <a:srgbClr val="000000"/>
                        </a:solidFill>
                        <a:effectLst/>
                        <a:latin typeface="Arial" panose="020B0604020202020204" pitchFamily="34" charset="0"/>
                        <a:cs typeface="Arial" panose="020B0604020202020204" pitchFamily="34" charset="0"/>
                      </a:endParaRPr>
                    </a:p>
                  </a:txBody>
                  <a:tcPr marL="9012" marR="9012" marT="9012" marB="0" anchor="ctr">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a:p>
                  </a:txBody>
                  <a:tcPr/>
                </a:tc>
                <a:tc>
                  <a:txBody>
                    <a:bodyPr/>
                    <a:lstStyle/>
                    <a:p>
                      <a:pPr algn="l" fontAlgn="ctr"/>
                      <a:r>
                        <a:rPr lang="ja-JP" altLang="en-US" sz="1200" u="none" strike="noStrike" dirty="0" smtClean="0">
                          <a:effectLst/>
                          <a:latin typeface="Arial" panose="020B0604020202020204" pitchFamily="34" charset="0"/>
                          <a:ea typeface="ＭＳ ゴシック" panose="020B0609070205080204" pitchFamily="49" charset="-128"/>
                          <a:cs typeface="Arial" panose="020B0604020202020204" pitchFamily="34" charset="0"/>
                        </a:rPr>
                        <a:t>消毒前</a:t>
                      </a:r>
                      <a:endParaRPr lang="ja-JP" altLang="en-US" sz="1200" b="0" i="0" u="none" strike="noStrike" dirty="0">
                        <a:solidFill>
                          <a:srgbClr val="000000"/>
                        </a:solidFill>
                        <a:effectLst/>
                        <a:latin typeface="Arial" panose="020B0604020202020204" pitchFamily="34" charset="0"/>
                        <a:ea typeface="ＭＳ ゴシック" panose="020B0609070205080204" pitchFamily="49" charset="-128"/>
                        <a:cs typeface="Arial" panose="020B0604020202020204" pitchFamily="34" charset="0"/>
                      </a:endParaRPr>
                    </a:p>
                  </a:txBody>
                  <a:tcPr marL="11666" marR="11666" marT="11666" marB="0" anchor="ctr">
                    <a:lnL w="12700" cap="flat" cmpd="sng" algn="ctr">
                      <a:solidFill>
                        <a:schemeClr val="tx1"/>
                      </a:solidFill>
                      <a:prstDash val="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200" dirty="0" smtClean="0">
                          <a:latin typeface="Arial" panose="020B0604020202020204" pitchFamily="34" charset="0"/>
                          <a:cs typeface="Arial" panose="020B0604020202020204" pitchFamily="34" charset="0"/>
                        </a:rPr>
                        <a:t>消毒後</a:t>
                      </a:r>
                      <a:endParaRPr lang="ja-JP" altLang="en-US" sz="1200" dirty="0">
                        <a:latin typeface="Arial" panose="020B0604020202020204" pitchFamily="34" charset="0"/>
                        <a:cs typeface="Arial" panose="020B0604020202020204" pitchFamily="34" charset="0"/>
                      </a:endParaRPr>
                    </a:p>
                  </a:txBody>
                  <a:tcPr marL="11666" marR="11666" marT="11666"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b="0" i="0" u="none" strike="noStrike" dirty="0" smtClean="0">
                          <a:solidFill>
                            <a:srgbClr val="000000"/>
                          </a:solidFill>
                          <a:effectLst/>
                          <a:latin typeface="Arial" panose="020B0604020202020204" pitchFamily="34" charset="0"/>
                          <a:ea typeface="ＭＳ ゴシック" panose="020B0609070205080204" pitchFamily="49" charset="-128"/>
                          <a:cs typeface="Arial" panose="020B0604020202020204" pitchFamily="34" charset="0"/>
                        </a:rPr>
                        <a:t>定植前</a:t>
                      </a:r>
                      <a:endParaRPr lang="ja-JP" altLang="en-US" sz="1200" b="0" i="0" u="none" strike="noStrike" dirty="0">
                        <a:solidFill>
                          <a:srgbClr val="000000"/>
                        </a:solidFill>
                        <a:effectLst/>
                        <a:latin typeface="Arial" panose="020B0604020202020204" pitchFamily="34" charset="0"/>
                        <a:ea typeface="ＭＳ ゴシック" panose="020B0609070205080204" pitchFamily="49" charset="-128"/>
                        <a:cs typeface="Arial" panose="020B0604020202020204" pitchFamily="34" charset="0"/>
                      </a:endParaRPr>
                    </a:p>
                  </a:txBody>
                  <a:tcPr marL="11666" marR="11666" marT="11666" marB="0"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smtClean="0">
                          <a:effectLst/>
                          <a:latin typeface="Arial" panose="020B0604020202020204" pitchFamily="34" charset="0"/>
                          <a:ea typeface="ＭＳ ゴシック" panose="020B0609070205080204" pitchFamily="49" charset="-128"/>
                          <a:cs typeface="Arial" panose="020B0604020202020204" pitchFamily="34" charset="0"/>
                        </a:rPr>
                        <a:t>消毒前</a:t>
                      </a:r>
                      <a:endParaRPr lang="ja-JP" altLang="en-US" sz="1200" b="0" i="0" u="none" strike="noStrike" dirty="0">
                        <a:solidFill>
                          <a:srgbClr val="000000"/>
                        </a:solidFill>
                        <a:effectLst/>
                        <a:latin typeface="Arial" panose="020B0604020202020204" pitchFamily="34" charset="0"/>
                        <a:ea typeface="ＭＳ ゴシック" panose="020B0609070205080204" pitchFamily="49" charset="-128"/>
                        <a:cs typeface="Arial" panose="020B0604020202020204" pitchFamily="34" charset="0"/>
                      </a:endParaRPr>
                    </a:p>
                  </a:txBody>
                  <a:tcPr marL="11666" marR="11666" marT="11666" marB="0" anchor="ctr">
                    <a:lnL w="12700" cap="flat" cmpd="sng" algn="ctr">
                      <a:solidFill>
                        <a:schemeClr val="tx1"/>
                      </a:solidFill>
                      <a:prstDash val="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200" dirty="0" smtClean="0">
                          <a:latin typeface="Arial" panose="020B0604020202020204" pitchFamily="34" charset="0"/>
                          <a:cs typeface="Arial" panose="020B0604020202020204" pitchFamily="34" charset="0"/>
                        </a:rPr>
                        <a:t>消毒後</a:t>
                      </a:r>
                      <a:endParaRPr lang="ja-JP" altLang="en-US" sz="1200" dirty="0">
                        <a:latin typeface="Arial" panose="020B0604020202020204" pitchFamily="34" charset="0"/>
                        <a:cs typeface="Arial" panose="020B0604020202020204" pitchFamily="34" charset="0"/>
                      </a:endParaRPr>
                    </a:p>
                  </a:txBody>
                  <a:tcPr marL="11666" marR="11666" marT="11666"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b="0" i="0" u="none" strike="noStrike" dirty="0" smtClean="0">
                          <a:solidFill>
                            <a:srgbClr val="000000"/>
                          </a:solidFill>
                          <a:effectLst/>
                          <a:latin typeface="Arial" panose="020B0604020202020204" pitchFamily="34" charset="0"/>
                          <a:ea typeface="ＭＳ ゴシック" panose="020B0609070205080204" pitchFamily="49" charset="-128"/>
                          <a:cs typeface="Arial" panose="020B0604020202020204" pitchFamily="34" charset="0"/>
                        </a:rPr>
                        <a:t>定植前</a:t>
                      </a:r>
                      <a:endParaRPr lang="ja-JP" altLang="en-US" sz="1200" b="0" i="0" u="none" strike="noStrike" dirty="0">
                        <a:solidFill>
                          <a:srgbClr val="000000"/>
                        </a:solidFill>
                        <a:effectLst/>
                        <a:latin typeface="Arial" panose="020B0604020202020204" pitchFamily="34" charset="0"/>
                        <a:ea typeface="ＭＳ ゴシック" panose="020B0609070205080204" pitchFamily="49" charset="-128"/>
                        <a:cs typeface="Arial" panose="020B0604020202020204" pitchFamily="34" charset="0"/>
                      </a:endParaRPr>
                    </a:p>
                  </a:txBody>
                  <a:tcPr marL="11666" marR="11666" marT="11666"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2073">
                <a:tc gridSpan="2" vMerge="1">
                  <a:txBody>
                    <a:bodyPr/>
                    <a:lstStyle/>
                    <a:p>
                      <a:pPr algn="ctr" fontAlgn="ctr"/>
                      <a:endParaRPr lang="ja-JP" altLang="en-US" sz="1200" b="0" i="0" u="none" strike="noStrike" dirty="0">
                        <a:solidFill>
                          <a:srgbClr val="000000"/>
                        </a:solidFill>
                        <a:effectLst/>
                        <a:latin typeface="ＭＳ Ｐゴシック"/>
                      </a:endParaRPr>
                    </a:p>
                  </a:txBody>
                  <a:tcPr marL="9012" marR="9012" marT="9012" marB="0" anchor="ctr">
                    <a:lnB w="12700" cap="flat" cmpd="sng" algn="ctr">
                      <a:solidFill>
                        <a:schemeClr val="tx1"/>
                      </a:solidFill>
                      <a:prstDash val="solid"/>
                      <a:round/>
                      <a:headEnd type="none" w="med" len="med"/>
                      <a:tailEnd type="none" w="med" len="med"/>
                    </a:lnB>
                  </a:tcPr>
                </a:tc>
                <a:tc hMerge="1" vMerge="1">
                  <a:txBody>
                    <a:bodyPr/>
                    <a:lstStyle/>
                    <a:p>
                      <a:endParaRPr kumimoji="1" lang="ja-JP" altLang="en-US"/>
                    </a:p>
                  </a:txBody>
                  <a:tcPr/>
                </a:tc>
                <a:tc gridSpan="3">
                  <a:txBody>
                    <a:bodyPr/>
                    <a:lstStyle/>
                    <a:p>
                      <a:pPr algn="ctr" fontAlgn="ctr"/>
                      <a:r>
                        <a:rPr lang="ja-JP" altLang="en-US" sz="1200" b="0" i="0" u="none" strike="noStrike" dirty="0" smtClean="0">
                          <a:solidFill>
                            <a:schemeClr val="dk1"/>
                          </a:solidFill>
                          <a:effectLst/>
                          <a:latin typeface="Arial" panose="020B0604020202020204" pitchFamily="34" charset="0"/>
                          <a:ea typeface="ＭＳ ゴシック" panose="020B0609070205080204" pitchFamily="49" charset="-128"/>
                          <a:cs typeface="Arial" panose="020B0604020202020204" pitchFamily="34" charset="0"/>
                        </a:rPr>
                        <a:t>青枯病菌数（土壌</a:t>
                      </a:r>
                      <a:r>
                        <a:rPr lang="en-US" altLang="ja-JP" sz="1200" b="0" i="0" u="none" strike="noStrike" dirty="0" smtClean="0">
                          <a:solidFill>
                            <a:schemeClr val="dk1"/>
                          </a:solidFill>
                          <a:effectLst/>
                          <a:latin typeface="Arial" panose="020B0604020202020204" pitchFamily="34" charset="0"/>
                          <a:ea typeface="ＭＳ ゴシック" panose="020B0609070205080204" pitchFamily="49" charset="-128"/>
                          <a:cs typeface="Arial" panose="020B0604020202020204" pitchFamily="34" charset="0"/>
                        </a:rPr>
                        <a:t>1g</a:t>
                      </a:r>
                      <a:r>
                        <a:rPr lang="ja-JP" altLang="en-US" sz="1200" b="0" i="0" u="none" strike="noStrike" dirty="0" smtClean="0">
                          <a:solidFill>
                            <a:schemeClr val="dk1"/>
                          </a:solidFill>
                          <a:effectLst/>
                          <a:latin typeface="Arial" panose="020B0604020202020204" pitchFamily="34" charset="0"/>
                          <a:ea typeface="ＭＳ ゴシック" panose="020B0609070205080204" pitchFamily="49" charset="-128"/>
                          <a:cs typeface="Arial" panose="020B0604020202020204" pitchFamily="34" charset="0"/>
                        </a:rPr>
                        <a:t>中）</a:t>
                      </a:r>
                      <a:endParaRPr lang="en-US" altLang="ja-JP" sz="1200" b="0" i="0" u="none" strike="noStrike" dirty="0" smtClean="0">
                        <a:solidFill>
                          <a:schemeClr val="dk1"/>
                        </a:solidFill>
                        <a:effectLst/>
                        <a:latin typeface="Arial" panose="020B0604020202020204" pitchFamily="34" charset="0"/>
                        <a:ea typeface="ＭＳ ゴシック" panose="020B0609070205080204" pitchFamily="49" charset="-128"/>
                        <a:cs typeface="Arial" panose="020B0604020202020204" pitchFamily="34" charset="0"/>
                      </a:endParaRPr>
                    </a:p>
                    <a:p>
                      <a:pPr algn="ctr" fontAlgn="ctr"/>
                      <a:r>
                        <a:rPr lang="en-US" altLang="ja-JP" sz="1200" u="none" strike="noStrike" dirty="0" smtClean="0">
                          <a:effectLst/>
                          <a:latin typeface="Arial" panose="020B0604020202020204" pitchFamily="34" charset="0"/>
                          <a:ea typeface="ＭＳ ゴシック" panose="020B0609070205080204" pitchFamily="49" charset="-128"/>
                          <a:cs typeface="Arial" panose="020B0604020202020204" pitchFamily="34" charset="0"/>
                        </a:rPr>
                        <a:t>(</a:t>
                      </a:r>
                      <a:r>
                        <a:rPr lang="ja-JP" altLang="en-US" sz="1200" u="none" strike="noStrike" dirty="0" smtClean="0">
                          <a:effectLst/>
                          <a:latin typeface="Arial" panose="020B0604020202020204" pitchFamily="34" charset="0"/>
                          <a:ea typeface="ＭＳ ゴシック" panose="020B0609070205080204" pitchFamily="49" charset="-128"/>
                          <a:cs typeface="Arial" panose="020B0604020202020204" pitchFamily="34" charset="0"/>
                        </a:rPr>
                        <a:t>最小～最大数</a:t>
                      </a:r>
                      <a:r>
                        <a:rPr lang="en-US" altLang="ja-JP" sz="1200" u="none" strike="noStrike" dirty="0" smtClean="0">
                          <a:effectLst/>
                          <a:latin typeface="Arial" panose="020B0604020202020204" pitchFamily="34" charset="0"/>
                          <a:ea typeface="ＭＳ ゴシック" panose="020B0609070205080204" pitchFamily="49" charset="-128"/>
                          <a:cs typeface="Arial" panose="020B0604020202020204" pitchFamily="34" charset="0"/>
                        </a:rPr>
                        <a:t>)</a:t>
                      </a:r>
                      <a:r>
                        <a:rPr lang="ja-JP" altLang="en-US" sz="1200" u="none" strike="noStrike" dirty="0">
                          <a:effectLst/>
                          <a:latin typeface="Arial" panose="020B0604020202020204" pitchFamily="34" charset="0"/>
                          <a:ea typeface="ＭＳ ゴシック" panose="020B0609070205080204" pitchFamily="49" charset="-128"/>
                          <a:cs typeface="Arial" panose="020B0604020202020204" pitchFamily="34" charset="0"/>
                        </a:rPr>
                        <a:t>　</a:t>
                      </a:r>
                      <a:endParaRPr lang="ja-JP" altLang="en-US" sz="1200" b="0" i="0" u="none" strike="noStrike" dirty="0">
                        <a:solidFill>
                          <a:srgbClr val="000000"/>
                        </a:solidFill>
                        <a:effectLst/>
                        <a:latin typeface="Arial" panose="020B0604020202020204" pitchFamily="34" charset="0"/>
                        <a:ea typeface="ＭＳ ゴシック" panose="020B0609070205080204" pitchFamily="49" charset="-128"/>
                        <a:cs typeface="Arial" panose="020B0604020202020204" pitchFamily="34" charset="0"/>
                      </a:endParaRPr>
                    </a:p>
                  </a:txBody>
                  <a:tcPr marL="11666" marR="11666" marT="11666"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gn="ctr" fontAlgn="ctr"/>
                      <a:endParaRPr lang="ja-JP" altLang="en-US" sz="1400" b="0" i="0" u="none" strike="noStrike" dirty="0">
                        <a:solidFill>
                          <a:srgbClr val="000000"/>
                        </a:solidFill>
                        <a:effectLst/>
                        <a:latin typeface="Arial" panose="020B0604020202020204" pitchFamily="34" charset="0"/>
                        <a:ea typeface="ＭＳ ゴシック" panose="020B0609070205080204" pitchFamily="49" charset="-128"/>
                        <a:cs typeface="Arial" panose="020B0604020202020204" pitchFamily="34" charset="0"/>
                      </a:endParaRPr>
                    </a:p>
                  </a:txBody>
                  <a:tcPr marL="11666" marR="11666" marT="11666" marB="0" anchor="ct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200" u="none" strike="noStrike" dirty="0" smtClean="0">
                          <a:effectLst/>
                          <a:latin typeface="Arial" panose="020B0604020202020204" pitchFamily="34" charset="0"/>
                          <a:ea typeface="ＭＳ ゴシック" panose="020B0609070205080204" pitchFamily="49" charset="-128"/>
                          <a:cs typeface="Arial" panose="020B0604020202020204" pitchFamily="34" charset="0"/>
                        </a:rPr>
                        <a:t>平均ネコブセンチュウ数</a:t>
                      </a:r>
                      <a:endParaRPr lang="en-US" altLang="ja-JP" sz="1200" u="none" strike="noStrike" dirty="0" smtClean="0">
                        <a:effectLst/>
                        <a:latin typeface="Arial" panose="020B0604020202020204" pitchFamily="34" charset="0"/>
                        <a:ea typeface="ＭＳ ゴシック" panose="020B0609070205080204" pitchFamily="49" charset="-128"/>
                        <a:cs typeface="Arial" panose="020B0604020202020204" pitchFamily="34" charset="0"/>
                      </a:endParaRPr>
                    </a:p>
                    <a:p>
                      <a:pPr algn="ctr" fontAlgn="ctr"/>
                      <a:r>
                        <a:rPr lang="en-US" altLang="ja-JP" sz="1200" u="none" strike="noStrike" dirty="0" smtClean="0">
                          <a:effectLst/>
                          <a:latin typeface="Arial" panose="020B0604020202020204" pitchFamily="34" charset="0"/>
                          <a:ea typeface="ＭＳ ゴシック" panose="020B0609070205080204" pitchFamily="49" charset="-128"/>
                          <a:cs typeface="Arial" panose="020B0604020202020204" pitchFamily="34" charset="0"/>
                        </a:rPr>
                        <a:t>(</a:t>
                      </a:r>
                      <a:r>
                        <a:rPr lang="ja-JP" altLang="en-US" sz="1200" u="none" strike="noStrike" dirty="0" smtClean="0">
                          <a:effectLst/>
                          <a:latin typeface="Arial" panose="020B0604020202020204" pitchFamily="34" charset="0"/>
                          <a:ea typeface="ＭＳ ゴシック" panose="020B0609070205080204" pitchFamily="49" charset="-128"/>
                          <a:cs typeface="Arial" panose="020B0604020202020204" pitchFamily="34" charset="0"/>
                        </a:rPr>
                        <a:t>土壌</a:t>
                      </a:r>
                      <a:r>
                        <a:rPr lang="en-US" altLang="ja-JP" sz="1200" u="none" strike="noStrike" dirty="0" smtClean="0">
                          <a:effectLst/>
                          <a:latin typeface="Arial" panose="020B0604020202020204" pitchFamily="34" charset="0"/>
                          <a:ea typeface="ＭＳ ゴシック" panose="020B0609070205080204" pitchFamily="49" charset="-128"/>
                          <a:cs typeface="Arial" panose="020B0604020202020204" pitchFamily="34" charset="0"/>
                        </a:rPr>
                        <a:t>20g</a:t>
                      </a:r>
                      <a:r>
                        <a:rPr lang="ja-JP" altLang="en-US" sz="1200" u="none" strike="noStrike" dirty="0" smtClean="0">
                          <a:effectLst/>
                          <a:latin typeface="Arial" panose="020B0604020202020204" pitchFamily="34" charset="0"/>
                          <a:ea typeface="ＭＳ ゴシック" panose="020B0609070205080204" pitchFamily="49" charset="-128"/>
                          <a:cs typeface="Arial" panose="020B0604020202020204" pitchFamily="34" charset="0"/>
                        </a:rPr>
                        <a:t>中</a:t>
                      </a:r>
                      <a:r>
                        <a:rPr lang="en-US" altLang="ja-JP" sz="1200" u="none" strike="noStrike" dirty="0" smtClean="0">
                          <a:effectLst/>
                          <a:latin typeface="Arial" panose="020B0604020202020204" pitchFamily="34" charset="0"/>
                          <a:ea typeface="ＭＳ ゴシック" panose="020B0609070205080204" pitchFamily="49" charset="-128"/>
                          <a:cs typeface="Arial" panose="020B0604020202020204" pitchFamily="34" charset="0"/>
                        </a:rPr>
                        <a:t>)</a:t>
                      </a:r>
                      <a:r>
                        <a:rPr lang="ja-JP" altLang="en-US" sz="1200" u="none" strike="noStrike" dirty="0">
                          <a:effectLst/>
                          <a:latin typeface="Arial" panose="020B0604020202020204" pitchFamily="34" charset="0"/>
                          <a:ea typeface="ＭＳ ゴシック" panose="020B0609070205080204" pitchFamily="49" charset="-128"/>
                          <a:cs typeface="Arial" panose="020B0604020202020204" pitchFamily="34" charset="0"/>
                        </a:rPr>
                        <a:t>　</a:t>
                      </a:r>
                      <a:endParaRPr lang="ja-JP" altLang="en-US" sz="1200" b="0" i="0" u="none" strike="noStrike" dirty="0">
                        <a:solidFill>
                          <a:srgbClr val="000000"/>
                        </a:solidFill>
                        <a:effectLst/>
                        <a:latin typeface="Arial" panose="020B0604020202020204" pitchFamily="34" charset="0"/>
                        <a:ea typeface="ＭＳ ゴシック" panose="020B0609070205080204" pitchFamily="49" charset="-128"/>
                        <a:cs typeface="Arial" panose="020B0604020202020204" pitchFamily="34" charset="0"/>
                      </a:endParaRPr>
                    </a:p>
                  </a:txBody>
                  <a:tcPr marL="11666" marR="11666" marT="11666" marB="0" anchor="ctr">
                    <a:lnL w="12700" cap="flat" cmpd="sng" algn="ctr">
                      <a:solidFill>
                        <a:schemeClr val="tx1"/>
                      </a:solidFill>
                      <a:prstDash val="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ja-JP" altLang="en-US" sz="1300" b="0" i="0" u="none" strike="noStrike" dirty="0">
                        <a:solidFill>
                          <a:srgbClr val="000000"/>
                        </a:solidFill>
                        <a:effectLst/>
                        <a:latin typeface="ＭＳ Ｐゴシック"/>
                      </a:endParaRPr>
                    </a:p>
                  </a:txBody>
                  <a:tcPr marL="11666" marR="11666" marT="1166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ja-JP" altLang="en-US" sz="1400" b="0" i="0" u="none" strike="noStrike" dirty="0">
                        <a:solidFill>
                          <a:srgbClr val="000000"/>
                        </a:solidFill>
                        <a:effectLst/>
                        <a:latin typeface="Arial" panose="020B0604020202020204" pitchFamily="34" charset="0"/>
                        <a:ea typeface="ＭＳ ゴシック" panose="020B0609070205080204" pitchFamily="49" charset="-128"/>
                        <a:cs typeface="Arial" panose="020B0604020202020204" pitchFamily="34" charset="0"/>
                      </a:endParaRPr>
                    </a:p>
                  </a:txBody>
                  <a:tcPr marL="11666" marR="11666" marT="11666"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1884">
                <a:tc rowSpan="2">
                  <a:txBody>
                    <a:bodyPr/>
                    <a:lstStyle/>
                    <a:p>
                      <a:pPr algn="l">
                        <a:spcAft>
                          <a:spcPts val="0"/>
                        </a:spcAft>
                      </a:pPr>
                      <a:r>
                        <a:rPr lang="ja-JP" altLang="en-US" sz="1200" kern="0" dirty="0" smtClean="0">
                          <a:solidFill>
                            <a:srgbClr val="000000"/>
                          </a:solidFill>
                          <a:effectLst/>
                          <a:latin typeface="+mn-ea"/>
                          <a:ea typeface="+mn-ea"/>
                          <a:cs typeface="Arial" panose="020B0604020202020204" pitchFamily="34" charset="0"/>
                        </a:rPr>
                        <a:t>無処理</a:t>
                      </a:r>
                      <a:endParaRPr lang="ja-JP" sz="1200" kern="100" dirty="0">
                        <a:effectLst/>
                        <a:latin typeface="+mn-ea"/>
                        <a:ea typeface="+mn-ea"/>
                        <a:cs typeface="Arial" panose="020B0604020202020204" pitchFamily="34" charset="0"/>
                      </a:endParaRPr>
                    </a:p>
                  </a:txBody>
                  <a:tcPr marL="62865" marR="62865"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spcAft>
                          <a:spcPts val="0"/>
                        </a:spcAft>
                      </a:pPr>
                      <a:r>
                        <a:rPr lang="en-US" sz="1200" kern="0" dirty="0">
                          <a:solidFill>
                            <a:srgbClr val="000000"/>
                          </a:solidFill>
                          <a:effectLst/>
                          <a:latin typeface="Arial" panose="020B0604020202020204" pitchFamily="34" charset="0"/>
                          <a:ea typeface="ＭＳ 明朝" panose="02020609040205080304" pitchFamily="17" charset="-128"/>
                          <a:cs typeface="Arial" panose="020B0604020202020204" pitchFamily="34" charset="0"/>
                        </a:rPr>
                        <a:t>30 cm</a:t>
                      </a:r>
                      <a:endParaRPr lang="ja-JP" sz="12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mpd="sng">
                      <a:noFill/>
                    </a:lnL>
                    <a:lnR w="12700" cap="flat" cmpd="sng" algn="ctr">
                      <a:noFill/>
                      <a:prstDash val="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spcAft>
                          <a:spcPts val="0"/>
                        </a:spcAft>
                      </a:pPr>
                      <a:r>
                        <a:rPr lang="en-US" sz="1200" kern="0" dirty="0">
                          <a:solidFill>
                            <a:srgbClr val="000000"/>
                          </a:solidFill>
                          <a:effectLst/>
                          <a:latin typeface="Arial" panose="020B0604020202020204" pitchFamily="34" charset="0"/>
                          <a:ea typeface="ＭＳ 明朝" panose="02020609040205080304" pitchFamily="17" charset="-128"/>
                          <a:cs typeface="Arial" panose="020B0604020202020204" pitchFamily="34" charset="0"/>
                        </a:rPr>
                        <a:t>&lt;3</a:t>
                      </a:r>
                      <a:r>
                        <a:rPr lang="ja-JP" sz="1200" kern="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sz="1200" kern="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150</a:t>
                      </a:r>
                      <a:endParaRPr lang="ja-JP" sz="12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ap="flat" cmpd="sng" algn="ctr">
                      <a:noFill/>
                      <a:prstDash val="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altLang="ja-JP" sz="1200" kern="0" dirty="0" smtClean="0">
                          <a:solidFill>
                            <a:srgbClr val="000000"/>
                          </a:solidFill>
                          <a:effectLst/>
                          <a:latin typeface="Arial" panose="020B0604020202020204" pitchFamily="34" charset="0"/>
                          <a:ea typeface="ＭＳ 明朝" panose="02020609040205080304" pitchFamily="17" charset="-128"/>
                          <a:cs typeface="Arial" panose="020B0604020202020204" pitchFamily="34" charset="0"/>
                        </a:rPr>
                        <a:t>9.2</a:t>
                      </a:r>
                      <a:r>
                        <a:rPr lang="ja-JP" altLang="ja-JP" sz="1200" kern="0" dirty="0" smtClean="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200" kern="0" dirty="0" smtClean="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460</a:t>
                      </a:r>
                      <a:endParaRPr lang="ja-JP" altLang="en-US" sz="1200" dirty="0">
                        <a:latin typeface="Arial" panose="020B0604020202020204" pitchFamily="34" charset="0"/>
                        <a:cs typeface="Arial" panose="020B0604020202020204" pitchFamily="34" charset="0"/>
                      </a:endParaRPr>
                    </a:p>
                  </a:txBody>
                  <a:tcPr marL="62865" marR="62865"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spcAft>
                          <a:spcPts val="0"/>
                        </a:spcAft>
                      </a:pPr>
                      <a:r>
                        <a:rPr lang="en-US" sz="1200" kern="0" dirty="0">
                          <a:solidFill>
                            <a:srgbClr val="000000"/>
                          </a:solidFill>
                          <a:effectLst/>
                          <a:latin typeface="Arial" panose="020B0604020202020204" pitchFamily="34" charset="0"/>
                          <a:ea typeface="ＭＳ 明朝" panose="02020609040205080304" pitchFamily="17" charset="-128"/>
                          <a:cs typeface="Arial" panose="020B0604020202020204" pitchFamily="34" charset="0"/>
                        </a:rPr>
                        <a:t>&lt;3</a:t>
                      </a:r>
                      <a:r>
                        <a:rPr lang="ja-JP" sz="1200" kern="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sz="1200" kern="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150</a:t>
                      </a:r>
                      <a:endParaRPr lang="ja-JP" sz="12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spcAft>
                          <a:spcPts val="0"/>
                        </a:spcAft>
                      </a:pPr>
                      <a:r>
                        <a:rPr lang="en-US" sz="1200" kern="0">
                          <a:solidFill>
                            <a:srgbClr val="000000"/>
                          </a:solidFill>
                          <a:effectLst/>
                          <a:latin typeface="Arial" panose="020B0604020202020204" pitchFamily="34" charset="0"/>
                          <a:ea typeface="ＭＳ 明朝" panose="02020609040205080304" pitchFamily="17" charset="-128"/>
                          <a:cs typeface="Arial" panose="020B0604020202020204" pitchFamily="34" charset="0"/>
                        </a:rPr>
                        <a:t>54.0</a:t>
                      </a:r>
                      <a:endParaRPr lang="ja-JP" sz="1200" kern="100">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ap="flat" cmpd="sng" algn="ctr">
                      <a:noFill/>
                      <a:prstDash val="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altLang="ja-JP" sz="1200" dirty="0" smtClean="0">
                          <a:latin typeface="Arial" panose="020B0604020202020204" pitchFamily="34" charset="0"/>
                          <a:cs typeface="Arial" panose="020B0604020202020204" pitchFamily="34" charset="0"/>
                        </a:rPr>
                        <a:t>12.1</a:t>
                      </a:r>
                      <a:endParaRPr lang="ja-JP" altLang="en-US" sz="1200" dirty="0">
                        <a:latin typeface="Arial" panose="020B0604020202020204" pitchFamily="34" charset="0"/>
                        <a:cs typeface="Arial" panose="020B0604020202020204" pitchFamily="34" charset="0"/>
                      </a:endParaRPr>
                    </a:p>
                  </a:txBody>
                  <a:tcPr marL="62865" marR="62865"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spcAft>
                          <a:spcPts val="0"/>
                        </a:spcAft>
                      </a:pPr>
                      <a:r>
                        <a:rPr lang="en-US" sz="1200" kern="0" dirty="0">
                          <a:solidFill>
                            <a:srgbClr val="000000"/>
                          </a:solidFill>
                          <a:effectLst/>
                          <a:latin typeface="Arial" panose="020B0604020202020204" pitchFamily="34" charset="0"/>
                          <a:ea typeface="ＭＳ 明朝" panose="02020609040205080304" pitchFamily="17" charset="-128"/>
                          <a:cs typeface="Arial" panose="020B0604020202020204" pitchFamily="34" charset="0"/>
                        </a:rPr>
                        <a:t>6.5</a:t>
                      </a:r>
                      <a:endParaRPr lang="ja-JP" sz="12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1884">
                <a:tc vMerge="1">
                  <a:txBody>
                    <a:bodyPr/>
                    <a:lstStyle/>
                    <a:p>
                      <a:endParaRPr kumimoji="1" lang="ja-JP" altLang="en-US"/>
                    </a:p>
                  </a:txBody>
                  <a:tcPr>
                    <a:noFill/>
                  </a:tcPr>
                </a:tc>
                <a:tc>
                  <a:txBody>
                    <a:bodyPr/>
                    <a:lstStyle/>
                    <a:p>
                      <a:pPr algn="l">
                        <a:spcAft>
                          <a:spcPts val="0"/>
                        </a:spcAft>
                      </a:pPr>
                      <a:r>
                        <a:rPr lang="en-US" sz="1200" kern="0">
                          <a:solidFill>
                            <a:srgbClr val="000000"/>
                          </a:solidFill>
                          <a:effectLst/>
                          <a:latin typeface="Arial" panose="020B0604020202020204" pitchFamily="34" charset="0"/>
                          <a:ea typeface="ＭＳ 明朝" panose="02020609040205080304" pitchFamily="17" charset="-128"/>
                          <a:cs typeface="Arial" panose="020B0604020202020204" pitchFamily="34" charset="0"/>
                        </a:rPr>
                        <a:t>60 cm</a:t>
                      </a:r>
                      <a:endParaRPr lang="ja-JP" sz="1200" kern="100">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mpd="sng">
                      <a:noFill/>
                    </a:lnL>
                    <a:lnR w="12700" cap="flat" cmpd="sng" algn="ctr">
                      <a:no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spcAft>
                          <a:spcPts val="0"/>
                        </a:spcAft>
                      </a:pPr>
                      <a:r>
                        <a:rPr lang="en-US" sz="1200" kern="0" dirty="0">
                          <a:solidFill>
                            <a:srgbClr val="000000"/>
                          </a:solidFill>
                          <a:effectLst/>
                          <a:latin typeface="Arial" panose="020B0604020202020204" pitchFamily="34" charset="0"/>
                          <a:ea typeface="ＭＳ 明朝" panose="02020609040205080304" pitchFamily="17" charset="-128"/>
                          <a:cs typeface="Arial" panose="020B0604020202020204" pitchFamily="34" charset="0"/>
                        </a:rPr>
                        <a:t>&lt;3</a:t>
                      </a:r>
                      <a:r>
                        <a:rPr lang="ja-JP" sz="1200" kern="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sz="1200" kern="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93</a:t>
                      </a:r>
                      <a:endParaRPr lang="ja-JP" sz="12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ap="flat" cmpd="sng" algn="ctr">
                      <a:no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ja-JP" sz="1200" kern="0" dirty="0" smtClean="0">
                          <a:solidFill>
                            <a:srgbClr val="000000"/>
                          </a:solidFill>
                          <a:effectLst/>
                          <a:latin typeface="Arial" panose="020B0604020202020204" pitchFamily="34" charset="0"/>
                          <a:ea typeface="ＭＳ 明朝" panose="02020609040205080304" pitchFamily="17" charset="-128"/>
                          <a:cs typeface="Arial" panose="020B0604020202020204" pitchFamily="34" charset="0"/>
                        </a:rPr>
                        <a:t>3</a:t>
                      </a:r>
                      <a:r>
                        <a:rPr lang="ja-JP" altLang="ja-JP" sz="1200" kern="0" dirty="0" smtClean="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200" kern="0" dirty="0" smtClean="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240</a:t>
                      </a:r>
                      <a:endParaRPr lang="ja-JP" altLang="en-US" sz="1200" dirty="0">
                        <a:latin typeface="Arial" panose="020B0604020202020204" pitchFamily="34" charset="0"/>
                        <a:cs typeface="Arial" panose="020B0604020202020204" pitchFamily="34" charset="0"/>
                      </a:endParaRPr>
                    </a:p>
                  </a:txBody>
                  <a:tcPr marL="62865" marR="62865"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spcAft>
                          <a:spcPts val="0"/>
                        </a:spcAft>
                      </a:pPr>
                      <a:r>
                        <a:rPr lang="en-US" sz="1200" kern="0" dirty="0">
                          <a:solidFill>
                            <a:srgbClr val="000000"/>
                          </a:solidFill>
                          <a:effectLst/>
                          <a:latin typeface="Arial" panose="020B0604020202020204" pitchFamily="34" charset="0"/>
                          <a:ea typeface="ＭＳ 明朝" panose="02020609040205080304" pitchFamily="17" charset="-128"/>
                          <a:cs typeface="Arial" panose="020B0604020202020204" pitchFamily="34" charset="0"/>
                        </a:rPr>
                        <a:t>&lt;3</a:t>
                      </a:r>
                      <a:endParaRPr lang="ja-JP" sz="12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spcAft>
                          <a:spcPts val="0"/>
                        </a:spcAft>
                      </a:pPr>
                      <a:r>
                        <a:rPr lang="en-US" sz="1200" kern="0" dirty="0">
                          <a:solidFill>
                            <a:srgbClr val="000000"/>
                          </a:solidFill>
                          <a:effectLst/>
                          <a:latin typeface="Arial" panose="020B0604020202020204" pitchFamily="34" charset="0"/>
                          <a:ea typeface="ＭＳ 明朝" panose="02020609040205080304" pitchFamily="17" charset="-128"/>
                          <a:cs typeface="Arial" panose="020B0604020202020204" pitchFamily="34" charset="0"/>
                        </a:rPr>
                        <a:t>17.0</a:t>
                      </a:r>
                      <a:endParaRPr lang="ja-JP" sz="12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ap="flat" cmpd="sng" algn="ctr">
                      <a:no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ja-JP" sz="1200" dirty="0" smtClean="0">
                          <a:latin typeface="Arial" panose="020B0604020202020204" pitchFamily="34" charset="0"/>
                          <a:cs typeface="Arial" panose="020B0604020202020204" pitchFamily="34" charset="0"/>
                        </a:rPr>
                        <a:t>3.8</a:t>
                      </a:r>
                      <a:endParaRPr lang="ja-JP" altLang="en-US" sz="1200" dirty="0">
                        <a:latin typeface="Arial" panose="020B0604020202020204" pitchFamily="34" charset="0"/>
                        <a:cs typeface="Arial" panose="020B0604020202020204" pitchFamily="34" charset="0"/>
                      </a:endParaRPr>
                    </a:p>
                  </a:txBody>
                  <a:tcPr marL="62865" marR="62865"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spcAft>
                          <a:spcPts val="0"/>
                        </a:spcAft>
                      </a:pPr>
                      <a:r>
                        <a:rPr lang="en-US" sz="1200" kern="0" dirty="0">
                          <a:solidFill>
                            <a:srgbClr val="000000"/>
                          </a:solidFill>
                          <a:effectLst/>
                          <a:latin typeface="Arial" panose="020B0604020202020204" pitchFamily="34" charset="0"/>
                          <a:ea typeface="ＭＳ 明朝" panose="02020609040205080304" pitchFamily="17" charset="-128"/>
                          <a:cs typeface="Arial" panose="020B0604020202020204" pitchFamily="34" charset="0"/>
                        </a:rPr>
                        <a:t>0.0</a:t>
                      </a:r>
                      <a:endParaRPr lang="ja-JP" sz="12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151884">
                <a:tc rowSpan="2">
                  <a:txBody>
                    <a:bodyPr/>
                    <a:lstStyle/>
                    <a:p>
                      <a:pPr algn="l">
                        <a:spcAft>
                          <a:spcPts val="0"/>
                        </a:spcAft>
                      </a:pPr>
                      <a:r>
                        <a:rPr lang="ja-JP" altLang="en-US" sz="1200" kern="100" dirty="0" smtClean="0">
                          <a:effectLst/>
                          <a:latin typeface="+mn-ea"/>
                          <a:ea typeface="+mn-ea"/>
                          <a:cs typeface="Arial" panose="020B0604020202020204" pitchFamily="34" charset="0"/>
                        </a:rPr>
                        <a:t>ダゾメット紛粒剤</a:t>
                      </a:r>
                      <a:endParaRPr lang="ja-JP" sz="1200" kern="100" dirty="0">
                        <a:effectLst/>
                        <a:latin typeface="+mn-ea"/>
                        <a:ea typeface="+mn-ea"/>
                        <a:cs typeface="Arial" panose="020B0604020202020204" pitchFamily="34" charset="0"/>
                      </a:endParaRPr>
                    </a:p>
                  </a:txBody>
                  <a:tcPr marL="62865" marR="6286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l">
                        <a:spcAft>
                          <a:spcPts val="0"/>
                        </a:spcAft>
                      </a:pPr>
                      <a:r>
                        <a:rPr lang="en-US" sz="1200" kern="0" dirty="0">
                          <a:solidFill>
                            <a:srgbClr val="000000"/>
                          </a:solidFill>
                          <a:effectLst/>
                          <a:latin typeface="Arial" panose="020B0604020202020204" pitchFamily="34" charset="0"/>
                          <a:ea typeface="ＭＳ 明朝" panose="02020609040205080304" pitchFamily="17" charset="-128"/>
                          <a:cs typeface="Arial" panose="020B0604020202020204" pitchFamily="34" charset="0"/>
                        </a:rPr>
                        <a:t>30 cm</a:t>
                      </a:r>
                      <a:endParaRPr lang="ja-JP" sz="12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mpd="sng">
                      <a:noFill/>
                    </a:lnL>
                    <a:lnR w="12700" cap="flat" cmpd="sng" algn="ctr">
                      <a:no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r">
                        <a:spcAft>
                          <a:spcPts val="0"/>
                        </a:spcAft>
                      </a:pPr>
                      <a:r>
                        <a:rPr lang="en-US" sz="1200" kern="0" dirty="0">
                          <a:solidFill>
                            <a:srgbClr val="000000"/>
                          </a:solidFill>
                          <a:effectLst/>
                          <a:latin typeface="Arial" panose="020B0604020202020204" pitchFamily="34" charset="0"/>
                          <a:ea typeface="ＭＳ 明朝" panose="02020609040205080304" pitchFamily="17" charset="-128"/>
                          <a:cs typeface="Arial" panose="020B0604020202020204" pitchFamily="34" charset="0"/>
                        </a:rPr>
                        <a:t>240</a:t>
                      </a:r>
                      <a:r>
                        <a:rPr lang="ja-JP" sz="1200" kern="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sz="1200" kern="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460</a:t>
                      </a:r>
                      <a:endParaRPr lang="ja-JP" sz="12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ap="flat" cmpd="sng" algn="ctr">
                      <a:no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r"/>
                      <a:r>
                        <a:rPr lang="en-US" altLang="ja-JP" sz="1200" dirty="0" smtClean="0">
                          <a:latin typeface="Arial" panose="020B0604020202020204" pitchFamily="34" charset="0"/>
                          <a:cs typeface="Arial" panose="020B0604020202020204" pitchFamily="34" charset="0"/>
                        </a:rPr>
                        <a:t>NT</a:t>
                      </a:r>
                      <a:endParaRPr lang="ja-JP" altLang="en-US" sz="1200" dirty="0">
                        <a:latin typeface="Arial" panose="020B0604020202020204" pitchFamily="34" charset="0"/>
                        <a:cs typeface="Arial" panose="020B0604020202020204" pitchFamily="34" charset="0"/>
                      </a:endParaRPr>
                    </a:p>
                  </a:txBody>
                  <a:tcPr marL="62865" marR="62865"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r">
                        <a:spcAft>
                          <a:spcPts val="0"/>
                        </a:spcAft>
                      </a:pPr>
                      <a:r>
                        <a:rPr lang="en-US" sz="1200" kern="0" dirty="0">
                          <a:solidFill>
                            <a:srgbClr val="000000"/>
                          </a:solidFill>
                          <a:effectLst/>
                          <a:latin typeface="Arial" panose="020B0604020202020204" pitchFamily="34" charset="0"/>
                          <a:ea typeface="ＭＳ 明朝" panose="02020609040205080304" pitchFamily="17" charset="-128"/>
                          <a:cs typeface="Arial" panose="020B0604020202020204" pitchFamily="34" charset="0"/>
                        </a:rPr>
                        <a:t>&lt;3</a:t>
                      </a:r>
                      <a:r>
                        <a:rPr lang="ja-JP" sz="1200" kern="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sz="1200" kern="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240</a:t>
                      </a:r>
                      <a:endParaRPr lang="ja-JP" sz="12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r">
                        <a:spcAft>
                          <a:spcPts val="0"/>
                        </a:spcAft>
                      </a:pPr>
                      <a:r>
                        <a:rPr lang="en-US" sz="1200" kern="0" dirty="0">
                          <a:solidFill>
                            <a:srgbClr val="000000"/>
                          </a:solidFill>
                          <a:effectLst/>
                          <a:latin typeface="Arial" panose="020B0604020202020204" pitchFamily="34" charset="0"/>
                          <a:ea typeface="ＭＳ 明朝" panose="02020609040205080304" pitchFamily="17" charset="-128"/>
                          <a:cs typeface="Arial" panose="020B0604020202020204" pitchFamily="34" charset="0"/>
                        </a:rPr>
                        <a:t>36.5</a:t>
                      </a:r>
                      <a:endParaRPr lang="ja-JP" sz="12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ap="flat" cmpd="sng" algn="ctr">
                      <a:no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r"/>
                      <a:r>
                        <a:rPr lang="en-US" altLang="ja-JP" sz="1200" dirty="0" smtClean="0">
                          <a:latin typeface="Arial" panose="020B0604020202020204" pitchFamily="34" charset="0"/>
                          <a:cs typeface="Arial" panose="020B0604020202020204" pitchFamily="34" charset="0"/>
                        </a:rPr>
                        <a:t>NT</a:t>
                      </a:r>
                      <a:endParaRPr lang="ja-JP" altLang="en-US" sz="1200" dirty="0">
                        <a:latin typeface="Arial" panose="020B0604020202020204" pitchFamily="34" charset="0"/>
                        <a:cs typeface="Arial" panose="020B0604020202020204" pitchFamily="34" charset="0"/>
                      </a:endParaRPr>
                    </a:p>
                  </a:txBody>
                  <a:tcPr marL="62865" marR="62865"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r">
                        <a:spcAft>
                          <a:spcPts val="0"/>
                        </a:spcAft>
                      </a:pPr>
                      <a:r>
                        <a:rPr lang="en-US" sz="1200" kern="0" dirty="0">
                          <a:solidFill>
                            <a:srgbClr val="000000"/>
                          </a:solidFill>
                          <a:effectLst/>
                          <a:latin typeface="Arial" panose="020B0604020202020204" pitchFamily="34" charset="0"/>
                          <a:ea typeface="ＭＳ 明朝" panose="02020609040205080304" pitchFamily="17" charset="-128"/>
                          <a:cs typeface="Arial" panose="020B0604020202020204" pitchFamily="34" charset="0"/>
                        </a:rPr>
                        <a:t>1.5</a:t>
                      </a:r>
                      <a:endParaRPr lang="ja-JP" sz="12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r>
              <a:tr h="216939">
                <a:tc vMerge="1">
                  <a:txBody>
                    <a:bodyPr/>
                    <a:lstStyle/>
                    <a:p>
                      <a:endParaRPr kumimoji="1" lang="ja-JP" altLang="en-US"/>
                    </a:p>
                  </a:txBody>
                  <a:tcPr>
                    <a:noFill/>
                  </a:tcPr>
                </a:tc>
                <a:tc>
                  <a:txBody>
                    <a:bodyPr/>
                    <a:lstStyle/>
                    <a:p>
                      <a:pPr algn="l">
                        <a:spcAft>
                          <a:spcPts val="0"/>
                        </a:spcAft>
                      </a:pPr>
                      <a:r>
                        <a:rPr lang="en-US" sz="1200" kern="0" dirty="0">
                          <a:solidFill>
                            <a:srgbClr val="000000"/>
                          </a:solidFill>
                          <a:effectLst/>
                          <a:latin typeface="Arial" panose="020B0604020202020204" pitchFamily="34" charset="0"/>
                          <a:ea typeface="ＭＳ 明朝" panose="02020609040205080304" pitchFamily="17" charset="-128"/>
                          <a:cs typeface="Arial" panose="020B0604020202020204" pitchFamily="34" charset="0"/>
                        </a:rPr>
                        <a:t>60 cm</a:t>
                      </a:r>
                      <a:endParaRPr lang="ja-JP" sz="12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mpd="sng">
                      <a:noFill/>
                    </a:lnL>
                    <a:lnR w="12700" cap="flat" cmpd="sng" algn="ctr">
                      <a:no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r">
                        <a:spcAft>
                          <a:spcPts val="0"/>
                        </a:spcAft>
                      </a:pPr>
                      <a:r>
                        <a:rPr lang="en-US" sz="1200" kern="0" dirty="0">
                          <a:solidFill>
                            <a:srgbClr val="000000"/>
                          </a:solidFill>
                          <a:effectLst/>
                          <a:latin typeface="Arial" panose="020B0604020202020204" pitchFamily="34" charset="0"/>
                          <a:ea typeface="ＭＳ 明朝" panose="02020609040205080304" pitchFamily="17" charset="-128"/>
                          <a:cs typeface="Arial" panose="020B0604020202020204" pitchFamily="34" charset="0"/>
                        </a:rPr>
                        <a:t>15</a:t>
                      </a:r>
                      <a:r>
                        <a:rPr lang="ja-JP" sz="1200" kern="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sz="1200" kern="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&gt;2400</a:t>
                      </a:r>
                      <a:endParaRPr lang="ja-JP" sz="12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ap="flat" cmpd="sng" algn="ctr">
                      <a:no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r"/>
                      <a:r>
                        <a:rPr lang="en-US" altLang="ja-JP" sz="1200" dirty="0" smtClean="0">
                          <a:latin typeface="Arial" panose="020B0604020202020204" pitchFamily="34" charset="0"/>
                          <a:cs typeface="Arial" panose="020B0604020202020204" pitchFamily="34" charset="0"/>
                        </a:rPr>
                        <a:t>NT</a:t>
                      </a:r>
                      <a:endParaRPr lang="ja-JP" altLang="en-US" sz="1200" dirty="0">
                        <a:latin typeface="Arial" panose="020B0604020202020204" pitchFamily="34" charset="0"/>
                        <a:cs typeface="Arial" panose="020B0604020202020204" pitchFamily="34" charset="0"/>
                      </a:endParaRPr>
                    </a:p>
                  </a:txBody>
                  <a:tcPr marL="62865" marR="62865"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r">
                        <a:spcAft>
                          <a:spcPts val="0"/>
                        </a:spcAft>
                      </a:pPr>
                      <a:r>
                        <a:rPr lang="en-US" sz="1200" kern="0" dirty="0">
                          <a:solidFill>
                            <a:srgbClr val="000000"/>
                          </a:solidFill>
                          <a:effectLst/>
                          <a:latin typeface="Arial" panose="020B0604020202020204" pitchFamily="34" charset="0"/>
                          <a:ea typeface="ＭＳ 明朝" panose="02020609040205080304" pitchFamily="17" charset="-128"/>
                          <a:cs typeface="Arial" panose="020B0604020202020204" pitchFamily="34" charset="0"/>
                        </a:rPr>
                        <a:t>&lt;3</a:t>
                      </a:r>
                      <a:r>
                        <a:rPr lang="ja-JP" sz="1200" kern="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sz="1200" kern="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15</a:t>
                      </a:r>
                      <a:endParaRPr lang="ja-JP" sz="12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r">
                        <a:spcAft>
                          <a:spcPts val="0"/>
                        </a:spcAft>
                      </a:pPr>
                      <a:r>
                        <a:rPr lang="en-US" sz="1200" kern="0" dirty="0">
                          <a:solidFill>
                            <a:srgbClr val="000000"/>
                          </a:solidFill>
                          <a:effectLst/>
                          <a:latin typeface="Arial" panose="020B0604020202020204" pitchFamily="34" charset="0"/>
                          <a:ea typeface="ＭＳ 明朝" panose="02020609040205080304" pitchFamily="17" charset="-128"/>
                          <a:cs typeface="Arial" panose="020B0604020202020204" pitchFamily="34" charset="0"/>
                        </a:rPr>
                        <a:t>54.3</a:t>
                      </a:r>
                      <a:endParaRPr lang="ja-JP" sz="12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ap="flat" cmpd="sng" algn="ctr">
                      <a:no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r"/>
                      <a:r>
                        <a:rPr lang="en-US" altLang="ja-JP" sz="1200" dirty="0" smtClean="0">
                          <a:latin typeface="Arial" panose="020B0604020202020204" pitchFamily="34" charset="0"/>
                          <a:cs typeface="Arial" panose="020B0604020202020204" pitchFamily="34" charset="0"/>
                        </a:rPr>
                        <a:t>NT</a:t>
                      </a:r>
                      <a:endParaRPr lang="ja-JP" altLang="en-US" sz="1200" dirty="0">
                        <a:latin typeface="Arial" panose="020B0604020202020204" pitchFamily="34" charset="0"/>
                        <a:cs typeface="Arial" panose="020B0604020202020204" pitchFamily="34" charset="0"/>
                      </a:endParaRPr>
                    </a:p>
                  </a:txBody>
                  <a:tcPr marL="62865" marR="62865"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r">
                        <a:spcAft>
                          <a:spcPts val="0"/>
                        </a:spcAft>
                      </a:pPr>
                      <a:r>
                        <a:rPr lang="en-US" sz="1200" kern="0" dirty="0">
                          <a:solidFill>
                            <a:srgbClr val="000000"/>
                          </a:solidFill>
                          <a:effectLst/>
                          <a:latin typeface="Arial" panose="020B0604020202020204" pitchFamily="34" charset="0"/>
                          <a:ea typeface="ＭＳ 明朝" panose="02020609040205080304" pitchFamily="17" charset="-128"/>
                          <a:cs typeface="Arial" panose="020B0604020202020204" pitchFamily="34" charset="0"/>
                        </a:rPr>
                        <a:t>0.2</a:t>
                      </a:r>
                      <a:endParaRPr lang="ja-JP" sz="12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r>
              <a:tr h="151884">
                <a:tc rowSpan="2">
                  <a:txBody>
                    <a:bodyPr/>
                    <a:lstStyle/>
                    <a:p>
                      <a:r>
                        <a:rPr lang="ja-JP" altLang="en-US" sz="1200" dirty="0" smtClean="0">
                          <a:latin typeface="+mn-ea"/>
                          <a:ea typeface="+mn-ea"/>
                          <a:cs typeface="Arial" panose="020B0604020202020204" pitchFamily="34" charset="0"/>
                        </a:rPr>
                        <a:t>糖含有珪藻土</a:t>
                      </a:r>
                      <a:r>
                        <a:rPr lang="en-US" altLang="ja-JP" sz="1200" dirty="0" smtClean="0">
                          <a:latin typeface="+mn-ea"/>
                          <a:ea typeface="+mn-ea"/>
                          <a:cs typeface="Arial" panose="020B0604020202020204" pitchFamily="34" charset="0"/>
                        </a:rPr>
                        <a:t> </a:t>
                      </a:r>
                      <a:endParaRPr lang="ja-JP" altLang="en-US" sz="1200" dirty="0" smtClean="0">
                        <a:latin typeface="+mn-ea"/>
                        <a:ea typeface="+mn-ea"/>
                        <a:cs typeface="Arial" panose="020B0604020202020204" pitchFamily="34" charset="0"/>
                      </a:endParaRPr>
                    </a:p>
                    <a:p>
                      <a:pPr algn="l">
                        <a:spcAft>
                          <a:spcPts val="0"/>
                        </a:spcAft>
                      </a:pPr>
                      <a:r>
                        <a:rPr lang="en-US" sz="1200" kern="0" dirty="0" smtClean="0">
                          <a:solidFill>
                            <a:srgbClr val="000000"/>
                          </a:solidFill>
                          <a:effectLst/>
                          <a:latin typeface="+mn-ea"/>
                          <a:ea typeface="+mn-ea"/>
                          <a:cs typeface="Arial" panose="020B0604020202020204" pitchFamily="34" charset="0"/>
                        </a:rPr>
                        <a:t>(</a:t>
                      </a:r>
                      <a:r>
                        <a:rPr lang="en-US" sz="1200" kern="0" dirty="0">
                          <a:solidFill>
                            <a:srgbClr val="000000"/>
                          </a:solidFill>
                          <a:effectLst/>
                          <a:latin typeface="+mn-ea"/>
                          <a:ea typeface="+mn-ea"/>
                          <a:cs typeface="Arial" panose="020B0604020202020204" pitchFamily="34" charset="0"/>
                        </a:rPr>
                        <a:t>1t/10a</a:t>
                      </a:r>
                      <a:r>
                        <a:rPr lang="en-US" sz="1200" kern="0" dirty="0" smtClean="0">
                          <a:solidFill>
                            <a:srgbClr val="000000"/>
                          </a:solidFill>
                          <a:effectLst/>
                          <a:latin typeface="+mn-ea"/>
                          <a:ea typeface="+mn-ea"/>
                          <a:cs typeface="Arial" panose="020B0604020202020204" pitchFamily="34" charset="0"/>
                        </a:rPr>
                        <a:t>)</a:t>
                      </a:r>
                      <a:endParaRPr lang="ja-JP" sz="1200" kern="100" dirty="0">
                        <a:effectLst/>
                        <a:latin typeface="+mn-ea"/>
                        <a:ea typeface="+mn-ea"/>
                        <a:cs typeface="Arial" panose="020B0604020202020204" pitchFamily="34" charset="0"/>
                      </a:endParaRPr>
                    </a:p>
                  </a:txBody>
                  <a:tcPr marL="62865" marR="6286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l">
                        <a:spcAft>
                          <a:spcPts val="0"/>
                        </a:spcAft>
                      </a:pPr>
                      <a:r>
                        <a:rPr lang="en-US" sz="1200" kern="0" dirty="0">
                          <a:solidFill>
                            <a:srgbClr val="000000"/>
                          </a:solidFill>
                          <a:effectLst/>
                          <a:latin typeface="Arial" panose="020B0604020202020204" pitchFamily="34" charset="0"/>
                          <a:ea typeface="ＭＳ 明朝" panose="02020609040205080304" pitchFamily="17" charset="-128"/>
                          <a:cs typeface="Arial" panose="020B0604020202020204" pitchFamily="34" charset="0"/>
                        </a:rPr>
                        <a:t>30 cm</a:t>
                      </a:r>
                      <a:endParaRPr lang="ja-JP" sz="12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mpd="sng">
                      <a:noFill/>
                    </a:lnL>
                    <a:lnR w="12700" cap="flat" cmpd="sng" algn="ctr">
                      <a:no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r">
                        <a:spcAft>
                          <a:spcPts val="0"/>
                        </a:spcAft>
                      </a:pPr>
                      <a:r>
                        <a:rPr lang="en-US" sz="1200" kern="0" dirty="0">
                          <a:solidFill>
                            <a:srgbClr val="000000"/>
                          </a:solidFill>
                          <a:effectLst/>
                          <a:latin typeface="Arial" panose="020B0604020202020204" pitchFamily="34" charset="0"/>
                          <a:ea typeface="ＭＳ 明朝" panose="02020609040205080304" pitchFamily="17" charset="-128"/>
                          <a:cs typeface="Arial" panose="020B0604020202020204" pitchFamily="34" charset="0"/>
                        </a:rPr>
                        <a:t>&lt;3</a:t>
                      </a:r>
                      <a:r>
                        <a:rPr lang="ja-JP" sz="1200" kern="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sz="1200" kern="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460</a:t>
                      </a:r>
                      <a:endParaRPr lang="ja-JP" sz="12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ap="flat" cmpd="sng" algn="ctr">
                      <a:no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r"/>
                      <a:r>
                        <a:rPr lang="en-US" altLang="ja-JP" sz="1200" kern="0" dirty="0" smtClean="0">
                          <a:solidFill>
                            <a:srgbClr val="000000"/>
                          </a:solidFill>
                          <a:effectLst/>
                          <a:latin typeface="Arial" panose="020B0604020202020204" pitchFamily="34" charset="0"/>
                          <a:ea typeface="ＭＳ 明朝" panose="02020609040205080304" pitchFamily="17" charset="-128"/>
                          <a:cs typeface="Arial" panose="020B0604020202020204" pitchFamily="34" charset="0"/>
                        </a:rPr>
                        <a:t>&lt;3</a:t>
                      </a:r>
                      <a:r>
                        <a:rPr lang="ja-JP" altLang="ja-JP" sz="1200" kern="0" dirty="0" smtClean="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200" kern="0" dirty="0" smtClean="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460</a:t>
                      </a:r>
                      <a:endParaRPr lang="ja-JP" altLang="en-US" sz="1200" dirty="0">
                        <a:latin typeface="Arial" panose="020B0604020202020204" pitchFamily="34" charset="0"/>
                        <a:cs typeface="Arial" panose="020B0604020202020204" pitchFamily="34" charset="0"/>
                      </a:endParaRPr>
                    </a:p>
                  </a:txBody>
                  <a:tcPr marL="62865" marR="62865"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r">
                        <a:spcAft>
                          <a:spcPts val="0"/>
                        </a:spcAft>
                      </a:pPr>
                      <a:r>
                        <a:rPr lang="en-US" sz="1200" kern="0" dirty="0">
                          <a:solidFill>
                            <a:srgbClr val="FF0000"/>
                          </a:solidFill>
                          <a:effectLst/>
                          <a:latin typeface="Arial" panose="020B0604020202020204" pitchFamily="34" charset="0"/>
                          <a:ea typeface="ＭＳ 明朝" panose="02020609040205080304" pitchFamily="17" charset="-128"/>
                          <a:cs typeface="Arial" panose="020B0604020202020204" pitchFamily="34" charset="0"/>
                        </a:rPr>
                        <a:t>&lt;3</a:t>
                      </a:r>
                      <a:r>
                        <a:rPr lang="ja-JP" sz="1200" kern="0" dirty="0">
                          <a:solidFill>
                            <a:srgbClr val="FF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sz="1200" kern="0" dirty="0">
                          <a:solidFill>
                            <a:srgbClr val="FF0000"/>
                          </a:solidFill>
                          <a:effectLst/>
                          <a:latin typeface="Arial" panose="020B0604020202020204" pitchFamily="34" charset="0"/>
                          <a:ea typeface="ＭＳ Ｐゴシック" panose="020B0600070205080204" pitchFamily="50" charset="-128"/>
                          <a:cs typeface="Arial" panose="020B0604020202020204" pitchFamily="34" charset="0"/>
                        </a:rPr>
                        <a:t>7.4</a:t>
                      </a:r>
                      <a:endParaRPr lang="ja-JP" sz="1200" kern="100" dirty="0">
                        <a:solidFill>
                          <a:srgbClr val="FF0000"/>
                        </a:solidFill>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r">
                        <a:spcAft>
                          <a:spcPts val="0"/>
                        </a:spcAft>
                      </a:pPr>
                      <a:r>
                        <a:rPr lang="en-US" sz="1200" kern="0" dirty="0">
                          <a:solidFill>
                            <a:srgbClr val="000000"/>
                          </a:solidFill>
                          <a:effectLst/>
                          <a:latin typeface="Arial" panose="020B0604020202020204" pitchFamily="34" charset="0"/>
                          <a:ea typeface="ＭＳ 明朝" panose="02020609040205080304" pitchFamily="17" charset="-128"/>
                          <a:cs typeface="Arial" panose="020B0604020202020204" pitchFamily="34" charset="0"/>
                        </a:rPr>
                        <a:t>13.8</a:t>
                      </a:r>
                      <a:endParaRPr lang="ja-JP" sz="12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ap="flat" cmpd="sng" algn="ctr">
                      <a:no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r"/>
                      <a:r>
                        <a:rPr lang="en-US" altLang="ja-JP" sz="1200" dirty="0" smtClean="0">
                          <a:latin typeface="Arial" panose="020B0604020202020204" pitchFamily="34" charset="0"/>
                          <a:cs typeface="Arial" panose="020B0604020202020204" pitchFamily="34" charset="0"/>
                        </a:rPr>
                        <a:t>6.7</a:t>
                      </a:r>
                      <a:endParaRPr lang="ja-JP" altLang="en-US" sz="1200" dirty="0">
                        <a:latin typeface="Arial" panose="020B0604020202020204" pitchFamily="34" charset="0"/>
                        <a:cs typeface="Arial" panose="020B0604020202020204" pitchFamily="34" charset="0"/>
                      </a:endParaRPr>
                    </a:p>
                  </a:txBody>
                  <a:tcPr marL="62865" marR="62865"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r">
                        <a:spcAft>
                          <a:spcPts val="0"/>
                        </a:spcAft>
                      </a:pPr>
                      <a:r>
                        <a:rPr lang="en-US" sz="1200" kern="0" dirty="0">
                          <a:solidFill>
                            <a:srgbClr val="FF0000"/>
                          </a:solidFill>
                          <a:effectLst/>
                          <a:latin typeface="Arial" panose="020B0604020202020204" pitchFamily="34" charset="0"/>
                          <a:ea typeface="ＭＳ 明朝" panose="02020609040205080304" pitchFamily="17" charset="-128"/>
                          <a:cs typeface="Arial" panose="020B0604020202020204" pitchFamily="34" charset="0"/>
                        </a:rPr>
                        <a:t>0.0</a:t>
                      </a:r>
                      <a:endParaRPr lang="ja-JP" sz="1200" kern="100" dirty="0">
                        <a:solidFill>
                          <a:srgbClr val="FF0000"/>
                        </a:solidFill>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r>
              <a:tr h="216939">
                <a:tc vMerge="1">
                  <a:txBody>
                    <a:bodyPr/>
                    <a:lstStyle/>
                    <a:p>
                      <a:endParaRPr kumimoji="1" lang="ja-JP" altLang="en-US"/>
                    </a:p>
                  </a:txBody>
                  <a:tcPr>
                    <a:noFill/>
                  </a:tcPr>
                </a:tc>
                <a:tc>
                  <a:txBody>
                    <a:bodyPr/>
                    <a:lstStyle/>
                    <a:p>
                      <a:pPr algn="l">
                        <a:spcAft>
                          <a:spcPts val="0"/>
                        </a:spcAft>
                      </a:pPr>
                      <a:r>
                        <a:rPr lang="en-US" sz="1200" kern="0" dirty="0">
                          <a:solidFill>
                            <a:srgbClr val="000000"/>
                          </a:solidFill>
                          <a:effectLst/>
                          <a:latin typeface="Arial" panose="020B0604020202020204" pitchFamily="34" charset="0"/>
                          <a:ea typeface="ＭＳ 明朝" panose="02020609040205080304" pitchFamily="17" charset="-128"/>
                          <a:cs typeface="Arial" panose="020B0604020202020204" pitchFamily="34" charset="0"/>
                        </a:rPr>
                        <a:t>60 cm</a:t>
                      </a:r>
                      <a:endParaRPr lang="ja-JP" sz="12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mpd="sng">
                      <a:noFill/>
                    </a:lnL>
                    <a:lnR w="12700" cap="flat" cmpd="sng" algn="ctr">
                      <a:no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r">
                        <a:spcAft>
                          <a:spcPts val="0"/>
                        </a:spcAft>
                      </a:pPr>
                      <a:r>
                        <a:rPr lang="en-US" sz="1200" kern="0" dirty="0">
                          <a:solidFill>
                            <a:srgbClr val="000000"/>
                          </a:solidFill>
                          <a:effectLst/>
                          <a:latin typeface="Arial" panose="020B0604020202020204" pitchFamily="34" charset="0"/>
                          <a:ea typeface="ＭＳ 明朝" panose="02020609040205080304" pitchFamily="17" charset="-128"/>
                          <a:cs typeface="Arial" panose="020B0604020202020204" pitchFamily="34" charset="0"/>
                        </a:rPr>
                        <a:t>150</a:t>
                      </a:r>
                      <a:r>
                        <a:rPr lang="ja-JP" sz="1200" kern="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sz="1200" kern="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&gt;2400</a:t>
                      </a:r>
                      <a:endParaRPr lang="ja-JP" sz="12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ap="flat" cmpd="sng" algn="ctr">
                      <a:no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r"/>
                      <a:r>
                        <a:rPr lang="en-US" altLang="ja-JP" sz="1200" kern="0" dirty="0" smtClean="0">
                          <a:solidFill>
                            <a:srgbClr val="000000"/>
                          </a:solidFill>
                          <a:effectLst/>
                          <a:latin typeface="Arial" panose="020B0604020202020204" pitchFamily="34" charset="0"/>
                          <a:ea typeface="ＭＳ 明朝" panose="02020609040205080304" pitchFamily="17" charset="-128"/>
                          <a:cs typeface="Arial" panose="020B0604020202020204" pitchFamily="34" charset="0"/>
                        </a:rPr>
                        <a:t>93</a:t>
                      </a:r>
                      <a:r>
                        <a:rPr lang="ja-JP" altLang="ja-JP" sz="1200" kern="0" dirty="0" smtClean="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200" kern="0" dirty="0" smtClean="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&gt;2400</a:t>
                      </a:r>
                      <a:endParaRPr lang="ja-JP" altLang="en-US" sz="1200" dirty="0">
                        <a:latin typeface="Arial" panose="020B0604020202020204" pitchFamily="34" charset="0"/>
                        <a:cs typeface="Arial" panose="020B0604020202020204" pitchFamily="34" charset="0"/>
                      </a:endParaRPr>
                    </a:p>
                  </a:txBody>
                  <a:tcPr marL="62865" marR="62865"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r">
                        <a:spcAft>
                          <a:spcPts val="0"/>
                        </a:spcAft>
                      </a:pPr>
                      <a:r>
                        <a:rPr lang="en-US" sz="1200" kern="0" dirty="0">
                          <a:solidFill>
                            <a:srgbClr val="FF0000"/>
                          </a:solidFill>
                          <a:effectLst/>
                          <a:latin typeface="Arial" panose="020B0604020202020204" pitchFamily="34" charset="0"/>
                          <a:ea typeface="ＭＳ 明朝" panose="02020609040205080304" pitchFamily="17" charset="-128"/>
                          <a:cs typeface="Arial" panose="020B0604020202020204" pitchFamily="34" charset="0"/>
                        </a:rPr>
                        <a:t>&lt;3</a:t>
                      </a:r>
                      <a:r>
                        <a:rPr lang="ja-JP" sz="1200" kern="0" dirty="0">
                          <a:solidFill>
                            <a:srgbClr val="FF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sz="1200" kern="0" dirty="0">
                          <a:solidFill>
                            <a:srgbClr val="FF0000"/>
                          </a:solidFill>
                          <a:effectLst/>
                          <a:latin typeface="Arial" panose="020B0604020202020204" pitchFamily="34" charset="0"/>
                          <a:ea typeface="ＭＳ Ｐゴシック" panose="020B0600070205080204" pitchFamily="50" charset="-128"/>
                          <a:cs typeface="Arial" panose="020B0604020202020204" pitchFamily="34" charset="0"/>
                        </a:rPr>
                        <a:t>29</a:t>
                      </a:r>
                      <a:endParaRPr lang="ja-JP" sz="1200" kern="100" dirty="0">
                        <a:solidFill>
                          <a:srgbClr val="FF0000"/>
                        </a:solidFill>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r">
                        <a:spcAft>
                          <a:spcPts val="0"/>
                        </a:spcAft>
                      </a:pPr>
                      <a:r>
                        <a:rPr lang="en-US" sz="1200" kern="0" dirty="0">
                          <a:solidFill>
                            <a:srgbClr val="000000"/>
                          </a:solidFill>
                          <a:effectLst/>
                          <a:latin typeface="Arial" panose="020B0604020202020204" pitchFamily="34" charset="0"/>
                          <a:ea typeface="ＭＳ 明朝" panose="02020609040205080304" pitchFamily="17" charset="-128"/>
                          <a:cs typeface="Arial" panose="020B0604020202020204" pitchFamily="34" charset="0"/>
                        </a:rPr>
                        <a:t>4.7</a:t>
                      </a:r>
                      <a:endParaRPr lang="ja-JP" sz="12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ap="flat" cmpd="sng" algn="ctr">
                      <a:no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r"/>
                      <a:r>
                        <a:rPr lang="en-US" altLang="ja-JP" sz="1200" dirty="0" smtClean="0">
                          <a:latin typeface="Arial" panose="020B0604020202020204" pitchFamily="34" charset="0"/>
                          <a:cs typeface="Arial" panose="020B0604020202020204" pitchFamily="34" charset="0"/>
                        </a:rPr>
                        <a:t>1.2</a:t>
                      </a:r>
                      <a:endParaRPr lang="ja-JP" altLang="en-US" sz="1200" dirty="0">
                        <a:latin typeface="Arial" panose="020B0604020202020204" pitchFamily="34" charset="0"/>
                        <a:cs typeface="Arial" panose="020B0604020202020204" pitchFamily="34" charset="0"/>
                      </a:endParaRPr>
                    </a:p>
                  </a:txBody>
                  <a:tcPr marL="62865" marR="62865"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r">
                        <a:spcAft>
                          <a:spcPts val="0"/>
                        </a:spcAft>
                      </a:pPr>
                      <a:r>
                        <a:rPr lang="en-US" sz="1200" kern="0" dirty="0">
                          <a:solidFill>
                            <a:srgbClr val="FF0000"/>
                          </a:solidFill>
                          <a:effectLst/>
                          <a:latin typeface="Arial" panose="020B0604020202020204" pitchFamily="34" charset="0"/>
                          <a:ea typeface="ＭＳ 明朝" panose="02020609040205080304" pitchFamily="17" charset="-128"/>
                          <a:cs typeface="Arial" panose="020B0604020202020204" pitchFamily="34" charset="0"/>
                        </a:rPr>
                        <a:t>0.0</a:t>
                      </a:r>
                      <a:endParaRPr lang="ja-JP" sz="1200" kern="100" dirty="0">
                        <a:solidFill>
                          <a:srgbClr val="FF0000"/>
                        </a:solidFill>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r>
              <a:tr h="151884">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ea typeface="+mn-ea"/>
                          <a:cs typeface="Arial" panose="020B0604020202020204" pitchFamily="34" charset="0"/>
                        </a:rPr>
                        <a:t>糖含有珪藻土</a:t>
                      </a:r>
                      <a:r>
                        <a:rPr lang="en-US" altLang="ja-JP" sz="1200" dirty="0" smtClean="0">
                          <a:latin typeface="+mn-ea"/>
                          <a:ea typeface="+mn-ea"/>
                          <a:cs typeface="Arial" panose="020B0604020202020204" pitchFamily="34" charset="0"/>
                        </a:rPr>
                        <a:t> </a:t>
                      </a:r>
                      <a:endParaRPr lang="ja-JP" sz="1200" kern="100" dirty="0">
                        <a:effectLst/>
                        <a:latin typeface="+mn-ea"/>
                        <a:ea typeface="+mn-ea"/>
                        <a:cs typeface="Arial" panose="020B0604020202020204" pitchFamily="34" charset="0"/>
                      </a:endParaRPr>
                    </a:p>
                    <a:p>
                      <a:pPr algn="l">
                        <a:spcAft>
                          <a:spcPts val="0"/>
                        </a:spcAft>
                      </a:pPr>
                      <a:r>
                        <a:rPr lang="en-US" sz="1200" kern="0" dirty="0" smtClean="0">
                          <a:solidFill>
                            <a:srgbClr val="000000"/>
                          </a:solidFill>
                          <a:effectLst/>
                          <a:latin typeface="+mn-ea"/>
                          <a:ea typeface="+mn-ea"/>
                          <a:cs typeface="Arial" panose="020B0604020202020204" pitchFamily="34" charset="0"/>
                        </a:rPr>
                        <a:t>(2t/10a)</a:t>
                      </a:r>
                      <a:endParaRPr lang="ja-JP" sz="1200" kern="100" dirty="0">
                        <a:effectLst/>
                        <a:latin typeface="+mn-ea"/>
                        <a:ea typeface="+mn-ea"/>
                        <a:cs typeface="Arial" panose="020B0604020202020204" pitchFamily="34" charset="0"/>
                      </a:endParaRPr>
                    </a:p>
                  </a:txBody>
                  <a:tcPr marL="62865" marR="62865"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a:spcAft>
                          <a:spcPts val="0"/>
                        </a:spcAft>
                      </a:pPr>
                      <a:r>
                        <a:rPr lang="en-US" sz="1200" kern="0">
                          <a:solidFill>
                            <a:srgbClr val="000000"/>
                          </a:solidFill>
                          <a:effectLst/>
                          <a:latin typeface="Arial" panose="020B0604020202020204" pitchFamily="34" charset="0"/>
                          <a:ea typeface="ＭＳ 明朝" panose="02020609040205080304" pitchFamily="17" charset="-128"/>
                          <a:cs typeface="Arial" panose="020B0604020202020204" pitchFamily="34" charset="0"/>
                        </a:rPr>
                        <a:t>30 cm</a:t>
                      </a:r>
                      <a:endParaRPr lang="ja-JP" sz="1200" kern="100">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mpd="sng">
                      <a:noFill/>
                    </a:lnL>
                    <a:lnR w="12700" cap="flat" cmpd="sng" algn="ctr">
                      <a:no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r">
                        <a:spcAft>
                          <a:spcPts val="0"/>
                        </a:spcAft>
                      </a:pPr>
                      <a:r>
                        <a:rPr lang="en-US" sz="1200" kern="0" dirty="0">
                          <a:solidFill>
                            <a:srgbClr val="000000"/>
                          </a:solidFill>
                          <a:effectLst/>
                          <a:latin typeface="Arial" panose="020B0604020202020204" pitchFamily="34" charset="0"/>
                          <a:ea typeface="ＭＳ 明朝" panose="02020609040205080304" pitchFamily="17" charset="-128"/>
                          <a:cs typeface="Arial" panose="020B0604020202020204" pitchFamily="34" charset="0"/>
                        </a:rPr>
                        <a:t>21</a:t>
                      </a:r>
                      <a:r>
                        <a:rPr lang="ja-JP" sz="1200" kern="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sz="1200" kern="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240</a:t>
                      </a:r>
                      <a:endParaRPr lang="ja-JP" sz="12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ap="flat" cmpd="sng" algn="ctr">
                      <a:no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r"/>
                      <a:r>
                        <a:rPr lang="en-US" altLang="ja-JP" sz="1200" kern="0" dirty="0" smtClean="0">
                          <a:solidFill>
                            <a:srgbClr val="000000"/>
                          </a:solidFill>
                          <a:effectLst/>
                          <a:latin typeface="Arial" panose="020B0604020202020204" pitchFamily="34" charset="0"/>
                          <a:ea typeface="ＭＳ 明朝" panose="02020609040205080304" pitchFamily="17" charset="-128"/>
                          <a:cs typeface="Arial" panose="020B0604020202020204" pitchFamily="34" charset="0"/>
                        </a:rPr>
                        <a:t>&lt;3</a:t>
                      </a:r>
                      <a:r>
                        <a:rPr lang="ja-JP" altLang="ja-JP" sz="1200" kern="0" dirty="0" smtClean="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200" kern="0" dirty="0" smtClean="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9.2</a:t>
                      </a:r>
                      <a:endParaRPr lang="ja-JP" altLang="en-US" sz="1200" dirty="0">
                        <a:latin typeface="Arial" panose="020B0604020202020204" pitchFamily="34" charset="0"/>
                        <a:cs typeface="Arial" panose="020B0604020202020204" pitchFamily="34" charset="0"/>
                      </a:endParaRPr>
                    </a:p>
                  </a:txBody>
                  <a:tcPr marL="62865" marR="62865"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r">
                        <a:spcAft>
                          <a:spcPts val="0"/>
                        </a:spcAft>
                      </a:pPr>
                      <a:r>
                        <a:rPr lang="en-US" sz="1200" kern="0" dirty="0">
                          <a:solidFill>
                            <a:srgbClr val="FF0000"/>
                          </a:solidFill>
                          <a:effectLst/>
                          <a:latin typeface="Arial" panose="020B0604020202020204" pitchFamily="34" charset="0"/>
                          <a:ea typeface="ＭＳ 明朝" panose="02020609040205080304" pitchFamily="17" charset="-128"/>
                          <a:cs typeface="Arial" panose="020B0604020202020204" pitchFamily="34" charset="0"/>
                        </a:rPr>
                        <a:t>&lt;3</a:t>
                      </a:r>
                      <a:endParaRPr lang="ja-JP" sz="1200" kern="100" dirty="0">
                        <a:solidFill>
                          <a:srgbClr val="FF0000"/>
                        </a:solidFill>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r">
                        <a:spcAft>
                          <a:spcPts val="0"/>
                        </a:spcAft>
                      </a:pPr>
                      <a:r>
                        <a:rPr lang="en-US" sz="1200" kern="0" dirty="0">
                          <a:solidFill>
                            <a:srgbClr val="000000"/>
                          </a:solidFill>
                          <a:effectLst/>
                          <a:latin typeface="Arial" panose="020B0604020202020204" pitchFamily="34" charset="0"/>
                          <a:ea typeface="ＭＳ 明朝" panose="02020609040205080304" pitchFamily="17" charset="-128"/>
                          <a:cs typeface="Arial" panose="020B0604020202020204" pitchFamily="34" charset="0"/>
                        </a:rPr>
                        <a:t>10.8</a:t>
                      </a:r>
                      <a:endParaRPr lang="ja-JP" sz="12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ap="flat" cmpd="sng" algn="ctr">
                      <a:no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r"/>
                      <a:r>
                        <a:rPr lang="en-US" altLang="ja-JP" sz="1200" dirty="0" smtClean="0">
                          <a:latin typeface="Arial" panose="020B0604020202020204" pitchFamily="34" charset="0"/>
                          <a:cs typeface="Arial" panose="020B0604020202020204" pitchFamily="34" charset="0"/>
                        </a:rPr>
                        <a:t>7.7</a:t>
                      </a:r>
                      <a:endParaRPr lang="ja-JP" altLang="en-US" sz="1200" dirty="0">
                        <a:latin typeface="Arial" panose="020B0604020202020204" pitchFamily="34" charset="0"/>
                        <a:cs typeface="Arial" panose="020B0604020202020204" pitchFamily="34" charset="0"/>
                      </a:endParaRPr>
                    </a:p>
                  </a:txBody>
                  <a:tcPr marL="62865" marR="62865"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r">
                        <a:spcAft>
                          <a:spcPts val="0"/>
                        </a:spcAft>
                      </a:pPr>
                      <a:r>
                        <a:rPr lang="en-US" sz="1200" kern="0" dirty="0">
                          <a:solidFill>
                            <a:srgbClr val="FF0000"/>
                          </a:solidFill>
                          <a:effectLst/>
                          <a:latin typeface="Arial" panose="020B0604020202020204" pitchFamily="34" charset="0"/>
                          <a:ea typeface="ＭＳ 明朝" panose="02020609040205080304" pitchFamily="17" charset="-128"/>
                          <a:cs typeface="Arial" panose="020B0604020202020204" pitchFamily="34" charset="0"/>
                        </a:rPr>
                        <a:t>0.0</a:t>
                      </a:r>
                      <a:endParaRPr lang="ja-JP" sz="1200" kern="100" dirty="0">
                        <a:solidFill>
                          <a:srgbClr val="FF0000"/>
                        </a:solidFill>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r>
              <a:tr h="216939">
                <a:tc vMerge="1">
                  <a:txBody>
                    <a:bodyPr/>
                    <a:lstStyle/>
                    <a:p>
                      <a:endParaRPr kumimoji="1" lang="ja-JP" altLang="en-US"/>
                    </a:p>
                  </a:txBody>
                  <a:tcPr>
                    <a:solidFill>
                      <a:schemeClr val="accent2">
                        <a:lumMod val="40000"/>
                        <a:lumOff val="60000"/>
                      </a:schemeClr>
                    </a:solidFill>
                  </a:tcPr>
                </a:tc>
                <a:tc>
                  <a:txBody>
                    <a:bodyPr/>
                    <a:lstStyle/>
                    <a:p>
                      <a:pPr algn="l">
                        <a:spcAft>
                          <a:spcPts val="0"/>
                        </a:spcAft>
                      </a:pPr>
                      <a:r>
                        <a:rPr lang="en-US" sz="1200" kern="0" dirty="0">
                          <a:solidFill>
                            <a:srgbClr val="000000"/>
                          </a:solidFill>
                          <a:effectLst/>
                          <a:latin typeface="Arial" panose="020B0604020202020204" pitchFamily="34" charset="0"/>
                          <a:ea typeface="ＭＳ 明朝" panose="02020609040205080304" pitchFamily="17" charset="-128"/>
                          <a:cs typeface="Arial" panose="020B0604020202020204" pitchFamily="34" charset="0"/>
                        </a:rPr>
                        <a:t>60 cm</a:t>
                      </a:r>
                      <a:endParaRPr lang="ja-JP" sz="12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mpd="sng">
                      <a:noFill/>
                    </a:lnL>
                    <a:lnR w="12700" cap="flat" cmpd="sng" algn="ctr">
                      <a:noFill/>
                      <a:prstDash val="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a:spcAft>
                          <a:spcPts val="0"/>
                        </a:spcAft>
                      </a:pPr>
                      <a:r>
                        <a:rPr lang="en-US" sz="1200" kern="0" dirty="0">
                          <a:solidFill>
                            <a:srgbClr val="000000"/>
                          </a:solidFill>
                          <a:effectLst/>
                          <a:latin typeface="Arial" panose="020B0604020202020204" pitchFamily="34" charset="0"/>
                          <a:ea typeface="ＭＳ 明朝" panose="02020609040205080304" pitchFamily="17" charset="-128"/>
                          <a:cs typeface="Arial" panose="020B0604020202020204" pitchFamily="34" charset="0"/>
                        </a:rPr>
                        <a:t>240</a:t>
                      </a:r>
                      <a:r>
                        <a:rPr lang="ja-JP" sz="1200" kern="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sz="1200" kern="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&gt;2400</a:t>
                      </a:r>
                      <a:endParaRPr lang="ja-JP" sz="12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ap="flat" cmpd="sng" algn="ctr">
                      <a:noFill/>
                      <a:prstDash val="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a:r>
                        <a:rPr lang="en-US" altLang="ja-JP" sz="1200" kern="0" dirty="0" smtClean="0">
                          <a:solidFill>
                            <a:srgbClr val="000000"/>
                          </a:solidFill>
                          <a:effectLst/>
                          <a:latin typeface="Arial" panose="020B0604020202020204" pitchFamily="34" charset="0"/>
                          <a:ea typeface="ＭＳ 明朝" panose="02020609040205080304" pitchFamily="17" charset="-128"/>
                          <a:cs typeface="Arial" panose="020B0604020202020204" pitchFamily="34" charset="0"/>
                        </a:rPr>
                        <a:t>240</a:t>
                      </a:r>
                      <a:r>
                        <a:rPr lang="ja-JP" altLang="ja-JP" sz="1200" kern="0" dirty="0" smtClean="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200" kern="0" dirty="0" smtClean="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&gt;2400</a:t>
                      </a:r>
                      <a:endParaRPr lang="ja-JP" altLang="en-US" sz="1200" dirty="0">
                        <a:latin typeface="Arial" panose="020B0604020202020204" pitchFamily="34" charset="0"/>
                        <a:cs typeface="Arial" panose="020B0604020202020204" pitchFamily="34" charset="0"/>
                      </a:endParaRPr>
                    </a:p>
                  </a:txBody>
                  <a:tcPr marL="62865" marR="62865" marT="0" marB="0"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a:spcAft>
                          <a:spcPts val="0"/>
                        </a:spcAft>
                      </a:pPr>
                      <a:r>
                        <a:rPr lang="en-US" sz="1200" kern="0" dirty="0">
                          <a:solidFill>
                            <a:srgbClr val="FF0000"/>
                          </a:solidFill>
                          <a:effectLst/>
                          <a:latin typeface="Arial" panose="020B0604020202020204" pitchFamily="34" charset="0"/>
                          <a:ea typeface="ＭＳ 明朝" panose="02020609040205080304" pitchFamily="17" charset="-128"/>
                          <a:cs typeface="Arial" panose="020B0604020202020204" pitchFamily="34" charset="0"/>
                        </a:rPr>
                        <a:t>&lt;3</a:t>
                      </a:r>
                      <a:endParaRPr lang="ja-JP" sz="1200" kern="100" dirty="0">
                        <a:solidFill>
                          <a:srgbClr val="FF0000"/>
                        </a:solidFill>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a:spcAft>
                          <a:spcPts val="0"/>
                        </a:spcAft>
                      </a:pPr>
                      <a:r>
                        <a:rPr lang="en-US" sz="1200" kern="0" dirty="0">
                          <a:solidFill>
                            <a:srgbClr val="000000"/>
                          </a:solidFill>
                          <a:effectLst/>
                          <a:latin typeface="Arial" panose="020B0604020202020204" pitchFamily="34" charset="0"/>
                          <a:ea typeface="ＭＳ 明朝" panose="02020609040205080304" pitchFamily="17" charset="-128"/>
                          <a:cs typeface="Arial" panose="020B0604020202020204" pitchFamily="34" charset="0"/>
                        </a:rPr>
                        <a:t>9.3</a:t>
                      </a:r>
                      <a:endParaRPr lang="ja-JP" sz="1200" kern="100" dirty="0">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ap="flat" cmpd="sng" algn="ctr">
                      <a:noFill/>
                      <a:prstDash val="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a:r>
                        <a:rPr lang="en-US" altLang="ja-JP" sz="1200" dirty="0" smtClean="0">
                          <a:latin typeface="Arial" panose="020B0604020202020204" pitchFamily="34" charset="0"/>
                          <a:cs typeface="Arial" panose="020B0604020202020204" pitchFamily="34" charset="0"/>
                        </a:rPr>
                        <a:t>8.5</a:t>
                      </a:r>
                      <a:endParaRPr lang="ja-JP" altLang="en-US" sz="1200" dirty="0">
                        <a:latin typeface="Arial" panose="020B0604020202020204" pitchFamily="34" charset="0"/>
                        <a:cs typeface="Arial" panose="020B0604020202020204" pitchFamily="34" charset="0"/>
                      </a:endParaRPr>
                    </a:p>
                  </a:txBody>
                  <a:tcPr marL="62865" marR="62865" marT="0" marB="0"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r">
                        <a:spcAft>
                          <a:spcPts val="0"/>
                        </a:spcAft>
                      </a:pPr>
                      <a:r>
                        <a:rPr lang="en-US" sz="1200" kern="0" dirty="0">
                          <a:solidFill>
                            <a:srgbClr val="FF0000"/>
                          </a:solidFill>
                          <a:effectLst/>
                          <a:latin typeface="Arial" panose="020B0604020202020204" pitchFamily="34" charset="0"/>
                          <a:ea typeface="ＭＳ 明朝" panose="02020609040205080304" pitchFamily="17" charset="-128"/>
                          <a:cs typeface="Arial" panose="020B0604020202020204" pitchFamily="34" charset="0"/>
                        </a:rPr>
                        <a:t>0.0</a:t>
                      </a:r>
                      <a:endParaRPr lang="ja-JP" sz="1200" kern="100" dirty="0">
                        <a:solidFill>
                          <a:srgbClr val="FF0000"/>
                        </a:solidFill>
                        <a:effectLst/>
                        <a:latin typeface="Arial" panose="020B0604020202020204" pitchFamily="34" charset="0"/>
                        <a:ea typeface="ＭＳ 明朝" panose="02020609040205080304" pitchFamily="17" charset="-128"/>
                        <a:cs typeface="Arial" panose="020B0604020202020204" pitchFamily="34" charset="0"/>
                      </a:endParaRPr>
                    </a:p>
                  </a:txBody>
                  <a:tcPr marL="62865" marR="62865" marT="0" marB="0"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bl>
          </a:graphicData>
        </a:graphic>
      </p:graphicFrame>
      <p:sp>
        <p:nvSpPr>
          <p:cNvPr id="65" name="正方形/長方形 64"/>
          <p:cNvSpPr/>
          <p:nvPr/>
        </p:nvSpPr>
        <p:spPr>
          <a:xfrm>
            <a:off x="452066" y="10555811"/>
            <a:ext cx="5977059" cy="369332"/>
          </a:xfrm>
          <a:prstGeom prst="rect">
            <a:avLst/>
          </a:prstGeom>
        </p:spPr>
        <p:txBody>
          <a:bodyPr wrap="square">
            <a:spAutoFit/>
          </a:bodyPr>
          <a:lstStyle/>
          <a:p>
            <a:r>
              <a:rPr lang="ja-JP" altLang="en-US" b="1" dirty="0" smtClean="0"/>
              <a:t>＊土壌還元消毒により病原数が低減する</a:t>
            </a:r>
            <a:endParaRPr lang="en-US" altLang="ja-JP" b="1" dirty="0"/>
          </a:p>
        </p:txBody>
      </p:sp>
      <p:sp>
        <p:nvSpPr>
          <p:cNvPr id="68" name="正方形/長方形 67"/>
          <p:cNvSpPr/>
          <p:nvPr/>
        </p:nvSpPr>
        <p:spPr>
          <a:xfrm>
            <a:off x="7396573" y="10656700"/>
            <a:ext cx="4545216" cy="646331"/>
          </a:xfrm>
          <a:prstGeom prst="rect">
            <a:avLst/>
          </a:prstGeom>
        </p:spPr>
        <p:txBody>
          <a:bodyPr wrap="square">
            <a:spAutoFit/>
          </a:bodyPr>
          <a:lstStyle/>
          <a:p>
            <a:r>
              <a:rPr lang="ja-JP" altLang="en-US" b="1" dirty="0" smtClean="0"/>
              <a:t>＊土壌還元消毒によりトマト青枯病発病程度</a:t>
            </a:r>
            <a:endParaRPr lang="en-US" altLang="ja-JP" b="1" dirty="0" smtClean="0"/>
          </a:p>
          <a:p>
            <a:r>
              <a:rPr lang="ja-JP" altLang="en-US" b="1" dirty="0"/>
              <a:t>　</a:t>
            </a:r>
            <a:r>
              <a:rPr lang="ja-JP" altLang="en-US" b="1" dirty="0" smtClean="0"/>
              <a:t>　が抑制され、効果は</a:t>
            </a:r>
            <a:r>
              <a:rPr lang="ja-JP" altLang="en-US" b="1" dirty="0"/>
              <a:t>少</a:t>
            </a:r>
            <a:r>
              <a:rPr lang="ja-JP" altLang="en-US" b="1" dirty="0" smtClean="0"/>
              <a:t>なくと</a:t>
            </a:r>
            <a:r>
              <a:rPr lang="ja-JP" altLang="en-US" b="1" dirty="0"/>
              <a:t>も</a:t>
            </a:r>
            <a:r>
              <a:rPr lang="en-US" altLang="ja-JP" b="1" dirty="0" smtClean="0"/>
              <a:t>2</a:t>
            </a:r>
            <a:r>
              <a:rPr lang="ja-JP" altLang="en-US" b="1" dirty="0" smtClean="0"/>
              <a:t>作続く</a:t>
            </a:r>
            <a:endParaRPr lang="en-US" altLang="ja-JP" b="1" dirty="0"/>
          </a:p>
        </p:txBody>
      </p:sp>
      <p:graphicFrame>
        <p:nvGraphicFramePr>
          <p:cNvPr id="59" name="表 58"/>
          <p:cNvGraphicFramePr>
            <a:graphicFrameLocks noGrp="1"/>
          </p:cNvGraphicFramePr>
          <p:nvPr>
            <p:extLst>
              <p:ext uri="{D42A27DB-BD31-4B8C-83A1-F6EECF244321}">
                <p14:modId xmlns:p14="http://schemas.microsoft.com/office/powerpoint/2010/main" val="2186297583"/>
              </p:ext>
            </p:extLst>
          </p:nvPr>
        </p:nvGraphicFramePr>
        <p:xfrm>
          <a:off x="7612428" y="11390629"/>
          <a:ext cx="4237763" cy="1493520"/>
        </p:xfrm>
        <a:graphic>
          <a:graphicData uri="http://schemas.openxmlformats.org/drawingml/2006/table">
            <a:tbl>
              <a:tblPr>
                <a:tableStyleId>{5C22544A-7EE6-4342-B048-85BDC9FD1C3A}</a:tableStyleId>
              </a:tblPr>
              <a:tblGrid>
                <a:gridCol w="1722895"/>
                <a:gridCol w="1128833"/>
                <a:gridCol w="1386035"/>
              </a:tblGrid>
              <a:tr h="180859">
                <a:tc gridSpan="3">
                  <a:txBody>
                    <a:bodyPr/>
                    <a:lstStyle/>
                    <a:p>
                      <a:pPr algn="ctr" fontAlgn="ctr"/>
                      <a:r>
                        <a:rPr lang="ja-JP" altLang="en-US" sz="1400" u="none" strike="noStrike" dirty="0" smtClean="0">
                          <a:effectLst/>
                          <a:latin typeface="+mn-ea"/>
                          <a:ea typeface="+mn-ea"/>
                        </a:rPr>
                        <a:t>トマト</a:t>
                      </a:r>
                      <a:r>
                        <a:rPr lang="en-US" altLang="ja-JP" sz="1400" u="none" strike="noStrike" dirty="0" smtClean="0">
                          <a:effectLst/>
                          <a:latin typeface="+mn-ea"/>
                          <a:ea typeface="+mn-ea"/>
                        </a:rPr>
                        <a:t>1</a:t>
                      </a:r>
                      <a:r>
                        <a:rPr lang="ja-JP" altLang="en-US" sz="1400" u="none" strike="noStrike" dirty="0" smtClean="0">
                          <a:effectLst/>
                          <a:latin typeface="+mn-ea"/>
                          <a:ea typeface="+mn-ea"/>
                        </a:rPr>
                        <a:t>作目</a:t>
                      </a:r>
                      <a:endParaRPr lang="ja-JP" altLang="en-US" sz="1400" b="0" i="0" u="none" strike="noStrike" dirty="0">
                        <a:solidFill>
                          <a:srgbClr val="000000"/>
                        </a:solidFill>
                        <a:effectLst/>
                        <a:latin typeface="+mn-ea"/>
                        <a:ea typeface="+mn-ea"/>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180859">
                <a:tc>
                  <a:txBody>
                    <a:bodyPr/>
                    <a:lstStyle/>
                    <a:p>
                      <a:pPr algn="l" fontAlgn="ctr"/>
                      <a:r>
                        <a:rPr lang="zh-CN" altLang="en-US" sz="1400" u="none" strike="noStrike" dirty="0">
                          <a:effectLst/>
                          <a:latin typeface="ＭＳ Ｐゴシック" panose="020B0600070205080204" pitchFamily="50" charset="-128"/>
                          <a:ea typeface="ＭＳ Ｐゴシック" panose="020B0600070205080204" pitchFamily="50" charset="-128"/>
                        </a:rPr>
                        <a:t>糖蜜吸着資材区</a:t>
                      </a:r>
                      <a:endParaRPr lang="zh-CN"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tcPr>
                </a:tc>
                <a:tc rowSpan="3">
                  <a:txBody>
                    <a:bodyPr/>
                    <a:lstStyle/>
                    <a:p>
                      <a:pPr algn="ctr" fontAlgn="ctr"/>
                      <a:r>
                        <a:rPr lang="ja-JP" altLang="en-US" sz="1400" u="none" strike="noStrike" dirty="0">
                          <a:effectLst/>
                          <a:latin typeface="+mn-ea"/>
                          <a:ea typeface="+mn-ea"/>
                        </a:rPr>
                        <a:t>発病度</a:t>
                      </a:r>
                      <a:endParaRPr lang="ja-JP" altLang="en-US" sz="1400" b="0" i="0" u="none" strike="noStrike" dirty="0">
                        <a:solidFill>
                          <a:srgbClr val="000000"/>
                        </a:solidFill>
                        <a:effectLst/>
                        <a:latin typeface="+mn-ea"/>
                        <a:ea typeface="+mn-ea"/>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400" b="0" i="0" u="none" strike="noStrike" dirty="0" smtClean="0">
                          <a:solidFill>
                            <a:srgbClr val="FF0000"/>
                          </a:solidFill>
                          <a:effectLst/>
                          <a:latin typeface="+mn-ea"/>
                          <a:ea typeface="+mn-ea"/>
                        </a:rPr>
                        <a:t>５．５</a:t>
                      </a:r>
                      <a:endParaRPr lang="en-US" altLang="ja-JP" sz="1400" b="0" i="0" u="none" strike="noStrike" dirty="0">
                        <a:solidFill>
                          <a:srgbClr val="FF0000"/>
                        </a:solidFill>
                        <a:effectLst/>
                        <a:latin typeface="+mn-ea"/>
                        <a:ea typeface="+mn-ea"/>
                      </a:endParaRPr>
                    </a:p>
                  </a:txBody>
                  <a:tcPr marL="0" marR="0" marT="0" marB="0" anchor="ctr">
                    <a:lnT w="12700" cap="flat" cmpd="sng" algn="ctr">
                      <a:solidFill>
                        <a:schemeClr val="tx1"/>
                      </a:solidFill>
                      <a:prstDash val="solid"/>
                      <a:round/>
                      <a:headEnd type="none" w="med" len="med"/>
                      <a:tailEnd type="none" w="med" len="med"/>
                    </a:lnT>
                  </a:tcPr>
                </a:tc>
              </a:tr>
              <a:tr h="180859">
                <a:tc>
                  <a:txBody>
                    <a:bodyPr/>
                    <a:lstStyle/>
                    <a:p>
                      <a:pPr algn="l" fontAlgn="ctr"/>
                      <a:r>
                        <a:rPr lang="ja-JP" altLang="en-US" sz="1400" u="none" strike="noStrike" dirty="0">
                          <a:effectLst/>
                          <a:latin typeface="ＭＳ Ｐゴシック" panose="020B0600070205080204" pitchFamily="50" charset="-128"/>
                          <a:ea typeface="ＭＳ Ｐゴシック" panose="020B0600070205080204" pitchFamily="50" charset="-128"/>
                        </a:rPr>
                        <a:t>糖含有珪藻土区</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vMerge="1">
                  <a:txBody>
                    <a:bodyPr/>
                    <a:lstStyle/>
                    <a:p>
                      <a:endParaRPr kumimoji="1" lang="ja-JP" altLang="en-US"/>
                    </a:p>
                  </a:txBody>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400" u="none" strike="noStrike" dirty="0" smtClean="0">
                          <a:solidFill>
                            <a:srgbClr val="FF0000"/>
                          </a:solidFill>
                          <a:effectLst/>
                          <a:latin typeface="+mn-ea"/>
                          <a:ea typeface="+mn-ea"/>
                        </a:rPr>
                        <a:t>９．４</a:t>
                      </a:r>
                      <a:endParaRPr lang="en-US" altLang="ja-JP" sz="1400" b="0" i="0" u="none" strike="noStrike" dirty="0" smtClean="0">
                        <a:solidFill>
                          <a:srgbClr val="FF0000"/>
                        </a:solidFill>
                        <a:effectLst/>
                        <a:latin typeface="+mn-ea"/>
                        <a:ea typeface="+mn-ea"/>
                      </a:endParaRPr>
                    </a:p>
                  </a:txBody>
                  <a:tcPr marL="0" marR="0" marT="0" marB="0" anchor="ctr"/>
                </a:tc>
              </a:tr>
              <a:tr h="180859">
                <a:tc>
                  <a:txBody>
                    <a:bodyPr/>
                    <a:lstStyle/>
                    <a:p>
                      <a:pPr algn="l" fontAlgn="ctr"/>
                      <a:r>
                        <a:rPr lang="ja-JP" altLang="en-US" sz="1400" u="none" strike="noStrike" dirty="0">
                          <a:effectLst/>
                          <a:latin typeface="ＭＳ Ｐゴシック" panose="020B0600070205080204" pitchFamily="50" charset="-128"/>
                          <a:ea typeface="ＭＳ Ｐゴシック" panose="020B0600070205080204" pitchFamily="50" charset="-128"/>
                        </a:rPr>
                        <a:t>無処理区</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ja-JP" altLang="en-US" sz="1400" u="none" strike="noStrike" dirty="0" smtClean="0">
                          <a:effectLst/>
                          <a:latin typeface="+mn-ea"/>
                          <a:ea typeface="+mn-ea"/>
                        </a:rPr>
                        <a:t>１２．２</a:t>
                      </a:r>
                      <a:endParaRPr lang="en-US" altLang="ja-JP" sz="1400" b="0" i="0" u="none" strike="noStrike" dirty="0">
                        <a:solidFill>
                          <a:srgbClr val="000000"/>
                        </a:solidFill>
                        <a:effectLst/>
                        <a:latin typeface="+mn-ea"/>
                        <a:ea typeface="+mn-ea"/>
                      </a:endParaRPr>
                    </a:p>
                  </a:txBody>
                  <a:tcPr marL="0" marR="0" marT="0" marB="0" anchor="ctr">
                    <a:lnB w="12700" cap="flat" cmpd="sng" algn="ctr">
                      <a:solidFill>
                        <a:schemeClr val="tx1"/>
                      </a:solidFill>
                      <a:prstDash val="solid"/>
                      <a:round/>
                      <a:headEnd type="none" w="med" len="med"/>
                      <a:tailEnd type="none" w="med" len="med"/>
                    </a:lnB>
                  </a:tcPr>
                </a:tc>
              </a:tr>
              <a:tr h="180859">
                <a:tc>
                  <a:txBody>
                    <a:bodyPr/>
                    <a:lstStyle/>
                    <a:p>
                      <a:pPr algn="l" fontAlgn="ctr"/>
                      <a:r>
                        <a:rPr lang="zh-CN" altLang="en-US" sz="1400" u="none" strike="noStrike" dirty="0">
                          <a:effectLst/>
                          <a:latin typeface="ＭＳ Ｐゴシック" panose="020B0600070205080204" pitchFamily="50" charset="-128"/>
                          <a:ea typeface="ＭＳ Ｐゴシック" panose="020B0600070205080204" pitchFamily="50" charset="-128"/>
                        </a:rPr>
                        <a:t>糖蜜吸着資材区</a:t>
                      </a:r>
                      <a:endParaRPr lang="zh-CN"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tcPr>
                </a:tc>
                <a:tc rowSpan="3">
                  <a:txBody>
                    <a:bodyPr/>
                    <a:lstStyle/>
                    <a:p>
                      <a:pPr algn="ctr" fontAlgn="ctr"/>
                      <a:r>
                        <a:rPr lang="ja-JP" altLang="en-US" sz="1400" u="none" strike="noStrike" dirty="0" smtClean="0">
                          <a:effectLst/>
                          <a:latin typeface="+mn-ea"/>
                          <a:ea typeface="+mn-ea"/>
                        </a:rPr>
                        <a:t>発病率</a:t>
                      </a:r>
                      <a:r>
                        <a:rPr lang="en-US" altLang="ja-JP" sz="1400" u="none" strike="noStrike" dirty="0" smtClean="0">
                          <a:effectLst/>
                          <a:latin typeface="+mn-ea"/>
                          <a:ea typeface="+mn-ea"/>
                        </a:rPr>
                        <a:t>(%)</a:t>
                      </a:r>
                      <a:endParaRPr lang="ja-JP" altLang="en-US" sz="1400" b="0" i="0" u="none" strike="noStrike" dirty="0">
                        <a:solidFill>
                          <a:srgbClr val="000000"/>
                        </a:solidFill>
                        <a:effectLst/>
                        <a:latin typeface="+mn-ea"/>
                        <a:ea typeface="+mn-ea"/>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400" u="none" strike="noStrike" dirty="0" smtClean="0">
                          <a:solidFill>
                            <a:srgbClr val="FF0000"/>
                          </a:solidFill>
                          <a:effectLst/>
                          <a:latin typeface="+mn-ea"/>
                          <a:ea typeface="+mn-ea"/>
                        </a:rPr>
                        <a:t>６．４</a:t>
                      </a:r>
                      <a:endParaRPr lang="en-US" altLang="ja-JP" sz="1400" b="0" i="0" u="none" strike="noStrike" dirty="0">
                        <a:solidFill>
                          <a:srgbClr val="FF0000"/>
                        </a:solidFill>
                        <a:effectLst/>
                        <a:latin typeface="+mn-ea"/>
                        <a:ea typeface="+mn-ea"/>
                      </a:endParaRPr>
                    </a:p>
                  </a:txBody>
                  <a:tcPr marL="0" marR="0" marT="0" marB="0" anchor="ctr">
                    <a:lnT w="12700" cap="flat" cmpd="sng" algn="ctr">
                      <a:solidFill>
                        <a:schemeClr val="tx1"/>
                      </a:solidFill>
                      <a:prstDash val="solid"/>
                      <a:round/>
                      <a:headEnd type="none" w="med" len="med"/>
                      <a:tailEnd type="none" w="med" len="med"/>
                    </a:lnT>
                  </a:tcPr>
                </a:tc>
              </a:tr>
              <a:tr h="180859">
                <a:tc>
                  <a:txBody>
                    <a:bodyPr/>
                    <a:lstStyle/>
                    <a:p>
                      <a:pPr algn="l" fontAlgn="ctr"/>
                      <a:r>
                        <a:rPr lang="ja-JP" altLang="en-US" sz="1400" u="none" strike="noStrike" dirty="0">
                          <a:effectLst/>
                          <a:latin typeface="ＭＳ Ｐゴシック" panose="020B0600070205080204" pitchFamily="50" charset="-128"/>
                          <a:ea typeface="ＭＳ Ｐゴシック" panose="020B0600070205080204" pitchFamily="50" charset="-128"/>
                        </a:rPr>
                        <a:t>糖含有珪藻土区</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vMerge="1">
                  <a:txBody>
                    <a:bodyPr/>
                    <a:lstStyle/>
                    <a:p>
                      <a:endParaRPr kumimoji="1" lang="ja-JP" altLang="en-US"/>
                    </a:p>
                  </a:txBody>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400" u="none" strike="noStrike" dirty="0" smtClean="0">
                          <a:solidFill>
                            <a:srgbClr val="FF0000"/>
                          </a:solidFill>
                          <a:effectLst/>
                          <a:latin typeface="+mn-ea"/>
                          <a:ea typeface="+mn-ea"/>
                        </a:rPr>
                        <a:t>１０．２</a:t>
                      </a:r>
                      <a:endParaRPr lang="en-US" altLang="ja-JP" sz="1400" b="0" i="0" u="none" strike="noStrike" dirty="0" smtClean="0">
                        <a:solidFill>
                          <a:srgbClr val="FF0000"/>
                        </a:solidFill>
                        <a:effectLst/>
                        <a:latin typeface="+mn-ea"/>
                        <a:ea typeface="+mn-ea"/>
                      </a:endParaRPr>
                    </a:p>
                  </a:txBody>
                  <a:tcPr marL="0" marR="0" marT="0" marB="0" anchor="ctr"/>
                </a:tc>
              </a:tr>
              <a:tr h="180859">
                <a:tc>
                  <a:txBody>
                    <a:bodyPr/>
                    <a:lstStyle/>
                    <a:p>
                      <a:pPr algn="l" fontAlgn="ctr"/>
                      <a:r>
                        <a:rPr lang="ja-JP" altLang="en-US" sz="1400" u="none" strike="noStrike" dirty="0">
                          <a:effectLst/>
                          <a:latin typeface="ＭＳ Ｐゴシック" panose="020B0600070205080204" pitchFamily="50" charset="-128"/>
                          <a:ea typeface="ＭＳ Ｐゴシック" panose="020B0600070205080204" pitchFamily="50" charset="-128"/>
                        </a:rPr>
                        <a:t>無処理区</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ja-JP" altLang="en-US" sz="1400" u="none" strike="noStrike" dirty="0" smtClean="0">
                          <a:effectLst/>
                          <a:latin typeface="+mn-ea"/>
                          <a:ea typeface="+mn-ea"/>
                        </a:rPr>
                        <a:t>１４．６</a:t>
                      </a:r>
                      <a:endParaRPr lang="en-US" altLang="ja-JP" sz="1400" b="0" i="0" u="none" strike="noStrike" dirty="0">
                        <a:solidFill>
                          <a:srgbClr val="000000"/>
                        </a:solidFill>
                        <a:effectLst/>
                        <a:latin typeface="+mn-ea"/>
                        <a:ea typeface="+mn-ea"/>
                      </a:endParaRPr>
                    </a:p>
                  </a:txBody>
                  <a:tcPr marL="0" marR="0" marT="0" marB="0" anchor="ctr">
                    <a:lnB w="12700" cap="flat" cmpd="sng" algn="ctr">
                      <a:solidFill>
                        <a:schemeClr val="tx1"/>
                      </a:solidFill>
                      <a:prstDash val="solid"/>
                      <a:round/>
                      <a:headEnd type="none" w="med" len="med"/>
                      <a:tailEnd type="none" w="med" len="med"/>
                    </a:lnB>
                  </a:tcPr>
                </a:tc>
              </a:tr>
            </a:tbl>
          </a:graphicData>
        </a:graphic>
      </p:graphicFrame>
      <p:graphicFrame>
        <p:nvGraphicFramePr>
          <p:cNvPr id="66" name="表 65"/>
          <p:cNvGraphicFramePr>
            <a:graphicFrameLocks noGrp="1"/>
          </p:cNvGraphicFramePr>
          <p:nvPr>
            <p:extLst>
              <p:ext uri="{D42A27DB-BD31-4B8C-83A1-F6EECF244321}">
                <p14:modId xmlns:p14="http://schemas.microsoft.com/office/powerpoint/2010/main" val="2764707179"/>
              </p:ext>
            </p:extLst>
          </p:nvPr>
        </p:nvGraphicFramePr>
        <p:xfrm>
          <a:off x="7612428" y="13052314"/>
          <a:ext cx="4237763" cy="1524754"/>
        </p:xfrm>
        <a:graphic>
          <a:graphicData uri="http://schemas.openxmlformats.org/drawingml/2006/table">
            <a:tbl>
              <a:tblPr>
                <a:tableStyleId>{5C22544A-7EE6-4342-B048-85BDC9FD1C3A}</a:tableStyleId>
              </a:tblPr>
              <a:tblGrid>
                <a:gridCol w="1722895"/>
                <a:gridCol w="1128832"/>
                <a:gridCol w="1386036"/>
              </a:tblGrid>
              <a:tr h="217822">
                <a:tc gridSpan="3">
                  <a:txBody>
                    <a:bodyPr/>
                    <a:lstStyle/>
                    <a:p>
                      <a:pPr algn="ctr" fontAlgn="ctr"/>
                      <a:r>
                        <a:rPr lang="ja-JP" altLang="en-US" sz="1400" u="none" strike="noStrike" dirty="0" smtClean="0">
                          <a:effectLst/>
                          <a:latin typeface="+mn-ea"/>
                          <a:ea typeface="+mn-ea"/>
                        </a:rPr>
                        <a:t>トマト</a:t>
                      </a:r>
                      <a:r>
                        <a:rPr lang="en-US" altLang="ja-JP" sz="1400" u="none" strike="noStrike" dirty="0" smtClean="0">
                          <a:effectLst/>
                          <a:latin typeface="+mn-ea"/>
                          <a:ea typeface="+mn-ea"/>
                        </a:rPr>
                        <a:t>2</a:t>
                      </a:r>
                      <a:r>
                        <a:rPr lang="ja-JP" altLang="en-US" sz="1400" u="none" strike="noStrike" dirty="0" smtClean="0">
                          <a:effectLst/>
                          <a:latin typeface="+mn-ea"/>
                          <a:ea typeface="+mn-ea"/>
                        </a:rPr>
                        <a:t>作目</a:t>
                      </a:r>
                      <a:endParaRPr lang="ja-JP" altLang="en-US" sz="1400" b="0" i="0" u="none" strike="noStrike" dirty="0">
                        <a:solidFill>
                          <a:srgbClr val="000000"/>
                        </a:solidFill>
                        <a:effectLst/>
                        <a:latin typeface="+mn-ea"/>
                        <a:ea typeface="+mn-ea"/>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217822">
                <a:tc>
                  <a:txBody>
                    <a:bodyPr/>
                    <a:lstStyle/>
                    <a:p>
                      <a:pPr algn="l" fontAlgn="ctr"/>
                      <a:r>
                        <a:rPr lang="zh-CN" altLang="en-US" sz="1400" u="none" strike="noStrike" dirty="0">
                          <a:effectLst/>
                          <a:latin typeface="ＭＳ Ｐゴシック" panose="020B0600070205080204" pitchFamily="50" charset="-128"/>
                          <a:ea typeface="ＭＳ Ｐゴシック" panose="020B0600070205080204" pitchFamily="50" charset="-128"/>
                        </a:rPr>
                        <a:t>糖蜜吸着資材区</a:t>
                      </a:r>
                      <a:endParaRPr lang="zh-CN"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tcPr>
                </a:tc>
                <a:tc rowSpan="3">
                  <a:txBody>
                    <a:bodyPr/>
                    <a:lstStyle/>
                    <a:p>
                      <a:pPr algn="ctr" fontAlgn="ctr"/>
                      <a:r>
                        <a:rPr lang="ja-JP" altLang="en-US" sz="1400" u="none" strike="noStrike" dirty="0">
                          <a:effectLst/>
                          <a:latin typeface="+mn-ea"/>
                          <a:ea typeface="+mn-ea"/>
                        </a:rPr>
                        <a:t>発病度</a:t>
                      </a:r>
                      <a:endParaRPr lang="ja-JP" altLang="en-US" sz="1400" b="0" i="0" u="none" strike="noStrike" dirty="0">
                        <a:solidFill>
                          <a:srgbClr val="000000"/>
                        </a:solidFill>
                        <a:effectLst/>
                        <a:latin typeface="+mn-ea"/>
                        <a:ea typeface="+mn-ea"/>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400" u="none" strike="noStrike" dirty="0" smtClean="0">
                          <a:solidFill>
                            <a:srgbClr val="FF0000"/>
                          </a:solidFill>
                          <a:effectLst/>
                          <a:latin typeface="+mn-ea"/>
                          <a:ea typeface="+mn-ea"/>
                        </a:rPr>
                        <a:t>２．８</a:t>
                      </a:r>
                      <a:endParaRPr lang="en-US" altLang="ja-JP" sz="1400" b="0" i="0" u="none" strike="noStrike" dirty="0">
                        <a:solidFill>
                          <a:srgbClr val="FF0000"/>
                        </a:solidFill>
                        <a:effectLst/>
                        <a:latin typeface="+mn-ea"/>
                        <a:ea typeface="+mn-ea"/>
                      </a:endParaRPr>
                    </a:p>
                  </a:txBody>
                  <a:tcPr marL="0" marR="0" marT="0" marB="0" anchor="ctr">
                    <a:lnT w="12700" cap="flat" cmpd="sng" algn="ctr">
                      <a:solidFill>
                        <a:schemeClr val="tx1"/>
                      </a:solidFill>
                      <a:prstDash val="solid"/>
                      <a:round/>
                      <a:headEnd type="none" w="med" len="med"/>
                      <a:tailEnd type="none" w="med" len="med"/>
                    </a:lnT>
                  </a:tcPr>
                </a:tc>
              </a:tr>
              <a:tr h="217822">
                <a:tc>
                  <a:txBody>
                    <a:bodyPr/>
                    <a:lstStyle/>
                    <a:p>
                      <a:pPr algn="l" fontAlgn="ctr"/>
                      <a:r>
                        <a:rPr lang="ja-JP" altLang="en-US" sz="1400" u="none" strike="noStrike" dirty="0">
                          <a:effectLst/>
                          <a:latin typeface="ＭＳ Ｐゴシック" panose="020B0600070205080204" pitchFamily="50" charset="-128"/>
                          <a:ea typeface="ＭＳ Ｐゴシック" panose="020B0600070205080204" pitchFamily="50" charset="-128"/>
                        </a:rPr>
                        <a:t>糖含有珪藻土区</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vMerge="1">
                  <a:txBody>
                    <a:bodyPr/>
                    <a:lstStyle/>
                    <a:p>
                      <a:endParaRPr kumimoji="1" lang="ja-JP" altLang="en-US"/>
                    </a:p>
                  </a:txBody>
                  <a:tcPr/>
                </a:tc>
                <a:tc>
                  <a:txBody>
                    <a:bodyPr/>
                    <a:lstStyle/>
                    <a:p>
                      <a:pPr algn="r" fontAlgn="ctr"/>
                      <a:r>
                        <a:rPr lang="ja-JP" altLang="en-US" sz="1400" u="none" strike="noStrike" dirty="0" smtClean="0">
                          <a:solidFill>
                            <a:srgbClr val="FF0000"/>
                          </a:solidFill>
                          <a:effectLst/>
                          <a:latin typeface="+mn-ea"/>
                          <a:ea typeface="+mn-ea"/>
                        </a:rPr>
                        <a:t>５．１</a:t>
                      </a:r>
                      <a:endParaRPr lang="en-US" altLang="ja-JP" sz="1400" b="0" i="0" u="none" strike="noStrike" dirty="0">
                        <a:solidFill>
                          <a:srgbClr val="FF0000"/>
                        </a:solidFill>
                        <a:effectLst/>
                        <a:latin typeface="+mn-ea"/>
                        <a:ea typeface="+mn-ea"/>
                      </a:endParaRPr>
                    </a:p>
                  </a:txBody>
                  <a:tcPr marL="0" marR="0" marT="0" marB="0" anchor="ctr"/>
                </a:tc>
              </a:tr>
              <a:tr h="217822">
                <a:tc>
                  <a:txBody>
                    <a:bodyPr/>
                    <a:lstStyle/>
                    <a:p>
                      <a:pPr algn="l" fontAlgn="ctr"/>
                      <a:r>
                        <a:rPr lang="ja-JP" altLang="en-US" sz="1400" u="none" strike="noStrike" dirty="0">
                          <a:effectLst/>
                          <a:latin typeface="ＭＳ Ｐゴシック" panose="020B0600070205080204" pitchFamily="50" charset="-128"/>
                          <a:ea typeface="ＭＳ Ｐゴシック" panose="020B0600070205080204" pitchFamily="50" charset="-128"/>
                        </a:rPr>
                        <a:t>無処理区</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ja-JP" altLang="en-US" sz="1400" u="none" strike="noStrike" dirty="0" smtClean="0">
                          <a:effectLst/>
                          <a:latin typeface="+mn-ea"/>
                          <a:ea typeface="+mn-ea"/>
                        </a:rPr>
                        <a:t>１２．６</a:t>
                      </a:r>
                      <a:endParaRPr lang="en-US" altLang="ja-JP" sz="1400" b="0" i="0" u="none" strike="noStrike" dirty="0">
                        <a:solidFill>
                          <a:srgbClr val="000000"/>
                        </a:solidFill>
                        <a:effectLst/>
                        <a:latin typeface="+mn-ea"/>
                        <a:ea typeface="+mn-ea"/>
                      </a:endParaRPr>
                    </a:p>
                  </a:txBody>
                  <a:tcPr marL="0" marR="0" marT="0" marB="0" anchor="ctr">
                    <a:lnB w="12700" cap="flat" cmpd="sng" algn="ctr">
                      <a:solidFill>
                        <a:schemeClr val="tx1"/>
                      </a:solidFill>
                      <a:prstDash val="solid"/>
                      <a:round/>
                      <a:headEnd type="none" w="med" len="med"/>
                      <a:tailEnd type="none" w="med" len="med"/>
                    </a:lnB>
                  </a:tcPr>
                </a:tc>
              </a:tr>
              <a:tr h="217822">
                <a:tc>
                  <a:txBody>
                    <a:bodyPr/>
                    <a:lstStyle/>
                    <a:p>
                      <a:pPr algn="l" fontAlgn="ctr"/>
                      <a:r>
                        <a:rPr lang="zh-CN" altLang="en-US" sz="1400" u="none" strike="noStrike" dirty="0">
                          <a:effectLst/>
                          <a:latin typeface="ＭＳ Ｐゴシック" panose="020B0600070205080204" pitchFamily="50" charset="-128"/>
                          <a:ea typeface="ＭＳ Ｐゴシック" panose="020B0600070205080204" pitchFamily="50" charset="-128"/>
                        </a:rPr>
                        <a:t>糖蜜吸着資材区</a:t>
                      </a:r>
                      <a:endParaRPr lang="zh-CN"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tcPr>
                </a:tc>
                <a:tc rowSpan="3">
                  <a:txBody>
                    <a:bodyPr/>
                    <a:lstStyle/>
                    <a:p>
                      <a:pPr algn="ctr" fontAlgn="ctr"/>
                      <a:r>
                        <a:rPr lang="ja-JP" altLang="en-US" sz="1400" u="none" strike="noStrike" dirty="0" smtClean="0">
                          <a:effectLst/>
                          <a:latin typeface="+mn-ea"/>
                          <a:ea typeface="+mn-ea"/>
                        </a:rPr>
                        <a:t>発病率</a:t>
                      </a:r>
                      <a:r>
                        <a:rPr lang="en-US" altLang="ja-JP" sz="1400" u="none" strike="noStrike" dirty="0" smtClean="0">
                          <a:effectLst/>
                          <a:latin typeface="+mn-ea"/>
                          <a:ea typeface="+mn-ea"/>
                        </a:rPr>
                        <a:t>(%)</a:t>
                      </a:r>
                      <a:endParaRPr lang="ja-JP" altLang="en-US" sz="1400" b="0" i="0" u="none" strike="noStrike" dirty="0">
                        <a:solidFill>
                          <a:srgbClr val="000000"/>
                        </a:solidFill>
                        <a:effectLst/>
                        <a:latin typeface="+mn-ea"/>
                        <a:ea typeface="+mn-ea"/>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1400" u="none" strike="noStrike" dirty="0" smtClean="0">
                          <a:solidFill>
                            <a:srgbClr val="FF0000"/>
                          </a:solidFill>
                          <a:effectLst/>
                          <a:latin typeface="+mn-ea"/>
                          <a:ea typeface="+mn-ea"/>
                        </a:rPr>
                        <a:t>４．０</a:t>
                      </a:r>
                      <a:endParaRPr lang="en-US" altLang="ja-JP" sz="1400" b="0" i="0" u="none" strike="noStrike" dirty="0">
                        <a:solidFill>
                          <a:srgbClr val="FF0000"/>
                        </a:solidFill>
                        <a:effectLst/>
                        <a:latin typeface="+mn-ea"/>
                        <a:ea typeface="+mn-ea"/>
                      </a:endParaRPr>
                    </a:p>
                  </a:txBody>
                  <a:tcPr marL="0" marR="0" marT="0" marB="0" anchor="ctr">
                    <a:lnT w="12700" cap="flat" cmpd="sng" algn="ctr">
                      <a:solidFill>
                        <a:schemeClr val="tx1"/>
                      </a:solidFill>
                      <a:prstDash val="solid"/>
                      <a:round/>
                      <a:headEnd type="none" w="med" len="med"/>
                      <a:tailEnd type="none" w="med" len="med"/>
                    </a:lnT>
                  </a:tcPr>
                </a:tc>
              </a:tr>
              <a:tr h="217822">
                <a:tc>
                  <a:txBody>
                    <a:bodyPr/>
                    <a:lstStyle/>
                    <a:p>
                      <a:pPr algn="l" fontAlgn="ctr"/>
                      <a:r>
                        <a:rPr lang="ja-JP" altLang="en-US" sz="1400" u="none" strike="noStrike" dirty="0">
                          <a:effectLst/>
                          <a:latin typeface="ＭＳ Ｐゴシック" panose="020B0600070205080204" pitchFamily="50" charset="-128"/>
                          <a:ea typeface="ＭＳ Ｐゴシック" panose="020B0600070205080204" pitchFamily="50" charset="-128"/>
                        </a:rPr>
                        <a:t>糖含有珪藻土区</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vMerge="1">
                  <a:txBody>
                    <a:bodyPr/>
                    <a:lstStyle/>
                    <a:p>
                      <a:endParaRPr kumimoji="1" lang="ja-JP" altLang="en-US"/>
                    </a:p>
                  </a:txBody>
                  <a:tcPr/>
                </a:tc>
                <a:tc>
                  <a:txBody>
                    <a:bodyPr/>
                    <a:lstStyle/>
                    <a:p>
                      <a:pPr algn="r" fontAlgn="ctr"/>
                      <a:r>
                        <a:rPr lang="ja-JP" altLang="en-US" sz="1400" u="none" strike="noStrike" dirty="0" smtClean="0">
                          <a:solidFill>
                            <a:srgbClr val="FF0000"/>
                          </a:solidFill>
                          <a:effectLst/>
                          <a:latin typeface="+mn-ea"/>
                          <a:ea typeface="+mn-ea"/>
                        </a:rPr>
                        <a:t>６．５</a:t>
                      </a:r>
                      <a:endParaRPr lang="en-US" altLang="ja-JP" sz="1400" b="0" i="0" u="none" strike="noStrike" dirty="0">
                        <a:solidFill>
                          <a:srgbClr val="FF0000"/>
                        </a:solidFill>
                        <a:effectLst/>
                        <a:latin typeface="+mn-ea"/>
                        <a:ea typeface="+mn-ea"/>
                      </a:endParaRPr>
                    </a:p>
                  </a:txBody>
                  <a:tcPr marL="0" marR="0" marT="0" marB="0" anchor="ctr"/>
                </a:tc>
              </a:tr>
              <a:tr h="217822">
                <a:tc>
                  <a:txBody>
                    <a:bodyPr/>
                    <a:lstStyle/>
                    <a:p>
                      <a:pPr algn="l" fontAlgn="ctr"/>
                      <a:r>
                        <a:rPr lang="ja-JP" altLang="en-US" sz="1400" u="none" strike="noStrike" dirty="0">
                          <a:effectLst/>
                          <a:latin typeface="ＭＳ Ｐゴシック" panose="020B0600070205080204" pitchFamily="50" charset="-128"/>
                          <a:ea typeface="ＭＳ Ｐゴシック" panose="020B0600070205080204" pitchFamily="50" charset="-128"/>
                        </a:rPr>
                        <a:t>無処理区</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ja-JP" altLang="en-US" sz="1400" u="none" strike="noStrike" dirty="0" smtClean="0">
                          <a:effectLst/>
                          <a:latin typeface="+mn-ea"/>
                          <a:ea typeface="+mn-ea"/>
                        </a:rPr>
                        <a:t>１４．９</a:t>
                      </a:r>
                      <a:endParaRPr lang="en-US" altLang="ja-JP" sz="1400" b="0" i="0" u="none" strike="noStrike" dirty="0">
                        <a:solidFill>
                          <a:srgbClr val="000000"/>
                        </a:solidFill>
                        <a:effectLst/>
                        <a:latin typeface="+mn-ea"/>
                        <a:ea typeface="+mn-ea"/>
                      </a:endParaRPr>
                    </a:p>
                  </a:txBody>
                  <a:tcPr marL="0" marR="0" marT="0" marB="0" anchor="ctr">
                    <a:lnB w="12700" cap="flat" cmpd="sng" algn="ctr">
                      <a:solidFill>
                        <a:schemeClr val="tx1"/>
                      </a:solidFill>
                      <a:prstDash val="solid"/>
                      <a:round/>
                      <a:headEnd type="none" w="med" len="med"/>
                      <a:tailEnd type="none" w="med" len="med"/>
                    </a:lnB>
                  </a:tcPr>
                </a:tc>
              </a:tr>
            </a:tbl>
          </a:graphicData>
        </a:graphic>
      </p:graphicFrame>
      <p:sp>
        <p:nvSpPr>
          <p:cNvPr id="6" name="正方形/長方形 5"/>
          <p:cNvSpPr/>
          <p:nvPr/>
        </p:nvSpPr>
        <p:spPr>
          <a:xfrm>
            <a:off x="1773188" y="15841165"/>
            <a:ext cx="10301345" cy="276999"/>
          </a:xfrm>
          <a:prstGeom prst="rect">
            <a:avLst/>
          </a:prstGeom>
        </p:spPr>
        <p:txBody>
          <a:bodyPr wrap="square">
            <a:spAutoFit/>
          </a:bodyPr>
          <a:lstStyle/>
          <a:p>
            <a:r>
              <a:rPr lang="ja-JP" altLang="en-US" sz="1200" u="sng" dirty="0"/>
              <a:t>本研究は、内閣府　戦略的イノベーション創造プログラム（</a:t>
            </a:r>
            <a:r>
              <a:rPr lang="en-US" altLang="ja-JP" sz="1200" u="sng" dirty="0"/>
              <a:t>SIP</a:t>
            </a:r>
            <a:r>
              <a:rPr lang="ja-JP" altLang="en-US" sz="1200" u="sng" dirty="0"/>
              <a:t>）「次世代農林水産創造技術」（管理法人</a:t>
            </a:r>
            <a:r>
              <a:rPr lang="ja-JP" altLang="en-US" sz="1200" u="sng" dirty="0" smtClean="0"/>
              <a:t>：農研機構　生</a:t>
            </a:r>
            <a:r>
              <a:rPr lang="ja-JP" altLang="en-US" sz="1200" u="sng" dirty="0"/>
              <a:t>研支援センター）によって実施されました。</a:t>
            </a:r>
            <a:endParaRPr lang="en-US" altLang="ja-JP" sz="1200" u="sng" dirty="0"/>
          </a:p>
        </p:txBody>
      </p:sp>
      <p:sp>
        <p:nvSpPr>
          <p:cNvPr id="8" name="テキスト ボックス 7"/>
          <p:cNvSpPr txBox="1"/>
          <p:nvPr/>
        </p:nvSpPr>
        <p:spPr>
          <a:xfrm>
            <a:off x="5108479" y="15610332"/>
            <a:ext cx="669851" cy="369332"/>
          </a:xfrm>
          <a:prstGeom prst="rect">
            <a:avLst/>
          </a:prstGeom>
          <a:noFill/>
        </p:spPr>
        <p:txBody>
          <a:bodyPr wrap="square" rtlCol="0">
            <a:spAutoFit/>
          </a:bodyPr>
          <a:lstStyle/>
          <a:p>
            <a:r>
              <a:rPr kumimoji="1" lang="ja-JP" altLang="en-US" dirty="0" smtClean="0"/>
              <a:t>　　</a:t>
            </a:r>
            <a:r>
              <a:rPr kumimoji="1" lang="en-US" altLang="ja-JP" dirty="0" smtClean="0"/>
              <a:t>5</a:t>
            </a:r>
            <a:endParaRPr kumimoji="1" lang="ja-JP" altLang="en-US" dirty="0"/>
          </a:p>
        </p:txBody>
      </p:sp>
    </p:spTree>
    <p:extLst>
      <p:ext uri="{BB962C8B-B14F-4D97-AF65-F5344CB8AC3E}">
        <p14:creationId xmlns:p14="http://schemas.microsoft.com/office/powerpoint/2010/main" val="3750860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TotalTime>
  <Words>424</Words>
  <Application>Microsoft Office PowerPoint</Application>
  <PresentationFormat>ユーザー設定</PresentationFormat>
  <Paragraphs>197</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浅井　雅美</dc:creator>
  <cp:lastModifiedBy>menteadmin</cp:lastModifiedBy>
  <cp:revision>65</cp:revision>
  <cp:lastPrinted>2018-11-27T02:25:35Z</cp:lastPrinted>
  <dcterms:created xsi:type="dcterms:W3CDTF">2017-09-28T06:31:54Z</dcterms:created>
  <dcterms:modified xsi:type="dcterms:W3CDTF">2019-01-29T09:01:46Z</dcterms:modified>
</cp:coreProperties>
</file>