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07200" cy="9939338"/>
  <p:defaultTextStyle>
    <a:defPPr>
      <a:defRPr lang="ja-JP"/>
    </a:defPPr>
    <a:lvl1pPr marL="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kumimoji="1"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CF32D"/>
    <a:srgbClr val="42F62A"/>
    <a:srgbClr val="83EE32"/>
    <a:srgbClr val="10E0FC"/>
    <a:srgbClr val="8CE43C"/>
    <a:srgbClr val="94B76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7" d="100"/>
          <a:sy n="27" d="100"/>
        </p:scale>
        <p:origin x="-1044" y="409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kumimoji="1"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kumimoji="1"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kumimoji="1"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e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128938" y="39102380"/>
            <a:ext cx="30302021" cy="44627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ja-JP" altLang="en-US" sz="4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4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 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○富山湾の魚介類を原料に、その風味や食感を活かした新しいソーセージをつくりました　　　　　</a:t>
            </a:r>
          </a:p>
          <a:p>
            <a:pPr>
              <a:spcBef>
                <a:spcPct val="0"/>
              </a:spcBef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　　        ○製造方法は簡易で、手動</a:t>
            </a:r>
            <a:r>
              <a:rPr lang="ja-JP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充てん</a:t>
            </a:r>
            <a:r>
              <a:rPr lang="ja-JP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機など</a:t>
            </a:r>
            <a:r>
              <a:rPr lang="ja-JP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の設備</a:t>
            </a:r>
            <a:r>
              <a:rPr lang="ja-JP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で製造が</a:t>
            </a:r>
            <a:r>
              <a:rPr lang="ja-JP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可能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14665523" y="15482112"/>
            <a:ext cx="1368152" cy="542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665" y="7377269"/>
            <a:ext cx="3973358" cy="25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87" y="7331037"/>
            <a:ext cx="3625145" cy="272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正方形/長方形 4"/>
          <p:cNvSpPr>
            <a:spLocks noChangeArrowheads="1"/>
          </p:cNvSpPr>
          <p:nvPr/>
        </p:nvSpPr>
        <p:spPr bwMode="auto">
          <a:xfrm>
            <a:off x="6118423" y="5501541"/>
            <a:ext cx="20211961" cy="175432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富山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湾</a:t>
            </a: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天然のいけ</a:t>
            </a:r>
            <a:r>
              <a:rPr lang="ja-JP" altLang="en-US" sz="5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すと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呼ばれ、</a:t>
            </a: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ブリ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ホタルイカ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全国的</a:t>
            </a: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に有名な水産資源があります</a:t>
            </a:r>
            <a:endParaRPr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7029357" y="10431843"/>
            <a:ext cx="17662176" cy="175432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</a:t>
            </a:r>
            <a:r>
              <a:rPr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湾の豊富な魚介類を原料に、その風味や</a:t>
            </a:r>
            <a:r>
              <a:rPr lang="ja-JP" altLang="en-US" sz="5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色、食感を活かした</a:t>
            </a:r>
            <a:r>
              <a:rPr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新しいソーセージ</a:t>
            </a:r>
            <a:r>
              <a:rPr lang="ja-JP" altLang="en-US" sz="5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352" y="7398149"/>
            <a:ext cx="3751182" cy="25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正方形/長方形 5"/>
          <p:cNvSpPr>
            <a:spLocks noChangeArrowheads="1"/>
          </p:cNvSpPr>
          <p:nvPr/>
        </p:nvSpPr>
        <p:spPr bwMode="auto">
          <a:xfrm>
            <a:off x="6807286" y="13040713"/>
            <a:ext cx="2343629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●ビニルケーシングではなく天然羊腸を使用</a:t>
            </a: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原料それぞれの風味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、歯ごたえ、</a:t>
            </a:r>
            <a:r>
              <a:rPr lang="ja-JP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外観の特徴を</a:t>
            </a: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活かした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商品を</a:t>
            </a: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種類の</a:t>
            </a: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ソーセージ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ラインアップ</a:t>
            </a:r>
            <a:endParaRPr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83"/>
          <p:cNvSpPr>
            <a:spLocks noChangeArrowheads="1"/>
          </p:cNvSpPr>
          <p:nvPr/>
        </p:nvSpPr>
        <p:spPr bwMode="auto">
          <a:xfrm>
            <a:off x="5186308" y="16246600"/>
            <a:ext cx="21348274" cy="923330"/>
          </a:xfrm>
          <a:prstGeom prst="rect">
            <a:avLst/>
          </a:prstGeom>
          <a:solidFill>
            <a:srgbClr val="ACF32D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ブリ、イカ、エビ、魚肉</a:t>
            </a:r>
            <a:r>
              <a:rPr lang="ja-JP" altLang="en-US" sz="54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すり</a:t>
            </a:r>
            <a:r>
              <a:rPr lang="ja-JP" altLang="en-US" sz="5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身についてソーセージ製造条件を検討</a:t>
            </a:r>
            <a:endParaRPr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404" y="7273108"/>
            <a:ext cx="3813033" cy="2859775"/>
          </a:xfrm>
          <a:prstGeom prst="rect">
            <a:avLst/>
          </a:prstGeom>
        </p:spPr>
      </p:pic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4635500" y="144316"/>
            <a:ext cx="24743989" cy="48641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17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5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2457450" y="687241"/>
            <a:ext cx="29052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とやま</a:t>
            </a:r>
            <a:r>
              <a:rPr lang="ja-JP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特産物ソーセージの</a:t>
            </a:r>
            <a:r>
              <a:rPr lang="ja-JP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開発</a:t>
            </a:r>
            <a:r>
              <a:rPr lang="ja-JP" altLang="en-US" sz="8800" dirty="0" smtClean="0">
                <a:solidFill>
                  <a:schemeClr val="bg1"/>
                </a:solidFill>
              </a:rPr>
              <a:t>　</a:t>
            </a:r>
          </a:p>
          <a:p>
            <a:pPr algn="ctr" eaLnBrk="1" hangingPunct="1">
              <a:defRPr/>
            </a:pPr>
            <a:r>
              <a:rPr lang="ja-JP" altLang="en-US" sz="6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県産</a:t>
            </a:r>
            <a:r>
              <a:rPr lang="ja-JP" altLang="en-US" sz="6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水産物を用いて富山オリジナルソーセージ</a:t>
            </a:r>
            <a:r>
              <a:rPr lang="ja-JP" altLang="en-US" sz="6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を～</a:t>
            </a:r>
            <a:endParaRPr lang="ja-JP" altLang="en-US" sz="6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5400" dirty="0" smtClean="0">
                <a:solidFill>
                  <a:schemeClr val="bg1"/>
                </a:solidFill>
              </a:rPr>
              <a:t>　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ja-JP" altLang="en-US" sz="5400" dirty="0" smtClean="0">
                <a:solidFill>
                  <a:schemeClr val="bg1"/>
                </a:solidFill>
              </a:rPr>
              <a:t>　　　</a:t>
            </a:r>
          </a:p>
        </p:txBody>
      </p:sp>
      <p:sp>
        <p:nvSpPr>
          <p:cNvPr id="46" name="正方形/長方形 2"/>
          <p:cNvSpPr>
            <a:spLocks noChangeArrowheads="1"/>
          </p:cNvSpPr>
          <p:nvPr/>
        </p:nvSpPr>
        <p:spPr bwMode="auto">
          <a:xfrm>
            <a:off x="9166037" y="3919294"/>
            <a:ext cx="15682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5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富山県農林水産総合技術センター　</a:t>
            </a:r>
            <a:r>
              <a:rPr kumimoji="0" lang="ja-JP" altLang="en-US" sz="5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食品研究所</a:t>
            </a:r>
            <a:endParaRPr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Picture 1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7" y="1002306"/>
            <a:ext cx="36258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角丸四角形 40"/>
          <p:cNvSpPr>
            <a:spLocks noChangeArrowheads="1"/>
          </p:cNvSpPr>
          <p:nvPr/>
        </p:nvSpPr>
        <p:spPr bwMode="auto">
          <a:xfrm>
            <a:off x="999063" y="5548772"/>
            <a:ext cx="4499595" cy="90086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321175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4321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背景と目的</a:t>
            </a:r>
            <a:endParaRPr kumimoji="1" lang="en-US" altLang="ja-JP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角丸四角形 40"/>
          <p:cNvSpPr>
            <a:spLocks noChangeArrowheads="1"/>
          </p:cNvSpPr>
          <p:nvPr/>
        </p:nvSpPr>
        <p:spPr bwMode="auto">
          <a:xfrm>
            <a:off x="1131041" y="13033748"/>
            <a:ext cx="3617256" cy="84706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321175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4321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方　法</a:t>
            </a:r>
            <a:endParaRPr kumimoji="1" lang="en-US" altLang="ja-JP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角丸四角形 40"/>
          <p:cNvSpPr>
            <a:spLocks noChangeArrowheads="1"/>
          </p:cNvSpPr>
          <p:nvPr/>
        </p:nvSpPr>
        <p:spPr bwMode="auto">
          <a:xfrm>
            <a:off x="1146450" y="18011212"/>
            <a:ext cx="3369935" cy="875366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321175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4321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成　果</a:t>
            </a:r>
            <a:endParaRPr kumimoji="1" lang="en-US" altLang="ja-JP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角丸四角形 40"/>
          <p:cNvSpPr>
            <a:spLocks noChangeArrowheads="1"/>
          </p:cNvSpPr>
          <p:nvPr/>
        </p:nvSpPr>
        <p:spPr bwMode="auto">
          <a:xfrm>
            <a:off x="1265565" y="40430629"/>
            <a:ext cx="3369935" cy="89774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321175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4321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kumimoji="1" lang="en-US" altLang="ja-JP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 bwMode="auto">
          <a:xfrm>
            <a:off x="829662" y="5256884"/>
            <a:ext cx="29343421" cy="7259885"/>
          </a:xfrm>
          <a:prstGeom prst="roundRect">
            <a:avLst>
              <a:gd name="adj" fmla="val 3428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4321175" eaLnBrk="1" hangingPunct="1">
              <a:defRPr/>
            </a:pPr>
            <a:endParaRPr lang="ja-JP" altLang="en-US" sz="8500">
              <a:latin typeface="Arial" charset="0"/>
            </a:endParaRPr>
          </a:p>
        </p:txBody>
      </p:sp>
      <p:sp>
        <p:nvSpPr>
          <p:cNvPr id="74" name="角丸四角形 73"/>
          <p:cNvSpPr/>
          <p:nvPr/>
        </p:nvSpPr>
        <p:spPr bwMode="auto">
          <a:xfrm>
            <a:off x="772526" y="12808331"/>
            <a:ext cx="29343421" cy="4611267"/>
          </a:xfrm>
          <a:prstGeom prst="roundRect">
            <a:avLst>
              <a:gd name="adj" fmla="val 3428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4321175" eaLnBrk="1" hangingPunct="1">
              <a:defRPr/>
            </a:pPr>
            <a:endParaRPr lang="ja-JP" altLang="en-US" sz="8500">
              <a:latin typeface="Arial" charset="0"/>
            </a:endParaRPr>
          </a:p>
        </p:txBody>
      </p:sp>
      <p:sp>
        <p:nvSpPr>
          <p:cNvPr id="75" name="角丸四角形 74"/>
          <p:cNvSpPr/>
          <p:nvPr/>
        </p:nvSpPr>
        <p:spPr bwMode="auto">
          <a:xfrm>
            <a:off x="772525" y="17778534"/>
            <a:ext cx="29343421" cy="22106389"/>
          </a:xfrm>
          <a:prstGeom prst="roundRect">
            <a:avLst>
              <a:gd name="adj" fmla="val 3428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4321175" eaLnBrk="1" hangingPunct="1">
              <a:defRPr/>
            </a:pPr>
            <a:endParaRPr lang="ja-JP" altLang="en-US" sz="8500">
              <a:latin typeface="Arial" charset="0"/>
            </a:endParaRPr>
          </a:p>
        </p:txBody>
      </p:sp>
      <p:sp>
        <p:nvSpPr>
          <p:cNvPr id="76" name="角丸四角形 75"/>
          <p:cNvSpPr/>
          <p:nvPr/>
        </p:nvSpPr>
        <p:spPr bwMode="auto">
          <a:xfrm>
            <a:off x="829663" y="40239030"/>
            <a:ext cx="29644800" cy="2742266"/>
          </a:xfrm>
          <a:prstGeom prst="roundRect">
            <a:avLst>
              <a:gd name="adj" fmla="val 3428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4321175" eaLnBrk="1" hangingPunct="1">
              <a:defRPr/>
            </a:pPr>
            <a:endParaRPr lang="ja-JP" altLang="en-US" sz="8500">
              <a:latin typeface="Arial" charset="0"/>
            </a:endParaRPr>
          </a:p>
        </p:txBody>
      </p:sp>
      <p:pic>
        <p:nvPicPr>
          <p:cNvPr id="56" name="図 55" descr="P102018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78768" y="18052869"/>
            <a:ext cx="7440570" cy="52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図 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3581" y="24186277"/>
            <a:ext cx="7718417" cy="530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図 77" descr="C:\Users\terashima\Desktop\成果発表会2018.3\昆布巻き蒲鉾ソーセージ\P103049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824" y="24364075"/>
            <a:ext cx="7389822" cy="529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図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12" y="26847709"/>
            <a:ext cx="4174604" cy="31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D:\エビソーセージ\P102025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890" y="26847710"/>
            <a:ext cx="4210595" cy="31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 descr="D:\とやまの特産物ソーセージ\イカソーセージ\P102035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25" y="20871283"/>
            <a:ext cx="4022035" cy="301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3"/>
          <p:cNvSpPr txBox="1">
            <a:spLocks noChangeArrowheads="1"/>
          </p:cNvSpPr>
          <p:nvPr/>
        </p:nvSpPr>
        <p:spPr bwMode="auto">
          <a:xfrm>
            <a:off x="4176689" y="23485056"/>
            <a:ext cx="11665296" cy="6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713740" algn="just">
              <a:spcAft>
                <a:spcPts val="0"/>
              </a:spcAft>
            </a:pPr>
            <a:r>
              <a:rPr lang="ja-JP" altLang="en-US" sz="3200" b="1" kern="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　　　　　　</a:t>
            </a:r>
            <a:r>
              <a:rPr lang="ja-JP" sz="3200" b="1" kern="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ブリソーセージ</a:t>
            </a:r>
            <a:endParaRPr lang="ja-JP" sz="3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4"/>
          <p:cNvSpPr txBox="1">
            <a:spLocks noChangeArrowheads="1"/>
          </p:cNvSpPr>
          <p:nvPr/>
        </p:nvSpPr>
        <p:spPr bwMode="auto">
          <a:xfrm>
            <a:off x="18279828" y="23614908"/>
            <a:ext cx="5256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indent="99695" algn="just">
              <a:spcAft>
                <a:spcPts val="0"/>
              </a:spcAft>
            </a:pPr>
            <a:r>
              <a:rPr lang="ja-JP" altLang="en-US" sz="3200" b="1" kern="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sz="3200" b="1" kern="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イカソーセージ</a:t>
            </a:r>
            <a:endParaRPr lang="ja-JP" sz="3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8079701" y="2989850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エビソーセージ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8528914" y="3001892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昆布入り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かまぼこ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ソーセージ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6" name="Picture 24" descr="C:\Users\寺島\Desktop\新しいフォルダ (2)\P102018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6" y="18002558"/>
            <a:ext cx="7465635" cy="53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D:\とやまの特産物ソーセージ\ブリソーセージ2015.9\P100097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304" y="20651990"/>
            <a:ext cx="3985944" cy="29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0585" y="30789762"/>
            <a:ext cx="24685150" cy="903096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1662433" y="41773776"/>
            <a:ext cx="213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>
                <a:latin typeface="+mj-ea"/>
                <a:ea typeface="+mj-ea"/>
              </a:rPr>
              <a:t>13</a:t>
            </a:r>
            <a:endParaRPr kumimoji="1" lang="ja-JP" altLang="en-US" sz="6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37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112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鹿島　真樹</dc:creator>
  <cp:lastModifiedBy>menteadmin</cp:lastModifiedBy>
  <cp:revision>97</cp:revision>
  <cp:lastPrinted>2019-01-29T09:37:20Z</cp:lastPrinted>
  <dcterms:created xsi:type="dcterms:W3CDTF">2017-08-17T01:29:57Z</dcterms:created>
  <dcterms:modified xsi:type="dcterms:W3CDTF">2019-01-29T09:37:21Z</dcterms:modified>
</cp:coreProperties>
</file>