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82" y="84"/>
      </p:cViewPr>
      <p:guideLst>
        <p:guide orient="horz" pos="2880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6324" y="3371088"/>
            <a:ext cx="428625" cy="516890"/>
          </a:xfrm>
          <a:custGeom>
            <a:avLst/>
            <a:gdLst/>
            <a:ahLst/>
            <a:cxnLst/>
            <a:rect l="l" t="t" r="r" b="b"/>
            <a:pathLst>
              <a:path w="428625" h="516889">
                <a:moveTo>
                  <a:pt x="0" y="0"/>
                </a:moveTo>
                <a:lnTo>
                  <a:pt x="0" y="302514"/>
                </a:lnTo>
                <a:lnTo>
                  <a:pt x="214122" y="516636"/>
                </a:lnTo>
                <a:lnTo>
                  <a:pt x="428244" y="302514"/>
                </a:lnTo>
                <a:lnTo>
                  <a:pt x="428244" y="214122"/>
                </a:lnTo>
                <a:lnTo>
                  <a:pt x="214122" y="214122"/>
                </a:lnTo>
                <a:lnTo>
                  <a:pt x="0" y="0"/>
                </a:lnTo>
                <a:close/>
              </a:path>
              <a:path w="428625" h="516889">
                <a:moveTo>
                  <a:pt x="428244" y="0"/>
                </a:moveTo>
                <a:lnTo>
                  <a:pt x="214122" y="214122"/>
                </a:lnTo>
                <a:lnTo>
                  <a:pt x="428244" y="214122"/>
                </a:lnTo>
                <a:lnTo>
                  <a:pt x="428244" y="0"/>
                </a:lnTo>
                <a:close/>
              </a:path>
            </a:pathLst>
          </a:custGeom>
          <a:solidFill>
            <a:srgbClr val="2DFF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68858" y="3370328"/>
            <a:ext cx="5763895" cy="302260"/>
          </a:xfrm>
          <a:custGeom>
            <a:avLst/>
            <a:gdLst/>
            <a:ahLst/>
            <a:cxnLst/>
            <a:rect l="l" t="t" r="r" b="b"/>
            <a:pathLst>
              <a:path w="5763895" h="302260">
                <a:moveTo>
                  <a:pt x="5763768" y="50292"/>
                </a:moveTo>
                <a:lnTo>
                  <a:pt x="5763768" y="251460"/>
                </a:lnTo>
                <a:lnTo>
                  <a:pt x="5759815" y="271035"/>
                </a:lnTo>
                <a:lnTo>
                  <a:pt x="5749037" y="287021"/>
                </a:lnTo>
                <a:lnTo>
                  <a:pt x="5733051" y="297799"/>
                </a:lnTo>
                <a:lnTo>
                  <a:pt x="5713476" y="301752"/>
                </a:lnTo>
                <a:lnTo>
                  <a:pt x="0" y="301752"/>
                </a:lnTo>
                <a:lnTo>
                  <a:pt x="0" y="0"/>
                </a:lnTo>
                <a:lnTo>
                  <a:pt x="5713476" y="0"/>
                </a:lnTo>
                <a:lnTo>
                  <a:pt x="5733051" y="3952"/>
                </a:lnTo>
                <a:lnTo>
                  <a:pt x="5749037" y="14730"/>
                </a:lnTo>
                <a:lnTo>
                  <a:pt x="5759815" y="30716"/>
                </a:lnTo>
                <a:lnTo>
                  <a:pt x="5763768" y="50292"/>
                </a:lnTo>
                <a:close/>
              </a:path>
            </a:pathLst>
          </a:custGeom>
          <a:ln w="25908">
            <a:solidFill>
              <a:srgbClr val="007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57556" y="5954267"/>
            <a:ext cx="429895" cy="518159"/>
          </a:xfrm>
          <a:custGeom>
            <a:avLst/>
            <a:gdLst/>
            <a:ahLst/>
            <a:cxnLst/>
            <a:rect l="l" t="t" r="r" b="b"/>
            <a:pathLst>
              <a:path w="429895" h="518160">
                <a:moveTo>
                  <a:pt x="0" y="0"/>
                </a:moveTo>
                <a:lnTo>
                  <a:pt x="0" y="303276"/>
                </a:lnTo>
                <a:lnTo>
                  <a:pt x="214884" y="518159"/>
                </a:lnTo>
                <a:lnTo>
                  <a:pt x="429768" y="303276"/>
                </a:lnTo>
                <a:lnTo>
                  <a:pt x="429768" y="214884"/>
                </a:lnTo>
                <a:lnTo>
                  <a:pt x="214884" y="214884"/>
                </a:lnTo>
                <a:lnTo>
                  <a:pt x="0" y="0"/>
                </a:lnTo>
                <a:close/>
              </a:path>
              <a:path w="429895" h="518160">
                <a:moveTo>
                  <a:pt x="429768" y="0"/>
                </a:moveTo>
                <a:lnTo>
                  <a:pt x="214884" y="214884"/>
                </a:lnTo>
                <a:lnTo>
                  <a:pt x="429768" y="214884"/>
                </a:lnTo>
                <a:lnTo>
                  <a:pt x="429768" y="0"/>
                </a:lnTo>
                <a:close/>
              </a:path>
            </a:pathLst>
          </a:custGeom>
          <a:solidFill>
            <a:srgbClr val="00C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23137" y="5973316"/>
            <a:ext cx="5763895" cy="300355"/>
          </a:xfrm>
          <a:custGeom>
            <a:avLst/>
            <a:gdLst/>
            <a:ahLst/>
            <a:cxnLst/>
            <a:rect l="l" t="t" r="r" b="b"/>
            <a:pathLst>
              <a:path w="5763895" h="300354">
                <a:moveTo>
                  <a:pt x="5763768" y="49961"/>
                </a:moveTo>
                <a:lnTo>
                  <a:pt x="5763768" y="249809"/>
                </a:lnTo>
                <a:lnTo>
                  <a:pt x="5759842" y="269258"/>
                </a:lnTo>
                <a:lnTo>
                  <a:pt x="5749136" y="285138"/>
                </a:lnTo>
                <a:lnTo>
                  <a:pt x="5733255" y="295845"/>
                </a:lnTo>
                <a:lnTo>
                  <a:pt x="5713806" y="299770"/>
                </a:lnTo>
                <a:lnTo>
                  <a:pt x="0" y="299770"/>
                </a:lnTo>
                <a:lnTo>
                  <a:pt x="0" y="0"/>
                </a:lnTo>
                <a:lnTo>
                  <a:pt x="5713806" y="0"/>
                </a:lnTo>
                <a:lnTo>
                  <a:pt x="5733255" y="3925"/>
                </a:lnTo>
                <a:lnTo>
                  <a:pt x="5749136" y="14631"/>
                </a:lnTo>
                <a:lnTo>
                  <a:pt x="5759842" y="30512"/>
                </a:lnTo>
                <a:lnTo>
                  <a:pt x="5763768" y="49961"/>
                </a:lnTo>
                <a:close/>
              </a:path>
            </a:pathLst>
          </a:custGeom>
          <a:ln w="25908">
            <a:solidFill>
              <a:srgbClr val="007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jp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g"/><Relationship Id="rId33" Type="http://schemas.openxmlformats.org/officeDocument/2006/relationships/image" Target="../media/image32.jp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32" Type="http://schemas.openxmlformats.org/officeDocument/2006/relationships/image" Target="../media/image31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10" Type="http://schemas.openxmlformats.org/officeDocument/2006/relationships/image" Target="../media/image9.png"/><Relationship Id="rId19" Type="http://schemas.openxmlformats.org/officeDocument/2006/relationships/image" Target="../media/image18.jpg"/><Relationship Id="rId31" Type="http://schemas.openxmlformats.org/officeDocument/2006/relationships/image" Target="../media/image30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g"/><Relationship Id="rId27" Type="http://schemas.openxmlformats.org/officeDocument/2006/relationships/image" Target="../media/image26.png"/><Relationship Id="rId30" Type="http://schemas.openxmlformats.org/officeDocument/2006/relationships/image" Target="../media/image2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06195" y="892601"/>
            <a:ext cx="568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229235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343535" algn="l"/>
              </a:tabLst>
            </a:pPr>
            <a:r>
              <a:rPr sz="1800" dirty="0">
                <a:latin typeface="HG丸ｺﾞｼｯｸM-PRO"/>
                <a:cs typeface="HG丸ｺﾞｼｯｸM-PRO"/>
              </a:rPr>
              <a:t>背景とねらい</a:t>
            </a:r>
          </a:p>
        </p:txBody>
      </p:sp>
      <p:sp>
        <p:nvSpPr>
          <p:cNvPr id="3" name="object 3"/>
          <p:cNvSpPr/>
          <p:nvPr/>
        </p:nvSpPr>
        <p:spPr>
          <a:xfrm>
            <a:off x="347724" y="910358"/>
            <a:ext cx="443865" cy="535305"/>
          </a:xfrm>
          <a:custGeom>
            <a:avLst/>
            <a:gdLst/>
            <a:ahLst/>
            <a:cxnLst/>
            <a:rect l="l" t="t" r="r" b="b"/>
            <a:pathLst>
              <a:path w="443865" h="535305">
                <a:moveTo>
                  <a:pt x="0" y="0"/>
                </a:moveTo>
                <a:lnTo>
                  <a:pt x="0" y="313182"/>
                </a:lnTo>
                <a:lnTo>
                  <a:pt x="221742" y="534924"/>
                </a:lnTo>
                <a:lnTo>
                  <a:pt x="443484" y="313182"/>
                </a:lnTo>
                <a:lnTo>
                  <a:pt x="443484" y="221742"/>
                </a:lnTo>
                <a:lnTo>
                  <a:pt x="221742" y="221742"/>
                </a:lnTo>
                <a:lnTo>
                  <a:pt x="0" y="0"/>
                </a:lnTo>
                <a:close/>
              </a:path>
              <a:path w="443865" h="535305">
                <a:moveTo>
                  <a:pt x="443484" y="0"/>
                </a:moveTo>
                <a:lnTo>
                  <a:pt x="221742" y="221742"/>
                </a:lnTo>
                <a:lnTo>
                  <a:pt x="443484" y="221742"/>
                </a:lnTo>
                <a:lnTo>
                  <a:pt x="443484" y="0"/>
                </a:lnTo>
                <a:close/>
              </a:path>
            </a:pathLst>
          </a:custGeom>
          <a:solidFill>
            <a:srgbClr val="91FF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3241" y="911356"/>
            <a:ext cx="5753100" cy="311150"/>
          </a:xfrm>
          <a:custGeom>
            <a:avLst/>
            <a:gdLst/>
            <a:ahLst/>
            <a:cxnLst/>
            <a:rect l="l" t="t" r="r" b="b"/>
            <a:pathLst>
              <a:path w="5753100" h="311150">
                <a:moveTo>
                  <a:pt x="5753100" y="51816"/>
                </a:moveTo>
                <a:lnTo>
                  <a:pt x="5753100" y="259080"/>
                </a:lnTo>
                <a:lnTo>
                  <a:pt x="5749027" y="279247"/>
                </a:lnTo>
                <a:lnTo>
                  <a:pt x="5737921" y="295717"/>
                </a:lnTo>
                <a:lnTo>
                  <a:pt x="5721451" y="306823"/>
                </a:lnTo>
                <a:lnTo>
                  <a:pt x="5701284" y="310896"/>
                </a:lnTo>
                <a:lnTo>
                  <a:pt x="0" y="310896"/>
                </a:lnTo>
                <a:lnTo>
                  <a:pt x="0" y="0"/>
                </a:lnTo>
                <a:lnTo>
                  <a:pt x="5701284" y="0"/>
                </a:lnTo>
                <a:lnTo>
                  <a:pt x="5721451" y="4072"/>
                </a:lnTo>
                <a:lnTo>
                  <a:pt x="5737921" y="15178"/>
                </a:lnTo>
                <a:lnTo>
                  <a:pt x="5749027" y="31648"/>
                </a:lnTo>
                <a:lnTo>
                  <a:pt x="5753100" y="51816"/>
                </a:lnTo>
                <a:close/>
              </a:path>
            </a:pathLst>
          </a:custGeom>
          <a:ln w="25907">
            <a:solidFill>
              <a:srgbClr val="007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0895" y="1463448"/>
            <a:ext cx="957580" cy="518159"/>
          </a:xfrm>
          <a:custGeom>
            <a:avLst/>
            <a:gdLst/>
            <a:ahLst/>
            <a:cxnLst/>
            <a:rect l="l" t="t" r="r" b="b"/>
            <a:pathLst>
              <a:path w="957580" h="518160">
                <a:moveTo>
                  <a:pt x="870712" y="0"/>
                </a:moveTo>
                <a:lnTo>
                  <a:pt x="86360" y="0"/>
                </a:lnTo>
                <a:lnTo>
                  <a:pt x="52747" y="6785"/>
                </a:lnTo>
                <a:lnTo>
                  <a:pt x="25296" y="25292"/>
                </a:lnTo>
                <a:lnTo>
                  <a:pt x="6787" y="52742"/>
                </a:lnTo>
                <a:lnTo>
                  <a:pt x="0" y="86359"/>
                </a:lnTo>
                <a:lnTo>
                  <a:pt x="0" y="431799"/>
                </a:lnTo>
                <a:lnTo>
                  <a:pt x="6787" y="465412"/>
                </a:lnTo>
                <a:lnTo>
                  <a:pt x="25296" y="492863"/>
                </a:lnTo>
                <a:lnTo>
                  <a:pt x="52747" y="511372"/>
                </a:lnTo>
                <a:lnTo>
                  <a:pt x="86360" y="518159"/>
                </a:lnTo>
                <a:lnTo>
                  <a:pt x="870712" y="518159"/>
                </a:lnTo>
                <a:lnTo>
                  <a:pt x="904324" y="511372"/>
                </a:lnTo>
                <a:lnTo>
                  <a:pt x="931775" y="492863"/>
                </a:lnTo>
                <a:lnTo>
                  <a:pt x="950284" y="465412"/>
                </a:lnTo>
                <a:lnTo>
                  <a:pt x="957072" y="431799"/>
                </a:lnTo>
                <a:lnTo>
                  <a:pt x="957072" y="86359"/>
                </a:lnTo>
                <a:lnTo>
                  <a:pt x="950284" y="52742"/>
                </a:lnTo>
                <a:lnTo>
                  <a:pt x="931775" y="25292"/>
                </a:lnTo>
                <a:lnTo>
                  <a:pt x="904324" y="6785"/>
                </a:lnTo>
                <a:lnTo>
                  <a:pt x="8707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895" y="1463448"/>
            <a:ext cx="957580" cy="518159"/>
          </a:xfrm>
          <a:custGeom>
            <a:avLst/>
            <a:gdLst/>
            <a:ahLst/>
            <a:cxnLst/>
            <a:rect l="l" t="t" r="r" b="b"/>
            <a:pathLst>
              <a:path w="957580" h="518160">
                <a:moveTo>
                  <a:pt x="0" y="86359"/>
                </a:moveTo>
                <a:lnTo>
                  <a:pt x="6787" y="52742"/>
                </a:lnTo>
                <a:lnTo>
                  <a:pt x="25296" y="25292"/>
                </a:lnTo>
                <a:lnTo>
                  <a:pt x="52747" y="6785"/>
                </a:lnTo>
                <a:lnTo>
                  <a:pt x="86360" y="0"/>
                </a:lnTo>
                <a:lnTo>
                  <a:pt x="870712" y="0"/>
                </a:lnTo>
                <a:lnTo>
                  <a:pt x="904324" y="6785"/>
                </a:lnTo>
                <a:lnTo>
                  <a:pt x="931775" y="25292"/>
                </a:lnTo>
                <a:lnTo>
                  <a:pt x="950284" y="52742"/>
                </a:lnTo>
                <a:lnTo>
                  <a:pt x="957072" y="86359"/>
                </a:lnTo>
                <a:lnTo>
                  <a:pt x="957072" y="431799"/>
                </a:lnTo>
                <a:lnTo>
                  <a:pt x="950284" y="465412"/>
                </a:lnTo>
                <a:lnTo>
                  <a:pt x="931775" y="492863"/>
                </a:lnTo>
                <a:lnTo>
                  <a:pt x="904324" y="511372"/>
                </a:lnTo>
                <a:lnTo>
                  <a:pt x="870712" y="518159"/>
                </a:lnTo>
                <a:lnTo>
                  <a:pt x="86360" y="518159"/>
                </a:lnTo>
                <a:lnTo>
                  <a:pt x="52747" y="511372"/>
                </a:lnTo>
                <a:lnTo>
                  <a:pt x="25296" y="492863"/>
                </a:lnTo>
                <a:lnTo>
                  <a:pt x="6787" y="465412"/>
                </a:lnTo>
                <a:lnTo>
                  <a:pt x="0" y="431799"/>
                </a:lnTo>
                <a:lnTo>
                  <a:pt x="0" y="86359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0851" y="1522357"/>
            <a:ext cx="7391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ＭＳ ゴシック"/>
                <a:cs typeface="ＭＳ ゴシック"/>
              </a:rPr>
              <a:t>材線虫</a:t>
            </a:r>
            <a:r>
              <a:rPr sz="800" spc="-15" dirty="0">
                <a:latin typeface="ＭＳ ゴシック"/>
                <a:cs typeface="ＭＳ ゴシック"/>
              </a:rPr>
              <a:t>病</a:t>
            </a:r>
            <a:r>
              <a:rPr sz="800" dirty="0">
                <a:latin typeface="ＭＳ ゴシック"/>
                <a:cs typeface="ＭＳ ゴシック"/>
              </a:rPr>
              <a:t>による マツ枯</a:t>
            </a:r>
            <a:r>
              <a:rPr sz="800" spc="-15" dirty="0">
                <a:latin typeface="ＭＳ ゴシック"/>
                <a:cs typeface="ＭＳ ゴシック"/>
              </a:rPr>
              <a:t>れ</a:t>
            </a:r>
            <a:r>
              <a:rPr sz="800" dirty="0">
                <a:latin typeface="ＭＳ ゴシック"/>
                <a:cs typeface="ＭＳ ゴシック"/>
              </a:rPr>
              <a:t>被害が 継続発</a:t>
            </a:r>
            <a:r>
              <a:rPr sz="800" spc="-15" dirty="0">
                <a:latin typeface="ＭＳ ゴシック"/>
                <a:cs typeface="ＭＳ ゴシック"/>
              </a:rPr>
              <a:t>生</a:t>
            </a:r>
            <a:r>
              <a:rPr sz="800" dirty="0">
                <a:latin typeface="ＭＳ ゴシック"/>
                <a:cs typeface="ＭＳ ゴシック"/>
              </a:rPr>
              <a:t>中</a:t>
            </a:r>
          </a:p>
        </p:txBody>
      </p:sp>
      <p:sp>
        <p:nvSpPr>
          <p:cNvPr id="9" name="object 9"/>
          <p:cNvSpPr/>
          <p:nvPr/>
        </p:nvSpPr>
        <p:spPr>
          <a:xfrm>
            <a:off x="1342644" y="1606703"/>
            <a:ext cx="220979" cy="199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36776" y="1453874"/>
            <a:ext cx="894715" cy="475615"/>
          </a:xfrm>
          <a:custGeom>
            <a:avLst/>
            <a:gdLst/>
            <a:ahLst/>
            <a:cxnLst/>
            <a:rect l="l" t="t" r="r" b="b"/>
            <a:pathLst>
              <a:path w="894714" h="475614">
                <a:moveTo>
                  <a:pt x="815340" y="0"/>
                </a:moveTo>
                <a:lnTo>
                  <a:pt x="79248" y="0"/>
                </a:lnTo>
                <a:lnTo>
                  <a:pt x="48402" y="6228"/>
                </a:lnTo>
                <a:lnTo>
                  <a:pt x="23212" y="23212"/>
                </a:lnTo>
                <a:lnTo>
                  <a:pt x="6228" y="48402"/>
                </a:lnTo>
                <a:lnTo>
                  <a:pt x="0" y="79248"/>
                </a:lnTo>
                <a:lnTo>
                  <a:pt x="0" y="396240"/>
                </a:lnTo>
                <a:lnTo>
                  <a:pt x="6228" y="427085"/>
                </a:lnTo>
                <a:lnTo>
                  <a:pt x="23212" y="452275"/>
                </a:lnTo>
                <a:lnTo>
                  <a:pt x="48402" y="469259"/>
                </a:lnTo>
                <a:lnTo>
                  <a:pt x="79248" y="475488"/>
                </a:lnTo>
                <a:lnTo>
                  <a:pt x="815340" y="475488"/>
                </a:lnTo>
                <a:lnTo>
                  <a:pt x="846185" y="469259"/>
                </a:lnTo>
                <a:lnTo>
                  <a:pt x="871375" y="452275"/>
                </a:lnTo>
                <a:lnTo>
                  <a:pt x="888359" y="427085"/>
                </a:lnTo>
                <a:lnTo>
                  <a:pt x="894588" y="396240"/>
                </a:lnTo>
                <a:lnTo>
                  <a:pt x="894588" y="79248"/>
                </a:lnTo>
                <a:lnTo>
                  <a:pt x="888359" y="48402"/>
                </a:lnTo>
                <a:lnTo>
                  <a:pt x="871375" y="23212"/>
                </a:lnTo>
                <a:lnTo>
                  <a:pt x="846185" y="6228"/>
                </a:lnTo>
                <a:lnTo>
                  <a:pt x="8153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6776" y="1445721"/>
            <a:ext cx="894715" cy="475615"/>
          </a:xfrm>
          <a:custGeom>
            <a:avLst/>
            <a:gdLst/>
            <a:ahLst/>
            <a:cxnLst/>
            <a:rect l="l" t="t" r="r" b="b"/>
            <a:pathLst>
              <a:path w="894714" h="475614">
                <a:moveTo>
                  <a:pt x="0" y="79248"/>
                </a:moveTo>
                <a:lnTo>
                  <a:pt x="6228" y="48402"/>
                </a:lnTo>
                <a:lnTo>
                  <a:pt x="23212" y="23212"/>
                </a:lnTo>
                <a:lnTo>
                  <a:pt x="48402" y="6228"/>
                </a:lnTo>
                <a:lnTo>
                  <a:pt x="79248" y="0"/>
                </a:lnTo>
                <a:lnTo>
                  <a:pt x="815340" y="0"/>
                </a:lnTo>
                <a:lnTo>
                  <a:pt x="846185" y="6228"/>
                </a:lnTo>
                <a:lnTo>
                  <a:pt x="871375" y="23212"/>
                </a:lnTo>
                <a:lnTo>
                  <a:pt x="888359" y="48402"/>
                </a:lnTo>
                <a:lnTo>
                  <a:pt x="894588" y="79248"/>
                </a:lnTo>
                <a:lnTo>
                  <a:pt x="894588" y="396240"/>
                </a:lnTo>
                <a:lnTo>
                  <a:pt x="888359" y="427085"/>
                </a:lnTo>
                <a:lnTo>
                  <a:pt x="871375" y="452275"/>
                </a:lnTo>
                <a:lnTo>
                  <a:pt x="846185" y="469259"/>
                </a:lnTo>
                <a:lnTo>
                  <a:pt x="815340" y="475488"/>
                </a:lnTo>
                <a:lnTo>
                  <a:pt x="79248" y="475488"/>
                </a:lnTo>
                <a:lnTo>
                  <a:pt x="48402" y="469259"/>
                </a:lnTo>
                <a:lnTo>
                  <a:pt x="23212" y="452275"/>
                </a:lnTo>
                <a:lnTo>
                  <a:pt x="6228" y="427085"/>
                </a:lnTo>
                <a:lnTo>
                  <a:pt x="0" y="396240"/>
                </a:lnTo>
                <a:lnTo>
                  <a:pt x="0" y="79248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66323" y="1506929"/>
            <a:ext cx="6369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ＭＳ ゴシック"/>
                <a:cs typeface="ＭＳ ゴシック"/>
              </a:rPr>
              <a:t>海岸防</a:t>
            </a:r>
            <a:r>
              <a:rPr sz="800" spc="-15" dirty="0">
                <a:latin typeface="ＭＳ ゴシック"/>
                <a:cs typeface="ＭＳ ゴシック"/>
              </a:rPr>
              <a:t>災</a:t>
            </a:r>
            <a:r>
              <a:rPr sz="800" dirty="0">
                <a:latin typeface="ＭＳ ゴシック"/>
                <a:cs typeface="ＭＳ ゴシック"/>
              </a:rPr>
              <a:t>林の クロマ</a:t>
            </a:r>
            <a:r>
              <a:rPr sz="800" spc="-15" dirty="0">
                <a:latin typeface="ＭＳ ゴシック"/>
                <a:cs typeface="ＭＳ ゴシック"/>
              </a:rPr>
              <a:t>ツ</a:t>
            </a:r>
            <a:r>
              <a:rPr sz="800" dirty="0">
                <a:latin typeface="ＭＳ ゴシック"/>
                <a:cs typeface="ＭＳ ゴシック"/>
              </a:rPr>
              <a:t>にも 被害発生</a:t>
            </a:r>
            <a:endParaRPr sz="800">
              <a:latin typeface="ＭＳ ゴシック"/>
              <a:cs typeface="ＭＳ ゴシック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95600" y="1475641"/>
            <a:ext cx="754380" cy="474345"/>
          </a:xfrm>
          <a:custGeom>
            <a:avLst/>
            <a:gdLst/>
            <a:ahLst/>
            <a:cxnLst/>
            <a:rect l="l" t="t" r="r" b="b"/>
            <a:pathLst>
              <a:path w="754379" h="474344">
                <a:moveTo>
                  <a:pt x="675386" y="0"/>
                </a:moveTo>
                <a:lnTo>
                  <a:pt x="78994" y="0"/>
                </a:lnTo>
                <a:lnTo>
                  <a:pt x="48247" y="6208"/>
                </a:lnTo>
                <a:lnTo>
                  <a:pt x="23137" y="23137"/>
                </a:lnTo>
                <a:lnTo>
                  <a:pt x="6208" y="48247"/>
                </a:lnTo>
                <a:lnTo>
                  <a:pt x="0" y="78994"/>
                </a:lnTo>
                <a:lnTo>
                  <a:pt x="0" y="394970"/>
                </a:lnTo>
                <a:lnTo>
                  <a:pt x="6208" y="425716"/>
                </a:lnTo>
                <a:lnTo>
                  <a:pt x="23137" y="450826"/>
                </a:lnTo>
                <a:lnTo>
                  <a:pt x="48247" y="467755"/>
                </a:lnTo>
                <a:lnTo>
                  <a:pt x="78994" y="473964"/>
                </a:lnTo>
                <a:lnTo>
                  <a:pt x="675386" y="473964"/>
                </a:lnTo>
                <a:lnTo>
                  <a:pt x="706132" y="467755"/>
                </a:lnTo>
                <a:lnTo>
                  <a:pt x="731242" y="450826"/>
                </a:lnTo>
                <a:lnTo>
                  <a:pt x="748171" y="425716"/>
                </a:lnTo>
                <a:lnTo>
                  <a:pt x="754380" y="394970"/>
                </a:lnTo>
                <a:lnTo>
                  <a:pt x="754380" y="78994"/>
                </a:lnTo>
                <a:lnTo>
                  <a:pt x="748171" y="48247"/>
                </a:lnTo>
                <a:lnTo>
                  <a:pt x="731242" y="23137"/>
                </a:lnTo>
                <a:lnTo>
                  <a:pt x="706132" y="6208"/>
                </a:lnTo>
                <a:lnTo>
                  <a:pt x="67538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5600" y="1474116"/>
            <a:ext cx="754380" cy="474345"/>
          </a:xfrm>
          <a:custGeom>
            <a:avLst/>
            <a:gdLst/>
            <a:ahLst/>
            <a:cxnLst/>
            <a:rect l="l" t="t" r="r" b="b"/>
            <a:pathLst>
              <a:path w="754379" h="474344">
                <a:moveTo>
                  <a:pt x="0" y="78994"/>
                </a:moveTo>
                <a:lnTo>
                  <a:pt x="6208" y="48247"/>
                </a:lnTo>
                <a:lnTo>
                  <a:pt x="23137" y="23137"/>
                </a:lnTo>
                <a:lnTo>
                  <a:pt x="48247" y="6208"/>
                </a:lnTo>
                <a:lnTo>
                  <a:pt x="78994" y="0"/>
                </a:lnTo>
                <a:lnTo>
                  <a:pt x="675386" y="0"/>
                </a:lnTo>
                <a:lnTo>
                  <a:pt x="706132" y="6208"/>
                </a:lnTo>
                <a:lnTo>
                  <a:pt x="731242" y="23137"/>
                </a:lnTo>
                <a:lnTo>
                  <a:pt x="748171" y="48247"/>
                </a:lnTo>
                <a:lnTo>
                  <a:pt x="754380" y="78994"/>
                </a:lnTo>
                <a:lnTo>
                  <a:pt x="754380" y="394970"/>
                </a:lnTo>
                <a:lnTo>
                  <a:pt x="748171" y="425716"/>
                </a:lnTo>
                <a:lnTo>
                  <a:pt x="731242" y="450826"/>
                </a:lnTo>
                <a:lnTo>
                  <a:pt x="706132" y="467755"/>
                </a:lnTo>
                <a:lnTo>
                  <a:pt x="675386" y="473964"/>
                </a:lnTo>
                <a:lnTo>
                  <a:pt x="78994" y="473964"/>
                </a:lnTo>
                <a:lnTo>
                  <a:pt x="48247" y="467755"/>
                </a:lnTo>
                <a:lnTo>
                  <a:pt x="23137" y="450826"/>
                </a:lnTo>
                <a:lnTo>
                  <a:pt x="6208" y="425716"/>
                </a:lnTo>
                <a:lnTo>
                  <a:pt x="0" y="394970"/>
                </a:lnTo>
                <a:lnTo>
                  <a:pt x="0" y="78994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55052" y="1520019"/>
            <a:ext cx="636905" cy="3841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70485" marR="5080" indent="-58419">
              <a:lnSpc>
                <a:spcPts val="900"/>
              </a:lnSpc>
              <a:spcBef>
                <a:spcPts val="180"/>
              </a:spcBef>
            </a:pPr>
            <a:r>
              <a:rPr sz="800" dirty="0">
                <a:latin typeface="ＭＳ ゴシック"/>
                <a:cs typeface="ＭＳ ゴシック"/>
              </a:rPr>
              <a:t>防風，</a:t>
            </a:r>
            <a:r>
              <a:rPr sz="800" spc="-15" dirty="0">
                <a:latin typeface="ＭＳ ゴシック"/>
                <a:cs typeface="ＭＳ ゴシック"/>
              </a:rPr>
              <a:t>防</a:t>
            </a:r>
            <a:r>
              <a:rPr sz="800" dirty="0">
                <a:latin typeface="ＭＳ ゴシック"/>
                <a:cs typeface="ＭＳ ゴシック"/>
              </a:rPr>
              <a:t>潮， 飛砂防備</a:t>
            </a:r>
          </a:p>
          <a:p>
            <a:pPr marL="19685">
              <a:lnSpc>
                <a:spcPts val="940"/>
              </a:lnSpc>
            </a:pPr>
            <a:r>
              <a:rPr sz="800" dirty="0">
                <a:latin typeface="ＭＳ ゴシック"/>
                <a:cs typeface="ＭＳ ゴシック"/>
              </a:rPr>
              <a:t>機能が</a:t>
            </a:r>
            <a:r>
              <a:rPr sz="800" spc="-15" dirty="0">
                <a:latin typeface="ＭＳ ゴシック"/>
                <a:cs typeface="ＭＳ ゴシック"/>
              </a:rPr>
              <a:t>低</a:t>
            </a:r>
            <a:r>
              <a:rPr sz="800" dirty="0">
                <a:latin typeface="ＭＳ ゴシック"/>
                <a:cs typeface="ＭＳ ゴシック"/>
              </a:rPr>
              <a:t>下</a:t>
            </a:r>
          </a:p>
        </p:txBody>
      </p:sp>
      <p:sp>
        <p:nvSpPr>
          <p:cNvPr id="16" name="object 16"/>
          <p:cNvSpPr/>
          <p:nvPr/>
        </p:nvSpPr>
        <p:spPr>
          <a:xfrm>
            <a:off x="3998976" y="1482053"/>
            <a:ext cx="1108075" cy="433070"/>
          </a:xfrm>
          <a:custGeom>
            <a:avLst/>
            <a:gdLst/>
            <a:ahLst/>
            <a:cxnLst/>
            <a:rect l="l" t="t" r="r" b="b"/>
            <a:pathLst>
              <a:path w="1108075" h="433069">
                <a:moveTo>
                  <a:pt x="1035812" y="0"/>
                </a:moveTo>
                <a:lnTo>
                  <a:pt x="72136" y="0"/>
                </a:lnTo>
                <a:lnTo>
                  <a:pt x="44057" y="5668"/>
                </a:lnTo>
                <a:lnTo>
                  <a:pt x="21128" y="21128"/>
                </a:lnTo>
                <a:lnTo>
                  <a:pt x="5668" y="44057"/>
                </a:lnTo>
                <a:lnTo>
                  <a:pt x="0" y="72135"/>
                </a:lnTo>
                <a:lnTo>
                  <a:pt x="0" y="360679"/>
                </a:lnTo>
                <a:lnTo>
                  <a:pt x="5668" y="388758"/>
                </a:lnTo>
                <a:lnTo>
                  <a:pt x="21128" y="411687"/>
                </a:lnTo>
                <a:lnTo>
                  <a:pt x="44057" y="427147"/>
                </a:lnTo>
                <a:lnTo>
                  <a:pt x="72136" y="432815"/>
                </a:lnTo>
                <a:lnTo>
                  <a:pt x="1035812" y="432815"/>
                </a:lnTo>
                <a:lnTo>
                  <a:pt x="1063890" y="427147"/>
                </a:lnTo>
                <a:lnTo>
                  <a:pt x="1086819" y="411687"/>
                </a:lnTo>
                <a:lnTo>
                  <a:pt x="1102279" y="388758"/>
                </a:lnTo>
                <a:lnTo>
                  <a:pt x="1107948" y="360679"/>
                </a:lnTo>
                <a:lnTo>
                  <a:pt x="1107948" y="72135"/>
                </a:lnTo>
                <a:lnTo>
                  <a:pt x="1102279" y="44057"/>
                </a:lnTo>
                <a:lnTo>
                  <a:pt x="1086819" y="21128"/>
                </a:lnTo>
                <a:lnTo>
                  <a:pt x="1063890" y="5668"/>
                </a:lnTo>
                <a:lnTo>
                  <a:pt x="10358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98976" y="1486308"/>
            <a:ext cx="1108075" cy="433070"/>
          </a:xfrm>
          <a:custGeom>
            <a:avLst/>
            <a:gdLst/>
            <a:ahLst/>
            <a:cxnLst/>
            <a:rect l="l" t="t" r="r" b="b"/>
            <a:pathLst>
              <a:path w="1108075" h="433069">
                <a:moveTo>
                  <a:pt x="0" y="72135"/>
                </a:moveTo>
                <a:lnTo>
                  <a:pt x="5668" y="44057"/>
                </a:lnTo>
                <a:lnTo>
                  <a:pt x="21128" y="21128"/>
                </a:lnTo>
                <a:lnTo>
                  <a:pt x="44057" y="5668"/>
                </a:lnTo>
                <a:lnTo>
                  <a:pt x="72136" y="0"/>
                </a:lnTo>
                <a:lnTo>
                  <a:pt x="1035812" y="0"/>
                </a:lnTo>
                <a:lnTo>
                  <a:pt x="1063890" y="5668"/>
                </a:lnTo>
                <a:lnTo>
                  <a:pt x="1086819" y="21128"/>
                </a:lnTo>
                <a:lnTo>
                  <a:pt x="1102279" y="44057"/>
                </a:lnTo>
                <a:lnTo>
                  <a:pt x="1107948" y="72135"/>
                </a:lnTo>
                <a:lnTo>
                  <a:pt x="1107948" y="360679"/>
                </a:lnTo>
                <a:lnTo>
                  <a:pt x="1102279" y="388758"/>
                </a:lnTo>
                <a:lnTo>
                  <a:pt x="1086819" y="411687"/>
                </a:lnTo>
                <a:lnTo>
                  <a:pt x="1063890" y="427147"/>
                </a:lnTo>
                <a:lnTo>
                  <a:pt x="1035812" y="432815"/>
                </a:lnTo>
                <a:lnTo>
                  <a:pt x="72136" y="432815"/>
                </a:lnTo>
                <a:lnTo>
                  <a:pt x="44057" y="427147"/>
                </a:lnTo>
                <a:lnTo>
                  <a:pt x="21128" y="411687"/>
                </a:lnTo>
                <a:lnTo>
                  <a:pt x="5668" y="388758"/>
                </a:lnTo>
                <a:lnTo>
                  <a:pt x="0" y="360679"/>
                </a:lnTo>
                <a:lnTo>
                  <a:pt x="0" y="72135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134009" y="1491613"/>
            <a:ext cx="839469" cy="39941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50165">
              <a:lnSpc>
                <a:spcPct val="100000"/>
              </a:lnSpc>
              <a:spcBef>
                <a:spcPts val="160"/>
              </a:spcBef>
            </a:pPr>
            <a:r>
              <a:rPr sz="800" dirty="0">
                <a:latin typeface="ＭＳ ゴシック"/>
                <a:cs typeface="ＭＳ ゴシック"/>
              </a:rPr>
              <a:t>被害の</a:t>
            </a:r>
            <a:r>
              <a:rPr sz="800" spc="-15" dirty="0">
                <a:latin typeface="ＭＳ ゴシック"/>
                <a:cs typeface="ＭＳ ゴシック"/>
              </a:rPr>
              <a:t>拡</a:t>
            </a:r>
            <a:r>
              <a:rPr sz="800" dirty="0">
                <a:latin typeface="ＭＳ ゴシック"/>
                <a:cs typeface="ＭＳ ゴシック"/>
              </a:rPr>
              <a:t>大防止 のため</a:t>
            </a:r>
            <a:r>
              <a:rPr sz="800" spc="-15" dirty="0">
                <a:latin typeface="ＭＳ ゴシック"/>
                <a:cs typeface="ＭＳ ゴシック"/>
              </a:rPr>
              <a:t>に</a:t>
            </a:r>
            <a:r>
              <a:rPr sz="800" dirty="0">
                <a:latin typeface="ＭＳ ゴシック"/>
                <a:cs typeface="ＭＳ ゴシック"/>
              </a:rPr>
              <a:t>，早</a:t>
            </a:r>
            <a:r>
              <a:rPr sz="800" spc="-15" dirty="0">
                <a:latin typeface="ＭＳ ゴシック"/>
                <a:cs typeface="ＭＳ ゴシック"/>
              </a:rPr>
              <a:t>め</a:t>
            </a:r>
            <a:r>
              <a:rPr sz="800" dirty="0">
                <a:latin typeface="ＭＳ ゴシック"/>
                <a:cs typeface="ＭＳ ゴシック"/>
              </a:rPr>
              <a:t>の 伐倒，</a:t>
            </a:r>
            <a:r>
              <a:rPr sz="800" spc="-15" dirty="0">
                <a:latin typeface="ＭＳ ゴシック"/>
                <a:cs typeface="ＭＳ ゴシック"/>
              </a:rPr>
              <a:t>駆</a:t>
            </a:r>
            <a:r>
              <a:rPr sz="800" dirty="0">
                <a:latin typeface="ＭＳ ゴシック"/>
                <a:cs typeface="ＭＳ ゴシック"/>
              </a:rPr>
              <a:t>除が</a:t>
            </a:r>
            <a:r>
              <a:rPr sz="800" spc="-15" dirty="0">
                <a:latin typeface="ＭＳ ゴシック"/>
                <a:cs typeface="ＭＳ ゴシック"/>
              </a:rPr>
              <a:t>重</a:t>
            </a:r>
            <a:r>
              <a:rPr sz="800" dirty="0">
                <a:latin typeface="ＭＳ ゴシック"/>
                <a:cs typeface="ＭＳ ゴシック"/>
              </a:rPr>
              <a:t>要</a:t>
            </a:r>
          </a:p>
        </p:txBody>
      </p:sp>
      <p:sp>
        <p:nvSpPr>
          <p:cNvPr id="19" name="object 19"/>
          <p:cNvSpPr/>
          <p:nvPr/>
        </p:nvSpPr>
        <p:spPr>
          <a:xfrm>
            <a:off x="2610611" y="1599083"/>
            <a:ext cx="222504" cy="201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04844" y="1599083"/>
            <a:ext cx="222504" cy="201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3672" y="2947659"/>
            <a:ext cx="854963" cy="1417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3176" y="2958074"/>
            <a:ext cx="760475" cy="1386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313176" y="2963170"/>
            <a:ext cx="760730" cy="13906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188595">
              <a:lnSpc>
                <a:spcPct val="100000"/>
              </a:lnSpc>
              <a:spcBef>
                <a:spcPts val="165"/>
              </a:spcBef>
            </a:pPr>
            <a:r>
              <a:rPr sz="600" dirty="0">
                <a:latin typeface="ＭＳ ゴシック"/>
                <a:cs typeface="ＭＳ ゴシック"/>
              </a:rPr>
              <a:t>マツ枯れ木</a:t>
            </a:r>
            <a:endParaRPr sz="600">
              <a:latin typeface="ＭＳ ゴシック"/>
              <a:cs typeface="ＭＳ ゴシック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8917" y="48338"/>
            <a:ext cx="5303520" cy="645160"/>
          </a:xfrm>
          <a:prstGeom prst="rect">
            <a:avLst/>
          </a:prstGeom>
          <a:solidFill>
            <a:srgbClr val="00B050"/>
          </a:solidFill>
          <a:ln w="28955">
            <a:solidFill>
              <a:srgbClr val="007836"/>
            </a:solidFill>
          </a:ln>
        </p:spPr>
        <p:txBody>
          <a:bodyPr vert="horz" wrap="square" lIns="0" tIns="95885" rIns="0" bIns="0" rtlCol="0">
            <a:spAutoFit/>
          </a:bodyPr>
          <a:lstStyle/>
          <a:p>
            <a:pPr marL="363855">
              <a:lnSpc>
                <a:spcPct val="100000"/>
              </a:lnSpc>
              <a:spcBef>
                <a:spcPts val="755"/>
              </a:spcBef>
            </a:pPr>
            <a:r>
              <a:rPr sz="2000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ドロー</a:t>
            </a:r>
            <a:r>
              <a:rPr sz="2000" spc="-15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ン</a:t>
            </a:r>
            <a:r>
              <a:rPr sz="2000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を</a:t>
            </a:r>
            <a:r>
              <a:rPr sz="2000" spc="-15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飛</a:t>
            </a:r>
            <a:r>
              <a:rPr sz="2000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ばして</a:t>
            </a:r>
            <a:r>
              <a:rPr sz="2000" spc="-15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マ</a:t>
            </a:r>
            <a:r>
              <a:rPr sz="2000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ツ</a:t>
            </a:r>
            <a:r>
              <a:rPr sz="2000" spc="-15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枯</a:t>
            </a:r>
            <a:r>
              <a:rPr sz="2000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れを発</a:t>
            </a:r>
            <a:r>
              <a:rPr sz="2000" spc="-15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見</a:t>
            </a:r>
            <a:r>
              <a:rPr sz="2000" dirty="0">
                <a:solidFill>
                  <a:srgbClr val="FFFFFF"/>
                </a:solidFill>
                <a:latin typeface="HG創英角ｺﾞｼｯｸUB"/>
                <a:cs typeface="HG創英角ｺﾞｼｯｸUB"/>
              </a:rPr>
              <a:t>する</a:t>
            </a:r>
            <a:endParaRPr sz="2000" dirty="0">
              <a:latin typeface="HG創英角ｺﾞｼｯｸUB"/>
              <a:cs typeface="HG創英角ｺﾞｼｯｸUB"/>
            </a:endParaRPr>
          </a:p>
          <a:p>
            <a:pPr marR="214629" algn="r">
              <a:lnSpc>
                <a:spcPct val="100000"/>
              </a:lnSpc>
            </a:pPr>
            <a:r>
              <a:rPr sz="1400" dirty="0">
                <a:solidFill>
                  <a:srgbClr val="FFFF00"/>
                </a:solidFill>
                <a:latin typeface="ＭＳ Ｐゴシック"/>
                <a:cs typeface="ＭＳ Ｐゴシック"/>
              </a:rPr>
              <a:t>森林研究所</a:t>
            </a:r>
            <a:endParaRPr sz="1400" dirty="0">
              <a:latin typeface="ＭＳ Ｐゴシック"/>
              <a:cs typeface="ＭＳ Ｐゴシック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4517" y="27765"/>
            <a:ext cx="745434" cy="603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23859" y="654992"/>
            <a:ext cx="406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008000"/>
                </a:solidFill>
                <a:latin typeface="ＭＳ ゴシック"/>
                <a:cs typeface="ＭＳ ゴシック"/>
              </a:rPr>
              <a:t>富</a:t>
            </a:r>
            <a:r>
              <a:rPr sz="1000" b="1" spc="-10" dirty="0">
                <a:solidFill>
                  <a:srgbClr val="008000"/>
                </a:solidFill>
                <a:latin typeface="ＭＳ ゴシック"/>
                <a:cs typeface="ＭＳ ゴシック"/>
              </a:rPr>
              <a:t>山県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187696" y="1599083"/>
            <a:ext cx="222504" cy="201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40679" y="1486308"/>
            <a:ext cx="1163320" cy="433070"/>
          </a:xfrm>
          <a:custGeom>
            <a:avLst/>
            <a:gdLst/>
            <a:ahLst/>
            <a:cxnLst/>
            <a:rect l="l" t="t" r="r" b="b"/>
            <a:pathLst>
              <a:path w="1163320" h="433069">
                <a:moveTo>
                  <a:pt x="1090676" y="0"/>
                </a:moveTo>
                <a:lnTo>
                  <a:pt x="72136" y="0"/>
                </a:lnTo>
                <a:lnTo>
                  <a:pt x="44057" y="5668"/>
                </a:lnTo>
                <a:lnTo>
                  <a:pt x="21128" y="21128"/>
                </a:lnTo>
                <a:lnTo>
                  <a:pt x="5668" y="44057"/>
                </a:lnTo>
                <a:lnTo>
                  <a:pt x="0" y="72135"/>
                </a:lnTo>
                <a:lnTo>
                  <a:pt x="0" y="360679"/>
                </a:lnTo>
                <a:lnTo>
                  <a:pt x="5668" y="388758"/>
                </a:lnTo>
                <a:lnTo>
                  <a:pt x="21128" y="411687"/>
                </a:lnTo>
                <a:lnTo>
                  <a:pt x="44057" y="427147"/>
                </a:lnTo>
                <a:lnTo>
                  <a:pt x="72136" y="432815"/>
                </a:lnTo>
                <a:lnTo>
                  <a:pt x="1090676" y="432815"/>
                </a:lnTo>
                <a:lnTo>
                  <a:pt x="1118754" y="427147"/>
                </a:lnTo>
                <a:lnTo>
                  <a:pt x="1141683" y="411687"/>
                </a:lnTo>
                <a:lnTo>
                  <a:pt x="1157143" y="388758"/>
                </a:lnTo>
                <a:lnTo>
                  <a:pt x="1162812" y="360679"/>
                </a:lnTo>
                <a:lnTo>
                  <a:pt x="1162812" y="72135"/>
                </a:lnTo>
                <a:lnTo>
                  <a:pt x="1157143" y="44057"/>
                </a:lnTo>
                <a:lnTo>
                  <a:pt x="1141683" y="21128"/>
                </a:lnTo>
                <a:lnTo>
                  <a:pt x="1118754" y="5668"/>
                </a:lnTo>
                <a:lnTo>
                  <a:pt x="109067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40679" y="1486308"/>
            <a:ext cx="1163320" cy="433070"/>
          </a:xfrm>
          <a:custGeom>
            <a:avLst/>
            <a:gdLst/>
            <a:ahLst/>
            <a:cxnLst/>
            <a:rect l="l" t="t" r="r" b="b"/>
            <a:pathLst>
              <a:path w="1163320" h="433069">
                <a:moveTo>
                  <a:pt x="0" y="72135"/>
                </a:moveTo>
                <a:lnTo>
                  <a:pt x="5668" y="44057"/>
                </a:lnTo>
                <a:lnTo>
                  <a:pt x="21128" y="21128"/>
                </a:lnTo>
                <a:lnTo>
                  <a:pt x="44057" y="5668"/>
                </a:lnTo>
                <a:lnTo>
                  <a:pt x="72136" y="0"/>
                </a:lnTo>
                <a:lnTo>
                  <a:pt x="1090676" y="0"/>
                </a:lnTo>
                <a:lnTo>
                  <a:pt x="1118754" y="5668"/>
                </a:lnTo>
                <a:lnTo>
                  <a:pt x="1141683" y="21128"/>
                </a:lnTo>
                <a:lnTo>
                  <a:pt x="1157143" y="44057"/>
                </a:lnTo>
                <a:lnTo>
                  <a:pt x="1162812" y="72135"/>
                </a:lnTo>
                <a:lnTo>
                  <a:pt x="1162812" y="360679"/>
                </a:lnTo>
                <a:lnTo>
                  <a:pt x="1157143" y="388758"/>
                </a:lnTo>
                <a:lnTo>
                  <a:pt x="1141683" y="411687"/>
                </a:lnTo>
                <a:lnTo>
                  <a:pt x="1118754" y="427147"/>
                </a:lnTo>
                <a:lnTo>
                  <a:pt x="1090676" y="432815"/>
                </a:lnTo>
                <a:lnTo>
                  <a:pt x="72136" y="432815"/>
                </a:lnTo>
                <a:lnTo>
                  <a:pt x="44057" y="427147"/>
                </a:lnTo>
                <a:lnTo>
                  <a:pt x="21128" y="411687"/>
                </a:lnTo>
                <a:lnTo>
                  <a:pt x="5668" y="388758"/>
                </a:lnTo>
                <a:lnTo>
                  <a:pt x="0" y="360679"/>
                </a:lnTo>
                <a:lnTo>
                  <a:pt x="0" y="72135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552001" y="1506250"/>
            <a:ext cx="941705" cy="3841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algn="ctr">
              <a:lnSpc>
                <a:spcPct val="96900"/>
              </a:lnSpc>
              <a:spcBef>
                <a:spcPts val="130"/>
              </a:spcBef>
            </a:pPr>
            <a:r>
              <a:rPr sz="800" dirty="0">
                <a:latin typeface="ＭＳ ゴシック"/>
                <a:cs typeface="ＭＳ ゴシック"/>
              </a:rPr>
              <a:t>ドロー</a:t>
            </a:r>
            <a:r>
              <a:rPr sz="800" spc="-15" dirty="0">
                <a:latin typeface="ＭＳ ゴシック"/>
                <a:cs typeface="ＭＳ ゴシック"/>
              </a:rPr>
              <a:t>ン</a:t>
            </a:r>
            <a:r>
              <a:rPr sz="800" dirty="0">
                <a:latin typeface="ＭＳ ゴシック"/>
                <a:cs typeface="ＭＳ ゴシック"/>
              </a:rPr>
              <a:t>を利</a:t>
            </a:r>
            <a:r>
              <a:rPr sz="800" spc="-15" dirty="0">
                <a:latin typeface="ＭＳ ゴシック"/>
                <a:cs typeface="ＭＳ ゴシック"/>
              </a:rPr>
              <a:t>用</a:t>
            </a:r>
            <a:r>
              <a:rPr sz="800" dirty="0">
                <a:latin typeface="ＭＳ ゴシック"/>
                <a:cs typeface="ＭＳ ゴシック"/>
              </a:rPr>
              <a:t>した 早期発</a:t>
            </a:r>
            <a:r>
              <a:rPr sz="800" spc="-15" dirty="0">
                <a:latin typeface="ＭＳ ゴシック"/>
                <a:cs typeface="ＭＳ ゴシック"/>
              </a:rPr>
              <a:t>見</a:t>
            </a:r>
            <a:r>
              <a:rPr sz="800" dirty="0">
                <a:latin typeface="ＭＳ ゴシック"/>
                <a:cs typeface="ＭＳ ゴシック"/>
              </a:rPr>
              <a:t>シス</a:t>
            </a:r>
            <a:r>
              <a:rPr sz="800" spc="-15" dirty="0">
                <a:latin typeface="ＭＳ ゴシック"/>
                <a:cs typeface="ＭＳ ゴシック"/>
              </a:rPr>
              <a:t>テ</a:t>
            </a:r>
            <a:r>
              <a:rPr sz="800" dirty="0">
                <a:latin typeface="ＭＳ ゴシック"/>
                <a:cs typeface="ＭＳ ゴシック"/>
              </a:rPr>
              <a:t>ムの 開発</a:t>
            </a:r>
            <a:endParaRPr sz="800">
              <a:latin typeface="ＭＳ ゴシック"/>
              <a:cs typeface="ＭＳ ゴシック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506979" y="2964695"/>
            <a:ext cx="696467" cy="138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06979" y="2959598"/>
            <a:ext cx="696595" cy="139065"/>
          </a:xfrm>
          <a:custGeom>
            <a:avLst/>
            <a:gdLst/>
            <a:ahLst/>
            <a:cxnLst/>
            <a:rect l="l" t="t" r="r" b="b"/>
            <a:pathLst>
              <a:path w="696594" h="139064">
                <a:moveTo>
                  <a:pt x="0" y="0"/>
                </a:moveTo>
                <a:lnTo>
                  <a:pt x="696468" y="0"/>
                </a:lnTo>
                <a:lnTo>
                  <a:pt x="696468" y="138683"/>
                </a:lnTo>
                <a:lnTo>
                  <a:pt x="0" y="138683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90472" y="2950707"/>
            <a:ext cx="973835" cy="1386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65320" y="2948929"/>
            <a:ext cx="975359" cy="1371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465320" y="2954026"/>
            <a:ext cx="975360" cy="13716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296545">
              <a:lnSpc>
                <a:spcPct val="100000"/>
              </a:lnSpc>
              <a:spcBef>
                <a:spcPts val="155"/>
              </a:spcBef>
            </a:pPr>
            <a:r>
              <a:rPr sz="600" dirty="0">
                <a:latin typeface="ＭＳ ゴシック"/>
                <a:cs typeface="ＭＳ ゴシック"/>
              </a:rPr>
              <a:t>海岸防災林</a:t>
            </a:r>
            <a:endParaRPr sz="600">
              <a:latin typeface="ＭＳ ゴシック"/>
              <a:cs typeface="ＭＳ ゴシック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60720" y="2694432"/>
            <a:ext cx="761999" cy="1310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760720" y="2521737"/>
            <a:ext cx="762000" cy="13144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227329">
              <a:lnSpc>
                <a:spcPct val="100000"/>
              </a:lnSpc>
              <a:spcBef>
                <a:spcPts val="125"/>
              </a:spcBef>
            </a:pPr>
            <a:r>
              <a:rPr sz="600" dirty="0">
                <a:latin typeface="ＭＳ ゴシック"/>
                <a:cs typeface="ＭＳ ゴシック"/>
              </a:rPr>
              <a:t>ドローン</a:t>
            </a:r>
            <a:endParaRPr sz="600">
              <a:latin typeface="ＭＳ ゴシック"/>
              <a:cs typeface="ＭＳ ゴシック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38905" y="4495312"/>
            <a:ext cx="981455" cy="71323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9683" y="4497723"/>
            <a:ext cx="993775" cy="725805"/>
          </a:xfrm>
          <a:custGeom>
            <a:avLst/>
            <a:gdLst/>
            <a:ahLst/>
            <a:cxnLst/>
            <a:rect l="l" t="t" r="r" b="b"/>
            <a:pathLst>
              <a:path w="993775" h="725804">
                <a:moveTo>
                  <a:pt x="0" y="0"/>
                </a:moveTo>
                <a:lnTo>
                  <a:pt x="993647" y="0"/>
                </a:lnTo>
                <a:lnTo>
                  <a:pt x="993647" y="725424"/>
                </a:lnTo>
                <a:lnTo>
                  <a:pt x="0" y="725424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8140" y="5279722"/>
            <a:ext cx="1307591" cy="13258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58140" y="5278802"/>
            <a:ext cx="1308100" cy="13271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29870">
              <a:lnSpc>
                <a:spcPct val="100000"/>
              </a:lnSpc>
              <a:spcBef>
                <a:spcPts val="130"/>
              </a:spcBef>
            </a:pPr>
            <a:r>
              <a:rPr sz="600" spc="-5" dirty="0">
                <a:latin typeface="Calibri"/>
                <a:cs typeface="Calibri"/>
              </a:rPr>
              <a:t>Bluegrass</a:t>
            </a:r>
            <a:r>
              <a:rPr sz="600" dirty="0">
                <a:latin typeface="ＭＳ ゴシック"/>
                <a:cs typeface="ＭＳ ゴシック"/>
              </a:rPr>
              <a:t>と</a:t>
            </a:r>
            <a:r>
              <a:rPr sz="600" spc="-5" dirty="0">
                <a:latin typeface="Calibri"/>
                <a:cs typeface="Calibri"/>
              </a:rPr>
              <a:t>Sequoia</a:t>
            </a:r>
            <a:r>
              <a:rPr sz="600" dirty="0">
                <a:latin typeface="ＭＳ ゴシック"/>
                <a:cs typeface="ＭＳ ゴシック"/>
              </a:rPr>
              <a:t>カメラ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5077206" y="4521023"/>
            <a:ext cx="1455420" cy="380873"/>
          </a:xfrm>
          <a:prstGeom prst="rect">
            <a:avLst/>
          </a:prstGeom>
          <a:solidFill>
            <a:srgbClr val="00B050"/>
          </a:solidFill>
          <a:ln w="25907">
            <a:solidFill>
              <a:srgbClr val="385D8A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NDVI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=</a:t>
            </a:r>
            <a:endParaRPr sz="1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(NIR-R)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(NIR+R)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082541" y="4988797"/>
            <a:ext cx="78740" cy="469900"/>
          </a:xfrm>
          <a:custGeom>
            <a:avLst/>
            <a:gdLst/>
            <a:ahLst/>
            <a:cxnLst/>
            <a:rect l="l" t="t" r="r" b="b"/>
            <a:pathLst>
              <a:path w="78739" h="469900">
                <a:moveTo>
                  <a:pt x="78232" y="469391"/>
                </a:moveTo>
                <a:lnTo>
                  <a:pt x="47780" y="463244"/>
                </a:lnTo>
                <a:lnTo>
                  <a:pt x="22913" y="446478"/>
                </a:lnTo>
                <a:lnTo>
                  <a:pt x="6147" y="421611"/>
                </a:lnTo>
                <a:lnTo>
                  <a:pt x="0" y="391159"/>
                </a:lnTo>
                <a:lnTo>
                  <a:pt x="0" y="78231"/>
                </a:lnTo>
                <a:lnTo>
                  <a:pt x="6147" y="47780"/>
                </a:lnTo>
                <a:lnTo>
                  <a:pt x="22913" y="22913"/>
                </a:lnTo>
                <a:lnTo>
                  <a:pt x="47780" y="6147"/>
                </a:lnTo>
                <a:lnTo>
                  <a:pt x="78232" y="0"/>
                </a:lnTo>
              </a:path>
            </a:pathLst>
          </a:custGeom>
          <a:ln w="9143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44489" y="4988797"/>
            <a:ext cx="78740" cy="469900"/>
          </a:xfrm>
          <a:custGeom>
            <a:avLst/>
            <a:gdLst/>
            <a:ahLst/>
            <a:cxnLst/>
            <a:rect l="l" t="t" r="r" b="b"/>
            <a:pathLst>
              <a:path w="78740" h="469900">
                <a:moveTo>
                  <a:pt x="0" y="0"/>
                </a:moveTo>
                <a:lnTo>
                  <a:pt x="30451" y="6147"/>
                </a:lnTo>
                <a:lnTo>
                  <a:pt x="55318" y="22913"/>
                </a:lnTo>
                <a:lnTo>
                  <a:pt x="72084" y="47780"/>
                </a:lnTo>
                <a:lnTo>
                  <a:pt x="78232" y="78231"/>
                </a:lnTo>
                <a:lnTo>
                  <a:pt x="78232" y="391159"/>
                </a:lnTo>
                <a:lnTo>
                  <a:pt x="72084" y="421611"/>
                </a:lnTo>
                <a:lnTo>
                  <a:pt x="55318" y="446478"/>
                </a:lnTo>
                <a:lnTo>
                  <a:pt x="30451" y="463244"/>
                </a:lnTo>
                <a:lnTo>
                  <a:pt x="0" y="469391"/>
                </a:lnTo>
              </a:path>
            </a:pathLst>
          </a:custGeom>
          <a:ln w="9143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232076" y="4993869"/>
            <a:ext cx="1141095" cy="450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1280" marR="71755" algn="ctr">
              <a:lnSpc>
                <a:spcPct val="100000"/>
              </a:lnSpc>
              <a:spcBef>
                <a:spcPts val="95"/>
              </a:spcBef>
            </a:pPr>
            <a:r>
              <a:rPr sz="700" spc="-15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DVI</a:t>
            </a:r>
            <a:r>
              <a:rPr sz="700" spc="-5" dirty="0">
                <a:latin typeface="ＭＳ Ｐゴシック"/>
                <a:cs typeface="ＭＳ Ｐゴシック"/>
              </a:rPr>
              <a:t>（正規化植生指数）は 植物の健全度を表</a:t>
            </a:r>
            <a:r>
              <a:rPr sz="700" spc="-15" dirty="0">
                <a:latin typeface="ＭＳ Ｐゴシック"/>
                <a:cs typeface="ＭＳ Ｐゴシック"/>
              </a:rPr>
              <a:t>し</a:t>
            </a:r>
            <a:r>
              <a:rPr sz="700" spc="-5" dirty="0">
                <a:latin typeface="ＭＳ Ｐゴシック"/>
                <a:cs typeface="ＭＳ Ｐゴシック"/>
              </a:rPr>
              <a:t>，</a:t>
            </a:r>
            <a:endParaRPr sz="700">
              <a:latin typeface="ＭＳ Ｐゴシック"/>
              <a:cs typeface="ＭＳ Ｐゴシック"/>
            </a:endParaRPr>
          </a:p>
          <a:p>
            <a:pPr algn="ctr">
              <a:lnSpc>
                <a:spcPts val="835"/>
              </a:lnSpc>
            </a:pPr>
            <a:r>
              <a:rPr sz="700" spc="-5" dirty="0">
                <a:latin typeface="ＭＳ Ｐゴシック"/>
                <a:cs typeface="ＭＳ Ｐゴシック"/>
              </a:rPr>
              <a:t>数値が大きいほ</a:t>
            </a:r>
            <a:r>
              <a:rPr sz="700" spc="-10" dirty="0">
                <a:latin typeface="ＭＳ Ｐゴシック"/>
                <a:cs typeface="ＭＳ Ｐゴシック"/>
              </a:rPr>
              <a:t>ど</a:t>
            </a:r>
            <a:r>
              <a:rPr sz="700" spc="-5" dirty="0">
                <a:latin typeface="ＭＳ Ｐゴシック"/>
                <a:cs typeface="ＭＳ Ｐゴシック"/>
              </a:rPr>
              <a:t>活性が高い</a:t>
            </a:r>
            <a:endParaRPr sz="700">
              <a:latin typeface="ＭＳ Ｐゴシック"/>
              <a:cs typeface="ＭＳ Ｐゴシック"/>
            </a:endParaRPr>
          </a:p>
          <a:p>
            <a:pPr marL="635" algn="ctr">
              <a:lnSpc>
                <a:spcPts val="835"/>
              </a:lnSpc>
            </a:pPr>
            <a:r>
              <a:rPr sz="700" spc="-5" dirty="0">
                <a:latin typeface="Calibri"/>
                <a:cs typeface="Calibri"/>
              </a:rPr>
              <a:t>-1 &lt; NDVI &lt;</a:t>
            </a:r>
            <a:r>
              <a:rPr sz="700" spc="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+1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392679" y="5572869"/>
            <a:ext cx="2157983" cy="13258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392679" y="5572741"/>
            <a:ext cx="2158365" cy="13271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659765">
              <a:lnSpc>
                <a:spcPct val="100000"/>
              </a:lnSpc>
              <a:spcBef>
                <a:spcPts val="140"/>
              </a:spcBef>
            </a:pPr>
            <a:r>
              <a:rPr sz="600" dirty="0">
                <a:latin typeface="ＭＳ ゴシック"/>
                <a:cs typeface="ＭＳ ゴシック"/>
              </a:rPr>
              <a:t>ドローン一式の仕様など</a:t>
            </a:r>
            <a:endParaRPr sz="600">
              <a:latin typeface="ＭＳ ゴシック"/>
              <a:cs typeface="ＭＳ ゴシック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0687" y="7703254"/>
            <a:ext cx="2221992" cy="15087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70687" y="7695950"/>
            <a:ext cx="2222500" cy="15113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433070">
              <a:lnSpc>
                <a:spcPct val="100000"/>
              </a:lnSpc>
              <a:spcBef>
                <a:spcPts val="204"/>
              </a:spcBef>
            </a:pPr>
            <a:r>
              <a:rPr sz="600" spc="-5" dirty="0">
                <a:latin typeface="Calibri"/>
                <a:cs typeface="Calibri"/>
              </a:rPr>
              <a:t>RGB</a:t>
            </a:r>
            <a:r>
              <a:rPr sz="600" dirty="0">
                <a:latin typeface="ＭＳ ゴシック"/>
                <a:cs typeface="ＭＳ ゴシック"/>
              </a:rPr>
              <a:t>画像</a:t>
            </a:r>
            <a:r>
              <a:rPr sz="600" spc="-5" dirty="0">
                <a:latin typeface="ＭＳ ゴシック"/>
                <a:cs typeface="ＭＳ ゴシック"/>
              </a:rPr>
              <a:t>（</a:t>
            </a:r>
            <a:r>
              <a:rPr sz="600" spc="-5" dirty="0">
                <a:latin typeface="Calibri"/>
                <a:cs typeface="Calibri"/>
              </a:rPr>
              <a:t>2018/6/19</a:t>
            </a:r>
            <a:r>
              <a:rPr sz="600" spc="-5" dirty="0">
                <a:latin typeface="ＭＳ ゴシック"/>
                <a:cs typeface="ＭＳ ゴシック"/>
              </a:rPr>
              <a:t>）</a:t>
            </a:r>
            <a:r>
              <a:rPr sz="600" spc="-5" dirty="0">
                <a:latin typeface="Calibri"/>
                <a:cs typeface="Calibri"/>
              </a:rPr>
              <a:t>Phantom4 Pro</a:t>
            </a:r>
            <a:r>
              <a:rPr sz="600" dirty="0">
                <a:latin typeface="ＭＳ ゴシック"/>
                <a:cs typeface="ＭＳ ゴシック"/>
              </a:rPr>
              <a:t>使用</a:t>
            </a:r>
            <a:endParaRPr sz="600">
              <a:latin typeface="ＭＳ ゴシック"/>
              <a:cs typeface="ＭＳ ゴシック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70687" y="9296427"/>
            <a:ext cx="2194559" cy="1508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70687" y="9289346"/>
            <a:ext cx="2194560" cy="15113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434975">
              <a:lnSpc>
                <a:spcPct val="100000"/>
              </a:lnSpc>
              <a:spcBef>
                <a:spcPts val="210"/>
              </a:spcBef>
            </a:pPr>
            <a:r>
              <a:rPr sz="600" spc="-5" dirty="0">
                <a:latin typeface="Calibri"/>
                <a:cs typeface="Calibri"/>
              </a:rPr>
              <a:t>RGB</a:t>
            </a:r>
            <a:r>
              <a:rPr sz="600" dirty="0">
                <a:latin typeface="ＭＳ ゴシック"/>
                <a:cs typeface="ＭＳ ゴシック"/>
              </a:rPr>
              <a:t>画像</a:t>
            </a:r>
            <a:r>
              <a:rPr sz="600" spc="-5" dirty="0">
                <a:latin typeface="ＭＳ ゴシック"/>
                <a:cs typeface="ＭＳ ゴシック"/>
              </a:rPr>
              <a:t>（</a:t>
            </a:r>
            <a:r>
              <a:rPr sz="600" spc="-5" dirty="0">
                <a:latin typeface="Calibri"/>
                <a:cs typeface="Calibri"/>
              </a:rPr>
              <a:t>2018/9/3</a:t>
            </a:r>
            <a:r>
              <a:rPr sz="600" spc="-5" dirty="0">
                <a:latin typeface="ＭＳ ゴシック"/>
                <a:cs typeface="ＭＳ ゴシック"/>
              </a:rPr>
              <a:t>）</a:t>
            </a:r>
            <a:r>
              <a:rPr sz="600" b="1" spc="-5" dirty="0">
                <a:solidFill>
                  <a:srgbClr val="FF0000"/>
                </a:solidFill>
                <a:latin typeface="ＭＳ ゴシック"/>
                <a:cs typeface="ＭＳ ゴシック"/>
              </a:rPr>
              <a:t>＋</a:t>
            </a:r>
            <a:r>
              <a:rPr sz="600" spc="-5" dirty="0">
                <a:latin typeface="ＭＳ ゴシック"/>
                <a:cs typeface="ＭＳ ゴシック"/>
              </a:rPr>
              <a:t>：</a:t>
            </a:r>
            <a:r>
              <a:rPr sz="600" spc="-5" dirty="0">
                <a:latin typeface="Calibri"/>
                <a:cs typeface="Calibri"/>
              </a:rPr>
              <a:t>8/15</a:t>
            </a:r>
            <a:r>
              <a:rPr sz="600" dirty="0">
                <a:latin typeface="ＭＳ ゴシック"/>
                <a:cs typeface="ＭＳ ゴシック"/>
              </a:rPr>
              <a:t>の枯死木</a:t>
            </a:r>
          </a:p>
        </p:txBody>
      </p:sp>
      <p:sp>
        <p:nvSpPr>
          <p:cNvPr id="56" name="object 56"/>
          <p:cNvSpPr/>
          <p:nvPr/>
        </p:nvSpPr>
        <p:spPr>
          <a:xfrm>
            <a:off x="2554223" y="7703254"/>
            <a:ext cx="1828799" cy="1447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554223" y="7695950"/>
            <a:ext cx="1828800" cy="144780"/>
          </a:xfrm>
          <a:custGeom>
            <a:avLst/>
            <a:gdLst/>
            <a:ahLst/>
            <a:cxnLst/>
            <a:rect l="l" t="t" r="r" b="b"/>
            <a:pathLst>
              <a:path w="1828800" h="144779">
                <a:moveTo>
                  <a:pt x="0" y="0"/>
                </a:moveTo>
                <a:lnTo>
                  <a:pt x="1828800" y="0"/>
                </a:lnTo>
                <a:lnTo>
                  <a:pt x="1828800" y="144780"/>
                </a:lnTo>
                <a:lnTo>
                  <a:pt x="0" y="144780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551176" y="7703253"/>
            <a:ext cx="18351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2605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alibri"/>
                <a:cs typeface="Calibri"/>
              </a:rPr>
              <a:t>NDVI</a:t>
            </a:r>
            <a:r>
              <a:rPr sz="600" dirty="0">
                <a:latin typeface="ＭＳ ゴシック"/>
                <a:cs typeface="ＭＳ ゴシック"/>
              </a:rPr>
              <a:t>画像</a:t>
            </a:r>
            <a:r>
              <a:rPr sz="600" spc="-5" dirty="0">
                <a:latin typeface="ＭＳ ゴシック"/>
                <a:cs typeface="ＭＳ ゴシック"/>
              </a:rPr>
              <a:t>（</a:t>
            </a:r>
            <a:r>
              <a:rPr sz="600" spc="-5" dirty="0">
                <a:latin typeface="Calibri"/>
                <a:cs typeface="Calibri"/>
              </a:rPr>
              <a:t>2018/6/26</a:t>
            </a:r>
            <a:r>
              <a:rPr sz="600" spc="-5" dirty="0">
                <a:latin typeface="ＭＳ ゴシック"/>
                <a:cs typeface="ＭＳ ゴシック"/>
              </a:rPr>
              <a:t>）</a:t>
            </a:r>
            <a:endParaRPr sz="600" dirty="0">
              <a:latin typeface="ＭＳ ゴシック"/>
              <a:cs typeface="ＭＳ ゴシック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762500" y="7687003"/>
            <a:ext cx="1840992" cy="1463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762500" y="7691258"/>
            <a:ext cx="1841500" cy="146685"/>
          </a:xfrm>
          <a:custGeom>
            <a:avLst/>
            <a:gdLst/>
            <a:ahLst/>
            <a:cxnLst/>
            <a:rect l="l" t="t" r="r" b="b"/>
            <a:pathLst>
              <a:path w="1841500" h="146684">
                <a:moveTo>
                  <a:pt x="0" y="0"/>
                </a:moveTo>
                <a:lnTo>
                  <a:pt x="1840992" y="0"/>
                </a:lnTo>
                <a:lnTo>
                  <a:pt x="1840992" y="146304"/>
                </a:lnTo>
                <a:lnTo>
                  <a:pt x="0" y="146304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4771644" y="7711837"/>
            <a:ext cx="18351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6255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alibri"/>
                <a:cs typeface="Calibri"/>
              </a:rPr>
              <a:t>NDVI</a:t>
            </a:r>
            <a:r>
              <a:rPr sz="600" dirty="0">
                <a:latin typeface="ＭＳ ゴシック"/>
                <a:cs typeface="ＭＳ ゴシック"/>
              </a:rPr>
              <a:t>画像</a:t>
            </a:r>
            <a:r>
              <a:rPr sz="600" spc="-5" dirty="0">
                <a:latin typeface="ＭＳ ゴシック"/>
                <a:cs typeface="ＭＳ ゴシック"/>
              </a:rPr>
              <a:t>（</a:t>
            </a:r>
            <a:r>
              <a:rPr sz="600" spc="-5" dirty="0">
                <a:latin typeface="Calibri"/>
                <a:cs typeface="Calibri"/>
              </a:rPr>
              <a:t>2018/7/19</a:t>
            </a:r>
            <a:r>
              <a:rPr sz="600" spc="-5" dirty="0">
                <a:latin typeface="ＭＳ ゴシック"/>
                <a:cs typeface="ＭＳ ゴシック"/>
              </a:rPr>
              <a:t>）</a:t>
            </a:r>
            <a:endParaRPr sz="600" dirty="0">
              <a:latin typeface="ＭＳ ゴシック"/>
              <a:cs typeface="ＭＳ ゴシック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256532" y="2096250"/>
            <a:ext cx="1463039" cy="8229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49936" y="2029182"/>
            <a:ext cx="1142999" cy="91439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75816" y="2137387"/>
            <a:ext cx="816863" cy="78790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569719" y="2116956"/>
            <a:ext cx="829310" cy="800100"/>
          </a:xfrm>
          <a:custGeom>
            <a:avLst/>
            <a:gdLst/>
            <a:ahLst/>
            <a:cxnLst/>
            <a:rect l="l" t="t" r="r" b="b"/>
            <a:pathLst>
              <a:path w="829310" h="800100">
                <a:moveTo>
                  <a:pt x="0" y="0"/>
                </a:moveTo>
                <a:lnTo>
                  <a:pt x="829056" y="0"/>
                </a:lnTo>
                <a:lnTo>
                  <a:pt x="829056" y="800100"/>
                </a:lnTo>
                <a:lnTo>
                  <a:pt x="0" y="8001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54223" y="2301989"/>
            <a:ext cx="608075" cy="6080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548127" y="2292052"/>
            <a:ext cx="620395" cy="620395"/>
          </a:xfrm>
          <a:custGeom>
            <a:avLst/>
            <a:gdLst/>
            <a:ahLst/>
            <a:cxnLst/>
            <a:rect l="l" t="t" r="r" b="b"/>
            <a:pathLst>
              <a:path w="620394" h="620394">
                <a:moveTo>
                  <a:pt x="0" y="0"/>
                </a:moveTo>
                <a:lnTo>
                  <a:pt x="620268" y="0"/>
                </a:lnTo>
                <a:lnTo>
                  <a:pt x="620268" y="620268"/>
                </a:lnTo>
                <a:lnTo>
                  <a:pt x="0" y="620268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310127" y="2036814"/>
            <a:ext cx="761999" cy="91439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565648" y="2034057"/>
            <a:ext cx="1008887" cy="4358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559552" y="2037994"/>
            <a:ext cx="1021080" cy="448309"/>
          </a:xfrm>
          <a:custGeom>
            <a:avLst/>
            <a:gdLst/>
            <a:ahLst/>
            <a:cxnLst/>
            <a:rect l="l" t="t" r="r" b="b"/>
            <a:pathLst>
              <a:path w="1021079" h="448310">
                <a:moveTo>
                  <a:pt x="0" y="0"/>
                </a:moveTo>
                <a:lnTo>
                  <a:pt x="1021079" y="0"/>
                </a:lnTo>
                <a:lnTo>
                  <a:pt x="1021079" y="448055"/>
                </a:lnTo>
                <a:lnTo>
                  <a:pt x="0" y="448055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4F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0687" y="7877556"/>
            <a:ext cx="2194559" cy="13883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78101" y="7968999"/>
            <a:ext cx="243840" cy="1460500"/>
          </a:xfrm>
          <a:custGeom>
            <a:avLst/>
            <a:gdLst/>
            <a:ahLst/>
            <a:cxnLst/>
            <a:rect l="l" t="t" r="r" b="b"/>
            <a:pathLst>
              <a:path w="243839" h="1460500">
                <a:moveTo>
                  <a:pt x="243332" y="1459992"/>
                </a:moveTo>
                <a:lnTo>
                  <a:pt x="194291" y="1455048"/>
                </a:lnTo>
                <a:lnTo>
                  <a:pt x="148615" y="1440870"/>
                </a:lnTo>
                <a:lnTo>
                  <a:pt x="107281" y="1418435"/>
                </a:lnTo>
                <a:lnTo>
                  <a:pt x="71269" y="1388722"/>
                </a:lnTo>
                <a:lnTo>
                  <a:pt x="41556" y="1352710"/>
                </a:lnTo>
                <a:lnTo>
                  <a:pt x="19121" y="1311376"/>
                </a:lnTo>
                <a:lnTo>
                  <a:pt x="4943" y="1265700"/>
                </a:lnTo>
                <a:lnTo>
                  <a:pt x="0" y="1216660"/>
                </a:lnTo>
                <a:lnTo>
                  <a:pt x="0" y="243332"/>
                </a:lnTo>
                <a:lnTo>
                  <a:pt x="4943" y="194291"/>
                </a:lnTo>
                <a:lnTo>
                  <a:pt x="19121" y="148615"/>
                </a:lnTo>
                <a:lnTo>
                  <a:pt x="41556" y="107281"/>
                </a:lnTo>
                <a:lnTo>
                  <a:pt x="71269" y="71269"/>
                </a:lnTo>
                <a:lnTo>
                  <a:pt x="107281" y="41556"/>
                </a:lnTo>
                <a:lnTo>
                  <a:pt x="148615" y="19121"/>
                </a:lnTo>
                <a:lnTo>
                  <a:pt x="194291" y="4943"/>
                </a:lnTo>
                <a:lnTo>
                  <a:pt x="243332" y="0"/>
                </a:lnTo>
              </a:path>
            </a:pathLst>
          </a:custGeom>
          <a:ln w="9143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459212" y="7968999"/>
            <a:ext cx="243840" cy="1460500"/>
          </a:xfrm>
          <a:custGeom>
            <a:avLst/>
            <a:gdLst/>
            <a:ahLst/>
            <a:cxnLst/>
            <a:rect l="l" t="t" r="r" b="b"/>
            <a:pathLst>
              <a:path w="243840" h="1460500">
                <a:moveTo>
                  <a:pt x="0" y="0"/>
                </a:moveTo>
                <a:lnTo>
                  <a:pt x="49041" y="4943"/>
                </a:lnTo>
                <a:lnTo>
                  <a:pt x="94718" y="19121"/>
                </a:lnTo>
                <a:lnTo>
                  <a:pt x="136054" y="41556"/>
                </a:lnTo>
                <a:lnTo>
                  <a:pt x="172069" y="71269"/>
                </a:lnTo>
                <a:lnTo>
                  <a:pt x="201784" y="107281"/>
                </a:lnTo>
                <a:lnTo>
                  <a:pt x="224220" y="148615"/>
                </a:lnTo>
                <a:lnTo>
                  <a:pt x="238400" y="194291"/>
                </a:lnTo>
                <a:lnTo>
                  <a:pt x="243344" y="243332"/>
                </a:lnTo>
                <a:lnTo>
                  <a:pt x="243344" y="1216660"/>
                </a:lnTo>
                <a:lnTo>
                  <a:pt x="238400" y="1265700"/>
                </a:lnTo>
                <a:lnTo>
                  <a:pt x="224220" y="1311376"/>
                </a:lnTo>
                <a:lnTo>
                  <a:pt x="201784" y="1352710"/>
                </a:lnTo>
                <a:lnTo>
                  <a:pt x="172069" y="1388722"/>
                </a:lnTo>
                <a:lnTo>
                  <a:pt x="136054" y="1418435"/>
                </a:lnTo>
                <a:lnTo>
                  <a:pt x="94718" y="1440870"/>
                </a:lnTo>
                <a:lnTo>
                  <a:pt x="49041" y="1455048"/>
                </a:lnTo>
                <a:lnTo>
                  <a:pt x="0" y="1459992"/>
                </a:lnTo>
              </a:path>
            </a:pathLst>
          </a:custGeom>
          <a:ln w="9143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728359" y="8018692"/>
            <a:ext cx="1743075" cy="60388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807720">
              <a:lnSpc>
                <a:spcPct val="100000"/>
              </a:lnSpc>
              <a:spcBef>
                <a:spcPts val="220"/>
              </a:spcBef>
            </a:pPr>
            <a:r>
              <a:rPr sz="800" b="1" spc="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結果</a:t>
            </a:r>
            <a:endParaRPr sz="800">
              <a:latin typeface="ＭＳ Ｐゴシック"/>
              <a:cs typeface="ＭＳ Ｐゴシック"/>
            </a:endParaRPr>
          </a:p>
          <a:p>
            <a:pPr marL="12700" marR="5080" indent="68580" algn="just">
              <a:lnSpc>
                <a:spcPct val="100499"/>
              </a:lnSpc>
              <a:spcBef>
                <a:spcPts val="100"/>
              </a:spcBef>
            </a:pPr>
            <a:r>
              <a:rPr sz="700" spc="-5" dirty="0">
                <a:latin typeface="ＭＳ Ｐゴシック"/>
                <a:cs typeface="ＭＳ Ｐゴシック"/>
              </a:rPr>
              <a:t>8/21のNDVI画像におい</a:t>
            </a:r>
            <a:r>
              <a:rPr sz="700" spc="-10" dirty="0">
                <a:latin typeface="ＭＳ Ｐゴシック"/>
                <a:cs typeface="ＭＳ Ｐゴシック"/>
              </a:rPr>
              <a:t>て</a:t>
            </a:r>
            <a:r>
              <a:rPr sz="700" spc="-5" dirty="0">
                <a:latin typeface="ＭＳ Ｐゴシック"/>
                <a:cs typeface="ＭＳ Ｐゴシック"/>
              </a:rPr>
              <a:t>，8/15の現地調査 </a:t>
            </a:r>
            <a:r>
              <a:rPr sz="700" spc="-10" dirty="0">
                <a:latin typeface="ＭＳ Ｐゴシック"/>
                <a:cs typeface="ＭＳ Ｐゴシック"/>
              </a:rPr>
              <a:t>で</a:t>
            </a:r>
            <a:r>
              <a:rPr sz="700" spc="-5" dirty="0">
                <a:latin typeface="ＭＳ Ｐゴシック"/>
                <a:cs typeface="ＭＳ Ｐゴシック"/>
              </a:rPr>
              <a:t>確認</a:t>
            </a:r>
            <a:r>
              <a:rPr sz="700" spc="-15" dirty="0">
                <a:latin typeface="ＭＳ Ｐゴシック"/>
                <a:cs typeface="ＭＳ Ｐゴシック"/>
              </a:rPr>
              <a:t>さ</a:t>
            </a:r>
            <a:r>
              <a:rPr sz="700" spc="-5" dirty="0">
                <a:latin typeface="ＭＳ Ｐゴシック"/>
                <a:cs typeface="ＭＳ Ｐゴシック"/>
              </a:rPr>
              <a:t>れ</a:t>
            </a:r>
            <a:r>
              <a:rPr sz="700" spc="-15" dirty="0">
                <a:latin typeface="ＭＳ Ｐゴシック"/>
                <a:cs typeface="ＭＳ Ｐゴシック"/>
              </a:rPr>
              <a:t>た</a:t>
            </a:r>
            <a:r>
              <a:rPr sz="700" spc="-5" dirty="0">
                <a:latin typeface="ＭＳ Ｐゴシック"/>
                <a:cs typeface="ＭＳ Ｐゴシック"/>
              </a:rPr>
              <a:t>枯死木</a:t>
            </a:r>
            <a:r>
              <a:rPr sz="700" dirty="0">
                <a:latin typeface="ＭＳ Ｐゴシック"/>
                <a:cs typeface="ＭＳ Ｐゴシック"/>
              </a:rPr>
              <a:t>が</a:t>
            </a:r>
            <a:r>
              <a:rPr sz="700" spc="-5" dirty="0">
                <a:latin typeface="ＭＳ Ｐゴシック"/>
                <a:cs typeface="ＭＳ Ｐゴシック"/>
              </a:rPr>
              <a:t>NDVI値の</a:t>
            </a:r>
            <a:r>
              <a:rPr sz="700" dirty="0">
                <a:latin typeface="ＭＳ Ｐゴシック"/>
                <a:cs typeface="ＭＳ Ｐゴシック"/>
              </a:rPr>
              <a:t>低</a:t>
            </a:r>
            <a:r>
              <a:rPr sz="700" spc="-5" dirty="0">
                <a:latin typeface="ＭＳ Ｐゴシック"/>
                <a:cs typeface="ＭＳ Ｐゴシック"/>
              </a:rPr>
              <a:t>下</a:t>
            </a:r>
            <a:r>
              <a:rPr sz="700" dirty="0">
                <a:latin typeface="ＭＳ Ｐゴシック"/>
                <a:cs typeface="ＭＳ Ｐゴシック"/>
              </a:rPr>
              <a:t>域</a:t>
            </a:r>
            <a:r>
              <a:rPr sz="700" spc="-5" dirty="0">
                <a:latin typeface="ＭＳ Ｐゴシック"/>
                <a:cs typeface="ＭＳ Ｐゴシック"/>
              </a:rPr>
              <a:t>として はっき</a:t>
            </a:r>
            <a:r>
              <a:rPr sz="700" spc="-10" dirty="0">
                <a:latin typeface="ＭＳ Ｐゴシック"/>
                <a:cs typeface="ＭＳ Ｐゴシック"/>
              </a:rPr>
              <a:t>り</a:t>
            </a:r>
            <a:r>
              <a:rPr sz="700" spc="-5" dirty="0">
                <a:latin typeface="ＭＳ Ｐゴシック"/>
                <a:cs typeface="ＭＳ Ｐゴシック"/>
              </a:rPr>
              <a:t>写っ</a:t>
            </a:r>
            <a:r>
              <a:rPr sz="700" spc="-10" dirty="0">
                <a:latin typeface="ＭＳ Ｐゴシック"/>
                <a:cs typeface="ＭＳ Ｐゴシック"/>
              </a:rPr>
              <a:t>て</a:t>
            </a:r>
            <a:r>
              <a:rPr sz="700" spc="-5" dirty="0">
                <a:latin typeface="ＭＳ Ｐゴシック"/>
                <a:cs typeface="ＭＳ Ｐゴシック"/>
              </a:rPr>
              <a:t>お</a:t>
            </a:r>
            <a:r>
              <a:rPr sz="700" spc="-10" dirty="0">
                <a:latin typeface="ＭＳ Ｐゴシック"/>
                <a:cs typeface="ＭＳ Ｐゴシック"/>
              </a:rPr>
              <a:t>り</a:t>
            </a:r>
            <a:r>
              <a:rPr sz="700" dirty="0">
                <a:latin typeface="ＭＳ Ｐゴシック"/>
                <a:cs typeface="ＭＳ Ｐゴシック"/>
              </a:rPr>
              <a:t>，</a:t>
            </a:r>
            <a:r>
              <a:rPr sz="700" spc="-5" dirty="0">
                <a:latin typeface="ＭＳ Ｐゴシック"/>
                <a:cs typeface="ＭＳ Ｐゴシック"/>
              </a:rPr>
              <a:t>枯死木の早期発</a:t>
            </a:r>
            <a:r>
              <a:rPr sz="700" spc="0" dirty="0">
                <a:latin typeface="ＭＳ Ｐゴシック"/>
                <a:cs typeface="ＭＳ Ｐゴシック"/>
              </a:rPr>
              <a:t>見</a:t>
            </a:r>
            <a:r>
              <a:rPr sz="700" spc="-5" dirty="0">
                <a:latin typeface="ＭＳ Ｐゴシック"/>
                <a:cs typeface="ＭＳ Ｐゴシック"/>
              </a:rPr>
              <a:t>に有効 </a:t>
            </a:r>
            <a:r>
              <a:rPr sz="700" spc="-10" dirty="0">
                <a:latin typeface="ＭＳ Ｐゴシック"/>
                <a:cs typeface="ＭＳ Ｐゴシック"/>
              </a:rPr>
              <a:t>で</a:t>
            </a:r>
            <a:r>
              <a:rPr sz="700" spc="-5" dirty="0">
                <a:latin typeface="ＭＳ Ｐゴシック"/>
                <a:cs typeface="ＭＳ Ｐゴシック"/>
              </a:rPr>
              <a:t>あ</a:t>
            </a:r>
            <a:r>
              <a:rPr sz="700" spc="-10" dirty="0">
                <a:latin typeface="ＭＳ Ｐゴシック"/>
                <a:cs typeface="ＭＳ Ｐゴシック"/>
              </a:rPr>
              <a:t>ること</a:t>
            </a:r>
            <a:r>
              <a:rPr sz="700" spc="-5" dirty="0">
                <a:latin typeface="ＭＳ Ｐゴシック"/>
                <a:cs typeface="ＭＳ Ｐゴシック"/>
              </a:rPr>
              <a:t>がわかっ</a:t>
            </a:r>
            <a:r>
              <a:rPr sz="700" spc="-15" dirty="0">
                <a:latin typeface="ＭＳ Ｐゴシック"/>
                <a:cs typeface="ＭＳ Ｐゴシック"/>
              </a:rPr>
              <a:t>た</a:t>
            </a:r>
            <a:r>
              <a:rPr sz="700" spc="-5" dirty="0">
                <a:latin typeface="ＭＳ Ｐゴシック"/>
                <a:cs typeface="ＭＳ Ｐゴシック"/>
              </a:rPr>
              <a:t>。</a:t>
            </a:r>
            <a:endParaRPr sz="700">
              <a:latin typeface="ＭＳ Ｐゴシック"/>
              <a:cs typeface="ＭＳ Ｐゴシック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728408" y="8689152"/>
            <a:ext cx="1799589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7720">
              <a:lnSpc>
                <a:spcPts val="955"/>
              </a:lnSpc>
              <a:spcBef>
                <a:spcPts val="100"/>
              </a:spcBef>
            </a:pPr>
            <a:r>
              <a:rPr sz="800" b="1" spc="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考察</a:t>
            </a:r>
            <a:endParaRPr sz="800">
              <a:latin typeface="ＭＳ Ｐゴシック"/>
              <a:cs typeface="ＭＳ Ｐゴシック"/>
            </a:endParaRPr>
          </a:p>
          <a:p>
            <a:pPr marL="12700" marR="5080" indent="59055">
              <a:lnSpc>
                <a:spcPts val="840"/>
              </a:lnSpc>
              <a:spcBef>
                <a:spcPts val="25"/>
              </a:spcBef>
            </a:pPr>
            <a:r>
              <a:rPr sz="700" spc="-5" dirty="0">
                <a:latin typeface="ＭＳ Ｐゴシック"/>
                <a:cs typeface="ＭＳ Ｐゴシック"/>
              </a:rPr>
              <a:t>8/21の約1</a:t>
            </a:r>
            <a:r>
              <a:rPr sz="700" spc="-10" dirty="0">
                <a:latin typeface="ＭＳ Ｐゴシック"/>
                <a:cs typeface="ＭＳ Ｐゴシック"/>
              </a:rPr>
              <a:t>ヶ</a:t>
            </a:r>
            <a:r>
              <a:rPr sz="700" spc="-5" dirty="0">
                <a:latin typeface="ＭＳ Ｐゴシック"/>
                <a:cs typeface="ＭＳ Ｐゴシック"/>
              </a:rPr>
              <a:t>月前の7/19のNDVI画</a:t>
            </a:r>
            <a:r>
              <a:rPr sz="700" dirty="0">
                <a:latin typeface="ＭＳ Ｐゴシック"/>
                <a:cs typeface="ＭＳ Ｐゴシック"/>
              </a:rPr>
              <a:t>像</a:t>
            </a:r>
            <a:r>
              <a:rPr sz="700" spc="-10" dirty="0">
                <a:latin typeface="ＭＳ Ｐゴシック"/>
                <a:cs typeface="ＭＳ Ｐゴシック"/>
              </a:rPr>
              <a:t>で</a:t>
            </a:r>
            <a:r>
              <a:rPr sz="700" spc="-5" dirty="0">
                <a:latin typeface="ＭＳ Ｐゴシック"/>
                <a:cs typeface="ＭＳ Ｐゴシック"/>
              </a:rPr>
              <a:t>は明ら か</a:t>
            </a:r>
            <a:r>
              <a:rPr sz="700" spc="-10" dirty="0">
                <a:latin typeface="ＭＳ Ｐゴシック"/>
                <a:cs typeface="ＭＳ Ｐゴシック"/>
              </a:rPr>
              <a:t>なN</a:t>
            </a:r>
            <a:r>
              <a:rPr sz="700" dirty="0">
                <a:latin typeface="ＭＳ Ｐゴシック"/>
                <a:cs typeface="ＭＳ Ｐゴシック"/>
              </a:rPr>
              <a:t>D</a:t>
            </a:r>
            <a:r>
              <a:rPr sz="700" spc="-5" dirty="0">
                <a:latin typeface="ＭＳ Ｐゴシック"/>
                <a:cs typeface="ＭＳ Ｐゴシック"/>
              </a:rPr>
              <a:t>V</a:t>
            </a:r>
            <a:r>
              <a:rPr sz="700" spc="-10" dirty="0">
                <a:latin typeface="ＭＳ Ｐゴシック"/>
                <a:cs typeface="ＭＳ Ｐゴシック"/>
              </a:rPr>
              <a:t>I</a:t>
            </a:r>
            <a:r>
              <a:rPr sz="700" spc="-5" dirty="0">
                <a:latin typeface="ＭＳ Ｐゴシック"/>
                <a:cs typeface="ＭＳ Ｐゴシック"/>
              </a:rPr>
              <a:t>値の低下域は確認</a:t>
            </a:r>
            <a:r>
              <a:rPr sz="700" spc="-10" dirty="0">
                <a:latin typeface="ＭＳ Ｐゴシック"/>
                <a:cs typeface="ＭＳ Ｐゴシック"/>
              </a:rPr>
              <a:t>で</a:t>
            </a:r>
            <a:r>
              <a:rPr sz="700" spc="0" dirty="0">
                <a:latin typeface="ＭＳ Ｐゴシック"/>
                <a:cs typeface="ＭＳ Ｐゴシック"/>
              </a:rPr>
              <a:t>き</a:t>
            </a:r>
            <a:r>
              <a:rPr sz="700" dirty="0">
                <a:latin typeface="ＭＳ Ｐゴシック"/>
                <a:cs typeface="ＭＳ Ｐゴシック"/>
              </a:rPr>
              <a:t>な</a:t>
            </a:r>
            <a:r>
              <a:rPr sz="700" spc="-5" dirty="0">
                <a:latin typeface="ＭＳ Ｐゴシック"/>
                <a:cs typeface="ＭＳ Ｐゴシック"/>
              </a:rPr>
              <a:t>か</a:t>
            </a:r>
            <a:r>
              <a:rPr sz="700" spc="5" dirty="0">
                <a:latin typeface="ＭＳ Ｐゴシック"/>
                <a:cs typeface="ＭＳ Ｐゴシック"/>
              </a:rPr>
              <a:t>っ</a:t>
            </a:r>
            <a:r>
              <a:rPr sz="700" dirty="0">
                <a:latin typeface="ＭＳ Ｐゴシック"/>
                <a:cs typeface="ＭＳ Ｐゴシック"/>
              </a:rPr>
              <a:t>た</a:t>
            </a:r>
            <a:r>
              <a:rPr sz="700" spc="-10" dirty="0">
                <a:latin typeface="ＭＳ Ｐゴシック"/>
                <a:cs typeface="ＭＳ Ｐゴシック"/>
              </a:rPr>
              <a:t>こ</a:t>
            </a:r>
            <a:r>
              <a:rPr sz="700" dirty="0">
                <a:latin typeface="ＭＳ Ｐゴシック"/>
                <a:cs typeface="ＭＳ Ｐゴシック"/>
              </a:rPr>
              <a:t>と</a:t>
            </a:r>
            <a:r>
              <a:rPr sz="700" spc="-5" dirty="0">
                <a:latin typeface="ＭＳ Ｐゴシック"/>
                <a:cs typeface="ＭＳ Ｐゴシック"/>
              </a:rPr>
              <a:t>か ら，枯死（赤葉）以前の樹勢衰退（緑葉）の状態 を捉</a:t>
            </a:r>
            <a:r>
              <a:rPr sz="700" spc="-10" dirty="0">
                <a:latin typeface="ＭＳ Ｐゴシック"/>
                <a:cs typeface="ＭＳ Ｐゴシック"/>
              </a:rPr>
              <a:t>える</a:t>
            </a:r>
            <a:r>
              <a:rPr sz="700" spc="-15" dirty="0">
                <a:latin typeface="ＭＳ Ｐゴシック"/>
                <a:cs typeface="ＭＳ Ｐゴシック"/>
              </a:rPr>
              <a:t>た</a:t>
            </a:r>
            <a:r>
              <a:rPr sz="700" spc="-5" dirty="0">
                <a:latin typeface="ＭＳ Ｐゴシック"/>
                <a:cs typeface="ＭＳ Ｐゴシック"/>
              </a:rPr>
              <a:t>めには撮影頻度を上げ</a:t>
            </a:r>
            <a:r>
              <a:rPr sz="700" spc="0" dirty="0">
                <a:latin typeface="ＭＳ Ｐゴシック"/>
                <a:cs typeface="ＭＳ Ｐゴシック"/>
              </a:rPr>
              <a:t>る</a:t>
            </a:r>
            <a:r>
              <a:rPr sz="700" spc="-5" dirty="0">
                <a:latin typeface="ＭＳ Ｐゴシック"/>
                <a:cs typeface="ＭＳ Ｐゴシック"/>
              </a:rPr>
              <a:t>必要</a:t>
            </a:r>
            <a:r>
              <a:rPr sz="700" spc="0" dirty="0">
                <a:latin typeface="ＭＳ Ｐゴシック"/>
                <a:cs typeface="ＭＳ Ｐゴシック"/>
              </a:rPr>
              <a:t>が</a:t>
            </a:r>
            <a:r>
              <a:rPr sz="700" spc="-5" dirty="0">
                <a:latin typeface="ＭＳ Ｐゴシック"/>
                <a:cs typeface="ＭＳ Ｐゴシック"/>
              </a:rPr>
              <a:t>ある </a:t>
            </a:r>
            <a:r>
              <a:rPr sz="700" spc="-10" dirty="0">
                <a:latin typeface="ＭＳ Ｐゴシック"/>
                <a:cs typeface="ＭＳ Ｐゴシック"/>
              </a:rPr>
              <a:t>と</a:t>
            </a:r>
            <a:r>
              <a:rPr sz="700" spc="-5" dirty="0">
                <a:latin typeface="ＭＳ Ｐゴシック"/>
                <a:cs typeface="ＭＳ Ｐゴシック"/>
              </a:rPr>
              <a:t>考</a:t>
            </a:r>
            <a:r>
              <a:rPr sz="700" spc="-10" dirty="0">
                <a:latin typeface="ＭＳ Ｐゴシック"/>
                <a:cs typeface="ＭＳ Ｐゴシック"/>
              </a:rPr>
              <a:t>え</a:t>
            </a:r>
            <a:r>
              <a:rPr sz="700" spc="-5" dirty="0">
                <a:latin typeface="ＭＳ Ｐゴシック"/>
                <a:cs typeface="ＭＳ Ｐゴシック"/>
              </a:rPr>
              <a:t>られ</a:t>
            </a:r>
            <a:r>
              <a:rPr sz="700" spc="-15" dirty="0">
                <a:latin typeface="ＭＳ Ｐゴシック"/>
                <a:cs typeface="ＭＳ Ｐゴシック"/>
              </a:rPr>
              <a:t>た</a:t>
            </a:r>
            <a:r>
              <a:rPr sz="700" spc="-5" dirty="0">
                <a:latin typeface="ＭＳ Ｐゴシック"/>
                <a:cs typeface="ＭＳ Ｐゴシック"/>
              </a:rPr>
              <a:t>。</a:t>
            </a:r>
            <a:endParaRPr sz="700">
              <a:latin typeface="ＭＳ Ｐゴシック"/>
              <a:cs typeface="ＭＳ Ｐゴシック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554223" y="7865579"/>
            <a:ext cx="1828799" cy="140665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506979" y="9294903"/>
            <a:ext cx="1914143" cy="15239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06979" y="9290330"/>
            <a:ext cx="1914525" cy="152400"/>
          </a:xfrm>
          <a:custGeom>
            <a:avLst/>
            <a:gdLst/>
            <a:ahLst/>
            <a:cxnLst/>
            <a:rect l="l" t="t" r="r" b="b"/>
            <a:pathLst>
              <a:path w="1914525" h="152400">
                <a:moveTo>
                  <a:pt x="0" y="0"/>
                </a:moveTo>
                <a:lnTo>
                  <a:pt x="1914144" y="0"/>
                </a:lnTo>
                <a:lnTo>
                  <a:pt x="1914144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2551176" y="9289346"/>
            <a:ext cx="18351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8159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alibri"/>
                <a:cs typeface="Calibri"/>
              </a:rPr>
              <a:t>NDVI</a:t>
            </a:r>
            <a:r>
              <a:rPr sz="600" dirty="0">
                <a:latin typeface="ＭＳ ゴシック"/>
                <a:cs typeface="ＭＳ ゴシック"/>
              </a:rPr>
              <a:t>画像</a:t>
            </a:r>
            <a:r>
              <a:rPr sz="600" spc="-5" dirty="0">
                <a:latin typeface="ＭＳ ゴシック"/>
                <a:cs typeface="ＭＳ ゴシック"/>
              </a:rPr>
              <a:t>（</a:t>
            </a:r>
            <a:r>
              <a:rPr sz="600" spc="-5" dirty="0">
                <a:latin typeface="Calibri"/>
                <a:cs typeface="Calibri"/>
              </a:rPr>
              <a:t>2018/8/21</a:t>
            </a:r>
            <a:r>
              <a:rPr sz="600" spc="-5" dirty="0">
                <a:latin typeface="ＭＳ ゴシック"/>
                <a:cs typeface="ＭＳ ゴシック"/>
              </a:rPr>
              <a:t>）</a:t>
            </a:r>
            <a:endParaRPr sz="600">
              <a:latin typeface="ＭＳ ゴシック"/>
              <a:cs typeface="ＭＳ ゴシック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491210" y="7718187"/>
            <a:ext cx="200393" cy="20380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xmlns="" id="{9DF900D5-B137-4B96-9001-C84B7044700C}"/>
              </a:ext>
            </a:extLst>
          </p:cNvPr>
          <p:cNvSpPr/>
          <p:nvPr/>
        </p:nvSpPr>
        <p:spPr>
          <a:xfrm>
            <a:off x="249936" y="3302832"/>
            <a:ext cx="486155" cy="615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xmlns="" id="{CF1E1802-FB8B-4C52-B74C-938CF5A8350D}"/>
              </a:ext>
            </a:extLst>
          </p:cNvPr>
          <p:cNvSpPr/>
          <p:nvPr/>
        </p:nvSpPr>
        <p:spPr>
          <a:xfrm>
            <a:off x="736091" y="3352800"/>
            <a:ext cx="5838444" cy="349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object 3">
            <a:extLst>
              <a:ext uri="{FF2B5EF4-FFF2-40B4-BE49-F238E27FC236}">
                <a16:creationId xmlns:a16="http://schemas.microsoft.com/office/drawing/2014/main" xmlns="" id="{0A1592AE-55A2-467F-BC68-A26C217FAC5E}"/>
              </a:ext>
            </a:extLst>
          </p:cNvPr>
          <p:cNvSpPr/>
          <p:nvPr/>
        </p:nvSpPr>
        <p:spPr>
          <a:xfrm>
            <a:off x="354392" y="3132779"/>
            <a:ext cx="443865" cy="535305"/>
          </a:xfrm>
          <a:custGeom>
            <a:avLst/>
            <a:gdLst/>
            <a:ahLst/>
            <a:cxnLst/>
            <a:rect l="l" t="t" r="r" b="b"/>
            <a:pathLst>
              <a:path w="443865" h="535305">
                <a:moveTo>
                  <a:pt x="0" y="0"/>
                </a:moveTo>
                <a:lnTo>
                  <a:pt x="0" y="313182"/>
                </a:lnTo>
                <a:lnTo>
                  <a:pt x="221742" y="534924"/>
                </a:lnTo>
                <a:lnTo>
                  <a:pt x="443484" y="313182"/>
                </a:lnTo>
                <a:lnTo>
                  <a:pt x="443484" y="221742"/>
                </a:lnTo>
                <a:lnTo>
                  <a:pt x="221742" y="221742"/>
                </a:lnTo>
                <a:lnTo>
                  <a:pt x="0" y="0"/>
                </a:lnTo>
                <a:close/>
              </a:path>
              <a:path w="443865" h="535305">
                <a:moveTo>
                  <a:pt x="443484" y="0"/>
                </a:moveTo>
                <a:lnTo>
                  <a:pt x="221742" y="221742"/>
                </a:lnTo>
                <a:lnTo>
                  <a:pt x="443484" y="221742"/>
                </a:lnTo>
                <a:lnTo>
                  <a:pt x="44348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1" name="object 4">
            <a:extLst>
              <a:ext uri="{FF2B5EF4-FFF2-40B4-BE49-F238E27FC236}">
                <a16:creationId xmlns:a16="http://schemas.microsoft.com/office/drawing/2014/main" xmlns="" id="{391048EF-0C0E-47E5-B585-BA7CC40B3666}"/>
              </a:ext>
            </a:extLst>
          </p:cNvPr>
          <p:cNvSpPr/>
          <p:nvPr/>
        </p:nvSpPr>
        <p:spPr>
          <a:xfrm>
            <a:off x="793241" y="3131930"/>
            <a:ext cx="5753100" cy="311150"/>
          </a:xfrm>
          <a:custGeom>
            <a:avLst/>
            <a:gdLst/>
            <a:ahLst/>
            <a:cxnLst/>
            <a:rect l="l" t="t" r="r" b="b"/>
            <a:pathLst>
              <a:path w="5753100" h="311150">
                <a:moveTo>
                  <a:pt x="5753100" y="51816"/>
                </a:moveTo>
                <a:lnTo>
                  <a:pt x="5753100" y="259080"/>
                </a:lnTo>
                <a:lnTo>
                  <a:pt x="5749027" y="279247"/>
                </a:lnTo>
                <a:lnTo>
                  <a:pt x="5737921" y="295717"/>
                </a:lnTo>
                <a:lnTo>
                  <a:pt x="5721451" y="306823"/>
                </a:lnTo>
                <a:lnTo>
                  <a:pt x="5701284" y="310896"/>
                </a:lnTo>
                <a:lnTo>
                  <a:pt x="0" y="310896"/>
                </a:lnTo>
                <a:lnTo>
                  <a:pt x="0" y="0"/>
                </a:lnTo>
                <a:lnTo>
                  <a:pt x="5701284" y="0"/>
                </a:lnTo>
                <a:lnTo>
                  <a:pt x="5721451" y="4072"/>
                </a:lnTo>
                <a:lnTo>
                  <a:pt x="5737921" y="15178"/>
                </a:lnTo>
                <a:lnTo>
                  <a:pt x="5749027" y="31648"/>
                </a:lnTo>
                <a:lnTo>
                  <a:pt x="5753100" y="51816"/>
                </a:lnTo>
                <a:close/>
              </a:path>
            </a:pathLst>
          </a:custGeom>
          <a:ln w="25907">
            <a:solidFill>
              <a:srgbClr val="007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04804" y="2957518"/>
            <a:ext cx="6059170" cy="431528"/>
          </a:xfrm>
          <a:prstGeom prst="rect">
            <a:avLst/>
          </a:prstGeom>
          <a:ln w="6095">
            <a:noFill/>
          </a:ln>
        </p:spPr>
        <p:txBody>
          <a:bodyPr vert="horz" wrap="square" lIns="0" tIns="23495" rIns="0" bIns="0" rtlCol="0">
            <a:spAutoFit/>
          </a:bodyPr>
          <a:lstStyle/>
          <a:p>
            <a:pPr marL="236220">
              <a:lnSpc>
                <a:spcPct val="100000"/>
              </a:lnSpc>
              <a:spcBef>
                <a:spcPts val="185"/>
              </a:spcBef>
              <a:tabLst>
                <a:tab pos="1171575" algn="l"/>
                <a:tab pos="2202815" algn="l"/>
              </a:tabLst>
            </a:pPr>
            <a:r>
              <a:rPr sz="600" dirty="0">
                <a:latin typeface="ＭＳ ゴシック"/>
                <a:cs typeface="ＭＳ ゴシック"/>
              </a:rPr>
              <a:t>マツ枯れ林	マツノマダラカミキリ	マツの材線虫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" dirty="0">
              <a:latin typeface="Times New Roman"/>
              <a:cs typeface="Times New Roman"/>
            </a:endParaRPr>
          </a:p>
          <a:p>
            <a:pPr marL="701040" indent="-229235">
              <a:buSzPct val="94444"/>
              <a:buChar char="•"/>
              <a:tabLst>
                <a:tab pos="701675" algn="l"/>
              </a:tabLst>
            </a:pPr>
            <a:r>
              <a:rPr lang="ja-JP" altLang="en-US" sz="1600" dirty="0">
                <a:latin typeface="HG丸ｺﾞｼｯｸM-PRO"/>
                <a:cs typeface="HG丸ｺﾞｼｯｸM-PRO"/>
              </a:rPr>
              <a:t>導入したドローン</a:t>
            </a:r>
            <a:endParaRPr sz="1600" dirty="0">
              <a:latin typeface="HG丸ｺﾞｼｯｸM-PRO"/>
              <a:cs typeface="HG丸ｺﾞｼｯｸM-PRO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86511" y="3763715"/>
            <a:ext cx="1403603" cy="67208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911823" y="3522740"/>
            <a:ext cx="3014980" cy="2009139"/>
          </a:xfrm>
          <a:custGeom>
            <a:avLst/>
            <a:gdLst/>
            <a:ahLst/>
            <a:cxnLst/>
            <a:rect l="l" t="t" r="r" b="b"/>
            <a:pathLst>
              <a:path w="3014979" h="2009139">
                <a:moveTo>
                  <a:pt x="0" y="0"/>
                </a:moveTo>
                <a:lnTo>
                  <a:pt x="3014472" y="0"/>
                </a:lnTo>
                <a:lnTo>
                  <a:pt x="3014472" y="2008631"/>
                </a:lnTo>
                <a:lnTo>
                  <a:pt x="0" y="2008631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29334" y="3541385"/>
            <a:ext cx="2923112" cy="191731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74920" y="3544967"/>
            <a:ext cx="1443227" cy="89153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68823" y="3532227"/>
            <a:ext cx="1455420" cy="904240"/>
          </a:xfrm>
          <a:custGeom>
            <a:avLst/>
            <a:gdLst/>
            <a:ahLst/>
            <a:cxnLst/>
            <a:rect l="l" t="t" r="r" b="b"/>
            <a:pathLst>
              <a:path w="1455420" h="904239">
                <a:moveTo>
                  <a:pt x="0" y="0"/>
                </a:moveTo>
                <a:lnTo>
                  <a:pt x="1455420" y="0"/>
                </a:lnTo>
                <a:lnTo>
                  <a:pt x="1455420" y="903732"/>
                </a:lnTo>
                <a:lnTo>
                  <a:pt x="0" y="90373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xmlns="" id="{22A84E17-99AD-4587-97A7-875937021E3D}"/>
              </a:ext>
            </a:extLst>
          </p:cNvPr>
          <p:cNvSpPr/>
          <p:nvPr/>
        </p:nvSpPr>
        <p:spPr>
          <a:xfrm>
            <a:off x="249936" y="5862313"/>
            <a:ext cx="486155" cy="615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xmlns="" id="{EA7E4E68-3FFA-4993-80B7-E187C9C22F32}"/>
              </a:ext>
            </a:extLst>
          </p:cNvPr>
          <p:cNvSpPr/>
          <p:nvPr/>
        </p:nvSpPr>
        <p:spPr>
          <a:xfrm>
            <a:off x="736091" y="5949692"/>
            <a:ext cx="5838444" cy="349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object 3">
            <a:extLst>
              <a:ext uri="{FF2B5EF4-FFF2-40B4-BE49-F238E27FC236}">
                <a16:creationId xmlns:a16="http://schemas.microsoft.com/office/drawing/2014/main" xmlns="" id="{4E73E16B-2B97-465B-BF14-8D20A261F75A}"/>
              </a:ext>
            </a:extLst>
          </p:cNvPr>
          <p:cNvSpPr/>
          <p:nvPr/>
        </p:nvSpPr>
        <p:spPr>
          <a:xfrm>
            <a:off x="354392" y="5728467"/>
            <a:ext cx="443865" cy="535305"/>
          </a:xfrm>
          <a:custGeom>
            <a:avLst/>
            <a:gdLst/>
            <a:ahLst/>
            <a:cxnLst/>
            <a:rect l="l" t="t" r="r" b="b"/>
            <a:pathLst>
              <a:path w="443865" h="535305">
                <a:moveTo>
                  <a:pt x="0" y="0"/>
                </a:moveTo>
                <a:lnTo>
                  <a:pt x="0" y="313182"/>
                </a:lnTo>
                <a:lnTo>
                  <a:pt x="221742" y="534924"/>
                </a:lnTo>
                <a:lnTo>
                  <a:pt x="443484" y="313182"/>
                </a:lnTo>
                <a:lnTo>
                  <a:pt x="443484" y="221742"/>
                </a:lnTo>
                <a:lnTo>
                  <a:pt x="221742" y="221742"/>
                </a:lnTo>
                <a:lnTo>
                  <a:pt x="0" y="0"/>
                </a:lnTo>
                <a:close/>
              </a:path>
              <a:path w="443865" h="535305">
                <a:moveTo>
                  <a:pt x="443484" y="0"/>
                </a:moveTo>
                <a:lnTo>
                  <a:pt x="221742" y="221742"/>
                </a:lnTo>
                <a:lnTo>
                  <a:pt x="443484" y="221742"/>
                </a:lnTo>
                <a:lnTo>
                  <a:pt x="44348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36091" y="5744900"/>
            <a:ext cx="57010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3535" indent="-229235">
              <a:lnSpc>
                <a:spcPct val="100000"/>
              </a:lnSpc>
              <a:spcBef>
                <a:spcPts val="100"/>
              </a:spcBef>
              <a:buSzPct val="94444"/>
              <a:buFont typeface="HG"/>
              <a:buChar char="•"/>
              <a:tabLst>
                <a:tab pos="344170" algn="l"/>
              </a:tabLst>
            </a:pPr>
            <a:r>
              <a:rPr sz="1800" dirty="0">
                <a:latin typeface="HG丸ｺﾞｼｯｸM-PRO"/>
                <a:cs typeface="HG丸ｺﾞｼｯｸM-PRO"/>
              </a:rPr>
              <a:t>中間結果</a:t>
            </a:r>
          </a:p>
        </p:txBody>
      </p:sp>
      <p:sp>
        <p:nvSpPr>
          <p:cNvPr id="96" name="object 4">
            <a:extLst>
              <a:ext uri="{FF2B5EF4-FFF2-40B4-BE49-F238E27FC236}">
                <a16:creationId xmlns:a16="http://schemas.microsoft.com/office/drawing/2014/main" xmlns="" id="{0D1AF8F5-6D6A-4B3E-A2DA-2C1A0408AB9D}"/>
              </a:ext>
            </a:extLst>
          </p:cNvPr>
          <p:cNvSpPr/>
          <p:nvPr/>
        </p:nvSpPr>
        <p:spPr>
          <a:xfrm>
            <a:off x="793241" y="5738569"/>
            <a:ext cx="5753100" cy="311150"/>
          </a:xfrm>
          <a:custGeom>
            <a:avLst/>
            <a:gdLst/>
            <a:ahLst/>
            <a:cxnLst/>
            <a:rect l="l" t="t" r="r" b="b"/>
            <a:pathLst>
              <a:path w="5753100" h="311150">
                <a:moveTo>
                  <a:pt x="5753100" y="51816"/>
                </a:moveTo>
                <a:lnTo>
                  <a:pt x="5753100" y="259080"/>
                </a:lnTo>
                <a:lnTo>
                  <a:pt x="5749027" y="279247"/>
                </a:lnTo>
                <a:lnTo>
                  <a:pt x="5737921" y="295717"/>
                </a:lnTo>
                <a:lnTo>
                  <a:pt x="5721451" y="306823"/>
                </a:lnTo>
                <a:lnTo>
                  <a:pt x="5701284" y="310896"/>
                </a:lnTo>
                <a:lnTo>
                  <a:pt x="0" y="310896"/>
                </a:lnTo>
                <a:lnTo>
                  <a:pt x="0" y="0"/>
                </a:lnTo>
                <a:lnTo>
                  <a:pt x="5701284" y="0"/>
                </a:lnTo>
                <a:lnTo>
                  <a:pt x="5721451" y="4072"/>
                </a:lnTo>
                <a:lnTo>
                  <a:pt x="5737921" y="15178"/>
                </a:lnTo>
                <a:lnTo>
                  <a:pt x="5749027" y="31648"/>
                </a:lnTo>
                <a:lnTo>
                  <a:pt x="5753100" y="51816"/>
                </a:lnTo>
                <a:close/>
              </a:path>
            </a:pathLst>
          </a:custGeom>
          <a:ln w="25907">
            <a:solidFill>
              <a:srgbClr val="007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0688" y="6275696"/>
            <a:ext cx="2194559" cy="138683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54223" y="6257408"/>
            <a:ext cx="1828799" cy="1405127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774691" y="6242169"/>
            <a:ext cx="1828799" cy="140665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462271" y="6932541"/>
            <a:ext cx="233171" cy="185928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xmlns="" id="{EDA3A9E8-78F2-4105-8C4D-9F6E7A6DEF20}"/>
              </a:ext>
            </a:extLst>
          </p:cNvPr>
          <p:cNvSpPr txBox="1"/>
          <p:nvPr/>
        </p:nvSpPr>
        <p:spPr>
          <a:xfrm>
            <a:off x="3200400" y="96290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15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133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</vt:lpstr>
      <vt:lpstr>HG丸ｺﾞｼｯｸM-PRO</vt:lpstr>
      <vt:lpstr>HG創英角ｺﾞｼｯｸUB</vt:lpstr>
      <vt:lpstr>ＭＳ Ｐゴシック</vt:lpstr>
      <vt:lpstr>ＭＳ ゴシック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Takatoh Matsuura</dc:creator>
  <cp:lastModifiedBy>相浦　英春</cp:lastModifiedBy>
  <cp:revision>5</cp:revision>
  <dcterms:created xsi:type="dcterms:W3CDTF">2019-02-01T02:42:12Z</dcterms:created>
  <dcterms:modified xsi:type="dcterms:W3CDTF">2019-02-01T04:23:53Z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2019-01-24T00:00:00Z</vt:filetime>
  </property>
  <property fmtid="{D5CDD505-2E9C-101B-9397-08002B2CF9AE}" pid="3" name="Creator">
    <vt:lpwstr>PowerPoint 用 Acrobat PDFMaker 15</vt:lpwstr>
  </property>
  <property fmtid="{D5CDD505-2E9C-101B-9397-08002B2CF9AE}" pid="4" name="LastSaved">
    <vt:filetime>2019-02-01T00:00:00Z</vt:filetime>
  </property>
</Properties>
</file>