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2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>
        <p:scale>
          <a:sx n="100" d="100"/>
          <a:sy n="100" d="100"/>
        </p:scale>
        <p:origin x="-546" y="-2490"/>
      </p:cViewPr>
      <p:guideLst>
        <p:guide orient="horz" pos="51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5273-DC5E-4A67-83C3-A45830FEE410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E734-A58D-4C10-859C-72FC034BA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7092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5273-DC5E-4A67-83C3-A45830FEE410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E734-A58D-4C10-859C-72FC034BA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695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5273-DC5E-4A67-83C3-A45830FEE410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E734-A58D-4C10-859C-72FC034BA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510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5273-DC5E-4A67-83C3-A45830FEE410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E734-A58D-4C10-859C-72FC034BA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024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5273-DC5E-4A67-83C3-A45830FEE410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E734-A58D-4C10-859C-72FC034BA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1064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5273-DC5E-4A67-83C3-A45830FEE410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E734-A58D-4C10-859C-72FC034BA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975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5273-DC5E-4A67-83C3-A45830FEE410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E734-A58D-4C10-859C-72FC034BA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674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5273-DC5E-4A67-83C3-A45830FEE410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E734-A58D-4C10-859C-72FC034BA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56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5273-DC5E-4A67-83C3-A45830FEE410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E734-A58D-4C10-859C-72FC034BA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135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5273-DC5E-4A67-83C3-A45830FEE410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E734-A58D-4C10-859C-72FC034BA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05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5273-DC5E-4A67-83C3-A45830FEE410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E734-A58D-4C10-859C-72FC034BA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522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E5273-DC5E-4A67-83C3-A45830FEE410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EE734-A58D-4C10-859C-72FC034BA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582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329" y="397836"/>
            <a:ext cx="1800062" cy="1439527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2839682" y="517434"/>
            <a:ext cx="8351482" cy="1508105"/>
          </a:xfrm>
          <a:prstGeom prst="rect">
            <a:avLst/>
          </a:prstGeom>
          <a:solidFill>
            <a:srgbClr val="009E47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</a:rPr>
              <a:t>新富山県における種子繁殖型</a:t>
            </a:r>
            <a:r>
              <a:rPr lang="ja-JP" altLang="en-US" sz="3600" b="1" dirty="0" smtClean="0">
                <a:solidFill>
                  <a:schemeClr val="bg1"/>
                </a:solidFill>
              </a:rPr>
              <a:t>イチゴ</a:t>
            </a:r>
            <a:endParaRPr lang="en-US" altLang="ja-JP" sz="3600" b="1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3600" b="1" dirty="0" smtClean="0">
                <a:solidFill>
                  <a:schemeClr val="bg1"/>
                </a:solidFill>
              </a:rPr>
              <a:t>「</a:t>
            </a:r>
            <a:r>
              <a:rPr lang="ja-JP" altLang="en-US" sz="3600" b="1" dirty="0">
                <a:solidFill>
                  <a:schemeClr val="bg1"/>
                </a:solidFill>
              </a:rPr>
              <a:t>よつぼし」の</a:t>
            </a:r>
            <a:r>
              <a:rPr lang="ja-JP" altLang="en-US" sz="3600" b="1" dirty="0" smtClean="0">
                <a:solidFill>
                  <a:schemeClr val="bg1"/>
                </a:solidFill>
              </a:rPr>
              <a:t>本圃直接定植法</a:t>
            </a:r>
            <a:endParaRPr kumimoji="1" lang="en-US" altLang="ja-JP" sz="36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2000" b="1" dirty="0" smtClean="0">
                <a:solidFill>
                  <a:schemeClr val="bg1"/>
                </a:solidFill>
              </a:rPr>
              <a:t>　</a:t>
            </a:r>
            <a:r>
              <a:rPr lang="ja-JP" altLang="en-US" sz="2000" b="1" dirty="0">
                <a:solidFill>
                  <a:schemeClr val="bg1"/>
                </a:solidFill>
              </a:rPr>
              <a:t>富山県農林水産総合技術センター</a:t>
            </a:r>
            <a:r>
              <a:rPr lang="ja-JP" altLang="en-US" sz="2000" b="1" dirty="0">
                <a:solidFill>
                  <a:srgbClr val="FFFF00"/>
                </a:solidFill>
              </a:rPr>
              <a:t>園芸</a:t>
            </a:r>
            <a:r>
              <a:rPr kumimoji="1" lang="ja-JP" altLang="en-US" sz="2000" b="1" dirty="0" smtClean="0">
                <a:solidFill>
                  <a:srgbClr val="FFFF00"/>
                </a:solidFill>
              </a:rPr>
              <a:t>研究所</a:t>
            </a:r>
            <a:endParaRPr kumimoji="1" lang="ja-JP" altLang="en-US" sz="2000" dirty="0">
              <a:solidFill>
                <a:srgbClr val="FFFF00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837329" y="2597671"/>
            <a:ext cx="2565779" cy="590369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bg1"/>
                </a:solidFill>
              </a:rPr>
              <a:t>背景とねらい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01472" y="13849303"/>
            <a:ext cx="105896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kern="1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en-US" sz="2000" kern="100" dirty="0" smtClean="0">
                <a:latin typeface="+mn-ea"/>
                <a:cs typeface="Times New Roman" panose="02020603050405020304" pitchFamily="18" charset="0"/>
              </a:rPr>
              <a:t>　施設</a:t>
            </a:r>
            <a:r>
              <a:rPr lang="ja-JP" altLang="en-US" sz="2000" kern="100" dirty="0">
                <a:latin typeface="+mn-ea"/>
                <a:cs typeface="Times New Roman" panose="02020603050405020304" pitchFamily="18" charset="0"/>
              </a:rPr>
              <a:t>イチゴを導入した複合経営を行う場合、本圃直接定植法により、育苗作業及び</a:t>
            </a:r>
            <a:r>
              <a:rPr lang="ja-JP" altLang="en-US" sz="2000" kern="100" dirty="0" smtClean="0">
                <a:latin typeface="+mn-ea"/>
                <a:cs typeface="Times New Roman" panose="02020603050405020304" pitchFamily="18" charset="0"/>
              </a:rPr>
              <a:t>育苗施設が　</a:t>
            </a:r>
            <a:endParaRPr lang="en-US" altLang="ja-JP" sz="2000" kern="100" dirty="0" smtClean="0">
              <a:latin typeface="+mn-ea"/>
              <a:cs typeface="Times New Roman" panose="02020603050405020304" pitchFamily="18" charset="0"/>
            </a:endParaRPr>
          </a:p>
          <a:p>
            <a:r>
              <a:rPr lang="ja-JP" altLang="en-US" sz="2000" kern="1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en-US" sz="2000" kern="100" dirty="0" smtClean="0">
                <a:latin typeface="+mn-ea"/>
                <a:cs typeface="Times New Roman" panose="02020603050405020304" pitchFamily="18" charset="0"/>
              </a:rPr>
              <a:t>　不要</a:t>
            </a:r>
            <a:r>
              <a:rPr lang="ja-JP" altLang="en-US" sz="2000" kern="100" dirty="0">
                <a:latin typeface="+mn-ea"/>
                <a:cs typeface="Times New Roman" panose="02020603050405020304" pitchFamily="18" charset="0"/>
              </a:rPr>
              <a:t>なため、大幅な労力軽減とコスト削減が可能である。また、余剰労力を</a:t>
            </a:r>
            <a:r>
              <a:rPr lang="ja-JP" altLang="en-US" sz="2000" kern="100" dirty="0" smtClean="0">
                <a:latin typeface="+mn-ea"/>
                <a:cs typeface="Times New Roman" panose="02020603050405020304" pitchFamily="18" charset="0"/>
              </a:rPr>
              <a:t>他作物</a:t>
            </a:r>
            <a:r>
              <a:rPr lang="ja-JP" altLang="en-US" sz="2000" kern="100" dirty="0">
                <a:latin typeface="+mn-ea"/>
                <a:cs typeface="Times New Roman" panose="02020603050405020304" pitchFamily="18" charset="0"/>
              </a:rPr>
              <a:t>の管理</a:t>
            </a:r>
            <a:r>
              <a:rPr lang="ja-JP" altLang="en-US" sz="2000" kern="100" dirty="0" smtClean="0">
                <a:latin typeface="+mn-ea"/>
                <a:cs typeface="Times New Roman" panose="02020603050405020304" pitchFamily="18" charset="0"/>
              </a:rPr>
              <a:t>作業</a:t>
            </a:r>
            <a:endParaRPr lang="en-US" altLang="ja-JP" sz="2000" kern="100" dirty="0" smtClean="0">
              <a:latin typeface="+mn-ea"/>
              <a:cs typeface="Times New Roman" panose="02020603050405020304" pitchFamily="18" charset="0"/>
            </a:endParaRPr>
          </a:p>
          <a:p>
            <a:r>
              <a:rPr lang="ja-JP" altLang="en-US" sz="2000" kern="1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en-US" sz="2000" kern="100" dirty="0" smtClean="0">
                <a:latin typeface="+mn-ea"/>
                <a:cs typeface="Times New Roman" panose="02020603050405020304" pitchFamily="18" charset="0"/>
              </a:rPr>
              <a:t>　に</a:t>
            </a:r>
            <a:r>
              <a:rPr lang="ja-JP" altLang="en-US" sz="2000" kern="100" dirty="0">
                <a:latin typeface="+mn-ea"/>
                <a:cs typeface="Times New Roman" panose="02020603050405020304" pitchFamily="18" charset="0"/>
              </a:rPr>
              <a:t>充てることができることから労力の有効活用が可能となる</a:t>
            </a:r>
            <a:r>
              <a:rPr lang="ja-JP" altLang="en-US" sz="2000" kern="100" dirty="0" smtClean="0">
                <a:latin typeface="+mn-ea"/>
                <a:cs typeface="Times New Roman" panose="02020603050405020304" pitchFamily="18" charset="0"/>
              </a:rPr>
              <a:t>。</a:t>
            </a:r>
            <a:endParaRPr lang="en-US" altLang="ja-JP" sz="2000" kern="100" dirty="0" smtClean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837329" y="3466237"/>
            <a:ext cx="83542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2000" kern="1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en-US" sz="2000" kern="100" dirty="0" smtClean="0">
                <a:latin typeface="+mn-ea"/>
                <a:cs typeface="Times New Roman" panose="02020603050405020304" pitchFamily="18" charset="0"/>
              </a:rPr>
              <a:t>種子</a:t>
            </a:r>
            <a:r>
              <a:rPr lang="ja-JP" altLang="en-US" sz="2000" kern="100" dirty="0">
                <a:latin typeface="+mn-ea"/>
                <a:cs typeface="Times New Roman" panose="02020603050405020304" pitchFamily="18" charset="0"/>
              </a:rPr>
              <a:t>繁殖型イチゴ「よつぼし」の本圃直接定植法は、播種を行ったセル苗を直接本圃に定植するもので、育苗労力を大幅に低減できる技術であるが、本県を含む北陸では知見が無いため、定植適期および省力性を検討する</a:t>
            </a:r>
            <a:r>
              <a:rPr lang="ja-JP" altLang="en-US" sz="2000" kern="100" dirty="0" smtClean="0">
                <a:latin typeface="+mn-ea"/>
                <a:cs typeface="Times New Roman" panose="02020603050405020304" pitchFamily="18" charset="0"/>
              </a:rPr>
              <a:t>。</a:t>
            </a:r>
            <a:endParaRPr lang="ja-JP" altLang="ja-JP" sz="20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822441" y="5215945"/>
            <a:ext cx="2565779" cy="590369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bg1"/>
                </a:solidFill>
              </a:rPr>
              <a:t>成果の内容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94405" y="13123866"/>
            <a:ext cx="2565779" cy="590369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bg1"/>
                </a:solidFill>
              </a:rPr>
              <a:t>成果の活用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837329" y="6017014"/>
            <a:ext cx="50604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/>
              <a:t>〇頂花房の出蕾は、</a:t>
            </a:r>
            <a:r>
              <a:rPr lang="ja-JP" altLang="en-US" b="1" dirty="0">
                <a:solidFill>
                  <a:srgbClr val="FF0000"/>
                </a:solidFill>
              </a:rPr>
              <a:t>定植日が早いほど早く</a:t>
            </a:r>
            <a:r>
              <a:rPr lang="ja-JP" altLang="en-US" b="1" dirty="0" smtClean="0">
                <a:solidFill>
                  <a:srgbClr val="FF0000"/>
                </a:solidFill>
              </a:rPr>
              <a:t>なる</a:t>
            </a:r>
            <a:r>
              <a:rPr lang="ja-JP" altLang="en-US" b="1" dirty="0" smtClean="0"/>
              <a:t>。</a:t>
            </a:r>
            <a:endParaRPr lang="en-US" altLang="ja-JP" b="1" dirty="0"/>
          </a:p>
        </p:txBody>
      </p:sp>
      <p:sp>
        <p:nvSpPr>
          <p:cNvPr id="65" name="正方形/長方形 64"/>
          <p:cNvSpPr/>
          <p:nvPr/>
        </p:nvSpPr>
        <p:spPr>
          <a:xfrm>
            <a:off x="856634" y="8273590"/>
            <a:ext cx="55857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b="1" dirty="0" smtClean="0"/>
              <a:t>〇収穫</a:t>
            </a:r>
            <a:r>
              <a:rPr lang="ja-JP" altLang="en-US" b="1" dirty="0"/>
              <a:t>開始日は</a:t>
            </a:r>
            <a:r>
              <a:rPr lang="ja-JP" altLang="en-US" b="1" dirty="0" smtClean="0"/>
              <a:t>、</a:t>
            </a:r>
            <a:r>
              <a:rPr lang="ja-JP" altLang="en-US" b="1" dirty="0" smtClean="0">
                <a:solidFill>
                  <a:srgbClr val="FF0000"/>
                </a:solidFill>
              </a:rPr>
              <a:t>７月１４日と８月１日</a:t>
            </a:r>
            <a:r>
              <a:rPr lang="ja-JP" altLang="en-US" b="1" dirty="0">
                <a:solidFill>
                  <a:srgbClr val="FF0000"/>
                </a:solidFill>
              </a:rPr>
              <a:t>定植</a:t>
            </a:r>
            <a:r>
              <a:rPr lang="ja-JP" altLang="en-US" b="1" dirty="0" smtClean="0">
                <a:solidFill>
                  <a:srgbClr val="FF0000"/>
                </a:solidFill>
              </a:rPr>
              <a:t>が１１月下旬</a:t>
            </a:r>
            <a:endParaRPr lang="en-US" altLang="ja-JP" b="1" dirty="0" smtClean="0">
              <a:solidFill>
                <a:srgbClr val="FF0000"/>
              </a:solidFill>
            </a:endParaRPr>
          </a:p>
          <a:p>
            <a:pPr algn="just"/>
            <a:r>
              <a:rPr lang="ja-JP" altLang="en-US" b="1" dirty="0"/>
              <a:t>　</a:t>
            </a:r>
            <a:r>
              <a:rPr lang="ja-JP" altLang="en-US" b="1" dirty="0" smtClean="0"/>
              <a:t> と</a:t>
            </a:r>
            <a:r>
              <a:rPr lang="ja-JP" altLang="en-US" b="1" dirty="0"/>
              <a:t>同時期であり</a:t>
            </a:r>
            <a:r>
              <a:rPr lang="ja-JP" altLang="en-US" b="1" dirty="0" smtClean="0"/>
              <a:t>、</a:t>
            </a:r>
            <a:r>
              <a:rPr lang="ja-JP" altLang="en-US" b="1" dirty="0" smtClean="0">
                <a:solidFill>
                  <a:srgbClr val="FF0000"/>
                </a:solidFill>
              </a:rPr>
              <a:t>８月１５日</a:t>
            </a:r>
            <a:r>
              <a:rPr lang="ja-JP" altLang="en-US" b="1" dirty="0">
                <a:solidFill>
                  <a:srgbClr val="FF0000"/>
                </a:solidFill>
              </a:rPr>
              <a:t>定植で</a:t>
            </a:r>
            <a:r>
              <a:rPr lang="ja-JP" altLang="en-US" b="1" dirty="0" smtClean="0">
                <a:solidFill>
                  <a:srgbClr val="FF0000"/>
                </a:solidFill>
              </a:rPr>
              <a:t>は１２月</a:t>
            </a:r>
            <a:r>
              <a:rPr lang="ja-JP" altLang="en-US" b="1" dirty="0">
                <a:solidFill>
                  <a:srgbClr val="FF0000"/>
                </a:solidFill>
              </a:rPr>
              <a:t>上旬</a:t>
            </a:r>
            <a:r>
              <a:rPr lang="ja-JP" altLang="en-US" b="1" dirty="0" smtClean="0"/>
              <a:t>と１週</a:t>
            </a:r>
            <a:endParaRPr lang="en-US" altLang="ja-JP" b="1" dirty="0" smtClean="0"/>
          </a:p>
          <a:p>
            <a:pPr algn="just"/>
            <a:r>
              <a:rPr lang="en-US" altLang="ja-JP" b="1" dirty="0"/>
              <a:t> </a:t>
            </a:r>
            <a:r>
              <a:rPr lang="en-US" altLang="ja-JP" b="1" dirty="0" smtClean="0"/>
              <a:t>   </a:t>
            </a:r>
            <a:r>
              <a:rPr lang="ja-JP" altLang="en-US" b="1" dirty="0" smtClean="0"/>
              <a:t>間</a:t>
            </a:r>
            <a:r>
              <a:rPr lang="ja-JP" altLang="en-US" b="1" dirty="0"/>
              <a:t>遅くなる</a:t>
            </a:r>
            <a:r>
              <a:rPr lang="ja-JP" altLang="en-US" b="1" dirty="0" smtClean="0"/>
              <a:t>。</a:t>
            </a:r>
            <a:endParaRPr lang="en-US" altLang="ja-JP" b="1" dirty="0" smtClean="0"/>
          </a:p>
          <a:p>
            <a:pPr algn="just"/>
            <a:endParaRPr lang="en-US" altLang="ja-JP" b="1" dirty="0"/>
          </a:p>
          <a:p>
            <a:pPr algn="just"/>
            <a:r>
              <a:rPr lang="ja-JP" altLang="en-US" b="1" dirty="0" smtClean="0"/>
              <a:t>〇総収量</a:t>
            </a:r>
            <a:r>
              <a:rPr lang="ja-JP" altLang="en-US" b="1" dirty="0"/>
              <a:t>は、</a:t>
            </a:r>
            <a:r>
              <a:rPr lang="ja-JP" altLang="en-US" b="1" dirty="0">
                <a:solidFill>
                  <a:srgbClr val="FF0000"/>
                </a:solidFill>
              </a:rPr>
              <a:t>定植日が早いほど多くなる</a:t>
            </a:r>
            <a:r>
              <a:rPr lang="ja-JP" altLang="en-US" b="1" dirty="0" smtClean="0"/>
              <a:t>。</a:t>
            </a:r>
            <a:endParaRPr lang="en-US" altLang="ja-JP" b="1" dirty="0" smtClean="0"/>
          </a:p>
          <a:p>
            <a:pPr algn="just"/>
            <a:endParaRPr lang="en-US" altLang="ja-JP" b="1" dirty="0"/>
          </a:p>
          <a:p>
            <a:pPr algn="just"/>
            <a:r>
              <a:rPr lang="ja-JP" altLang="en-US" b="1" dirty="0" smtClean="0"/>
              <a:t>〇商品</a:t>
            </a:r>
            <a:r>
              <a:rPr lang="ja-JP" altLang="en-US" b="1" dirty="0"/>
              <a:t>収量は</a:t>
            </a:r>
            <a:r>
              <a:rPr lang="ja-JP" altLang="en-US" b="1" dirty="0" smtClean="0"/>
              <a:t>、</a:t>
            </a:r>
            <a:r>
              <a:rPr lang="ja-JP" altLang="en-US" b="1" dirty="0" smtClean="0">
                <a:solidFill>
                  <a:srgbClr val="FF0000"/>
                </a:solidFill>
              </a:rPr>
              <a:t>８月１日</a:t>
            </a:r>
            <a:r>
              <a:rPr lang="ja-JP" altLang="en-US" b="1" dirty="0">
                <a:solidFill>
                  <a:srgbClr val="FF0000"/>
                </a:solidFill>
              </a:rPr>
              <a:t>定植</a:t>
            </a:r>
            <a:r>
              <a:rPr lang="ja-JP" altLang="en-US" b="1" dirty="0"/>
              <a:t>で、平均果重が重く、</a:t>
            </a:r>
            <a:r>
              <a:rPr lang="ja-JP" altLang="en-US" b="1" dirty="0" smtClean="0"/>
              <a:t>乱形</a:t>
            </a:r>
            <a:endParaRPr lang="en-US" altLang="ja-JP" b="1" dirty="0" smtClean="0"/>
          </a:p>
          <a:p>
            <a:pPr algn="just"/>
            <a:r>
              <a:rPr lang="ja-JP" altLang="en-US" b="1" dirty="0"/>
              <a:t>　</a:t>
            </a:r>
            <a:r>
              <a:rPr lang="ja-JP" altLang="en-US" b="1" dirty="0" smtClean="0"/>
              <a:t> 果</a:t>
            </a:r>
            <a:r>
              <a:rPr lang="ja-JP" altLang="en-US" b="1" dirty="0"/>
              <a:t>の発生が少ないため</a:t>
            </a:r>
            <a:r>
              <a:rPr lang="ja-JP" altLang="en-US" b="1" dirty="0">
                <a:solidFill>
                  <a:srgbClr val="FF0000"/>
                </a:solidFill>
              </a:rPr>
              <a:t>多く</a:t>
            </a:r>
            <a:r>
              <a:rPr lang="ja-JP" altLang="en-US" b="1" dirty="0" smtClean="0">
                <a:solidFill>
                  <a:srgbClr val="FF0000"/>
                </a:solidFill>
              </a:rPr>
              <a:t>なる</a:t>
            </a:r>
            <a:r>
              <a:rPr lang="ja-JP" altLang="en-US" b="1" dirty="0" smtClean="0"/>
              <a:t>。</a:t>
            </a:r>
            <a:endParaRPr lang="en-US" altLang="ja-JP" b="1" dirty="0"/>
          </a:p>
        </p:txBody>
      </p:sp>
      <p:sp>
        <p:nvSpPr>
          <p:cNvPr id="6" name="正方形/長方形 5"/>
          <p:cNvSpPr/>
          <p:nvPr/>
        </p:nvSpPr>
        <p:spPr>
          <a:xfrm>
            <a:off x="856634" y="15471762"/>
            <a:ext cx="103345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/>
              <a:t>本研究は</a:t>
            </a:r>
            <a:r>
              <a:rPr lang="ja-JP" altLang="en-US" sz="1400" dirty="0"/>
              <a:t>、地域戦略プロジェクト「種子繁殖型イチゴ品種</a:t>
            </a:r>
            <a:r>
              <a:rPr lang="en-US" altLang="ja-JP" sz="1400" dirty="0"/>
              <a:t>『</a:t>
            </a:r>
            <a:r>
              <a:rPr lang="ja-JP" altLang="en-US" sz="1400" dirty="0"/>
              <a:t>よつぼし</a:t>
            </a:r>
            <a:r>
              <a:rPr lang="en-US" altLang="ja-JP" sz="1400" dirty="0"/>
              <a:t>』</a:t>
            </a:r>
            <a:r>
              <a:rPr lang="ja-JP" altLang="en-US" sz="1400" dirty="0"/>
              <a:t>の全国展開に</a:t>
            </a:r>
            <a:r>
              <a:rPr lang="ja-JP" altLang="en-US" sz="1400" dirty="0" smtClean="0"/>
              <a:t>向けた省力</a:t>
            </a:r>
            <a:r>
              <a:rPr lang="ja-JP" altLang="en-US" sz="1400" dirty="0"/>
              <a:t>栽培体系とＩＣＴによる生産者ネットワークの確立</a:t>
            </a:r>
            <a:r>
              <a:rPr lang="ja-JP" altLang="en-US" sz="1400" dirty="0" smtClean="0"/>
              <a:t>」によって実施されました。</a:t>
            </a:r>
            <a:endParaRPr lang="en-US" altLang="ja-JP" sz="1400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21534" y="2777210"/>
            <a:ext cx="1899932" cy="245705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543" y="6567607"/>
            <a:ext cx="5508441" cy="125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405" y="10855311"/>
            <a:ext cx="5510231" cy="1823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フローチャート: 代替処理 19"/>
          <p:cNvSpPr/>
          <p:nvPr/>
        </p:nvSpPr>
        <p:spPr>
          <a:xfrm>
            <a:off x="7376386" y="5412925"/>
            <a:ext cx="3419475" cy="546234"/>
          </a:xfrm>
          <a:prstGeom prst="flowChartAlternateProcess">
            <a:avLst/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rgbClr val="002060"/>
                </a:solidFill>
              </a:rPr>
              <a:t>本圃直接定植法で定植する苗</a:t>
            </a: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86328" y="6080174"/>
            <a:ext cx="2171420" cy="1625599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57748" y="6080173"/>
            <a:ext cx="2171420" cy="1625599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6886327" y="7733533"/>
            <a:ext cx="43428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smtClean="0"/>
              <a:t>　　　育苗時の苗　　　　　　定植時の苗</a:t>
            </a:r>
            <a:endParaRPr lang="en-US" altLang="ja-JP" b="1" dirty="0"/>
          </a:p>
        </p:txBody>
      </p:sp>
      <p:sp>
        <p:nvSpPr>
          <p:cNvPr id="14" name="正方形/長方形 13"/>
          <p:cNvSpPr/>
          <p:nvPr/>
        </p:nvSpPr>
        <p:spPr>
          <a:xfrm>
            <a:off x="6720924" y="8283885"/>
            <a:ext cx="477227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b="1" dirty="0" smtClean="0">
                <a:latin typeface="+mn-ea"/>
              </a:rPr>
              <a:t>〇本圃</a:t>
            </a:r>
            <a:r>
              <a:rPr lang="ja-JP" altLang="en-US" b="1" dirty="0">
                <a:latin typeface="+mn-ea"/>
              </a:rPr>
              <a:t>直接定植法</a:t>
            </a:r>
            <a:r>
              <a:rPr lang="ja-JP" altLang="en-US" b="1" dirty="0" smtClean="0">
                <a:latin typeface="+mn-ea"/>
              </a:rPr>
              <a:t>は、</a:t>
            </a:r>
            <a:endParaRPr lang="en-US" altLang="ja-JP" b="1" dirty="0" smtClean="0">
              <a:latin typeface="+mn-ea"/>
            </a:endParaRPr>
          </a:p>
          <a:p>
            <a:pPr algn="just"/>
            <a:r>
              <a:rPr lang="ja-JP" altLang="en-US" b="1" dirty="0">
                <a:latin typeface="+mn-ea"/>
              </a:rPr>
              <a:t>　①</a:t>
            </a:r>
            <a:r>
              <a:rPr lang="ja-JP" altLang="en-US" b="1" dirty="0" smtClean="0">
                <a:latin typeface="+mn-ea"/>
              </a:rPr>
              <a:t>親株</a:t>
            </a:r>
            <a:r>
              <a:rPr lang="ja-JP" altLang="en-US" b="1" dirty="0">
                <a:latin typeface="+mn-ea"/>
              </a:rPr>
              <a:t>管理や採苗・鉢上げ等の育苗</a:t>
            </a:r>
            <a:r>
              <a:rPr lang="ja-JP" altLang="en-US" b="1" dirty="0" smtClean="0">
                <a:latin typeface="+mn-ea"/>
              </a:rPr>
              <a:t>管理</a:t>
            </a:r>
            <a:endParaRPr lang="en-US" altLang="ja-JP" b="1" dirty="0" smtClean="0">
              <a:latin typeface="+mn-ea"/>
            </a:endParaRPr>
          </a:p>
          <a:p>
            <a:pPr algn="just"/>
            <a:r>
              <a:rPr lang="ja-JP" altLang="en-US" b="1" dirty="0">
                <a:latin typeface="+mn-ea"/>
              </a:rPr>
              <a:t>　</a:t>
            </a:r>
            <a:r>
              <a:rPr lang="ja-JP" altLang="en-US" b="1" dirty="0" smtClean="0">
                <a:latin typeface="+mn-ea"/>
              </a:rPr>
              <a:t>　　が不要</a:t>
            </a:r>
            <a:endParaRPr lang="en-US" altLang="ja-JP" b="1" dirty="0" smtClean="0">
              <a:latin typeface="+mn-ea"/>
            </a:endParaRPr>
          </a:p>
          <a:p>
            <a:pPr algn="just"/>
            <a:r>
              <a:rPr lang="ja-JP" altLang="en-US" b="1" dirty="0" smtClean="0">
                <a:latin typeface="+mn-ea"/>
              </a:rPr>
              <a:t>　②セルトレイ</a:t>
            </a:r>
            <a:r>
              <a:rPr lang="ja-JP" altLang="en-US" b="1" dirty="0">
                <a:latin typeface="+mn-ea"/>
              </a:rPr>
              <a:t>から直接引き抜き定植が</a:t>
            </a:r>
            <a:r>
              <a:rPr lang="ja-JP" altLang="en-US" b="1" dirty="0" smtClean="0">
                <a:latin typeface="+mn-ea"/>
              </a:rPr>
              <a:t>できる。</a:t>
            </a:r>
            <a:endParaRPr lang="en-US" altLang="ja-JP" b="1" dirty="0" smtClean="0">
              <a:latin typeface="+mn-ea"/>
            </a:endParaRPr>
          </a:p>
          <a:p>
            <a:pPr algn="just"/>
            <a:r>
              <a:rPr lang="ja-JP" altLang="en-US" b="1" dirty="0" smtClean="0">
                <a:latin typeface="+mn-ea"/>
              </a:rPr>
              <a:t>　→苗</a:t>
            </a:r>
            <a:r>
              <a:rPr lang="ja-JP" altLang="en-US" b="1" dirty="0">
                <a:latin typeface="+mn-ea"/>
              </a:rPr>
              <a:t>運搬が効率的で定植作業時間が</a:t>
            </a:r>
            <a:r>
              <a:rPr lang="ja-JP" altLang="en-US" b="1" dirty="0" smtClean="0">
                <a:latin typeface="+mn-ea"/>
              </a:rPr>
              <a:t>短縮</a:t>
            </a:r>
            <a:endParaRPr lang="en-US" altLang="ja-JP" b="1" dirty="0" smtClean="0">
              <a:latin typeface="+mn-ea"/>
            </a:endParaRPr>
          </a:p>
          <a:p>
            <a:pPr algn="just"/>
            <a:r>
              <a:rPr lang="ja-JP" altLang="en-US" b="1" dirty="0">
                <a:latin typeface="+mn-ea"/>
              </a:rPr>
              <a:t>　</a:t>
            </a:r>
            <a:r>
              <a:rPr lang="ja-JP" altLang="en-US" b="1" dirty="0" smtClean="0">
                <a:latin typeface="+mn-ea"/>
              </a:rPr>
              <a:t>　 できる。</a:t>
            </a:r>
            <a:endParaRPr lang="en-US" altLang="ja-JP" b="1" dirty="0" smtClean="0">
              <a:latin typeface="+mn-ea"/>
            </a:endParaRPr>
          </a:p>
          <a:p>
            <a:pPr algn="just"/>
            <a:endParaRPr lang="en-US" altLang="ja-JP" b="1" dirty="0" smtClean="0">
              <a:latin typeface="+mn-ea"/>
            </a:endParaRPr>
          </a:p>
          <a:p>
            <a:pPr algn="just"/>
            <a:endParaRPr lang="en-US" altLang="ja-JP" b="1" dirty="0">
              <a:latin typeface="+mn-ea"/>
            </a:endParaRPr>
          </a:p>
          <a:p>
            <a:pPr algn="just"/>
            <a:r>
              <a:rPr lang="ja-JP" altLang="en-US" b="1" dirty="0" smtClean="0">
                <a:latin typeface="+mn-ea"/>
              </a:rPr>
              <a:t>　</a:t>
            </a:r>
            <a:r>
              <a:rPr lang="ja-JP" altLang="en-US" b="1" dirty="0" smtClean="0">
                <a:solidFill>
                  <a:srgbClr val="FF0000"/>
                </a:solidFill>
                <a:latin typeface="+mn-ea"/>
              </a:rPr>
              <a:t>育苗</a:t>
            </a:r>
            <a:r>
              <a:rPr lang="ja-JP" altLang="en-US" b="1" dirty="0">
                <a:solidFill>
                  <a:srgbClr val="FF0000"/>
                </a:solidFill>
                <a:latin typeface="+mn-ea"/>
              </a:rPr>
              <a:t>～定植</a:t>
            </a:r>
            <a:r>
              <a:rPr lang="ja-JP" altLang="en-US" b="1" dirty="0" smtClean="0">
                <a:solidFill>
                  <a:srgbClr val="FF0000"/>
                </a:solidFill>
                <a:latin typeface="+mn-ea"/>
              </a:rPr>
              <a:t>にかかる</a:t>
            </a:r>
            <a:r>
              <a:rPr lang="ja-JP" altLang="en-US" b="1" dirty="0">
                <a:solidFill>
                  <a:srgbClr val="FF0000"/>
                </a:solidFill>
                <a:latin typeface="+mn-ea"/>
              </a:rPr>
              <a:t>作業時間</a:t>
            </a:r>
            <a:r>
              <a:rPr lang="ja-JP" altLang="en-US" b="1" dirty="0" smtClean="0">
                <a:latin typeface="+mn-ea"/>
              </a:rPr>
              <a:t>は</a:t>
            </a:r>
            <a:endParaRPr lang="en-US" altLang="ja-JP" b="1" dirty="0" smtClean="0">
              <a:latin typeface="+mn-ea"/>
            </a:endParaRPr>
          </a:p>
          <a:p>
            <a:pPr algn="just"/>
            <a:r>
              <a:rPr lang="ja-JP" altLang="en-US" b="1" dirty="0">
                <a:solidFill>
                  <a:srgbClr val="FF0000"/>
                </a:solidFill>
                <a:latin typeface="+mn-ea"/>
              </a:rPr>
              <a:t>　</a:t>
            </a:r>
            <a:r>
              <a:rPr lang="ja-JP" altLang="en-US" b="1" dirty="0" smtClean="0">
                <a:solidFill>
                  <a:srgbClr val="FF0000"/>
                </a:solidFill>
                <a:latin typeface="+mn-ea"/>
              </a:rPr>
              <a:t>慣行</a:t>
            </a:r>
            <a:r>
              <a:rPr lang="ja-JP" altLang="en-US" b="1" dirty="0">
                <a:solidFill>
                  <a:srgbClr val="FF0000"/>
                </a:solidFill>
                <a:latin typeface="+mn-ea"/>
              </a:rPr>
              <a:t>に比べ約</a:t>
            </a:r>
            <a:r>
              <a:rPr lang="en-US" altLang="ja-JP" b="1" dirty="0">
                <a:solidFill>
                  <a:srgbClr val="FF0000"/>
                </a:solidFill>
                <a:latin typeface="+mn-ea"/>
              </a:rPr>
              <a:t>90</a:t>
            </a:r>
            <a:r>
              <a:rPr lang="ja-JP" altLang="en-US" b="1" dirty="0">
                <a:solidFill>
                  <a:srgbClr val="FF0000"/>
                </a:solidFill>
                <a:latin typeface="+mn-ea"/>
              </a:rPr>
              <a:t>％の削減が可能</a:t>
            </a:r>
            <a:r>
              <a:rPr lang="ja-JP" altLang="en-US" b="1" dirty="0">
                <a:latin typeface="+mn-ea"/>
              </a:rPr>
              <a:t>で</a:t>
            </a:r>
            <a:r>
              <a:rPr lang="ja-JP" altLang="en-US" b="1" dirty="0" smtClean="0">
                <a:latin typeface="+mn-ea"/>
              </a:rPr>
              <a:t>ある。</a:t>
            </a:r>
            <a:endParaRPr lang="ja-JP" altLang="en-US" b="1" dirty="0">
              <a:latin typeface="+mn-ea"/>
            </a:endParaRPr>
          </a:p>
        </p:txBody>
      </p:sp>
      <p:sp>
        <p:nvSpPr>
          <p:cNvPr id="15" name="右矢印 14"/>
          <p:cNvSpPr/>
          <p:nvPr/>
        </p:nvSpPr>
        <p:spPr>
          <a:xfrm rot="5400000">
            <a:off x="8443117" y="9779638"/>
            <a:ext cx="438150" cy="889735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7623" y="11178740"/>
            <a:ext cx="4293541" cy="1956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086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236</TotalTime>
  <Words>391</Words>
  <Application>Microsoft Office PowerPoint</Application>
  <PresentationFormat>ユーザー設定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浅井　雅美</dc:creator>
  <cp:lastModifiedBy>富山県</cp:lastModifiedBy>
  <cp:revision>75</cp:revision>
  <cp:lastPrinted>2020-02-20T06:39:13Z</cp:lastPrinted>
  <dcterms:created xsi:type="dcterms:W3CDTF">2017-09-28T06:31:54Z</dcterms:created>
  <dcterms:modified xsi:type="dcterms:W3CDTF">2020-02-20T06:43:58Z</dcterms:modified>
</cp:coreProperties>
</file>