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90" y="6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52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45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7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41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00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04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37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5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5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56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BC0B-2926-4640-B01E-9B0BFED936D5}" type="datetimeFigureOut">
              <a:rPr kumimoji="1" lang="ja-JP" altLang="en-US" smtClean="0"/>
              <a:t>2021/7/21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97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図 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85" y="6599568"/>
            <a:ext cx="6734230" cy="3160316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289165" y="5968766"/>
            <a:ext cx="2234116" cy="352944"/>
          </a:xfrm>
          <a:prstGeom prst="roundRect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成果の内容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6261" y="10196149"/>
            <a:ext cx="6943318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800" b="1" dirty="0">
                <a:latin typeface="+mn-ea"/>
              </a:rPr>
              <a:t>　</a:t>
            </a:r>
            <a:r>
              <a:rPr lang="ja-JP" altLang="en-US" sz="1800" b="1" dirty="0" smtClean="0">
                <a:latin typeface="+mn-ea"/>
              </a:rPr>
              <a:t>　　　　　　　　　　　　</a:t>
            </a:r>
            <a:r>
              <a:rPr lang="zh-TW" altLang="en-US" sz="1800" b="1" dirty="0" smtClean="0">
                <a:latin typeface="+mn-ea"/>
              </a:rPr>
              <a:t>球根肥大性    「</a:t>
            </a:r>
            <a:r>
              <a:rPr lang="zh-TW" altLang="en-US" sz="1800" b="1" dirty="0">
                <a:latin typeface="+mn-ea"/>
              </a:rPr>
              <a:t>大</a:t>
            </a:r>
            <a:r>
              <a:rPr lang="zh-TW" altLang="en-US" sz="1800" b="1" dirty="0" smtClean="0">
                <a:latin typeface="+mn-ea"/>
              </a:rPr>
              <a:t>」   品種</a:t>
            </a:r>
            <a:r>
              <a:rPr lang="ja-JP" altLang="en-US" sz="1400" b="1" dirty="0" smtClean="0">
                <a:latin typeface="+mn-ea"/>
              </a:rPr>
              <a:t>　</a:t>
            </a:r>
            <a:r>
              <a:rPr lang="en-US" altLang="zh-TW" sz="1800" b="1" dirty="0" smtClean="0">
                <a:latin typeface="+mn-ea"/>
              </a:rPr>
              <a:t>150</a:t>
            </a:r>
            <a:r>
              <a:rPr lang="zh-TW" altLang="en-US" sz="1800" b="1" dirty="0">
                <a:latin typeface="+mn-ea"/>
              </a:rPr>
              <a:t>～</a:t>
            </a:r>
            <a:r>
              <a:rPr lang="en-US" altLang="zh-TW" sz="1800" b="1" dirty="0">
                <a:latin typeface="+mn-ea"/>
              </a:rPr>
              <a:t>225</a:t>
            </a:r>
            <a:r>
              <a:rPr lang="zh-TW" altLang="en-US" sz="1800" b="1" dirty="0">
                <a:latin typeface="+mn-ea"/>
              </a:rPr>
              <a:t>球</a:t>
            </a:r>
            <a:r>
              <a:rPr lang="en-US" altLang="zh-TW" sz="1800" b="1" dirty="0">
                <a:latin typeface="+mn-ea"/>
              </a:rPr>
              <a:t>/3.3</a:t>
            </a:r>
            <a:r>
              <a:rPr lang="en-US" altLang="zh-TW" sz="1800" b="1" dirty="0" smtClean="0">
                <a:latin typeface="+mn-ea"/>
              </a:rPr>
              <a:t>㎡</a:t>
            </a:r>
            <a:endParaRPr lang="en-US" altLang="zh-TW" sz="1800" b="1" dirty="0">
              <a:latin typeface="+mn-ea"/>
            </a:endParaRPr>
          </a:p>
          <a:p>
            <a:pPr>
              <a:lnSpc>
                <a:spcPts val="1800"/>
              </a:lnSpc>
            </a:pPr>
            <a:r>
              <a:rPr lang="ja-JP" altLang="en-US" sz="1800" b="1" dirty="0">
                <a:latin typeface="+mn-ea"/>
              </a:rPr>
              <a:t>　</a:t>
            </a:r>
            <a:r>
              <a:rPr lang="ja-JP" altLang="en-US" sz="1800" b="1" dirty="0" smtClean="0">
                <a:latin typeface="+mn-ea"/>
              </a:rPr>
              <a:t>　　　　　　　　　　　　</a:t>
            </a:r>
            <a:r>
              <a:rPr lang="zh-TW" altLang="en-US" sz="1800" b="1" dirty="0" smtClean="0">
                <a:latin typeface="+mn-ea"/>
              </a:rPr>
              <a:t>球根</a:t>
            </a:r>
            <a:r>
              <a:rPr lang="zh-TW" altLang="en-US" sz="1800" b="1" dirty="0">
                <a:latin typeface="+mn-ea"/>
              </a:rPr>
              <a:t>肥大性「中～小」</a:t>
            </a:r>
            <a:r>
              <a:rPr lang="zh-TW" altLang="en-US" sz="1800" b="1" dirty="0" smtClean="0">
                <a:latin typeface="+mn-ea"/>
              </a:rPr>
              <a:t>品種</a:t>
            </a:r>
            <a:r>
              <a:rPr lang="ja-JP" altLang="en-US" sz="1800" b="1" dirty="0" smtClean="0">
                <a:latin typeface="+mn-ea"/>
              </a:rPr>
              <a:t>　</a:t>
            </a:r>
            <a:r>
              <a:rPr lang="en-US" altLang="zh-TW" sz="1800" b="1" dirty="0" smtClean="0">
                <a:latin typeface="+mn-ea"/>
              </a:rPr>
              <a:t>150</a:t>
            </a:r>
            <a:r>
              <a:rPr lang="zh-TW" altLang="en-US" sz="1800" b="1" dirty="0">
                <a:latin typeface="+mn-ea"/>
              </a:rPr>
              <a:t>～</a:t>
            </a:r>
            <a:r>
              <a:rPr lang="en-US" altLang="zh-TW" sz="1800" b="1" dirty="0">
                <a:latin typeface="+mn-ea"/>
              </a:rPr>
              <a:t>188</a:t>
            </a:r>
            <a:r>
              <a:rPr lang="zh-TW" altLang="en-US" sz="1800" b="1" dirty="0">
                <a:latin typeface="+mn-ea"/>
              </a:rPr>
              <a:t>球</a:t>
            </a:r>
            <a:r>
              <a:rPr lang="en-US" altLang="zh-TW" sz="1800" b="1" dirty="0">
                <a:latin typeface="+mn-ea"/>
              </a:rPr>
              <a:t>/3.3</a:t>
            </a:r>
            <a:r>
              <a:rPr lang="en-US" altLang="zh-TW" sz="1800" b="1" dirty="0" smtClean="0">
                <a:latin typeface="+mn-ea"/>
              </a:rPr>
              <a:t>㎡</a:t>
            </a:r>
            <a:endParaRPr lang="en-US" altLang="zh-TW" sz="1800" b="1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9165" y="2145269"/>
            <a:ext cx="91481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hangingPunct="0"/>
            <a:r>
              <a:rPr lang="ja-JP" altLang="en-US" sz="1800" dirty="0" smtClean="0"/>
              <a:t>現在、富山県内の</a:t>
            </a:r>
            <a:r>
              <a:rPr lang="ja-JP" altLang="en-US" sz="1800" dirty="0" err="1" smtClean="0"/>
              <a:t>ほ</a:t>
            </a:r>
            <a:r>
              <a:rPr lang="ja-JP" altLang="en-US" sz="1800" dirty="0" smtClean="0"/>
              <a:t>場に適した超省力低コスト栽培が</a:t>
            </a:r>
            <a:r>
              <a:rPr lang="ja-JP" altLang="en-US" sz="1800" dirty="0"/>
              <a:t>可能</a:t>
            </a:r>
            <a:r>
              <a:rPr lang="ja-JP" altLang="en-US" sz="1800" dirty="0" smtClean="0"/>
              <a:t>なネット栽培専用</a:t>
            </a:r>
            <a:r>
              <a:rPr lang="ja-JP" altLang="ja-JP" sz="1800" dirty="0" smtClean="0"/>
              <a:t>機</a:t>
            </a:r>
            <a:r>
              <a:rPr lang="ja-JP" altLang="en-US" sz="1800" dirty="0" smtClean="0"/>
              <a:t>の開発</a:t>
            </a:r>
            <a:r>
              <a:rPr lang="ja-JP" altLang="en-US" sz="1800" dirty="0"/>
              <a:t>を</a:t>
            </a:r>
            <a:r>
              <a:rPr lang="ja-JP" altLang="en-US" sz="1800" dirty="0" smtClean="0"/>
              <a:t>進めているが、これまでの慣行である</a:t>
            </a:r>
            <a:r>
              <a:rPr lang="ja-JP" altLang="en-US" sz="1800" dirty="0"/>
              <a:t>６</a:t>
            </a:r>
            <a:r>
              <a:rPr lang="ja-JP" altLang="en-US" sz="1800" dirty="0" smtClean="0"/>
              <a:t>条または</a:t>
            </a:r>
            <a:r>
              <a:rPr lang="ja-JP" altLang="en-US" sz="1800" dirty="0"/>
              <a:t>５</a:t>
            </a:r>
            <a:r>
              <a:rPr lang="ja-JP" altLang="en-US" sz="1800" dirty="0" smtClean="0"/>
              <a:t>条植えでなく散播（ばらまき）となるため、適正な栽植密度や施肥量などネット栽培技術</a:t>
            </a:r>
            <a:r>
              <a:rPr lang="ja-JP" altLang="ja-JP" sz="1800" dirty="0" smtClean="0"/>
              <a:t>の</a:t>
            </a:r>
            <a:r>
              <a:rPr lang="ja-JP" altLang="en-US" sz="1800" dirty="0" smtClean="0"/>
              <a:t>確立</a:t>
            </a:r>
            <a:r>
              <a:rPr lang="ja-JP" altLang="ja-JP" sz="1800" dirty="0" smtClean="0"/>
              <a:t>を</a:t>
            </a:r>
            <a:r>
              <a:rPr lang="ja-JP" altLang="en-US" sz="1800" dirty="0" smtClean="0"/>
              <a:t>図る</a:t>
            </a:r>
            <a:r>
              <a:rPr lang="ja-JP" altLang="ja-JP" sz="1800" dirty="0" smtClean="0"/>
              <a:t>。</a:t>
            </a:r>
            <a:endParaRPr lang="ja-JP" altLang="ja-JP" sz="1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42530" y="316201"/>
            <a:ext cx="7607211" cy="1261884"/>
          </a:xfrm>
          <a:prstGeom prst="rect">
            <a:avLst/>
          </a:prstGeom>
          <a:solidFill>
            <a:srgbClr val="009E47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水田転換畑のチューリップネット栽培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技術の確立</a:t>
            </a:r>
            <a:endParaRPr lang="ja-JP" altLang="en-US" sz="2800" b="1" dirty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ja-JP" altLang="en-US" sz="1800" dirty="0" smtClean="0">
                <a:solidFill>
                  <a:srgbClr val="FFFF00"/>
                </a:solidFill>
              </a:rPr>
              <a:t>～チューリップ球根栽培の超省力低コスト栽培に向けて～（栽培技術編）</a:t>
            </a:r>
            <a:endParaRPr lang="en-US" altLang="ja-JP" sz="1800" dirty="0" smtClean="0">
              <a:solidFill>
                <a:srgbClr val="FFFF00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bg1"/>
                </a:solidFill>
              </a:rPr>
              <a:t>富山県農林水産総合技術センター　</a:t>
            </a:r>
            <a:r>
              <a:rPr kumimoji="1" lang="ja-JP" altLang="en-US" sz="2000" dirty="0" smtClean="0">
                <a:solidFill>
                  <a:srgbClr val="FFC000"/>
                </a:solidFill>
              </a:rPr>
              <a:t>園芸研究所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　</a:t>
            </a:r>
            <a:endParaRPr kumimoji="1" lang="ja-JP" altLang="en-US" sz="2000" dirty="0"/>
          </a:p>
        </p:txBody>
      </p:sp>
      <p:sp>
        <p:nvSpPr>
          <p:cNvPr id="4" name="角丸四角形 3"/>
          <p:cNvSpPr/>
          <p:nvPr/>
        </p:nvSpPr>
        <p:spPr>
          <a:xfrm>
            <a:off x="318732" y="1735853"/>
            <a:ext cx="2234116" cy="352944"/>
          </a:xfrm>
          <a:prstGeom prst="roundRect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背景とねらい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7660" y="10838299"/>
            <a:ext cx="4226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（２）適正な施肥量</a:t>
            </a:r>
            <a:endParaRPr kumimoji="1" lang="en-US" altLang="ja-JP" sz="1600" b="1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91684" y="12502105"/>
            <a:ext cx="9304404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本研究は</a:t>
            </a:r>
            <a:r>
              <a:rPr lang="ja-JP" altLang="en-US" sz="1200" dirty="0" smtClean="0">
                <a:latin typeface="+mn-ea"/>
              </a:rPr>
              <a:t>革新的技術開発・緊急展開事業（うち経営体強化プロジェクト</a:t>
            </a:r>
            <a:r>
              <a:rPr lang="ja-JP" altLang="en-US" sz="1200" dirty="0">
                <a:latin typeface="+mn-ea"/>
              </a:rPr>
              <a:t>）「水田転換畑のチューリップネット栽培技術の</a:t>
            </a:r>
            <a:r>
              <a:rPr lang="ja-JP" altLang="en-US" sz="1200" dirty="0" smtClean="0">
                <a:latin typeface="+mn-ea"/>
              </a:rPr>
              <a:t>確立</a:t>
            </a:r>
            <a:r>
              <a:rPr lang="ja-JP" altLang="en-US" sz="1200" dirty="0" smtClean="0"/>
              <a:t>」により実施しました。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33268" y="9644723"/>
            <a:ext cx="8670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砺波育成</a:t>
            </a:r>
            <a:r>
              <a:rPr lang="en-US" altLang="ja-JP" sz="1100" dirty="0" smtClean="0"/>
              <a:t>137</a:t>
            </a:r>
            <a:r>
              <a:rPr lang="ja-JP" altLang="en-US" sz="1100" dirty="0" smtClean="0"/>
              <a:t>号：球根肥大性「大」品種　　黄小町：球根肥大性「中」品種　　　　春天使：球根肥大性「小」、かつ</a:t>
            </a:r>
            <a:r>
              <a:rPr lang="zh-TW" altLang="en-US" sz="1100" dirty="0" smtClean="0"/>
              <a:t>腐敗病</a:t>
            </a:r>
            <a:r>
              <a:rPr lang="zh-TW" altLang="en-US" sz="1100" dirty="0"/>
              <a:t>抵抗性「弱」</a:t>
            </a:r>
            <a:r>
              <a:rPr lang="ja-JP" altLang="en-US" sz="1100" dirty="0" smtClean="0"/>
              <a:t>品種</a:t>
            </a:r>
            <a:endParaRPr lang="en-US" altLang="ja-JP" sz="1100" dirty="0" smtClean="0"/>
          </a:p>
          <a:p>
            <a:pPr>
              <a:spcBef>
                <a:spcPts val="600"/>
              </a:spcBef>
            </a:pPr>
            <a:r>
              <a:rPr lang="ja-JP" altLang="en-US" sz="1400" b="1" dirty="0"/>
              <a:t>図１　栽植密度が出荷球数及び一等球数に及ぼす</a:t>
            </a:r>
            <a:r>
              <a:rPr lang="ja-JP" altLang="en-US" sz="1400" b="1" dirty="0" smtClean="0"/>
              <a:t>影響</a:t>
            </a:r>
            <a:endParaRPr lang="en-US" altLang="ja-JP" sz="1400" b="1" dirty="0"/>
          </a:p>
        </p:txBody>
      </p:sp>
      <p:pic>
        <p:nvPicPr>
          <p:cNvPr id="63" name="Picture 1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95" y="388696"/>
            <a:ext cx="1045549" cy="74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 Box 168"/>
          <p:cNvSpPr txBox="1">
            <a:spLocks noChangeArrowheads="1"/>
          </p:cNvSpPr>
          <p:nvPr/>
        </p:nvSpPr>
        <p:spPr bwMode="auto">
          <a:xfrm>
            <a:off x="381763" y="1171962"/>
            <a:ext cx="10484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008000"/>
                </a:solidFill>
                <a:latin typeface="Century" pitchFamily="18" charset="0"/>
                <a:ea typeface="ＭＳ ゴシック" pitchFamily="49" charset="-128"/>
              </a:rPr>
              <a:t>富山県</a:t>
            </a:r>
          </a:p>
        </p:txBody>
      </p:sp>
      <p:sp>
        <p:nvSpPr>
          <p:cNvPr id="65" name="テキスト ボックス 1"/>
          <p:cNvSpPr txBox="1">
            <a:spLocks noChangeArrowheads="1"/>
          </p:cNvSpPr>
          <p:nvPr/>
        </p:nvSpPr>
        <p:spPr bwMode="auto">
          <a:xfrm>
            <a:off x="7715349" y="1604548"/>
            <a:ext cx="1888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77875" indent="-29845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96975" indent="-238125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74813" indent="-238125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54238" indent="-238125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11438" indent="-238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68638" indent="-238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25838" indent="-238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83038" indent="-2381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/>
              <a:t>（平成</a:t>
            </a:r>
            <a:r>
              <a:rPr lang="en-US" altLang="ja-JP" sz="1400" dirty="0" smtClean="0"/>
              <a:t>29</a:t>
            </a:r>
            <a:r>
              <a:rPr lang="ja-JP" altLang="en-US" sz="1400" dirty="0" smtClean="0"/>
              <a:t>年～</a:t>
            </a:r>
            <a:r>
              <a:rPr lang="en-US" altLang="ja-JP" sz="1400" dirty="0" smtClean="0"/>
              <a:t>31</a:t>
            </a:r>
            <a:r>
              <a:rPr lang="ja-JP" altLang="en-US" sz="1400" dirty="0" smtClean="0"/>
              <a:t>年）</a:t>
            </a:r>
            <a:endParaRPr lang="ja-JP" altLang="en-US" sz="14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888165" y="-73253"/>
            <a:ext cx="18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8284" y="6396347"/>
            <a:ext cx="2882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（１）適正な栽植密度</a:t>
            </a:r>
            <a:endParaRPr kumimoji="1" lang="ja-JP" altLang="en-US" sz="1600" b="1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16261" y="11979044"/>
            <a:ext cx="270090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+mn-ea"/>
              </a:rPr>
              <a:t>適正な施肥量：</a:t>
            </a:r>
            <a:r>
              <a:rPr lang="en-US" altLang="ja-JP" sz="1800" b="1" dirty="0" smtClean="0">
                <a:latin typeface="+mn-ea"/>
              </a:rPr>
              <a:t>70</a:t>
            </a:r>
            <a:r>
              <a:rPr lang="ja-JP" altLang="en-US" sz="1800" b="1" dirty="0" smtClean="0">
                <a:latin typeface="+mn-ea"/>
              </a:rPr>
              <a:t>㎏</a:t>
            </a:r>
            <a:r>
              <a:rPr lang="en-US" altLang="ja-JP" sz="1800" b="1" dirty="0" smtClean="0">
                <a:latin typeface="+mn-ea"/>
              </a:rPr>
              <a:t>/10a</a:t>
            </a:r>
            <a:endParaRPr lang="en-US" altLang="zh-TW" sz="1800" b="1" dirty="0">
              <a:latin typeface="+mn-ea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252406" y="5430113"/>
            <a:ext cx="237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800" dirty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1800" dirty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条</a:t>
            </a:r>
            <a:r>
              <a:rPr lang="ja-JP" altLang="en-US" sz="1800" dirty="0" smtClean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植え（球根植込機）</a:t>
            </a:r>
            <a:endParaRPr lang="ja-JP" altLang="en-US" sz="1800" dirty="0">
              <a:solidFill>
                <a:srgbClr val="0000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134088" y="5433715"/>
            <a:ext cx="214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800" dirty="0" smtClean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連式覆土機</a:t>
            </a:r>
            <a:endParaRPr lang="ja-JP" altLang="en-US" sz="1800" dirty="0">
              <a:solidFill>
                <a:srgbClr val="0000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174531" y="3142340"/>
            <a:ext cx="2107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600" dirty="0" smtClean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これまでの植付方法</a:t>
            </a:r>
            <a:r>
              <a:rPr lang="en-US" altLang="ja-JP" sz="1600" dirty="0" smtClean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lang="ja-JP" altLang="en-US" sz="1600" dirty="0">
              <a:solidFill>
                <a:srgbClr val="0000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83" name="Picture 2" descr="F:\名称未設定 2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44"/>
          <a:stretch/>
        </p:blipFill>
        <p:spPr bwMode="auto">
          <a:xfrm>
            <a:off x="4279701" y="3463303"/>
            <a:ext cx="2338500" cy="1948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2" descr="F:\名称未設定 1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25" b="12050"/>
          <a:stretch/>
        </p:blipFill>
        <p:spPr bwMode="auto">
          <a:xfrm>
            <a:off x="7135254" y="3301543"/>
            <a:ext cx="2147311" cy="211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テキスト ボックス 86"/>
          <p:cNvSpPr txBox="1"/>
          <p:nvPr/>
        </p:nvSpPr>
        <p:spPr>
          <a:xfrm>
            <a:off x="584437" y="5406226"/>
            <a:ext cx="3306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 smtClean="0">
                <a:solidFill>
                  <a:srgbClr val="0000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ネット栽培専用機（試作機）</a:t>
            </a:r>
            <a:endParaRPr lang="ja-JP" altLang="en-US" sz="1800" dirty="0">
              <a:solidFill>
                <a:srgbClr val="0000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角丸四角形吹き出し 56"/>
          <p:cNvSpPr/>
          <p:nvPr/>
        </p:nvSpPr>
        <p:spPr>
          <a:xfrm>
            <a:off x="6235085" y="5847802"/>
            <a:ext cx="2509999" cy="432138"/>
          </a:xfrm>
          <a:prstGeom prst="wedgeRoundRectCallout">
            <a:avLst>
              <a:gd name="adj1" fmla="val -22551"/>
              <a:gd name="adj2" fmla="val -8689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先に球根を条播し、覆土する方式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角丸四角形吹き出し 89"/>
          <p:cNvSpPr/>
          <p:nvPr/>
        </p:nvSpPr>
        <p:spPr>
          <a:xfrm>
            <a:off x="3271580" y="12090363"/>
            <a:ext cx="5388045" cy="249803"/>
          </a:xfrm>
          <a:prstGeom prst="wedgeRoundRectCallout">
            <a:avLst>
              <a:gd name="adj1" fmla="val -52304"/>
              <a:gd name="adj2" fmla="val -21436"/>
              <a:gd name="adj3" fmla="val 16667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ただし</a:t>
            </a:r>
            <a:r>
              <a:rPr lang="ja-JP" altLang="en-US" sz="1050" dirty="0">
                <a:solidFill>
                  <a:schemeClr val="tx1"/>
                </a:solidFill>
              </a:rPr>
              <a:t>、球根専用肥料「フミンホスカ（</a:t>
            </a:r>
            <a:r>
              <a:rPr lang="en-US" altLang="ja-JP" sz="1050" dirty="0">
                <a:solidFill>
                  <a:schemeClr val="tx1"/>
                </a:solidFill>
              </a:rPr>
              <a:t>N-P-K=9-12-18)</a:t>
            </a:r>
            <a:r>
              <a:rPr lang="ja-JP" altLang="en-US" sz="1050" dirty="0">
                <a:solidFill>
                  <a:schemeClr val="tx1"/>
                </a:solidFill>
              </a:rPr>
              <a:t>」の元肥なし、</a:t>
            </a:r>
            <a:r>
              <a:rPr lang="en-US" altLang="ja-JP" sz="1050" dirty="0">
                <a:solidFill>
                  <a:schemeClr val="tx1"/>
                </a:solidFill>
              </a:rPr>
              <a:t>12</a:t>
            </a:r>
            <a:r>
              <a:rPr lang="ja-JP" altLang="en-US" sz="1050" dirty="0">
                <a:solidFill>
                  <a:schemeClr val="tx1"/>
                </a:solidFill>
              </a:rPr>
              <a:t>月追肥一発体系の場合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00953" y="11174166"/>
            <a:ext cx="8062421" cy="7386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追肥量が増えるほど、球周の大きい主球が収穫可能（データ略</a:t>
            </a:r>
            <a:r>
              <a:rPr lang="ja-JP" altLang="en-US" sz="1400" dirty="0" smtClean="0"/>
              <a:t>）。</a:t>
            </a:r>
            <a:endParaRPr lang="ja-JP" altLang="en-US" sz="1400" dirty="0"/>
          </a:p>
          <a:p>
            <a:r>
              <a:rPr lang="ja-JP" altLang="en-US" sz="1400" dirty="0"/>
              <a:t>特</a:t>
            </a:r>
            <a:r>
              <a:rPr lang="ja-JP" altLang="en-US" sz="1400" dirty="0" smtClean="0"/>
              <a:t>に、肥大性</a:t>
            </a:r>
            <a:r>
              <a:rPr lang="ja-JP" altLang="en-US" sz="1400" dirty="0"/>
              <a:t>「中」および「小」の品種で</a:t>
            </a:r>
            <a:r>
              <a:rPr lang="en-US" altLang="ja-JP" sz="1400" dirty="0"/>
              <a:t>10a</a:t>
            </a:r>
            <a:r>
              <a:rPr lang="ja-JP" altLang="en-US" sz="1400" dirty="0"/>
              <a:t>当たり一等球数が増加（データ略）</a:t>
            </a:r>
            <a:r>
              <a:rPr kumimoji="1" lang="ja-JP" altLang="en-US" sz="1400" dirty="0" smtClean="0"/>
              <a:t>。</a:t>
            </a:r>
            <a:endParaRPr kumimoji="1" lang="en-US" altLang="ja-JP" sz="1400" dirty="0" smtClean="0"/>
          </a:p>
          <a:p>
            <a:r>
              <a:rPr lang="ja-JP" altLang="en-US" sz="1400" dirty="0"/>
              <a:t>しかし、「春天使</a:t>
            </a:r>
            <a:r>
              <a:rPr lang="ja-JP" altLang="en-US" sz="1400" dirty="0" smtClean="0"/>
              <a:t>」に</a:t>
            </a:r>
            <a:r>
              <a:rPr lang="ja-JP" altLang="en-US" sz="1400" dirty="0"/>
              <a:t>おいて、</a:t>
            </a:r>
            <a:r>
              <a:rPr lang="en-US" altLang="ja-JP" sz="1400" dirty="0"/>
              <a:t>3</a:t>
            </a:r>
            <a:r>
              <a:rPr lang="ja-JP" altLang="en-US" sz="1400" dirty="0"/>
              <a:t>区（</a:t>
            </a:r>
            <a:r>
              <a:rPr lang="en-US" altLang="ja-JP" sz="1400" dirty="0"/>
              <a:t>70 kg/10a</a:t>
            </a:r>
            <a:r>
              <a:rPr lang="ja-JP" altLang="en-US" sz="1400" dirty="0"/>
              <a:t>）</a:t>
            </a:r>
            <a:r>
              <a:rPr lang="ja-JP" altLang="en-US" sz="1400" dirty="0" smtClean="0"/>
              <a:t>以上では球根</a:t>
            </a:r>
            <a:r>
              <a:rPr lang="ja-JP" altLang="en-US" sz="1400" dirty="0"/>
              <a:t>腐敗病の発生率が</a:t>
            </a:r>
            <a:r>
              <a:rPr lang="en-US" altLang="ja-JP" sz="1400" dirty="0"/>
              <a:t>5.0%</a:t>
            </a:r>
            <a:r>
              <a:rPr lang="ja-JP" altLang="en-US" sz="1400" dirty="0"/>
              <a:t>を</a:t>
            </a:r>
            <a:r>
              <a:rPr lang="ja-JP" altLang="en-US" sz="1400" dirty="0" smtClean="0"/>
              <a:t>上回った（データ略）</a:t>
            </a:r>
            <a:r>
              <a:rPr kumimoji="1"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29" name="角丸四角形吹き出し 28"/>
          <p:cNvSpPr/>
          <p:nvPr/>
        </p:nvSpPr>
        <p:spPr>
          <a:xfrm>
            <a:off x="4215526" y="10771431"/>
            <a:ext cx="3509647" cy="309733"/>
          </a:xfrm>
          <a:prstGeom prst="wedgeRoundRectCallout">
            <a:avLst>
              <a:gd name="adj1" fmla="val -35456"/>
              <a:gd name="adj2" fmla="val -75819"/>
              <a:gd name="adj3" fmla="val 16667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球根肥大性：収穫後の主球サイズ別球数のピークサイズが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en-US" altLang="ja-JP" sz="1050" dirty="0" smtClean="0">
                <a:solidFill>
                  <a:schemeClr val="tx1"/>
                </a:solidFill>
              </a:rPr>
              <a:t>12</a:t>
            </a:r>
            <a:r>
              <a:rPr lang="ja-JP" altLang="en-US" sz="1050" dirty="0" smtClean="0">
                <a:solidFill>
                  <a:schemeClr val="tx1"/>
                </a:solidFill>
              </a:rPr>
              <a:t>㎝球以上で「大」、</a:t>
            </a:r>
            <a:r>
              <a:rPr lang="en-US" altLang="ja-JP" sz="1050" dirty="0" smtClean="0">
                <a:solidFill>
                  <a:schemeClr val="tx1"/>
                </a:solidFill>
              </a:rPr>
              <a:t>11</a:t>
            </a:r>
            <a:r>
              <a:rPr lang="ja-JP" altLang="en-US" sz="1050" dirty="0" smtClean="0">
                <a:solidFill>
                  <a:schemeClr val="tx1"/>
                </a:solidFill>
              </a:rPr>
              <a:t>㎝で「中」、</a:t>
            </a:r>
            <a:r>
              <a:rPr lang="en-US" altLang="ja-JP" sz="1050" dirty="0" smtClean="0">
                <a:solidFill>
                  <a:schemeClr val="tx1"/>
                </a:solidFill>
              </a:rPr>
              <a:t>10</a:t>
            </a:r>
            <a:r>
              <a:rPr lang="ja-JP" altLang="en-US" sz="1050" dirty="0" smtClean="0">
                <a:solidFill>
                  <a:schemeClr val="tx1"/>
                </a:solidFill>
              </a:rPr>
              <a:t>㎝球以下「小」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4437" y="10324485"/>
            <a:ext cx="1834891" cy="3231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800" b="1" dirty="0" smtClean="0">
                <a:latin typeface="+mn-ea"/>
              </a:rPr>
              <a:t>適正な栽植密度</a:t>
            </a:r>
            <a:endParaRPr lang="en-US" altLang="zh-TW" sz="1800" b="1" dirty="0">
              <a:latin typeface="+mn-ea"/>
            </a:endParaRPr>
          </a:p>
        </p:txBody>
      </p:sp>
      <p:sp>
        <p:nvSpPr>
          <p:cNvPr id="2" name="十字形 1"/>
          <p:cNvSpPr/>
          <p:nvPr/>
        </p:nvSpPr>
        <p:spPr>
          <a:xfrm>
            <a:off x="6707450" y="4226229"/>
            <a:ext cx="322217" cy="319645"/>
          </a:xfrm>
          <a:prstGeom prst="plus">
            <a:avLst>
              <a:gd name="adj" fmla="val 35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吹き出し 33"/>
          <p:cNvSpPr/>
          <p:nvPr/>
        </p:nvSpPr>
        <p:spPr>
          <a:xfrm>
            <a:off x="2732920" y="5851255"/>
            <a:ext cx="2823149" cy="432138"/>
          </a:xfrm>
          <a:prstGeom prst="wedgeRoundRectCallout">
            <a:avLst>
              <a:gd name="adj1" fmla="val -35041"/>
              <a:gd name="adj2" fmla="val -7480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ネットとネットの間に球根を散播しながら畦を形成する方式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6" cstate="print"/>
          <a:srcRect l="4561" r="6192"/>
          <a:stretch/>
        </p:blipFill>
        <p:spPr bwMode="auto">
          <a:xfrm>
            <a:off x="589990" y="3328477"/>
            <a:ext cx="3300549" cy="206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69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349</Words>
  <Application>Microsoft Office PowerPoint</Application>
  <PresentationFormat>A3 297x420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ＭＳ Ｐゴシック</vt:lpstr>
      <vt:lpstr>ＭＳ ゴシック</vt:lpstr>
      <vt:lpstr>新細明體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浅井　雅美</dc:creator>
  <cp:lastModifiedBy>後藤　圭佑</cp:lastModifiedBy>
  <cp:revision>75</cp:revision>
  <cp:lastPrinted>2020-02-20T06:25:43Z</cp:lastPrinted>
  <dcterms:created xsi:type="dcterms:W3CDTF">2018-09-21T02:16:32Z</dcterms:created>
  <dcterms:modified xsi:type="dcterms:W3CDTF">2021-07-21T01:04:32Z</dcterms:modified>
</cp:coreProperties>
</file>