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82" r:id="rId2"/>
  </p:sldIdLst>
  <p:sldSz cx="6858000" cy="9906000" type="A4"/>
  <p:notesSz cx="6807200" cy="9939338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sz="1000" kern="1200">
        <a:solidFill>
          <a:srgbClr val="000000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000" kern="1200">
        <a:solidFill>
          <a:srgbClr val="000000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000" kern="1200">
        <a:solidFill>
          <a:srgbClr val="000000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000" kern="1200">
        <a:solidFill>
          <a:srgbClr val="000000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000" kern="1200">
        <a:solidFill>
          <a:srgbClr val="000000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umimoji="1" sz="1000" kern="1200">
        <a:solidFill>
          <a:srgbClr val="000000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umimoji="1" sz="1000" kern="1200">
        <a:solidFill>
          <a:srgbClr val="000000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umimoji="1" sz="1000" kern="1200">
        <a:solidFill>
          <a:srgbClr val="000000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umimoji="1" sz="1000" kern="1200">
        <a:solidFill>
          <a:srgbClr val="000000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FF"/>
    <a:srgbClr val="CCFFCC"/>
    <a:srgbClr val="FF6600"/>
    <a:srgbClr val="FFFFCC"/>
    <a:srgbClr val="FF3300"/>
    <a:srgbClr val="FFFF99"/>
    <a:srgbClr val="004600"/>
    <a:srgbClr val="FFCC99"/>
    <a:srgbClr val="CC3300"/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245" autoAdjust="0"/>
    <p:restoredTop sz="99640" autoAdjust="0"/>
  </p:normalViewPr>
  <p:slideViewPr>
    <p:cSldViewPr snapToGrid="0">
      <p:cViewPr varScale="1">
        <p:scale>
          <a:sx n="79" d="100"/>
          <a:sy n="79" d="100"/>
        </p:scale>
        <p:origin x="3276" y="114"/>
      </p:cViewPr>
      <p:guideLst>
        <p:guide orient="horz" pos="3120"/>
        <p:guide pos="216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_____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1306019488230216"/>
          <c:y val="8.0054209937437948E-2"/>
          <c:w val="0.72733246261953988"/>
          <c:h val="0.76074006970413532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92D050"/>
            </a:solidFill>
            <a:ln>
              <a:solidFill>
                <a:schemeClr val="tx1"/>
              </a:solidFill>
            </a:ln>
            <a:effectLst/>
          </c:spPr>
          <c:invertIfNegative val="0"/>
          <c:errBars>
            <c:errBarType val="both"/>
            <c:errValType val="cust"/>
            <c:noEndCap val="0"/>
            <c:plus>
              <c:numRef>
                <c:f>Sheet4!$R$8:$R$13</c:f>
                <c:numCache>
                  <c:formatCode>General</c:formatCode>
                  <c:ptCount val="6"/>
                  <c:pt idx="0">
                    <c:v>4.1235445904854977</c:v>
                  </c:pt>
                  <c:pt idx="1">
                    <c:v>3.3041665588066005</c:v>
                  </c:pt>
                  <c:pt idx="2">
                    <c:v>3.1362654064223388</c:v>
                  </c:pt>
                  <c:pt idx="3">
                    <c:v>2.879968502474556</c:v>
                  </c:pt>
                  <c:pt idx="4">
                    <c:v>1.1065309871479816</c:v>
                  </c:pt>
                  <c:pt idx="5">
                    <c:v>1.7501646702086446</c:v>
                  </c:pt>
                </c:numCache>
              </c:numRef>
            </c:plus>
            <c:minus>
              <c:numRef>
                <c:f>Sheet4!$R$8:$R$13</c:f>
                <c:numCache>
                  <c:formatCode>General</c:formatCode>
                  <c:ptCount val="6"/>
                  <c:pt idx="0">
                    <c:v>4.1235445904854977</c:v>
                  </c:pt>
                  <c:pt idx="1">
                    <c:v>3.3041665588066005</c:v>
                  </c:pt>
                  <c:pt idx="2">
                    <c:v>3.1362654064223388</c:v>
                  </c:pt>
                  <c:pt idx="3">
                    <c:v>2.879968502474556</c:v>
                  </c:pt>
                  <c:pt idx="4">
                    <c:v>1.1065309871479816</c:v>
                  </c:pt>
                  <c:pt idx="5">
                    <c:v>1.7501646702086446</c:v>
                  </c:pt>
                </c:numCache>
              </c:numRef>
            </c:minus>
          </c:errBars>
          <c:cat>
            <c:strRef>
              <c:f>Sheet4!$O$8:$O$13</c:f>
              <c:strCache>
                <c:ptCount val="6"/>
                <c:pt idx="0">
                  <c:v>0%</c:v>
                </c:pt>
                <c:pt idx="1">
                  <c:v>20%</c:v>
                </c:pt>
                <c:pt idx="2">
                  <c:v>40%</c:v>
                </c:pt>
                <c:pt idx="3">
                  <c:v>60%</c:v>
                </c:pt>
                <c:pt idx="4">
                  <c:v>80%</c:v>
                </c:pt>
                <c:pt idx="5">
                  <c:v>A-1</c:v>
                </c:pt>
              </c:strCache>
            </c:strRef>
          </c:cat>
          <c:val>
            <c:numRef>
              <c:f>Sheet4!$P$8:$P$13</c:f>
              <c:numCache>
                <c:formatCode>0.0_ </c:formatCode>
                <c:ptCount val="6"/>
                <c:pt idx="0">
                  <c:v>40.670833392052685</c:v>
                </c:pt>
                <c:pt idx="1">
                  <c:v>28.404729533561351</c:v>
                </c:pt>
                <c:pt idx="2">
                  <c:v>12.862454210966625</c:v>
                </c:pt>
                <c:pt idx="3">
                  <c:v>10.347699752138665</c:v>
                </c:pt>
                <c:pt idx="4">
                  <c:v>4.6345055518607507</c:v>
                </c:pt>
                <c:pt idx="5">
                  <c:v>12.212095745401966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74D1-41E6-9F57-3F58D712CA2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45"/>
        <c:axId val="109723064"/>
        <c:axId val="109723456"/>
      </c:barChart>
      <c:catAx>
        <c:axId val="1097230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vert="horz"/>
          <a:lstStyle/>
          <a:p>
            <a:pPr>
              <a:defRPr sz="900"/>
            </a:pPr>
            <a:endParaRPr lang="ja-JP"/>
          </a:p>
        </c:txPr>
        <c:crossAx val="109723456"/>
        <c:crosses val="autoZero"/>
        <c:auto val="1"/>
        <c:lblAlgn val="ctr"/>
        <c:lblOffset val="100"/>
        <c:noMultiLvlLbl val="0"/>
      </c:catAx>
      <c:valAx>
        <c:axId val="1097234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/>
              </a:solidFill>
              <a:prstDash val="dash"/>
              <a:round/>
            </a:ln>
            <a:effectLst/>
          </c:spPr>
        </c:majorGridlines>
        <c:title>
          <c:tx>
            <c:rich>
              <a:bodyPr rot="0" vert="eaVert"/>
              <a:lstStyle/>
              <a:p>
                <a:pPr>
                  <a:defRPr sz="1000" b="0"/>
                </a:pPr>
                <a:r>
                  <a:rPr lang="ja-JP" sz="1000" b="0"/>
                  <a:t>発病度</a:t>
                </a:r>
              </a:p>
            </c:rich>
          </c:tx>
          <c:layout>
            <c:manualLayout>
              <c:xMode val="edge"/>
              <c:yMode val="edge"/>
              <c:x val="1.1426091802134344E-2"/>
              <c:y val="0.266039207652426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0_ " sourceLinked="0"/>
        <c:majorTickMark val="out"/>
        <c:minorTickMark val="none"/>
        <c:tickLblPos val="nextTo"/>
        <c:spPr>
          <a:noFill/>
          <a:ln>
            <a:solidFill>
              <a:schemeClr val="tx1"/>
            </a:solidFill>
            <a:prstDash val="solid"/>
          </a:ln>
          <a:effectLst/>
        </c:spPr>
        <c:txPr>
          <a:bodyPr rot="-60000000" vert="horz"/>
          <a:lstStyle/>
          <a:p>
            <a:pPr>
              <a:defRPr sz="900"/>
            </a:pPr>
            <a:endParaRPr lang="ja-JP"/>
          </a:p>
        </c:txPr>
        <c:crossAx val="109723064"/>
        <c:crosses val="autoZero"/>
        <c:crossBetween val="between"/>
        <c:majorUnit val="10"/>
      </c:valAx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>
          <a:latin typeface="ＭＳ Ｐゴシック" panose="020B0600070205080204" pitchFamily="50" charset="-128"/>
          <a:ea typeface="ＭＳ Ｐゴシック" panose="020B0600070205080204" pitchFamily="50" charset="-128"/>
        </a:defRPr>
      </a:pPr>
      <a:endParaRPr lang="ja-JP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xmlns="" id="{EAC66ACB-8D86-4E57-84FA-B1D50C7C14C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53439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195" tIns="46099" rIns="92195" bIns="46099" numCol="1" anchor="t" anchorCtr="0" compatLnSpc="1">
            <a:prstTxWarp prst="textNoShape">
              <a:avLst/>
            </a:prstTxWarp>
          </a:bodyPr>
          <a:lstStyle>
            <a:lvl1pPr defTabSz="920714" eaLnBrk="1" hangingPunct="1">
              <a:defRPr sz="1200">
                <a:solidFill>
                  <a:schemeClr val="tx1"/>
                </a:solidFill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xmlns="" id="{0D356FB0-D1AA-4381-B2E9-90C056F990FC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3761" y="1"/>
            <a:ext cx="2953439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195" tIns="46099" rIns="92195" bIns="46099" numCol="1" anchor="t" anchorCtr="0" compatLnSpc="1">
            <a:prstTxWarp prst="textNoShape">
              <a:avLst/>
            </a:prstTxWarp>
          </a:bodyPr>
          <a:lstStyle>
            <a:lvl1pPr algn="r" defTabSz="920714" eaLnBrk="1" hangingPunct="1">
              <a:defRPr sz="1200">
                <a:solidFill>
                  <a:schemeClr val="tx1"/>
                </a:solidFill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5364" name="Rectangle 4">
            <a:extLst>
              <a:ext uri="{FF2B5EF4-FFF2-40B4-BE49-F238E27FC236}">
                <a16:creationId xmlns:a16="http://schemas.microsoft.com/office/drawing/2014/main" xmlns="" id="{D1757747-CFB6-451F-99C1-B284F1F8BA66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0864"/>
            <a:ext cx="2953439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195" tIns="46099" rIns="92195" bIns="46099" numCol="1" anchor="b" anchorCtr="0" compatLnSpc="1">
            <a:prstTxWarp prst="textNoShape">
              <a:avLst/>
            </a:prstTxWarp>
          </a:bodyPr>
          <a:lstStyle>
            <a:lvl1pPr defTabSz="920714" eaLnBrk="1" hangingPunct="1">
              <a:defRPr sz="1200">
                <a:solidFill>
                  <a:schemeClr val="tx1"/>
                </a:solidFill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5365" name="Rectangle 5">
            <a:extLst>
              <a:ext uri="{FF2B5EF4-FFF2-40B4-BE49-F238E27FC236}">
                <a16:creationId xmlns:a16="http://schemas.microsoft.com/office/drawing/2014/main" xmlns="" id="{C0E8410C-BE6C-449E-A113-BCEFA88A78F4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3761" y="9440864"/>
            <a:ext cx="2953439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195" tIns="46099" rIns="92195" bIns="46099" numCol="1" anchor="b" anchorCtr="0" compatLnSpc="1">
            <a:prstTxWarp prst="textNoShape">
              <a:avLst/>
            </a:prstTxWarp>
          </a:bodyPr>
          <a:lstStyle>
            <a:lvl1pPr algn="r" defTabSz="917575" eaLnBrk="1" hangingPunct="1">
              <a:defRPr sz="1200">
                <a:solidFill>
                  <a:schemeClr val="tx1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B2B52654-CBA8-43A7-91A1-204D90C5AE4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765611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>
            <a:extLst>
              <a:ext uri="{FF2B5EF4-FFF2-40B4-BE49-F238E27FC236}">
                <a16:creationId xmlns:a16="http://schemas.microsoft.com/office/drawing/2014/main" xmlns="" id="{263C64C1-8610-48DD-9ED2-59DB9BDD132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53439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195" tIns="46099" rIns="92195" bIns="46099" numCol="1" anchor="t" anchorCtr="0" compatLnSpc="1">
            <a:prstTxWarp prst="textNoShape">
              <a:avLst/>
            </a:prstTxWarp>
          </a:bodyPr>
          <a:lstStyle>
            <a:lvl1pPr defTabSz="920714" eaLnBrk="1" hangingPunct="1">
              <a:defRPr sz="1200">
                <a:solidFill>
                  <a:schemeClr val="tx1"/>
                </a:solidFill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2227" name="Rectangle 3">
            <a:extLst>
              <a:ext uri="{FF2B5EF4-FFF2-40B4-BE49-F238E27FC236}">
                <a16:creationId xmlns:a16="http://schemas.microsoft.com/office/drawing/2014/main" xmlns="" id="{918AD3BE-DE47-4247-9153-AD6CEF13E35F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52173" y="1"/>
            <a:ext cx="2953439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195" tIns="46099" rIns="92195" bIns="46099" numCol="1" anchor="t" anchorCtr="0" compatLnSpc="1">
            <a:prstTxWarp prst="textNoShape">
              <a:avLst/>
            </a:prstTxWarp>
          </a:bodyPr>
          <a:lstStyle>
            <a:lvl1pPr algn="r" defTabSz="920714" eaLnBrk="1" hangingPunct="1">
              <a:defRPr sz="1200">
                <a:solidFill>
                  <a:schemeClr val="tx1"/>
                </a:solidFill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xmlns="" id="{B99658A7-73B2-4C7F-A323-40166C6117A4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114550" y="746125"/>
            <a:ext cx="2581275" cy="37290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2229" name="Rectangle 5">
            <a:extLst>
              <a:ext uri="{FF2B5EF4-FFF2-40B4-BE49-F238E27FC236}">
                <a16:creationId xmlns:a16="http://schemas.microsoft.com/office/drawing/2014/main" xmlns="" id="{7A9427B8-83B2-4D48-B5D3-6E548055FB10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4373" y="4721225"/>
            <a:ext cx="543845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195" tIns="46099" rIns="92195" bIns="4609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52230" name="Rectangle 6">
            <a:extLst>
              <a:ext uri="{FF2B5EF4-FFF2-40B4-BE49-F238E27FC236}">
                <a16:creationId xmlns:a16="http://schemas.microsoft.com/office/drawing/2014/main" xmlns="" id="{ED05D2B8-9331-4114-BC33-71748AF76256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9276"/>
            <a:ext cx="2953439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195" tIns="46099" rIns="92195" bIns="46099" numCol="1" anchor="b" anchorCtr="0" compatLnSpc="1">
            <a:prstTxWarp prst="textNoShape">
              <a:avLst/>
            </a:prstTxWarp>
          </a:bodyPr>
          <a:lstStyle>
            <a:lvl1pPr defTabSz="920714" eaLnBrk="1" hangingPunct="1">
              <a:defRPr sz="1200">
                <a:solidFill>
                  <a:schemeClr val="tx1"/>
                </a:solidFill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2231" name="Rectangle 7">
            <a:extLst>
              <a:ext uri="{FF2B5EF4-FFF2-40B4-BE49-F238E27FC236}">
                <a16:creationId xmlns:a16="http://schemas.microsoft.com/office/drawing/2014/main" xmlns="" id="{8E3664AD-9B69-4EA0-AC9C-E70B50FA238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173" y="9439276"/>
            <a:ext cx="2953439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195" tIns="46099" rIns="92195" bIns="46099" numCol="1" anchor="b" anchorCtr="0" compatLnSpc="1">
            <a:prstTxWarp prst="textNoShape">
              <a:avLst/>
            </a:prstTxWarp>
          </a:bodyPr>
          <a:lstStyle>
            <a:lvl1pPr algn="r" defTabSz="917575" eaLnBrk="1" hangingPunct="1">
              <a:defRPr sz="1200">
                <a:solidFill>
                  <a:schemeClr val="tx1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491E27B9-E32C-488C-8ABC-33197865FEB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399398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スライド イメージ プレースホルダー 1">
            <a:extLst>
              <a:ext uri="{FF2B5EF4-FFF2-40B4-BE49-F238E27FC236}">
                <a16:creationId xmlns:a16="http://schemas.microsoft.com/office/drawing/2014/main" xmlns="" id="{2FD3D213-700A-4BF1-AF48-EA4FECB6C40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ノート プレースホルダー 2">
            <a:extLst>
              <a:ext uri="{FF2B5EF4-FFF2-40B4-BE49-F238E27FC236}">
                <a16:creationId xmlns:a16="http://schemas.microsoft.com/office/drawing/2014/main" xmlns="" id="{9ACF83DC-D28C-41C7-AC6B-5C8A43CAEA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124" name="スライド番号プレースホルダー 3">
            <a:extLst>
              <a:ext uri="{FF2B5EF4-FFF2-40B4-BE49-F238E27FC236}">
                <a16:creationId xmlns:a16="http://schemas.microsoft.com/office/drawing/2014/main" xmlns="" id="{EB8C5F09-0A90-4A78-ABFF-114FBD73F71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7575">
              <a:defRPr kumimoji="1" sz="10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1363" indent="-284163" defTabSz="917575">
              <a:defRPr kumimoji="1" sz="10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1413" indent="-227013" defTabSz="917575">
              <a:defRPr kumimoji="1" sz="10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598613" indent="-227013" defTabSz="917575">
              <a:defRPr kumimoji="1" sz="10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5813" indent="-227013" defTabSz="917575">
              <a:defRPr kumimoji="1" sz="10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3013" indent="-227013" defTabSz="917575" eaLnBrk="0" fontAlgn="base" hangingPunct="0">
              <a:spcBef>
                <a:spcPct val="0"/>
              </a:spcBef>
              <a:spcAft>
                <a:spcPct val="0"/>
              </a:spcAft>
              <a:defRPr kumimoji="1" sz="10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0213" indent="-227013" defTabSz="917575" eaLnBrk="0" fontAlgn="base" hangingPunct="0">
              <a:spcBef>
                <a:spcPct val="0"/>
              </a:spcBef>
              <a:spcAft>
                <a:spcPct val="0"/>
              </a:spcAft>
              <a:defRPr kumimoji="1" sz="10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7413" indent="-227013" defTabSz="917575" eaLnBrk="0" fontAlgn="base" hangingPunct="0">
              <a:spcBef>
                <a:spcPct val="0"/>
              </a:spcBef>
              <a:spcAft>
                <a:spcPct val="0"/>
              </a:spcAft>
              <a:defRPr kumimoji="1" sz="10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4613" indent="-227013" defTabSz="917575" eaLnBrk="0" fontAlgn="base" hangingPunct="0">
              <a:spcBef>
                <a:spcPct val="0"/>
              </a:spcBef>
              <a:spcAft>
                <a:spcPct val="0"/>
              </a:spcAft>
              <a:defRPr kumimoji="1" sz="10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38A3362C-A7C7-4807-A532-9F8402C67399}" type="slidenum">
              <a:rPr lang="en-US" altLang="ja-JP" sz="1200" smtClean="0">
                <a:solidFill>
                  <a:schemeClr val="tx1"/>
                </a:solidFill>
              </a:rPr>
              <a:pPr/>
              <a:t>1</a:t>
            </a:fld>
            <a:endParaRPr lang="en-US" altLang="ja-JP" sz="12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6920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6575"/>
            <a:ext cx="5829300" cy="212407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2063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8ECD2EF4-0A89-47ED-986D-AE395357EDE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E5E926DB-D250-4084-B96A-2E9F59AAB8A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154F1527-CFA6-4E59-B598-224810AF6D1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7F1BC7-BA45-44D6-B1C9-DC093823EAF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505171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8C033330-B9D6-4BF9-8530-8955030FDD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25A74BC8-A76A-4F79-B898-692E28703F1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F20F5278-43AF-41CB-88AD-A9DFFA72EC9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2EC96F-114A-4F3A-AC82-1E0A1EBC434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47988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886325" y="881063"/>
            <a:ext cx="1457325" cy="79248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514350" y="881063"/>
            <a:ext cx="4219575" cy="79248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44135BDD-35B9-4C29-A032-6CDC419FA2C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210E973A-20CB-49A0-B912-1A1BCF9A73F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0B4D96AB-DC53-4E83-B239-48DDB98BED7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89E98B-A6A6-4546-87FD-AAFCA6E0CCA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131096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F25BB745-E4B9-4E9C-8F50-93AF3388044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396C7534-1D10-42CD-892C-1E2C9697C2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C16C383E-2897-4E4C-9C9D-BA973067303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F00546-B76D-4B0E-9C53-97C6074892A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518892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338" y="6365875"/>
            <a:ext cx="5829300" cy="196691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41338" y="4198938"/>
            <a:ext cx="5829300" cy="216693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49C4F3C7-57B1-4CEB-BFFC-5ACF5ACB1C2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0C5986A3-5E08-427C-BBE8-FEEB8FDD2A4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8039A367-0358-4B3E-B7CA-315D2E3F88B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4ADAF3-8918-4DE7-9915-BE483FE31D3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4548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514350" y="2862263"/>
            <a:ext cx="2838450" cy="5943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505200" y="2862263"/>
            <a:ext cx="2838450" cy="5943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803070A5-ECC9-458A-B6B5-C3862133A1C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6B3B3CB0-D8C7-47AD-AFF6-15FF54DF5D2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DE9694F2-A0F2-4CB4-BE5A-AAA941072AC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9A7901-B4B9-4FBE-8E82-DBBFEBEC93F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702125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875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217738"/>
            <a:ext cx="3030538" cy="9239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2900" y="3141663"/>
            <a:ext cx="3030538" cy="57070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484563" y="2217738"/>
            <a:ext cx="3030537" cy="9239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484563" y="3141663"/>
            <a:ext cx="3030537" cy="57070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xmlns="" id="{9CDDD772-0182-4092-84A0-B1B75791071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xmlns="" id="{FD48F1C9-35D5-41FF-BB92-4825A024F3D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xmlns="" id="{BF722E4F-8388-43F5-8ECA-5F2D98A6D31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64480E-59ED-4A87-9F9B-2BD051049B8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44405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xmlns="" id="{9F4773D5-17E8-4702-B4A0-6DDFCB06EB5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xmlns="" id="{EE4A6616-40C2-4298-BF7E-4EAB8669610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xmlns="" id="{92C99E7F-E868-440D-B035-B19F3CAFCA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2581C3-E9C8-4423-8C39-83F12F9BD27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285463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xmlns="" id="{6CF7CF19-7CE1-4B73-AB7C-35AFF6BE797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xmlns="" id="{F3450140-DF9E-407F-8713-49387A10307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xmlns="" id="{19F10464-2620-4FD0-B9E6-F671C88050F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78985E-2E00-4858-8492-01DC13844B1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294389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3700"/>
            <a:ext cx="2255838" cy="16795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681288" y="393700"/>
            <a:ext cx="3833812" cy="84550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42900" y="2073275"/>
            <a:ext cx="2255838" cy="67754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0089AB3B-EA02-4F63-BE50-CCB55BEE9FF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EF317943-E826-40BF-BBD4-7C2CF2D1C38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59F47D27-79A2-4D1E-A143-4AD73F63FE4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9BBC2F-B990-4EFD-96F1-F71C980280C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678960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613" y="6934200"/>
            <a:ext cx="4114800" cy="8191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344613" y="885825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344613" y="7753350"/>
            <a:ext cx="4114800" cy="11620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A3EA2561-D381-4D9D-8808-D3D338D411E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669E10EE-2F89-4E4D-9502-333986F2156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66DB7E76-EF4B-4C42-8B8A-BD05B5EE803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8DD7B9-C499-4B51-9818-63FB0DD0100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67503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xmlns="" id="{726478A3-C1A7-4FEC-918B-6CC6B3044D7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14350" y="881063"/>
            <a:ext cx="5829300" cy="165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xmlns="" id="{A447B144-1399-4E6D-8B4E-80A14904907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514350" y="2862263"/>
            <a:ext cx="5829300" cy="594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xmlns="" id="{AAB6BFF7-73AB-4A6C-9462-41951980FADA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14350" y="9024938"/>
            <a:ext cx="1428750" cy="6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chemeClr val="tx1"/>
                </a:solidFill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xmlns="" id="{3ACF981D-8FFF-4D08-9FF2-308B5FE6E1F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9024938"/>
            <a:ext cx="2171700" cy="6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chemeClr val="tx1"/>
                </a:solidFill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xmlns="" id="{91E16558-3933-4014-80F6-ECE590AB4899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9024938"/>
            <a:ext cx="1428750" cy="6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chemeClr val="tx1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7C82EF6C-EA64-4CE2-8F3A-AD7040E1287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emf"/><Relationship Id="rId3" Type="http://schemas.openxmlformats.org/officeDocument/2006/relationships/chart" Target="../charts/chart1.xml"/><Relationship Id="rId7" Type="http://schemas.openxmlformats.org/officeDocument/2006/relationships/image" Target="../media/image4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emf"/><Relationship Id="rId5" Type="http://schemas.openxmlformats.org/officeDocument/2006/relationships/image" Target="../media/image2.png"/><Relationship Id="rId10" Type="http://schemas.openxmlformats.org/officeDocument/2006/relationships/image" Target="../media/image7.emf"/><Relationship Id="rId4" Type="http://schemas.openxmlformats.org/officeDocument/2006/relationships/image" Target="../media/image1.emf"/><Relationship Id="rId9" Type="http://schemas.openxmlformats.org/officeDocument/2006/relationships/image" Target="../media/image6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2" name="グラフ 51">
            <a:extLst>
              <a:ext uri="{FF2B5EF4-FFF2-40B4-BE49-F238E27FC236}">
                <a16:creationId xmlns:lc="http://schemas.openxmlformats.org/drawingml/2006/lockedCanvas" xmlns:a16="http://schemas.microsoft.com/office/drawing/2014/main" xmlns="" xmlns:xdr="http://schemas.openxmlformats.org/drawingml/2006/spreadsheetDrawing" id="{D6C3F479-D417-47F0-91E1-952B7ADDCBF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02067498"/>
              </p:ext>
            </p:extLst>
          </p:nvPr>
        </p:nvGraphicFramePr>
        <p:xfrm>
          <a:off x="4252392" y="5184811"/>
          <a:ext cx="2343671" cy="13367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11" name="図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44666" y="5096263"/>
            <a:ext cx="2016000" cy="1707338"/>
          </a:xfrm>
          <a:prstGeom prst="rect">
            <a:avLst/>
          </a:prstGeom>
        </p:spPr>
      </p:pic>
      <p:sp>
        <p:nvSpPr>
          <p:cNvPr id="4099" name="正方形/長方形 7">
            <a:extLst>
              <a:ext uri="{FF2B5EF4-FFF2-40B4-BE49-F238E27FC236}">
                <a16:creationId xmlns:a16="http://schemas.microsoft.com/office/drawing/2014/main" xmlns="" id="{008F7E19-F089-412D-A9DE-70E828B0AB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50" y="7037751"/>
            <a:ext cx="6857999" cy="2215513"/>
          </a:xfrm>
          <a:prstGeom prst="rect">
            <a:avLst/>
          </a:prstGeom>
          <a:solidFill>
            <a:srgbClr val="FFFFCC"/>
          </a:solidFill>
          <a:ln>
            <a:noFill/>
          </a:ln>
          <a:extLst/>
        </p:spPr>
        <p:txBody>
          <a:bodyPr anchor="ctr"/>
          <a:lstStyle>
            <a:lvl1pPr>
              <a:spcBef>
                <a:spcPct val="20000"/>
              </a:spcBef>
              <a:buChar char="•"/>
              <a:tabLst>
                <a:tab pos="3051175" algn="l"/>
                <a:tab pos="3148013" algn="l"/>
              </a:tabLs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3051175" algn="l"/>
                <a:tab pos="3148013" algn="l"/>
              </a:tabLs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3051175" algn="l"/>
                <a:tab pos="3148013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3051175" algn="l"/>
                <a:tab pos="3148013" algn="l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3051175" algn="l"/>
                <a:tab pos="3148013" algn="l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051175" algn="l"/>
                <a:tab pos="3148013" algn="l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051175" algn="l"/>
                <a:tab pos="3148013" algn="l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051175" algn="l"/>
                <a:tab pos="3148013" algn="l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051175" algn="l"/>
                <a:tab pos="3148013" algn="l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000">
              <a:solidFill>
                <a:srgbClr val="000000"/>
              </a:solidFill>
              <a:ea typeface="ＭＳ ゴシック" panose="020B0609070205080204" pitchFamily="49" charset="-128"/>
            </a:endParaRPr>
          </a:p>
        </p:txBody>
      </p:sp>
      <p:sp>
        <p:nvSpPr>
          <p:cNvPr id="58" name="角丸四角形 57">
            <a:extLst>
              <a:ext uri="{FF2B5EF4-FFF2-40B4-BE49-F238E27FC236}">
                <a16:creationId xmlns:a16="http://schemas.microsoft.com/office/drawing/2014/main" xmlns="" id="{CA22D76D-7073-4F04-A5B8-07CC5BAFE64F}"/>
              </a:ext>
            </a:extLst>
          </p:cNvPr>
          <p:cNvSpPr/>
          <p:nvPr/>
        </p:nvSpPr>
        <p:spPr>
          <a:xfrm>
            <a:off x="319234" y="9335352"/>
            <a:ext cx="6414114" cy="496731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ts val="1600"/>
              </a:lnSpc>
              <a:spcBef>
                <a:spcPts val="600"/>
              </a:spcBef>
              <a:defRPr/>
            </a:pPr>
            <a:r>
              <a:rPr lang="ja-JP" altLang="en-US" sz="1050" dirty="0">
                <a:solidFill>
                  <a:srgbClr val="FF66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050" dirty="0" smtClean="0">
                <a:solidFill>
                  <a:srgbClr val="FF66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</a:t>
            </a:r>
            <a:r>
              <a:rPr lang="ja-JP" altLang="en-US" sz="1200" dirty="0" smtClean="0">
                <a:solidFill>
                  <a:srgbClr val="FF66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減農薬栽培や種子生産への応用、より抑制効果の高い機能性培土の開発にも貢献</a:t>
            </a:r>
            <a:r>
              <a:rPr lang="ja-JP" altLang="en-US" sz="1200" dirty="0">
                <a:solidFill>
                  <a:srgbClr val="FF66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！</a:t>
            </a:r>
          </a:p>
        </p:txBody>
      </p:sp>
      <p:sp>
        <p:nvSpPr>
          <p:cNvPr id="4135" name="テキスト ボックス 22">
            <a:extLst>
              <a:ext uri="{FF2B5EF4-FFF2-40B4-BE49-F238E27FC236}">
                <a16:creationId xmlns:a16="http://schemas.microsoft.com/office/drawing/2014/main" xmlns="" id="{355CF2B7-5A0D-46D8-A180-09FEAEEFF3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729" y="869582"/>
            <a:ext cx="6471187" cy="830997"/>
          </a:xfrm>
          <a:prstGeom prst="rect">
            <a:avLst/>
          </a:prstGeom>
          <a:solidFill>
            <a:srgbClr val="FFFFCC"/>
          </a:solidFill>
          <a:ln>
            <a:noFill/>
          </a:ln>
          <a:ex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ja-JP" altLang="en-US" sz="1200" dirty="0">
                <a:latin typeface="+mj-ea"/>
                <a:ea typeface="+mj-ea"/>
              </a:rPr>
              <a:t>○</a:t>
            </a:r>
            <a:r>
              <a:rPr lang="ja-JP" altLang="ja-JP" sz="1200" dirty="0" smtClean="0">
                <a:latin typeface="+mj-ea"/>
                <a:ea typeface="+mj-ea"/>
              </a:rPr>
              <a:t>育苗期</a:t>
            </a:r>
            <a:r>
              <a:rPr lang="ja-JP" altLang="ja-JP" sz="1200" dirty="0">
                <a:latin typeface="+mj-ea"/>
                <a:ea typeface="+mj-ea"/>
              </a:rPr>
              <a:t>間中の高温の影響などにより</a:t>
            </a:r>
            <a:r>
              <a:rPr lang="ja-JP" altLang="ja-JP" sz="1200" dirty="0" smtClean="0">
                <a:latin typeface="+mj-ea"/>
                <a:ea typeface="+mj-ea"/>
              </a:rPr>
              <a:t>、</a:t>
            </a:r>
            <a:r>
              <a:rPr lang="ja-JP" altLang="en-US" sz="1200" dirty="0" smtClean="0">
                <a:latin typeface="+mj-ea"/>
                <a:ea typeface="+mj-ea"/>
              </a:rPr>
              <a:t>もみ枯細菌病（苗腐敗症）</a:t>
            </a:r>
            <a:r>
              <a:rPr lang="ja-JP" altLang="ja-JP" sz="1200" dirty="0" smtClean="0">
                <a:latin typeface="+mj-ea"/>
                <a:ea typeface="+mj-ea"/>
              </a:rPr>
              <a:t>の</a:t>
            </a:r>
            <a:r>
              <a:rPr lang="ja-JP" altLang="ja-JP" sz="1200" dirty="0">
                <a:latin typeface="+mj-ea"/>
                <a:ea typeface="+mj-ea"/>
              </a:rPr>
              <a:t>発生が増加している</a:t>
            </a:r>
            <a:r>
              <a:rPr lang="ja-JP" altLang="ja-JP" sz="1200" dirty="0" smtClean="0">
                <a:latin typeface="+mj-ea"/>
                <a:ea typeface="+mj-ea"/>
              </a:rPr>
              <a:t>。</a:t>
            </a:r>
            <a:endParaRPr lang="en-US" altLang="ja-JP" sz="1200" dirty="0" smtClean="0">
              <a:latin typeface="+mj-ea"/>
              <a:ea typeface="+mj-ea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ja-JP" altLang="en-US" sz="1200" dirty="0" smtClean="0">
                <a:solidFill>
                  <a:srgbClr val="004600"/>
                </a:solidFill>
                <a:latin typeface="+mj-ea"/>
                <a:ea typeface="+mj-ea"/>
              </a:rPr>
              <a:t>○</a:t>
            </a:r>
            <a:r>
              <a:rPr lang="ja-JP" altLang="ja-JP" sz="1200" dirty="0">
                <a:latin typeface="+mj-ea"/>
                <a:ea typeface="+mj-ea"/>
              </a:rPr>
              <a:t>防除が困難</a:t>
            </a:r>
            <a:r>
              <a:rPr lang="ja-JP" altLang="ja-JP" sz="1200" dirty="0" smtClean="0">
                <a:latin typeface="+mj-ea"/>
                <a:ea typeface="+mj-ea"/>
              </a:rPr>
              <a:t>な</a:t>
            </a:r>
            <a:r>
              <a:rPr lang="ja-JP" altLang="en-US" sz="1200" dirty="0" smtClean="0">
                <a:latin typeface="+mj-ea"/>
                <a:ea typeface="+mj-ea"/>
              </a:rPr>
              <a:t>うえ、</a:t>
            </a:r>
            <a:r>
              <a:rPr lang="ja-JP" altLang="ja-JP" sz="1200" dirty="0" smtClean="0">
                <a:latin typeface="+mj-ea"/>
                <a:ea typeface="+mj-ea"/>
              </a:rPr>
              <a:t>種子</a:t>
            </a:r>
            <a:r>
              <a:rPr lang="ja-JP" altLang="ja-JP" sz="1200" dirty="0">
                <a:latin typeface="+mj-ea"/>
                <a:ea typeface="+mj-ea"/>
              </a:rPr>
              <a:t>伝染するため、高度な制御技術の</a:t>
            </a:r>
            <a:r>
              <a:rPr lang="ja-JP" altLang="ja-JP" sz="1200" dirty="0" smtClean="0">
                <a:latin typeface="+mj-ea"/>
                <a:ea typeface="+mj-ea"/>
              </a:rPr>
              <a:t>開発</a:t>
            </a:r>
            <a:r>
              <a:rPr lang="ja-JP" altLang="en-US" sz="1200" dirty="0" smtClean="0">
                <a:latin typeface="+mj-ea"/>
                <a:ea typeface="+mj-ea"/>
              </a:rPr>
              <a:t>が</a:t>
            </a:r>
            <a:r>
              <a:rPr lang="ja-JP" altLang="ja-JP" sz="1200" dirty="0" smtClean="0">
                <a:latin typeface="+mj-ea"/>
                <a:ea typeface="+mj-ea"/>
              </a:rPr>
              <a:t>喫緊</a:t>
            </a:r>
            <a:r>
              <a:rPr lang="ja-JP" altLang="ja-JP" sz="1200" dirty="0">
                <a:latin typeface="+mj-ea"/>
                <a:ea typeface="+mj-ea"/>
              </a:rPr>
              <a:t>の課題となっている</a:t>
            </a:r>
            <a:r>
              <a:rPr lang="ja-JP" altLang="ja-JP" sz="1200" dirty="0" smtClean="0">
                <a:latin typeface="+mj-ea"/>
                <a:ea typeface="+mj-ea"/>
              </a:rPr>
              <a:t>。</a:t>
            </a:r>
            <a:r>
              <a:rPr lang="ja-JP" altLang="en-US" sz="1200" dirty="0" smtClean="0">
                <a:latin typeface="+mj-ea"/>
                <a:ea typeface="+mj-ea"/>
              </a:rPr>
              <a:t>　　　</a:t>
            </a:r>
            <a:r>
              <a:rPr lang="ja-JP" altLang="en-US" sz="1200" dirty="0" smtClean="0">
                <a:solidFill>
                  <a:srgbClr val="004600"/>
                </a:solidFill>
                <a:latin typeface="+mj-ea"/>
                <a:ea typeface="+mj-ea"/>
              </a:rPr>
              <a:t>○</a:t>
            </a:r>
            <a:r>
              <a:rPr lang="ja-JP" altLang="ja-JP" sz="1200" dirty="0">
                <a:latin typeface="+mj-ea"/>
                <a:ea typeface="+mj-ea"/>
              </a:rPr>
              <a:t>育苗培土の種類によって苗腐敗症の発生に差があることが</a:t>
            </a:r>
            <a:r>
              <a:rPr lang="ja-JP" altLang="ja-JP" sz="1200" dirty="0" smtClean="0">
                <a:latin typeface="+mj-ea"/>
                <a:ea typeface="+mj-ea"/>
              </a:rPr>
              <a:t>知られて</a:t>
            </a:r>
            <a:r>
              <a:rPr lang="ja-JP" altLang="en-US" sz="1200" dirty="0" smtClean="0">
                <a:latin typeface="+mj-ea"/>
                <a:ea typeface="+mj-ea"/>
              </a:rPr>
              <a:t>おり</a:t>
            </a:r>
            <a:r>
              <a:rPr lang="ja-JP" altLang="en-US" sz="1200" dirty="0">
                <a:latin typeface="+mj-ea"/>
                <a:ea typeface="+mj-ea"/>
              </a:rPr>
              <a:t>、</a:t>
            </a:r>
            <a:r>
              <a:rPr lang="ja-JP" altLang="ja-JP" sz="1200" dirty="0" smtClean="0">
                <a:latin typeface="+mj-ea"/>
                <a:ea typeface="+mj-ea"/>
              </a:rPr>
              <a:t>市販</a:t>
            </a:r>
            <a:r>
              <a:rPr lang="ja-JP" altLang="ja-JP" sz="1200" dirty="0">
                <a:latin typeface="+mj-ea"/>
                <a:ea typeface="+mj-ea"/>
              </a:rPr>
              <a:t>の育苗培土</a:t>
            </a:r>
            <a:r>
              <a:rPr lang="ja-JP" altLang="ja-JP" sz="1200" dirty="0" smtClean="0">
                <a:latin typeface="+mj-ea"/>
                <a:ea typeface="+mj-ea"/>
              </a:rPr>
              <a:t>が</a:t>
            </a:r>
            <a:r>
              <a:rPr lang="ja-JP" altLang="en-US" sz="1200" dirty="0" smtClean="0">
                <a:latin typeface="+mj-ea"/>
                <a:ea typeface="+mj-ea"/>
              </a:rPr>
              <a:t>本</a:t>
            </a:r>
            <a:r>
              <a:rPr lang="ja-JP" altLang="ja-JP" sz="1200" dirty="0" smtClean="0"/>
              <a:t>病</a:t>
            </a:r>
            <a:r>
              <a:rPr lang="ja-JP" altLang="ja-JP" sz="1200" dirty="0"/>
              <a:t>の発生に及ぼす影響を</a:t>
            </a:r>
            <a:r>
              <a:rPr lang="ja-JP" altLang="ja-JP" sz="1200" dirty="0" smtClean="0"/>
              <a:t>調査</a:t>
            </a:r>
            <a:r>
              <a:rPr lang="ja-JP" altLang="en-US" sz="1200" dirty="0" smtClean="0"/>
              <a:t>し、良質</a:t>
            </a:r>
            <a:r>
              <a:rPr lang="ja-JP" altLang="ja-JP" sz="1200" dirty="0" smtClean="0"/>
              <a:t>苗の生産</a:t>
            </a:r>
            <a:r>
              <a:rPr lang="ja-JP" altLang="ja-JP" sz="1200" dirty="0"/>
              <a:t>、</a:t>
            </a:r>
            <a:r>
              <a:rPr lang="ja-JP" altLang="ja-JP" sz="1200" dirty="0" smtClean="0"/>
              <a:t>健全</a:t>
            </a:r>
            <a:r>
              <a:rPr lang="ja-JP" altLang="en-US" sz="1200" dirty="0" smtClean="0"/>
              <a:t>な</a:t>
            </a:r>
            <a:r>
              <a:rPr lang="ja-JP" altLang="ja-JP" sz="1200" dirty="0" smtClean="0"/>
              <a:t>種子生産</a:t>
            </a:r>
            <a:r>
              <a:rPr lang="ja-JP" altLang="en-US" sz="1200" dirty="0" smtClean="0"/>
              <a:t>等</a:t>
            </a:r>
            <a:r>
              <a:rPr lang="ja-JP" altLang="ja-JP" sz="1200" dirty="0" smtClean="0"/>
              <a:t>に</a:t>
            </a:r>
            <a:r>
              <a:rPr lang="ja-JP" altLang="en-US" sz="1200" dirty="0" smtClean="0"/>
              <a:t>貢献す</a:t>
            </a:r>
            <a:r>
              <a:rPr lang="ja-JP" altLang="ja-JP" sz="1200" dirty="0" smtClean="0"/>
              <a:t>る</a:t>
            </a:r>
            <a:r>
              <a:rPr lang="ja-JP" altLang="ja-JP" sz="1200" dirty="0"/>
              <a:t>。</a:t>
            </a:r>
            <a:endParaRPr lang="ja-JP" altLang="en-US" sz="1200" dirty="0">
              <a:solidFill>
                <a:srgbClr val="004600"/>
              </a:solidFill>
              <a:latin typeface="メイリオ" panose="020B0604030504040204" pitchFamily="34" charset="-128"/>
              <a:ea typeface="メイリオ" panose="020B0604030504040204" pitchFamily="34" charset="-128"/>
            </a:endParaRPr>
          </a:p>
        </p:txBody>
      </p:sp>
      <p:sp>
        <p:nvSpPr>
          <p:cNvPr id="4107" name="角丸四角形 14">
            <a:extLst>
              <a:ext uri="{FF2B5EF4-FFF2-40B4-BE49-F238E27FC236}">
                <a16:creationId xmlns:a16="http://schemas.microsoft.com/office/drawing/2014/main" xmlns="" id="{276C48D5-7349-49FF-8CDB-29A7DDE604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100" y="622300"/>
            <a:ext cx="1614488" cy="28575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635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36000" rIns="0" bIns="36000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3051175" algn="l"/>
                <a:tab pos="3148013" algn="l"/>
              </a:tabLs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3051175" algn="l"/>
                <a:tab pos="3148013" algn="l"/>
              </a:tabLs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3051175" algn="l"/>
                <a:tab pos="3148013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3051175" algn="l"/>
                <a:tab pos="3148013" algn="l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3051175" algn="l"/>
                <a:tab pos="3148013" algn="l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051175" algn="l"/>
                <a:tab pos="3148013" algn="l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051175" algn="l"/>
                <a:tab pos="3148013" algn="l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051175" algn="l"/>
                <a:tab pos="3148013" algn="l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051175" algn="l"/>
                <a:tab pos="3148013" algn="l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b="1" dirty="0">
                <a:solidFill>
                  <a:srgbClr val="004600"/>
                </a:solidFill>
                <a:latin typeface="メイリオ" panose="020B0604030504040204" pitchFamily="34" charset="-128"/>
                <a:ea typeface="メイリオ" panose="020B0604030504040204" pitchFamily="34" charset="-128"/>
              </a:rPr>
              <a:t>背景・ねらい</a:t>
            </a:r>
          </a:p>
        </p:txBody>
      </p:sp>
      <p:sp>
        <p:nvSpPr>
          <p:cNvPr id="2057" name="角丸四角形 19">
            <a:extLst>
              <a:ext uri="{FF2B5EF4-FFF2-40B4-BE49-F238E27FC236}">
                <a16:creationId xmlns:a16="http://schemas.microsoft.com/office/drawing/2014/main" xmlns="" id="{2D39EA4E-8FF0-4464-81E8-025F3936F7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063" y="7938"/>
            <a:ext cx="6627812" cy="522287"/>
          </a:xfrm>
          <a:prstGeom prst="roundRect">
            <a:avLst>
              <a:gd name="adj" fmla="val 16667"/>
            </a:avLst>
          </a:prstGeom>
          <a:solidFill>
            <a:srgbClr val="004600"/>
          </a:solidFill>
          <a:ln w="6350" algn="ctr">
            <a:solidFill>
              <a:schemeClr val="tx1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anchor="ctr"/>
          <a:lstStyle>
            <a:lvl1pPr>
              <a:spcBef>
                <a:spcPct val="20000"/>
              </a:spcBef>
              <a:buChar char="•"/>
              <a:tabLst>
                <a:tab pos="3051175" algn="l"/>
                <a:tab pos="3148013" algn="l"/>
              </a:tabLst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3051175" algn="l"/>
                <a:tab pos="3148013" algn="l"/>
              </a:tabLs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3051175" algn="l"/>
                <a:tab pos="31480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3051175" algn="l"/>
                <a:tab pos="3148013" algn="l"/>
              </a:tabLst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3051175" algn="l"/>
                <a:tab pos="3148013" algn="l"/>
              </a:tabLst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051175" algn="l"/>
                <a:tab pos="3148013" algn="l"/>
              </a:tabLst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051175" algn="l"/>
                <a:tab pos="3148013" algn="l"/>
              </a:tabLst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051175" algn="l"/>
                <a:tab pos="3148013" algn="l"/>
              </a:tabLst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051175" algn="l"/>
                <a:tab pos="3148013" algn="l"/>
              </a:tabLst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ja-JP" altLang="ja-JP" sz="1400" dirty="0" smtClean="0">
                <a:solidFill>
                  <a:schemeClr val="bg1"/>
                </a:solidFill>
              </a:rPr>
              <a:t>有機物</a:t>
            </a:r>
            <a:r>
              <a:rPr lang="ja-JP" altLang="ja-JP" sz="1400" dirty="0">
                <a:solidFill>
                  <a:schemeClr val="bg1"/>
                </a:solidFill>
              </a:rPr>
              <a:t>含量の高い軽量育苗培土におけるもみ枯</a:t>
            </a:r>
            <a:r>
              <a:rPr lang="ja-JP" altLang="ja-JP" sz="1400" dirty="0" smtClean="0">
                <a:solidFill>
                  <a:schemeClr val="bg1"/>
                </a:solidFill>
              </a:rPr>
              <a:t>細菌病（</a:t>
            </a:r>
            <a:r>
              <a:rPr lang="ja-JP" altLang="ja-JP" sz="1400" dirty="0">
                <a:solidFill>
                  <a:schemeClr val="bg1"/>
                </a:solidFill>
              </a:rPr>
              <a:t>苗腐敗症）の</a:t>
            </a:r>
            <a:r>
              <a:rPr lang="ja-JP" altLang="ja-JP" sz="1400" dirty="0" smtClean="0">
                <a:solidFill>
                  <a:schemeClr val="bg1"/>
                </a:solidFill>
              </a:rPr>
              <a:t>抑制</a:t>
            </a:r>
            <a:endParaRPr lang="ja-JP" altLang="en-US" sz="1400" dirty="0">
              <a:solidFill>
                <a:schemeClr val="bg1"/>
              </a:solidFill>
              <a:latin typeface="ＭＳ Ｐゴシック" charset="-128"/>
            </a:endParaRPr>
          </a:p>
        </p:txBody>
      </p:sp>
      <p:sp>
        <p:nvSpPr>
          <p:cNvPr id="4111" name="正方形/長方形 2">
            <a:extLst>
              <a:ext uri="{FF2B5EF4-FFF2-40B4-BE49-F238E27FC236}">
                <a16:creationId xmlns:a16="http://schemas.microsoft.com/office/drawing/2014/main" xmlns="" id="{8ED9A68B-108B-48C7-A348-78BD54E1EE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40980" y="547443"/>
            <a:ext cx="3286125" cy="25241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tabLst>
                <a:tab pos="3051175" algn="l"/>
                <a:tab pos="3148013" algn="l"/>
              </a:tabLs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3051175" algn="l"/>
                <a:tab pos="3148013" algn="l"/>
              </a:tabLs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3051175" algn="l"/>
                <a:tab pos="3148013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3051175" algn="l"/>
                <a:tab pos="3148013" algn="l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3051175" algn="l"/>
                <a:tab pos="3148013" algn="l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051175" algn="l"/>
                <a:tab pos="3148013" algn="l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051175" algn="l"/>
                <a:tab pos="3148013" algn="l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051175" algn="l"/>
                <a:tab pos="3148013" algn="l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051175" algn="l"/>
                <a:tab pos="3148013" algn="l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100" dirty="0">
                <a:solidFill>
                  <a:srgbClr val="000000"/>
                </a:solidFill>
                <a:ea typeface="ＭＳ ゴシック" panose="020B0609070205080204" pitchFamily="49" charset="-128"/>
              </a:rPr>
              <a:t>富山農総セ・農業研究所・病理昆虫課</a:t>
            </a:r>
          </a:p>
        </p:txBody>
      </p:sp>
      <p:sp>
        <p:nvSpPr>
          <p:cNvPr id="24" name="角丸四角形 23">
            <a:extLst>
              <a:ext uri="{FF2B5EF4-FFF2-40B4-BE49-F238E27FC236}">
                <a16:creationId xmlns:a16="http://schemas.microsoft.com/office/drawing/2014/main" xmlns="" id="{CA22D76D-7073-4F04-A5B8-07CC5BAFE64F}"/>
              </a:ext>
            </a:extLst>
          </p:cNvPr>
          <p:cNvSpPr/>
          <p:nvPr/>
        </p:nvSpPr>
        <p:spPr>
          <a:xfrm>
            <a:off x="839232" y="1809911"/>
            <a:ext cx="5122656" cy="483182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t"/>
          <a:lstStyle/>
          <a:p>
            <a:pPr algn="ctr">
              <a:lnSpc>
                <a:spcPts val="1500"/>
              </a:lnSpc>
              <a:spcBef>
                <a:spcPts val="600"/>
              </a:spcBef>
              <a:defRPr/>
            </a:pPr>
            <a:r>
              <a:rPr lang="ja-JP" altLang="en-US" sz="1300" dirty="0" smtClean="0">
                <a:solidFill>
                  <a:srgbClr val="0046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各種市販育苗培土がもみ枯細菌病の発生に及ぼす影響について　調査し、培土の理化学性や生物性との関連を解析する。</a:t>
            </a:r>
            <a:endParaRPr lang="ja-JP" altLang="en-US" sz="1300" dirty="0">
              <a:solidFill>
                <a:srgbClr val="0046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grpSp>
        <p:nvGrpSpPr>
          <p:cNvPr id="4126" name="グループ化 14">
            <a:extLst>
              <a:ext uri="{FF2B5EF4-FFF2-40B4-BE49-F238E27FC236}">
                <a16:creationId xmlns:a16="http://schemas.microsoft.com/office/drawing/2014/main" xmlns="" id="{E9A7A738-EBAA-4653-9078-110E5EE20A9B}"/>
              </a:ext>
            </a:extLst>
          </p:cNvPr>
          <p:cNvGrpSpPr>
            <a:grpSpLocks/>
          </p:cNvGrpSpPr>
          <p:nvPr/>
        </p:nvGrpSpPr>
        <p:grpSpPr bwMode="auto">
          <a:xfrm>
            <a:off x="-59566" y="9227157"/>
            <a:ext cx="6944125" cy="779462"/>
            <a:chOff x="-46659" y="9163924"/>
            <a:chExt cx="6944743" cy="779558"/>
          </a:xfrm>
        </p:grpSpPr>
        <p:sp>
          <p:nvSpPr>
            <p:cNvPr id="4148" name="角丸四角形 14">
              <a:extLst>
                <a:ext uri="{FF2B5EF4-FFF2-40B4-BE49-F238E27FC236}">
                  <a16:creationId xmlns:a16="http://schemas.microsoft.com/office/drawing/2014/main" xmlns="" id="{A08402F4-C354-45ED-B7D1-8AE681DE4B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862" y="9210183"/>
              <a:ext cx="842249" cy="2847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0" tIns="36000" rIns="0" bIns="36000" anchor="ctr">
              <a:spAutoFit/>
            </a:bodyPr>
            <a:lstStyle>
              <a:lvl1pPr>
                <a:spcBef>
                  <a:spcPct val="20000"/>
                </a:spcBef>
                <a:buChar char="•"/>
                <a:tabLst>
                  <a:tab pos="3051175" algn="l"/>
                  <a:tab pos="3148013" algn="l"/>
                </a:tabLst>
                <a:defRPr kumimoji="1"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tabLst>
                  <a:tab pos="3051175" algn="l"/>
                  <a:tab pos="3148013" algn="l"/>
                </a:tabLs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tabLst>
                  <a:tab pos="3051175" algn="l"/>
                  <a:tab pos="3148013" algn="l"/>
                </a:tabLs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tabLst>
                  <a:tab pos="3051175" algn="l"/>
                  <a:tab pos="3148013" algn="l"/>
                </a:tabLst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tabLst>
                  <a:tab pos="3051175" algn="l"/>
                  <a:tab pos="3148013" algn="l"/>
                </a:tabLst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3051175" algn="l"/>
                  <a:tab pos="3148013" algn="l"/>
                </a:tabLst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3051175" algn="l"/>
                  <a:tab pos="3148013" algn="l"/>
                </a:tabLst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3051175" algn="l"/>
                  <a:tab pos="3148013" algn="l"/>
                </a:tabLst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3051175" algn="l"/>
                  <a:tab pos="3148013" algn="l"/>
                </a:tabLst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r"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1200" b="1" dirty="0">
                  <a:solidFill>
                    <a:srgbClr val="004600"/>
                  </a:solidFill>
                  <a:latin typeface="メイリオ" panose="020B0604030504040204" pitchFamily="34" charset="-128"/>
                  <a:ea typeface="メイリオ" panose="020B0604030504040204" pitchFamily="34" charset="-128"/>
                </a:rPr>
                <a:t>成果の活用</a:t>
              </a:r>
            </a:p>
          </p:txBody>
        </p:sp>
        <p:sp>
          <p:nvSpPr>
            <p:cNvPr id="4144" name="正方形/長方形 11">
              <a:extLst>
                <a:ext uri="{FF2B5EF4-FFF2-40B4-BE49-F238E27FC236}">
                  <a16:creationId xmlns:a16="http://schemas.microsoft.com/office/drawing/2014/main" xmlns="" id="{848D76A8-7A88-42DC-AFB8-34F3494A50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46659" y="9163924"/>
              <a:ext cx="6944743" cy="779558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635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Char char="•"/>
                <a:tabLst>
                  <a:tab pos="3051175" algn="l"/>
                  <a:tab pos="3148013" algn="l"/>
                </a:tabLst>
                <a:defRPr kumimoji="1"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tabLst>
                  <a:tab pos="3051175" algn="l"/>
                  <a:tab pos="3148013" algn="l"/>
                </a:tabLs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tabLst>
                  <a:tab pos="3051175" algn="l"/>
                  <a:tab pos="3148013" algn="l"/>
                </a:tabLs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tabLst>
                  <a:tab pos="3051175" algn="l"/>
                  <a:tab pos="3148013" algn="l"/>
                </a:tabLst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tabLst>
                  <a:tab pos="3051175" algn="l"/>
                  <a:tab pos="3148013" algn="l"/>
                </a:tabLst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3051175" algn="l"/>
                  <a:tab pos="3148013" algn="l"/>
                </a:tabLst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3051175" algn="l"/>
                  <a:tab pos="3148013" algn="l"/>
                </a:tabLst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3051175" algn="l"/>
                  <a:tab pos="3148013" algn="l"/>
                </a:tabLst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3051175" algn="l"/>
                  <a:tab pos="3148013" algn="l"/>
                </a:tabLst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1000">
                <a:solidFill>
                  <a:srgbClr val="000000"/>
                </a:solidFill>
                <a:ea typeface="ＭＳ ゴシック" panose="020B0609070205080204" pitchFamily="49" charset="-128"/>
              </a:endParaRPr>
            </a:p>
          </p:txBody>
        </p:sp>
        <p:sp>
          <p:nvSpPr>
            <p:cNvPr id="4145" name="テキスト ボックス 59">
              <a:extLst>
                <a:ext uri="{FF2B5EF4-FFF2-40B4-BE49-F238E27FC236}">
                  <a16:creationId xmlns:a16="http://schemas.microsoft.com/office/drawing/2014/main" xmlns="" id="{E985FE44-D153-4596-9DAE-D29C4D8C49C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26066" y="9609881"/>
              <a:ext cx="2943487" cy="23342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lnSpc>
                  <a:spcPts val="1080"/>
                </a:lnSpc>
                <a:spcBef>
                  <a:spcPct val="0"/>
                </a:spcBef>
                <a:buFontTx/>
                <a:buNone/>
              </a:pPr>
              <a:r>
                <a:rPr lang="ja-JP" altLang="en-US" sz="90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（研究</a:t>
              </a:r>
              <a:r>
                <a:rPr lang="ja-JP" altLang="en-US" sz="9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期間</a:t>
              </a:r>
              <a:r>
                <a:rPr lang="ja-JP" altLang="en-US" sz="90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：</a:t>
              </a:r>
              <a:r>
                <a:rPr lang="en-US" altLang="ja-JP" sz="90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2015</a:t>
              </a:r>
              <a:r>
                <a:rPr lang="ja-JP" altLang="en-US" sz="90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年</a:t>
              </a:r>
              <a:r>
                <a:rPr lang="ja-JP" altLang="en-US" sz="9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～</a:t>
              </a:r>
              <a:r>
                <a:rPr lang="en-US" altLang="ja-JP" sz="90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2018</a:t>
              </a:r>
              <a:r>
                <a:rPr lang="ja-JP" altLang="en-US" sz="9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年</a:t>
              </a:r>
              <a:r>
                <a:rPr lang="ja-JP" altLang="en-US" sz="90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度</a:t>
              </a:r>
              <a:r>
                <a:rPr lang="ja-JP" altLang="en-US" sz="9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　</a:t>
              </a:r>
              <a:r>
                <a:rPr lang="ja-JP" altLang="en-US" sz="90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作成</a:t>
              </a:r>
              <a:r>
                <a:rPr lang="ja-JP" altLang="en-US" sz="9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：</a:t>
              </a:r>
              <a:r>
                <a:rPr lang="en-US" altLang="ja-JP" sz="90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2019</a:t>
              </a:r>
              <a:r>
                <a:rPr lang="ja-JP" altLang="en-US" sz="90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年</a:t>
              </a:r>
              <a:r>
                <a:rPr lang="en-US" altLang="ja-JP" sz="9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2</a:t>
              </a:r>
              <a:r>
                <a:rPr lang="ja-JP" altLang="en-US" sz="90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月）</a:t>
              </a:r>
              <a:endParaRPr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sp>
        <p:nvSpPr>
          <p:cNvPr id="8" name="フローチャート: 組合せ 7">
            <a:extLst>
              <a:ext uri="{FF2B5EF4-FFF2-40B4-BE49-F238E27FC236}">
                <a16:creationId xmlns:a16="http://schemas.microsoft.com/office/drawing/2014/main" xmlns="" id="{842E2F7B-4A3F-46D9-ACE8-37A75F2163B5}"/>
              </a:ext>
            </a:extLst>
          </p:cNvPr>
          <p:cNvSpPr/>
          <p:nvPr/>
        </p:nvSpPr>
        <p:spPr bwMode="auto">
          <a:xfrm>
            <a:off x="2996342" y="1700579"/>
            <a:ext cx="522287" cy="107950"/>
          </a:xfrm>
          <a:prstGeom prst="flowChartMerge">
            <a:avLst/>
          </a:prstGeom>
          <a:solidFill>
            <a:schemeClr val="bg1">
              <a:lumMod val="50000"/>
            </a:schemeClr>
          </a:solidFill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pPr eaLnBrk="1" hangingPunct="1">
              <a:tabLst>
                <a:tab pos="3051175" algn="l"/>
                <a:tab pos="3148013" algn="l"/>
              </a:tabLst>
              <a:defRPr/>
            </a:pPr>
            <a:endParaRPr lang="ja-JP" altLang="en-US">
              <a:ea typeface="ＭＳ ゴシック" pitchFamily="49" charset="-128"/>
            </a:endParaRPr>
          </a:p>
        </p:txBody>
      </p:sp>
      <p:cxnSp>
        <p:nvCxnSpPr>
          <p:cNvPr id="4132" name="直線コネクタ 4">
            <a:extLst>
              <a:ext uri="{FF2B5EF4-FFF2-40B4-BE49-F238E27FC236}">
                <a16:creationId xmlns:a16="http://schemas.microsoft.com/office/drawing/2014/main" xmlns="" id="{62C9B570-8075-4DC1-B546-FB590C3CCC1E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-64787" y="9273406"/>
            <a:ext cx="6985001" cy="0"/>
          </a:xfrm>
          <a:prstGeom prst="line">
            <a:avLst/>
          </a:prstGeom>
          <a:noFill/>
          <a:ln w="38100" algn="ctr">
            <a:solidFill>
              <a:srgbClr val="004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16" name="グループ化 15"/>
          <p:cNvGrpSpPr/>
          <p:nvPr/>
        </p:nvGrpSpPr>
        <p:grpSpPr>
          <a:xfrm>
            <a:off x="32947" y="6982228"/>
            <a:ext cx="6713928" cy="2222811"/>
            <a:chOff x="32947" y="6990274"/>
            <a:chExt cx="6713928" cy="2222811"/>
          </a:xfrm>
        </p:grpSpPr>
        <p:sp>
          <p:nvSpPr>
            <p:cNvPr id="14" name="正方形/長方形 13"/>
            <p:cNvSpPr/>
            <p:nvPr/>
          </p:nvSpPr>
          <p:spPr bwMode="auto">
            <a:xfrm>
              <a:off x="32947" y="7101980"/>
              <a:ext cx="6713928" cy="2111105"/>
            </a:xfrm>
            <a:prstGeom prst="rect">
              <a:avLst/>
            </a:prstGeom>
            <a:solidFill>
              <a:schemeClr val="bg1"/>
            </a:solidFill>
            <a:ln w="6350" cap="flat" cmpd="sng" algn="ctr">
              <a:solidFill>
                <a:srgbClr val="FF66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3051175" algn="l"/>
                  <a:tab pos="3148013" algn="l"/>
                </a:tabLst>
              </a:pPr>
              <a:endParaRPr kumimoji="1" lang="ja-JP" alt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ＭＳ ゴシック" pitchFamily="49" charset="-128"/>
              </a:endParaRPr>
            </a:p>
          </p:txBody>
        </p:sp>
        <p:sp>
          <p:nvSpPr>
            <p:cNvPr id="85" name="テキスト ボックス 22">
              <a:extLst>
                <a:ext uri="{FF2B5EF4-FFF2-40B4-BE49-F238E27FC236}">
                  <a16:creationId xmlns:a16="http://schemas.microsoft.com/office/drawing/2014/main" xmlns="" id="{655B8092-3A5B-4DFF-A56F-F4EC2349917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34578" y="8766538"/>
              <a:ext cx="2298930" cy="430887"/>
            </a:xfrm>
            <a:prstGeom prst="rect">
              <a:avLst/>
            </a:prstGeom>
            <a:solidFill>
              <a:srgbClr val="FFCC99">
                <a:alpha val="80000"/>
              </a:srgbClr>
            </a:solidFill>
            <a:ln w="19050" cmpd="sng">
              <a:solidFill>
                <a:srgbClr val="FF6600"/>
              </a:solidFill>
              <a:prstDash val="solid"/>
              <a:miter lim="800000"/>
              <a:headEnd/>
              <a:tailEnd/>
            </a:ln>
            <a:extLst/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ja-JP" altLang="en-US" sz="1100" dirty="0" smtClean="0">
                  <a:solidFill>
                    <a:srgbClr val="FF6600"/>
                  </a:solidFill>
                  <a:latin typeface="メイリオ" panose="020B0604030504040204" pitchFamily="34" charset="-128"/>
                  <a:ea typeface="メイリオ" panose="020B0604030504040204" pitchFamily="34" charset="-128"/>
                </a:rPr>
                <a:t>▶</a:t>
              </a:r>
              <a:r>
                <a:rPr lang="ja-JP" altLang="en-US" sz="1100" dirty="0" smtClean="0">
                  <a:latin typeface="メイリオ" panose="020B0604030504040204" pitchFamily="34" charset="-128"/>
                  <a:ea typeface="メイリオ" panose="020B0604030504040204" pitchFamily="34" charset="-128"/>
                </a:rPr>
                <a:t>培土の微生物性が発病抑制に関与していると考えられる。</a:t>
              </a:r>
              <a:endParaRPr lang="en-US" altLang="ja-JP" sz="1100" dirty="0" smtClean="0">
                <a:latin typeface="メイリオ" panose="020B0604030504040204" pitchFamily="34" charset="-128"/>
                <a:ea typeface="メイリオ" panose="020B0604030504040204" pitchFamily="34" charset="-128"/>
              </a:endParaRPr>
            </a:p>
          </p:txBody>
        </p:sp>
        <p:sp>
          <p:nvSpPr>
            <p:cNvPr id="89" name="角丸四角形 88">
              <a:extLst>
                <a:ext uri="{FF2B5EF4-FFF2-40B4-BE49-F238E27FC236}">
                  <a16:creationId xmlns:a16="http://schemas.microsoft.com/office/drawing/2014/main" xmlns="" id="{6212C536-4E6D-467A-AFDC-6748D2E14CD0}"/>
                </a:ext>
              </a:extLst>
            </p:cNvPr>
            <p:cNvSpPr/>
            <p:nvPr/>
          </p:nvSpPr>
          <p:spPr>
            <a:xfrm>
              <a:off x="165100" y="6990274"/>
              <a:ext cx="1614488" cy="245850"/>
            </a:xfrm>
            <a:prstGeom prst="roundRect">
              <a:avLst/>
            </a:prstGeom>
            <a:solidFill>
              <a:srgbClr val="FF66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lnSpc>
                  <a:spcPts val="1700"/>
                </a:lnSpc>
                <a:defRPr/>
              </a:pPr>
              <a:r>
                <a:rPr lang="ja-JP" altLang="en-US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発病抑制効果の要因</a:t>
              </a:r>
              <a:endParaRPr lang="ja-JP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sp>
        <p:nvSpPr>
          <p:cNvPr id="4119" name="テキスト ボックス 22">
            <a:extLst>
              <a:ext uri="{FF2B5EF4-FFF2-40B4-BE49-F238E27FC236}">
                <a16:creationId xmlns:a16="http://schemas.microsoft.com/office/drawing/2014/main" xmlns="" id="{655B8092-3A5B-4DFF-A56F-F4EC234991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2604" y="5399902"/>
            <a:ext cx="890759" cy="1169551"/>
          </a:xfrm>
          <a:prstGeom prst="rect">
            <a:avLst/>
          </a:prstGeom>
          <a:solidFill>
            <a:srgbClr val="FFCC99">
              <a:alpha val="80000"/>
            </a:srgbClr>
          </a:solidFill>
          <a:ln w="19050" cmpd="sng">
            <a:solidFill>
              <a:srgbClr val="FF6600"/>
            </a:solidFill>
            <a:prstDash val="solid"/>
            <a:miter lim="800000"/>
            <a:headEnd/>
            <a:tailEnd/>
          </a:ln>
          <a:ex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ja-JP" altLang="en-US" sz="1000" dirty="0" smtClean="0">
                <a:solidFill>
                  <a:srgbClr val="FF6600"/>
                </a:solidFill>
                <a:latin typeface="メイリオ" panose="020B0604030504040204" pitchFamily="34" charset="-128"/>
                <a:ea typeface="メイリオ" panose="020B0604030504040204" pitchFamily="34" charset="-128"/>
              </a:rPr>
              <a:t>▶</a:t>
            </a:r>
            <a:r>
              <a:rPr lang="ja-JP" altLang="ja-JP" sz="1000" dirty="0" smtClean="0">
                <a:solidFill>
                  <a:srgbClr val="FF6600"/>
                </a:solidFill>
                <a:latin typeface="+mj-ea"/>
                <a:ea typeface="+mj-ea"/>
              </a:rPr>
              <a:t>発病</a:t>
            </a:r>
            <a:r>
              <a:rPr lang="ja-JP" altLang="ja-JP" sz="1000" dirty="0">
                <a:solidFill>
                  <a:srgbClr val="FF6600"/>
                </a:solidFill>
                <a:latin typeface="+mj-ea"/>
                <a:ea typeface="+mj-ea"/>
              </a:rPr>
              <a:t>の少ない培土は、有機物に由来する炭素含量（</a:t>
            </a:r>
            <a:r>
              <a:rPr lang="en-US" altLang="ja-JP" sz="1000" dirty="0">
                <a:solidFill>
                  <a:srgbClr val="FF6600"/>
                </a:solidFill>
                <a:latin typeface="+mj-ea"/>
                <a:ea typeface="+mj-ea"/>
              </a:rPr>
              <a:t>T-C</a:t>
            </a:r>
            <a:r>
              <a:rPr lang="ja-JP" altLang="ja-JP" sz="1000" dirty="0">
                <a:solidFill>
                  <a:srgbClr val="FF6600"/>
                </a:solidFill>
                <a:latin typeface="+mj-ea"/>
                <a:ea typeface="+mj-ea"/>
              </a:rPr>
              <a:t>）や</a:t>
            </a:r>
            <a:r>
              <a:rPr lang="en-US" altLang="ja-JP" sz="1000" dirty="0">
                <a:solidFill>
                  <a:srgbClr val="FF6600"/>
                </a:solidFill>
                <a:latin typeface="+mj-ea"/>
                <a:ea typeface="+mj-ea"/>
              </a:rPr>
              <a:t>C/N</a:t>
            </a:r>
            <a:r>
              <a:rPr lang="ja-JP" altLang="ja-JP" sz="1000" dirty="0" smtClean="0">
                <a:solidFill>
                  <a:srgbClr val="FF6600"/>
                </a:solidFill>
                <a:latin typeface="+mj-ea"/>
                <a:ea typeface="+mj-ea"/>
              </a:rPr>
              <a:t>比が</a:t>
            </a:r>
            <a:r>
              <a:rPr lang="ja-JP" altLang="en-US" sz="1000" dirty="0" smtClean="0">
                <a:solidFill>
                  <a:srgbClr val="FF6600"/>
                </a:solidFill>
                <a:latin typeface="+mj-ea"/>
                <a:ea typeface="+mj-ea"/>
              </a:rPr>
              <a:t>高い！</a:t>
            </a:r>
            <a:endParaRPr lang="ja-JP" altLang="en-US" sz="1000" dirty="0">
              <a:solidFill>
                <a:srgbClr val="FF6600"/>
              </a:solidFill>
              <a:latin typeface="メイリオ" panose="020B0604030504040204" pitchFamily="34" charset="-128"/>
              <a:ea typeface="メイリオ" panose="020B0604030504040204" pitchFamily="34" charset="-128"/>
            </a:endParaRPr>
          </a:p>
        </p:txBody>
      </p:sp>
      <p:sp>
        <p:nvSpPr>
          <p:cNvPr id="41" name="角丸四角形 40">
            <a:extLst>
              <a:ext uri="{FF2B5EF4-FFF2-40B4-BE49-F238E27FC236}">
                <a16:creationId xmlns="" xmlns:a16="http://schemas.microsoft.com/office/drawing/2014/main" id="{6212C536-4E6D-467A-AFDC-6748D2E14CD0}"/>
              </a:ext>
            </a:extLst>
          </p:cNvPr>
          <p:cNvSpPr/>
          <p:nvPr/>
        </p:nvSpPr>
        <p:spPr>
          <a:xfrm>
            <a:off x="319234" y="2474846"/>
            <a:ext cx="2901225" cy="223553"/>
          </a:xfrm>
          <a:prstGeom prst="round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ts val="1700"/>
              </a:lnSpc>
              <a:defRPr/>
            </a:pPr>
            <a:r>
              <a:rPr lang="ja-JP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市販育苗培土ともみ枯細菌病の発病</a:t>
            </a:r>
            <a:r>
              <a:rPr lang="ja-JP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との関係</a:t>
            </a: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4968468" y="6485689"/>
            <a:ext cx="138235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00" dirty="0" smtClean="0"/>
              <a:t>混合する有機物の割合</a:t>
            </a:r>
            <a:endParaRPr kumimoji="1" lang="ja-JP" altLang="en-US" sz="900" dirty="0"/>
          </a:p>
        </p:txBody>
      </p:sp>
      <p:sp>
        <p:nvSpPr>
          <p:cNvPr id="44" name="正方形/長方形 43"/>
          <p:cNvSpPr/>
          <p:nvPr/>
        </p:nvSpPr>
        <p:spPr>
          <a:xfrm>
            <a:off x="4581270" y="6662800"/>
            <a:ext cx="2109183" cy="3488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ts val="1000"/>
              </a:lnSpc>
              <a:spcAft>
                <a:spcPts val="0"/>
              </a:spcAft>
            </a:pPr>
            <a:r>
              <a:rPr lang="ja-JP" altLang="en-US" sz="700" kern="1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＊</a:t>
            </a:r>
            <a:r>
              <a:rPr lang="ja-JP" altLang="ja-JP" sz="700" kern="100" dirty="0" smtClean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母材</a:t>
            </a:r>
            <a:r>
              <a:rPr lang="ja-JP" altLang="ja-JP" sz="700" kern="1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となる赤土等に</a:t>
            </a:r>
            <a:r>
              <a:rPr lang="ja-JP" altLang="ja-JP" sz="700" kern="100" dirty="0" smtClean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、有機物</a:t>
            </a:r>
            <a:r>
              <a:rPr lang="ja-JP" altLang="ja-JP" sz="700" kern="1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の</a:t>
            </a:r>
            <a:r>
              <a:rPr lang="ja-JP" altLang="ja-JP" sz="700" kern="100" dirty="0" err="1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やし</a:t>
            </a:r>
            <a:r>
              <a:rPr lang="ja-JP" altLang="ja-JP" sz="700" kern="1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殻（培土</a:t>
            </a:r>
            <a:r>
              <a:rPr lang="en-US" altLang="ja-JP" sz="700" kern="1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A-1</a:t>
            </a:r>
            <a:r>
              <a:rPr lang="ja-JP" altLang="ja-JP" sz="700" kern="1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と</a:t>
            </a:r>
            <a:r>
              <a:rPr lang="ja-JP" altLang="ja-JP" sz="700" kern="100" dirty="0" smtClean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同</a:t>
            </a:r>
            <a:r>
              <a:rPr lang="ja-JP" altLang="en-US" sz="700" kern="100" dirty="0" smtClean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一</a:t>
            </a:r>
            <a:r>
              <a:rPr lang="ja-JP" altLang="ja-JP" sz="700" kern="100" dirty="0" smtClean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原料</a:t>
            </a:r>
            <a:r>
              <a:rPr lang="ja-JP" altLang="ja-JP" sz="700" kern="1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）を図中の割合で</a:t>
            </a:r>
            <a:r>
              <a:rPr lang="en-US" altLang="ja-JP" sz="700" kern="1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5</a:t>
            </a:r>
            <a:r>
              <a:rPr lang="ja-JP" altLang="ja-JP" sz="700" kern="1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段階に</a:t>
            </a:r>
            <a:r>
              <a:rPr lang="ja-JP" altLang="ja-JP" sz="700" kern="100" dirty="0" smtClean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配合</a:t>
            </a:r>
            <a:endParaRPr lang="ja-JP" altLang="ja-JP" kern="100" dirty="0">
              <a:latin typeface="ＭＳ 明朝" panose="02020609040205080304" pitchFamily="17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pic>
        <p:nvPicPr>
          <p:cNvPr id="1028" name="図 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17" t="23148" r="20581" b="18784"/>
          <a:stretch>
            <a:fillRect/>
          </a:stretch>
        </p:blipFill>
        <p:spPr bwMode="auto">
          <a:xfrm>
            <a:off x="3062302" y="7193959"/>
            <a:ext cx="1101061" cy="1945809"/>
          </a:xfrm>
          <a:prstGeom prst="rect">
            <a:avLst/>
          </a:prstGeom>
          <a:noFill/>
          <a:ln w="9525">
            <a:solidFill>
              <a:srgbClr val="5A5A5A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8" name="正方形/長方形 47"/>
          <p:cNvSpPr/>
          <p:nvPr/>
        </p:nvSpPr>
        <p:spPr>
          <a:xfrm>
            <a:off x="4252392" y="7363366"/>
            <a:ext cx="2385752" cy="1092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300"/>
              </a:lnSpc>
            </a:pPr>
            <a:r>
              <a:rPr lang="ja-JP" altLang="en-US" sz="900" dirty="0" smtClean="0">
                <a:latin typeface="+mn-ea"/>
                <a:ea typeface="+mn-ea"/>
              </a:rPr>
              <a:t>育苗培</a:t>
            </a:r>
            <a:r>
              <a:rPr lang="ja-JP" altLang="en-US" sz="900" dirty="0">
                <a:latin typeface="+mn-ea"/>
                <a:ea typeface="+mn-ea"/>
              </a:rPr>
              <a:t>土中の細菌相</a:t>
            </a:r>
            <a:r>
              <a:rPr lang="en-US" altLang="ja-JP" sz="900" dirty="0">
                <a:latin typeface="+mn-ea"/>
                <a:ea typeface="+mn-ea"/>
              </a:rPr>
              <a:t>PCR-DGGE</a:t>
            </a:r>
            <a:r>
              <a:rPr lang="ja-JP" altLang="en-US" sz="900" dirty="0">
                <a:latin typeface="+mn-ea"/>
                <a:ea typeface="+mn-ea"/>
              </a:rPr>
              <a:t>画像</a:t>
            </a:r>
            <a:r>
              <a:rPr lang="en-US" altLang="ja-JP" sz="900" baseline="30000" dirty="0">
                <a:latin typeface="+mn-ea"/>
                <a:ea typeface="+mn-ea"/>
              </a:rPr>
              <a:t>2</a:t>
            </a:r>
            <a:r>
              <a:rPr lang="ja-JP" altLang="en-US" sz="900" baseline="30000" dirty="0">
                <a:latin typeface="+mn-ea"/>
                <a:ea typeface="+mn-ea"/>
              </a:rPr>
              <a:t>）</a:t>
            </a:r>
          </a:p>
          <a:p>
            <a:pPr>
              <a:lnSpc>
                <a:spcPts val="1300"/>
              </a:lnSpc>
            </a:pPr>
            <a:r>
              <a:rPr lang="ja-JP" altLang="en-US" sz="800" dirty="0"/>
              <a:t>１）図中の</a:t>
            </a:r>
            <a:r>
              <a:rPr lang="en-US" altLang="ja-JP" sz="800" dirty="0"/>
              <a:t>No.</a:t>
            </a:r>
            <a:r>
              <a:rPr lang="ja-JP" altLang="en-US" sz="800" smtClean="0"/>
              <a:t>は左表</a:t>
            </a:r>
            <a:r>
              <a:rPr lang="ja-JP" altLang="en-US" sz="800" dirty="0" smtClean="0"/>
              <a:t>に</a:t>
            </a:r>
            <a:r>
              <a:rPr lang="ja-JP" altLang="en-US" sz="800" dirty="0"/>
              <a:t>対応</a:t>
            </a:r>
          </a:p>
          <a:p>
            <a:pPr>
              <a:lnSpc>
                <a:spcPts val="1300"/>
              </a:lnSpc>
            </a:pPr>
            <a:r>
              <a:rPr lang="ja-JP" altLang="en-US" sz="800" dirty="0"/>
              <a:t>２）各レーン</a:t>
            </a:r>
            <a:r>
              <a:rPr lang="en-US" altLang="ja-JP" sz="800" dirty="0"/>
              <a:t>(</a:t>
            </a:r>
            <a:r>
              <a:rPr lang="ja-JP" altLang="en-US" sz="800" dirty="0"/>
              <a:t>培土</a:t>
            </a:r>
            <a:r>
              <a:rPr lang="en-US" altLang="ja-JP" sz="800" dirty="0"/>
              <a:t>)</a:t>
            </a:r>
            <a:r>
              <a:rPr lang="ja-JP" altLang="en-US" sz="800" dirty="0"/>
              <a:t>に存在する細菌類が塩基配列の違いにより分離される</a:t>
            </a:r>
            <a:r>
              <a:rPr lang="ja-JP" altLang="en-US" sz="800" dirty="0" smtClean="0"/>
              <a:t>。多様性</a:t>
            </a:r>
            <a:r>
              <a:rPr lang="ja-JP" altLang="en-US" sz="800" dirty="0"/>
              <a:t>が乏しいと単調なバンド分布となり濃く、高いと多数のバンドが分散し相対的にバンドが</a:t>
            </a:r>
            <a:r>
              <a:rPr lang="ja-JP" altLang="en-US" sz="800" dirty="0" smtClean="0"/>
              <a:t>薄い。</a:t>
            </a:r>
            <a:endParaRPr lang="ja-JP" altLang="en-US" sz="800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1329" y="8883024"/>
            <a:ext cx="11525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0" name="正方形/長方形 49"/>
          <p:cNvSpPr/>
          <p:nvPr/>
        </p:nvSpPr>
        <p:spPr>
          <a:xfrm>
            <a:off x="4348502" y="8390027"/>
            <a:ext cx="228500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800" dirty="0" smtClean="0">
                <a:solidFill>
                  <a:srgbClr val="FF0000"/>
                </a:solidFill>
                <a:latin typeface="+mj-ea"/>
                <a:ea typeface="+mj-ea"/>
              </a:rPr>
              <a:t>発病が多い培土</a:t>
            </a:r>
            <a:r>
              <a:rPr lang="ja-JP" altLang="en-US" sz="800" dirty="0" smtClean="0">
                <a:latin typeface="+mj-ea"/>
                <a:ea typeface="+mj-ea"/>
              </a:rPr>
              <a:t>（</a:t>
            </a:r>
            <a:r>
              <a:rPr lang="en-US" altLang="ja-JP" sz="800" dirty="0" smtClean="0">
                <a:latin typeface="+mj-ea"/>
                <a:ea typeface="+mj-ea"/>
              </a:rPr>
              <a:t>1,2,4</a:t>
            </a:r>
            <a:r>
              <a:rPr lang="ja-JP" altLang="en-US" sz="800" dirty="0" smtClean="0">
                <a:latin typeface="+mj-ea"/>
                <a:ea typeface="+mj-ea"/>
              </a:rPr>
              <a:t>）：バンド数が少なく濃い</a:t>
            </a:r>
            <a:endParaRPr lang="en-US" altLang="ja-JP" sz="800" dirty="0" smtClean="0">
              <a:latin typeface="+mj-ea"/>
              <a:ea typeface="+mj-ea"/>
            </a:endParaRPr>
          </a:p>
          <a:p>
            <a:r>
              <a:rPr lang="ja-JP" altLang="en-US" sz="800" dirty="0">
                <a:latin typeface="+mj-ea"/>
                <a:ea typeface="+mj-ea"/>
              </a:rPr>
              <a:t>発病</a:t>
            </a:r>
            <a:r>
              <a:rPr lang="ja-JP" altLang="en-US" sz="800" dirty="0" smtClean="0">
                <a:latin typeface="+mj-ea"/>
                <a:ea typeface="+mj-ea"/>
              </a:rPr>
              <a:t>が少ない培土（</a:t>
            </a:r>
            <a:r>
              <a:rPr lang="en-US" altLang="ja-JP" sz="800" dirty="0" smtClean="0">
                <a:latin typeface="+mj-ea"/>
                <a:ea typeface="+mj-ea"/>
              </a:rPr>
              <a:t>3,5,6</a:t>
            </a:r>
            <a:r>
              <a:rPr lang="ja-JP" altLang="en-US" sz="800" dirty="0" smtClean="0">
                <a:latin typeface="+mj-ea"/>
                <a:ea typeface="+mj-ea"/>
              </a:rPr>
              <a:t>）：バンド数が多く薄い</a:t>
            </a:r>
            <a:endParaRPr lang="ja-JP" altLang="en-US" sz="800" dirty="0">
              <a:latin typeface="+mj-ea"/>
              <a:ea typeface="+mj-ea"/>
            </a:endParaRPr>
          </a:p>
        </p:txBody>
      </p:sp>
      <p:sp>
        <p:nvSpPr>
          <p:cNvPr id="3" name="右矢印 2"/>
          <p:cNvSpPr/>
          <p:nvPr/>
        </p:nvSpPr>
        <p:spPr bwMode="auto">
          <a:xfrm>
            <a:off x="4241639" y="8470045"/>
            <a:ext cx="106863" cy="175043"/>
          </a:xfrm>
          <a:prstGeom prst="rightArrow">
            <a:avLst/>
          </a:prstGeom>
          <a:solidFill>
            <a:schemeClr val="accent2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051175" algn="l"/>
                <a:tab pos="3148013" algn="l"/>
              </a:tabLst>
            </a:pPr>
            <a:endParaRPr kumimoji="1" lang="ja-JP" altLang="en-US" sz="1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ＭＳ ゴシック" pitchFamily="49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 rotWithShape="1">
          <a:blip r:embed="rId7"/>
          <a:srcRect r="3245"/>
          <a:stretch/>
        </p:blipFill>
        <p:spPr>
          <a:xfrm>
            <a:off x="2185065" y="2789604"/>
            <a:ext cx="4572000" cy="2133955"/>
          </a:xfrm>
          <a:prstGeom prst="rect">
            <a:avLst/>
          </a:prstGeom>
        </p:spPr>
      </p:pic>
      <p:sp>
        <p:nvSpPr>
          <p:cNvPr id="84" name="テキスト ボックス 22">
            <a:extLst>
              <a:ext uri="{FF2B5EF4-FFF2-40B4-BE49-F238E27FC236}">
                <a16:creationId xmlns:a16="http://schemas.microsoft.com/office/drawing/2014/main" xmlns="" id="{655B8092-3A5B-4DFF-A56F-F4EC234991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18629" y="2667681"/>
            <a:ext cx="2899678" cy="261610"/>
          </a:xfrm>
          <a:prstGeom prst="rect">
            <a:avLst/>
          </a:prstGeom>
          <a:solidFill>
            <a:srgbClr val="FFCC99">
              <a:alpha val="80000"/>
            </a:srgbClr>
          </a:solidFill>
          <a:ln w="19050" cmpd="sng">
            <a:solidFill>
              <a:srgbClr val="FF6600"/>
            </a:solidFill>
            <a:prstDash val="solid"/>
            <a:miter lim="800000"/>
            <a:headEnd/>
            <a:tailEnd/>
          </a:ln>
          <a:ex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ja-JP" altLang="en-US" sz="1100" dirty="0" smtClean="0">
                <a:solidFill>
                  <a:srgbClr val="FF6600"/>
                </a:solidFill>
                <a:latin typeface="メイリオ" panose="020B0604030504040204" pitchFamily="34" charset="-128"/>
                <a:ea typeface="メイリオ" panose="020B0604030504040204" pitchFamily="34" charset="-128"/>
              </a:rPr>
              <a:t>▶有機物を含む軽量培土の発病は少ない！</a:t>
            </a:r>
            <a:endParaRPr lang="ja-JP" altLang="en-US" sz="1100" dirty="0">
              <a:latin typeface="メイリオ" panose="020B0604030504040204" pitchFamily="34" charset="-128"/>
              <a:ea typeface="メイリオ" panose="020B0604030504040204" pitchFamily="34" charset="-128"/>
            </a:endParaRPr>
          </a:p>
        </p:txBody>
      </p:sp>
      <p:pic>
        <p:nvPicPr>
          <p:cNvPr id="9" name="図 8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72138" y="2784989"/>
            <a:ext cx="2298926" cy="1964518"/>
          </a:xfrm>
          <a:prstGeom prst="rect">
            <a:avLst/>
          </a:prstGeom>
        </p:spPr>
      </p:pic>
      <p:sp>
        <p:nvSpPr>
          <p:cNvPr id="4" name="テキスト ボックス 3"/>
          <p:cNvSpPr txBox="1"/>
          <p:nvPr/>
        </p:nvSpPr>
        <p:spPr>
          <a:xfrm>
            <a:off x="2471064" y="3713486"/>
            <a:ext cx="410304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700" dirty="0" smtClean="0">
                <a:latin typeface="+mj-ea"/>
                <a:ea typeface="+mj-ea"/>
                <a:cs typeface="Rod" panose="02030509050101010101" pitchFamily="49" charset="-79"/>
              </a:rPr>
              <a:t>N.D</a:t>
            </a:r>
            <a:endParaRPr kumimoji="1" lang="ja-JP" altLang="en-US" sz="700" dirty="0">
              <a:latin typeface="+mj-ea"/>
              <a:ea typeface="+mj-ea"/>
              <a:cs typeface="Rod" panose="02030509050101010101" pitchFamily="49" charset="-79"/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3554249" y="3856581"/>
            <a:ext cx="410304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700" dirty="0" smtClean="0">
                <a:latin typeface="+mj-ea"/>
                <a:ea typeface="+mj-ea"/>
                <a:cs typeface="Rod" panose="02030509050101010101" pitchFamily="49" charset="-79"/>
              </a:rPr>
              <a:t>N.D</a:t>
            </a:r>
            <a:endParaRPr kumimoji="1" lang="ja-JP" altLang="en-US" sz="700" dirty="0">
              <a:latin typeface="+mj-ea"/>
              <a:ea typeface="+mj-ea"/>
              <a:cs typeface="Rod" panose="02030509050101010101" pitchFamily="49" charset="-79"/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4642211" y="3856581"/>
            <a:ext cx="410304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700" dirty="0" smtClean="0">
                <a:latin typeface="+mj-ea"/>
                <a:ea typeface="+mj-ea"/>
                <a:cs typeface="Rod" panose="02030509050101010101" pitchFamily="49" charset="-79"/>
              </a:rPr>
              <a:t>N.D</a:t>
            </a:r>
            <a:endParaRPr kumimoji="1" lang="ja-JP" altLang="en-US" sz="700" dirty="0">
              <a:latin typeface="+mj-ea"/>
              <a:ea typeface="+mj-ea"/>
              <a:cs typeface="Rod" panose="02030509050101010101" pitchFamily="49" charset="-79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5856407" y="3420727"/>
            <a:ext cx="410304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700" dirty="0" smtClean="0">
                <a:latin typeface="+mj-ea"/>
                <a:ea typeface="+mj-ea"/>
                <a:cs typeface="Rod" panose="02030509050101010101" pitchFamily="49" charset="-79"/>
              </a:rPr>
              <a:t>N.D</a:t>
            </a:r>
            <a:endParaRPr kumimoji="1" lang="ja-JP" altLang="en-US" sz="700" dirty="0">
              <a:latin typeface="+mj-ea"/>
              <a:ea typeface="+mj-ea"/>
              <a:cs typeface="Rod" panose="02030509050101010101" pitchFamily="49" charset="-79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5865931" y="4167967"/>
            <a:ext cx="410304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700" dirty="0" smtClean="0">
                <a:latin typeface="+mj-ea"/>
                <a:ea typeface="+mj-ea"/>
                <a:cs typeface="Rod" panose="02030509050101010101" pitchFamily="49" charset="-79"/>
              </a:rPr>
              <a:t>N.D</a:t>
            </a:r>
            <a:endParaRPr kumimoji="1" lang="ja-JP" altLang="en-US" sz="700" dirty="0">
              <a:latin typeface="+mj-ea"/>
              <a:ea typeface="+mj-ea"/>
              <a:cs typeface="Rod" panose="02030509050101010101" pitchFamily="49" charset="-79"/>
            </a:endParaRPr>
          </a:p>
        </p:txBody>
      </p:sp>
      <p:sp>
        <p:nvSpPr>
          <p:cNvPr id="7" name="右中かっこ 6"/>
          <p:cNvSpPr/>
          <p:nvPr/>
        </p:nvSpPr>
        <p:spPr bwMode="auto">
          <a:xfrm>
            <a:off x="5784965" y="3292259"/>
            <a:ext cx="120535" cy="470115"/>
          </a:xfrm>
          <a:prstGeom prst="rightBrace">
            <a:avLst>
              <a:gd name="adj1" fmla="val 24889"/>
              <a:gd name="adj2" fmla="val 50000"/>
            </a:avLst>
          </a:prstGeom>
          <a:noFill/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051175" algn="l"/>
                <a:tab pos="3148013" algn="l"/>
              </a:tabLst>
            </a:pPr>
            <a:endParaRPr kumimoji="1" lang="ja-JP" altLang="en-US" sz="1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ＭＳ ゴシック" pitchFamily="49" charset="-128"/>
            </a:endParaRPr>
          </a:p>
        </p:txBody>
      </p:sp>
      <p:sp>
        <p:nvSpPr>
          <p:cNvPr id="42" name="右中かっこ 41"/>
          <p:cNvSpPr/>
          <p:nvPr/>
        </p:nvSpPr>
        <p:spPr bwMode="auto">
          <a:xfrm>
            <a:off x="5784965" y="4036403"/>
            <a:ext cx="120535" cy="470115"/>
          </a:xfrm>
          <a:prstGeom prst="rightBrace">
            <a:avLst>
              <a:gd name="adj1" fmla="val 24889"/>
              <a:gd name="adj2" fmla="val 50000"/>
            </a:avLst>
          </a:prstGeom>
          <a:noFill/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051175" algn="l"/>
                <a:tab pos="3148013" algn="l"/>
              </a:tabLst>
            </a:pPr>
            <a:endParaRPr kumimoji="1" lang="ja-JP" altLang="en-US" sz="1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ＭＳ ゴシック" pitchFamily="49" charset="-128"/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4092276" y="4802119"/>
            <a:ext cx="54993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800" dirty="0" smtClean="0">
                <a:latin typeface="+mj-ea"/>
                <a:ea typeface="+mj-ea"/>
                <a:cs typeface="Rod" panose="02030509050101010101" pitchFamily="49" charset="-79"/>
              </a:rPr>
              <a:t>発病</a:t>
            </a:r>
            <a:r>
              <a:rPr lang="ja-JP" altLang="en-US" sz="800" dirty="0">
                <a:latin typeface="+mj-ea"/>
                <a:ea typeface="+mj-ea"/>
                <a:cs typeface="Rod" panose="02030509050101010101" pitchFamily="49" charset="-79"/>
              </a:rPr>
              <a:t>度</a:t>
            </a:r>
            <a:endParaRPr kumimoji="1" lang="ja-JP" altLang="en-US" sz="800" dirty="0">
              <a:latin typeface="+mj-ea"/>
              <a:ea typeface="+mj-ea"/>
              <a:cs typeface="Rod" panose="02030509050101010101" pitchFamily="49" charset="-79"/>
            </a:endParaRPr>
          </a:p>
        </p:txBody>
      </p:sp>
      <p:sp>
        <p:nvSpPr>
          <p:cNvPr id="46" name="角丸四角形 45">
            <a:extLst>
              <a:ext uri="{FF2B5EF4-FFF2-40B4-BE49-F238E27FC236}">
                <a16:creationId xmlns="" xmlns:a16="http://schemas.microsoft.com/office/drawing/2014/main" id="{6212C536-4E6D-467A-AFDC-6748D2E14CD0}"/>
              </a:ext>
            </a:extLst>
          </p:cNvPr>
          <p:cNvSpPr/>
          <p:nvPr/>
        </p:nvSpPr>
        <p:spPr>
          <a:xfrm>
            <a:off x="290814" y="4897706"/>
            <a:ext cx="2057099" cy="207607"/>
          </a:xfrm>
          <a:prstGeom prst="round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ts val="1700"/>
              </a:lnSpc>
              <a:defRPr/>
            </a:pPr>
            <a:r>
              <a:rPr lang="ja-JP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市販育苗培土の土壌理化学性</a:t>
            </a:r>
            <a:endParaRPr lang="ja-JP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13" name="図 12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99096" y="5202819"/>
            <a:ext cx="1467729" cy="1432813"/>
          </a:xfrm>
          <a:prstGeom prst="rect">
            <a:avLst/>
          </a:prstGeom>
        </p:spPr>
      </p:pic>
      <p:sp>
        <p:nvSpPr>
          <p:cNvPr id="15" name="正方形/長方形 14"/>
          <p:cNvSpPr/>
          <p:nvPr/>
        </p:nvSpPr>
        <p:spPr>
          <a:xfrm>
            <a:off x="528723" y="5810638"/>
            <a:ext cx="1258678" cy="1692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500" dirty="0">
                <a:latin typeface="+mj-ea"/>
                <a:ea typeface="+mj-ea"/>
              </a:rPr>
              <a:t>（</a:t>
            </a:r>
            <a:r>
              <a:rPr lang="en-US" altLang="ja-JP" sz="500" dirty="0">
                <a:latin typeface="+mj-ea"/>
                <a:ea typeface="+mj-ea"/>
              </a:rPr>
              <a:t>1</a:t>
            </a:r>
            <a:r>
              <a:rPr lang="ja-JP" altLang="en-US" sz="500" dirty="0">
                <a:latin typeface="+mj-ea"/>
                <a:ea typeface="+mj-ea"/>
              </a:rPr>
              <a:t>枚あたり</a:t>
            </a:r>
            <a:r>
              <a:rPr lang="en-US" altLang="ja-JP" sz="500" dirty="0">
                <a:latin typeface="+mj-ea"/>
                <a:ea typeface="+mj-ea"/>
              </a:rPr>
              <a:t>140g</a:t>
            </a:r>
            <a:r>
              <a:rPr lang="ja-JP" altLang="en-US" sz="500" dirty="0" err="1">
                <a:latin typeface="+mj-ea"/>
                <a:ea typeface="+mj-ea"/>
              </a:rPr>
              <a:t>、</a:t>
            </a:r>
            <a:r>
              <a:rPr lang="en-US" altLang="ja-JP" sz="500" dirty="0">
                <a:latin typeface="+mj-ea"/>
                <a:ea typeface="+mj-ea"/>
              </a:rPr>
              <a:t>13㎜×279㎜×579㎜</a:t>
            </a:r>
            <a:r>
              <a:rPr lang="ja-JP" altLang="en-US" sz="500" dirty="0">
                <a:latin typeface="+mj-ea"/>
                <a:ea typeface="+mj-ea"/>
              </a:rPr>
              <a:t>）</a:t>
            </a:r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2413626" y="5819197"/>
            <a:ext cx="410304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600" dirty="0" smtClean="0">
                <a:latin typeface="+mj-ea"/>
                <a:ea typeface="+mj-ea"/>
                <a:cs typeface="Rod" panose="02030509050101010101" pitchFamily="49" charset="-79"/>
              </a:rPr>
              <a:t>N.D</a:t>
            </a:r>
            <a:endParaRPr kumimoji="1" lang="ja-JP" altLang="en-US" sz="600" dirty="0">
              <a:latin typeface="+mj-ea"/>
              <a:ea typeface="+mj-ea"/>
              <a:cs typeface="Rod" panose="02030509050101010101" pitchFamily="49" charset="-79"/>
            </a:endParaRPr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1628552" y="5814405"/>
            <a:ext cx="410304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600" dirty="0" smtClean="0">
                <a:latin typeface="+mj-ea"/>
                <a:ea typeface="+mj-ea"/>
                <a:cs typeface="Rod" panose="02030509050101010101" pitchFamily="49" charset="-79"/>
              </a:rPr>
              <a:t>N.D</a:t>
            </a:r>
            <a:endParaRPr kumimoji="1" lang="ja-JP" altLang="en-US" sz="600" dirty="0">
              <a:latin typeface="+mj-ea"/>
              <a:ea typeface="+mj-ea"/>
              <a:cs typeface="Rod" panose="02030509050101010101" pitchFamily="49" charset="-79"/>
            </a:endParaRPr>
          </a:p>
        </p:txBody>
      </p:sp>
      <p:sp>
        <p:nvSpPr>
          <p:cNvPr id="45" name="角丸四角形吹き出し 1">
            <a:extLst>
              <a:ext uri="{FF2B5EF4-FFF2-40B4-BE49-F238E27FC236}">
                <a16:creationId xmlns="" xmlns:a16="http://schemas.microsoft.com/office/drawing/2014/main" id="{D2E6DA5A-DDAF-4C80-A3D5-6F9222A080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00897" y="5247779"/>
            <a:ext cx="868527" cy="623997"/>
          </a:xfrm>
          <a:prstGeom prst="wedgeRoundRectCallout">
            <a:avLst>
              <a:gd name="adj1" fmla="val -39157"/>
              <a:gd name="adj2" fmla="val 67952"/>
              <a:gd name="adj3" fmla="val 16667"/>
            </a:avLst>
          </a:prstGeom>
          <a:solidFill>
            <a:schemeClr val="bg1"/>
          </a:solidFill>
          <a:ln w="6350" algn="ctr">
            <a:solidFill>
              <a:srgbClr val="FF6600"/>
            </a:solidFill>
            <a:round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Char char="•"/>
              <a:tabLst>
                <a:tab pos="3051175" algn="l"/>
                <a:tab pos="3148013" algn="l"/>
              </a:tabLs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3051175" algn="l"/>
                <a:tab pos="3148013" algn="l"/>
              </a:tabLs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3051175" algn="l"/>
                <a:tab pos="3148013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3051175" algn="l"/>
                <a:tab pos="3148013" algn="l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3051175" algn="l"/>
                <a:tab pos="3148013" algn="l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051175" algn="l"/>
                <a:tab pos="3148013" algn="l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051175" algn="l"/>
                <a:tab pos="3148013" algn="l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051175" algn="l"/>
                <a:tab pos="3148013" algn="l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051175" algn="l"/>
                <a:tab pos="3148013" algn="l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900" dirty="0" smtClean="0">
                <a:solidFill>
                  <a:srgbClr val="FF3300"/>
                </a:solidFill>
                <a:latin typeface="メイリオ" panose="020B0604030504040204" pitchFamily="34" charset="-128"/>
                <a:ea typeface="メイリオ" panose="020B0604030504040204" pitchFamily="34" charset="-128"/>
              </a:rPr>
              <a:t>有機物含量が増えるにつれて発病が減少！</a:t>
            </a:r>
            <a:endParaRPr lang="ja-JP" altLang="en-US" sz="900" dirty="0">
              <a:solidFill>
                <a:srgbClr val="FF3300"/>
              </a:solidFill>
              <a:latin typeface="メイリオ" panose="020B0604030504040204" pitchFamily="34" charset="-128"/>
              <a:ea typeface="メイリオ" panose="020B0604030504040204" pitchFamily="34" charset="-128"/>
            </a:endParaRPr>
          </a:p>
        </p:txBody>
      </p:sp>
      <p:sp>
        <p:nvSpPr>
          <p:cNvPr id="53" name="角丸四角形 52">
            <a:extLst>
              <a:ext uri="{FF2B5EF4-FFF2-40B4-BE49-F238E27FC236}">
                <a16:creationId xmlns="" xmlns:a16="http://schemas.microsoft.com/office/drawing/2014/main" id="{6212C536-4E6D-467A-AFDC-6748D2E14CD0}"/>
              </a:ext>
            </a:extLst>
          </p:cNvPr>
          <p:cNvSpPr/>
          <p:nvPr/>
        </p:nvSpPr>
        <p:spPr>
          <a:xfrm>
            <a:off x="4561040" y="4967863"/>
            <a:ext cx="2172308" cy="195958"/>
          </a:xfrm>
          <a:prstGeom prst="round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ts val="1700"/>
              </a:lnSpc>
              <a:defRPr/>
            </a:pPr>
            <a:r>
              <a:rPr lang="ja-JP" altLang="en-US" sz="9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培土の有機物含量が発病に及ぼす影響</a:t>
            </a:r>
            <a:endParaRPr lang="ja-JP" altLang="en-US" sz="9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17" name="図 1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19063" y="7452129"/>
            <a:ext cx="2840996" cy="1584882"/>
          </a:xfrm>
          <a:prstGeom prst="rect">
            <a:avLst/>
          </a:prstGeom>
        </p:spPr>
      </p:pic>
      <p:sp>
        <p:nvSpPr>
          <p:cNvPr id="18" name="正方形/長方形 17"/>
          <p:cNvSpPr/>
          <p:nvPr/>
        </p:nvSpPr>
        <p:spPr>
          <a:xfrm>
            <a:off x="82802" y="7319748"/>
            <a:ext cx="2495550" cy="2590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300"/>
              </a:lnSpc>
            </a:pPr>
            <a:r>
              <a:rPr lang="en-US" altLang="ja-JP" sz="800" dirty="0" smtClean="0">
                <a:latin typeface="+mj-ea"/>
                <a:ea typeface="+mj-ea"/>
              </a:rPr>
              <a:t>PCR-DGGE</a:t>
            </a:r>
            <a:r>
              <a:rPr lang="ja-JP" altLang="en-US" sz="800" dirty="0" smtClean="0">
                <a:latin typeface="+mj-ea"/>
                <a:ea typeface="+mj-ea"/>
              </a:rPr>
              <a:t>に用いた育苗培土の生物性</a:t>
            </a:r>
            <a:endParaRPr lang="en-US" altLang="ja-JP" sz="800" dirty="0" smtClean="0">
              <a:latin typeface="+mj-ea"/>
              <a:ea typeface="+mj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標準デザイン">
  <a:themeElements>
    <a:clrScheme name="標準デザイン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標準デザイン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63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>
            <a:tab pos="3051175" algn="l"/>
            <a:tab pos="3148013" algn="l"/>
          </a:tabLst>
          <a:defRPr kumimoji="1" lang="ja-JP" altLang="en-US" sz="10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Times New Roman" pitchFamily="18" charset="0"/>
            <a:ea typeface="ＭＳ ゴシック" pitchFamily="49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63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>
            <a:tab pos="3051175" algn="l"/>
            <a:tab pos="3148013" algn="l"/>
          </a:tabLst>
          <a:defRPr kumimoji="1" lang="ja-JP" altLang="en-US" sz="10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Times New Roman" pitchFamily="18" charset="0"/>
            <a:ea typeface="ＭＳ ゴシック" pitchFamily="49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12545</TotalTime>
  <Words>339</Words>
  <Application>Microsoft Office PowerPoint</Application>
  <PresentationFormat>A4 210 x 297 mm</PresentationFormat>
  <Paragraphs>36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ＭＳ Ｐゴシック</vt:lpstr>
      <vt:lpstr>ＭＳ Ｐ明朝</vt:lpstr>
      <vt:lpstr>ＭＳ ゴシック</vt:lpstr>
      <vt:lpstr>ＭＳ 明朝</vt:lpstr>
      <vt:lpstr>メイリオ</vt:lpstr>
      <vt:lpstr>Rod</vt:lpstr>
      <vt:lpstr>Times New Roman</vt:lpstr>
      <vt:lpstr>標準デザイン</vt:lpstr>
      <vt:lpstr>PowerPoint プレゼンテーション</vt:lpstr>
    </vt:vector>
  </TitlesOfParts>
  <Company>農林水産省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平成１８年度農林水産研究開発予算概算要求の重点事項</dc:title>
  <dc:creator>農林水産技術会議事務局</dc:creator>
  <cp:lastModifiedBy>三室　元気</cp:lastModifiedBy>
  <cp:revision>697</cp:revision>
  <cp:lastPrinted>2019-02-22T11:48:32Z</cp:lastPrinted>
  <dcterms:created xsi:type="dcterms:W3CDTF">2005-08-18T05:46:49Z</dcterms:created>
  <dcterms:modified xsi:type="dcterms:W3CDTF">2019-02-25T03:07:46Z</dcterms:modified>
</cp:coreProperties>
</file>