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534" y="-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936316718023733"/>
          <c:y val="6.0729880462806592E-2"/>
          <c:w val="0.80769108587464955"/>
          <c:h val="0.699990770717043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'5 .17調査'!$AE$3</c:f>
              <c:strCache>
                <c:ptCount val="1"/>
                <c:pt idx="0">
                  <c:v>平　均</c:v>
                </c:pt>
              </c:strCache>
            </c:strRef>
          </c:tx>
          <c:spPr>
            <a:solidFill>
              <a:srgbClr val="00B050"/>
            </a:solidFill>
            <a:ln w="6350" cmpd="sng">
              <a:solidFill>
                <a:sysClr val="windowText" lastClr="000000"/>
              </a:solidFill>
              <a:prstDash val="solid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'5 .17調査'!$AF$4:$AF$8</c:f>
                <c:numCache>
                  <c:formatCode>General</c:formatCode>
                  <c:ptCount val="5"/>
                  <c:pt idx="0">
                    <c:v>0.27959330069424643</c:v>
                  </c:pt>
                  <c:pt idx="1">
                    <c:v>0.39053455849554519</c:v>
                  </c:pt>
                  <c:pt idx="2">
                    <c:v>0.4155179567886228</c:v>
                  </c:pt>
                  <c:pt idx="3">
                    <c:v>0.28759805923921072</c:v>
                  </c:pt>
                  <c:pt idx="4">
                    <c:v>0.26749154031096128</c:v>
                  </c:pt>
                </c:numCache>
              </c:numRef>
            </c:plus>
            <c:minus>
              <c:numRef>
                <c:f>'5 .17調査'!$AF$4:$AF$8</c:f>
                <c:numCache>
                  <c:formatCode>General</c:formatCode>
                  <c:ptCount val="5"/>
                  <c:pt idx="0">
                    <c:v>0.27959330069424643</c:v>
                  </c:pt>
                  <c:pt idx="1">
                    <c:v>0.39053455849554519</c:v>
                  </c:pt>
                  <c:pt idx="2">
                    <c:v>0.4155179567886228</c:v>
                  </c:pt>
                  <c:pt idx="3">
                    <c:v>0.28759805923921072</c:v>
                  </c:pt>
                  <c:pt idx="4">
                    <c:v>0.26749154031096128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'5 .17調査'!$AB$5:$AB$8</c:f>
              <c:strCache>
                <c:ptCount val="4"/>
                <c:pt idx="0">
                  <c:v>子葉</c:v>
                </c:pt>
                <c:pt idx="1">
                  <c:v>初生葉</c:v>
                </c:pt>
                <c:pt idx="2">
                  <c:v>第1葉</c:v>
                </c:pt>
                <c:pt idx="3">
                  <c:v>第2葉</c:v>
                </c:pt>
              </c:strCache>
            </c:strRef>
          </c:cat>
          <c:val>
            <c:numRef>
              <c:f>'5 .17調査'!$AE$5:$AE$8</c:f>
              <c:numCache>
                <c:formatCode>General</c:formatCode>
                <c:ptCount val="4"/>
                <c:pt idx="0">
                  <c:v>1.4699999999999998</c:v>
                </c:pt>
                <c:pt idx="1">
                  <c:v>1.81</c:v>
                </c:pt>
                <c:pt idx="2">
                  <c:v>2.2933333333333334</c:v>
                </c:pt>
                <c:pt idx="3">
                  <c:v>2.3499999999999996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A2-43DC-A027-9889269141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414592"/>
        <c:axId val="152414976"/>
      </c:barChart>
      <c:catAx>
        <c:axId val="152414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r>
                  <a:rPr lang="ja-JP"/>
                  <a:t>不織布を除去した条件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31377412858921605"/>
              <c:y val="0.8974590755660264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pPr>
              <a:endParaRPr lang="ja-JP"/>
            </a:p>
          </c:txPr>
        </c:title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152414976"/>
        <c:crosses val="autoZero"/>
        <c:auto val="0"/>
        <c:lblAlgn val="ctr"/>
        <c:lblOffset val="100"/>
        <c:noMultiLvlLbl val="0"/>
      </c:catAx>
      <c:valAx>
        <c:axId val="1524149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r>
                  <a:rPr lang="ja-JP" sz="900"/>
                  <a:t>葉齢</a:t>
                </a:r>
              </a:p>
            </c:rich>
          </c:tx>
          <c:layout>
            <c:manualLayout>
              <c:xMode val="edge"/>
              <c:yMode val="edge"/>
              <c:x val="1.0494817675302975E-3"/>
              <c:y val="0.233686452207590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152414592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0.62425</cdr:x>
      <cdr:y>0.01544</cdr:y>
    </cdr:from>
    <cdr:to>
      <cdr:x>0.74971</cdr:x>
      <cdr:y>0.17599</cdr:y>
    </cdr:to>
    <cdr:sp macro="" textlink="">
      <cdr:nvSpPr>
        <cdr:cNvPr id="2" name="テキスト ボックス 14"/>
        <cdr:cNvSpPr txBox="1"/>
      </cdr:nvSpPr>
      <cdr:spPr>
        <a:xfrm xmlns:a="http://schemas.openxmlformats.org/drawingml/2006/main" flipH="1">
          <a:off x="1611354" y="25755"/>
          <a:ext cx="323847" cy="2678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000" dirty="0"/>
            <a:t>a</a:t>
          </a:r>
        </a:p>
      </cdr:txBody>
    </cdr:sp>
  </cdr:relSizeAnchor>
  <cdr:relSizeAnchor xmlns:cdr="http://schemas.openxmlformats.org/drawingml/2006/chartDrawing">
    <cdr:from>
      <cdr:x>0.21371</cdr:x>
      <cdr:y>0.19355</cdr:y>
    </cdr:from>
    <cdr:to>
      <cdr:x>0.29931</cdr:x>
      <cdr:y>0.302</cdr:y>
    </cdr:to>
    <cdr:sp macro="" textlink="">
      <cdr:nvSpPr>
        <cdr:cNvPr id="4" name="テキスト ボックス 16"/>
        <cdr:cNvSpPr txBox="1"/>
      </cdr:nvSpPr>
      <cdr:spPr>
        <a:xfrm xmlns:a="http://schemas.openxmlformats.org/drawingml/2006/main">
          <a:off x="551646" y="307162"/>
          <a:ext cx="220955" cy="1721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000" dirty="0"/>
            <a:t>c</a:t>
          </a:r>
          <a:endParaRPr kumimoji="1" lang="ja-JP" altLang="en-US" sz="1000" dirty="0"/>
        </a:p>
      </cdr:txBody>
    </cdr:sp>
  </cdr:relSizeAnchor>
  <cdr:relSizeAnchor xmlns:cdr="http://schemas.openxmlformats.org/drawingml/2006/chartDrawing">
    <cdr:from>
      <cdr:x>0.82007</cdr:x>
      <cdr:y>0.01544</cdr:y>
    </cdr:from>
    <cdr:to>
      <cdr:x>0.90863</cdr:x>
      <cdr:y>0.16172</cdr:y>
    </cdr:to>
    <cdr:sp macro="" textlink="">
      <cdr:nvSpPr>
        <cdr:cNvPr id="6" name="テキスト ボックス 16"/>
        <cdr:cNvSpPr txBox="1"/>
      </cdr:nvSpPr>
      <cdr:spPr>
        <a:xfrm xmlns:a="http://schemas.openxmlformats.org/drawingml/2006/main">
          <a:off x="2116826" y="25755"/>
          <a:ext cx="228598" cy="2440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000" dirty="0"/>
            <a:t>a</a:t>
          </a:r>
          <a:endParaRPr kumimoji="1" lang="ja-JP" altLang="en-US" sz="1000" dirty="0"/>
        </a:p>
      </cdr:txBody>
    </cdr:sp>
  </cdr:relSizeAnchor>
  <cdr:relSizeAnchor xmlns:cdr="http://schemas.openxmlformats.org/drawingml/2006/chartDrawing">
    <cdr:from>
      <cdr:x>0.40816</cdr:x>
      <cdr:y>0.09703</cdr:y>
    </cdr:from>
    <cdr:to>
      <cdr:x>0.5</cdr:x>
      <cdr:y>0.24512</cdr:y>
    </cdr:to>
    <cdr:sp macro="" textlink="">
      <cdr:nvSpPr>
        <cdr:cNvPr id="7" name="テキスト ボックス 16"/>
        <cdr:cNvSpPr txBox="1"/>
      </cdr:nvSpPr>
      <cdr:spPr>
        <a:xfrm xmlns:a="http://schemas.openxmlformats.org/drawingml/2006/main">
          <a:off x="1053569" y="153987"/>
          <a:ext cx="237068" cy="2350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000" dirty="0"/>
            <a:t>b</a:t>
          </a:r>
          <a:endParaRPr kumimoji="1" lang="ja-JP" altLang="en-US" sz="1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69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31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08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3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7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00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06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28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55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72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09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DF3C5-088E-4088-9A23-950A9781A4B9}" type="datetimeFigureOut">
              <a:rPr kumimoji="1" lang="ja-JP" altLang="en-US" smtClean="0"/>
              <a:t>2020/10/30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DB346-3B17-4B49-AD23-A529B5668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9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81075" y="384078"/>
            <a:ext cx="5510000" cy="546688"/>
          </a:xfrm>
          <a:solidFill>
            <a:srgbClr val="00B050"/>
          </a:solidFill>
          <a:ln w="38100">
            <a:noFill/>
          </a:ln>
        </p:spPr>
        <p:txBody>
          <a:bodyPr anchor="ctr">
            <a:norm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低温期</a:t>
            </a:r>
            <a:r>
              <a:rPr lang="ja-JP" altLang="en-US" b="1" dirty="0">
                <a:solidFill>
                  <a:schemeClr val="bg1"/>
                </a:solidFill>
              </a:rPr>
              <a:t>のエダマメ播種における不織布</a:t>
            </a:r>
            <a:r>
              <a:rPr lang="ja-JP" altLang="en-US" b="1" dirty="0" err="1">
                <a:solidFill>
                  <a:schemeClr val="bg1"/>
                </a:solidFill>
              </a:rPr>
              <a:t>べた</a:t>
            </a:r>
            <a:r>
              <a:rPr lang="ja-JP" altLang="en-US" b="1" dirty="0">
                <a:solidFill>
                  <a:schemeClr val="bg1"/>
                </a:solidFill>
              </a:rPr>
              <a:t>がけの</a:t>
            </a:r>
            <a:r>
              <a:rPr lang="ja-JP" altLang="en-US" b="1" dirty="0" smtClean="0">
                <a:solidFill>
                  <a:schemeClr val="bg1"/>
                </a:solidFill>
              </a:rPr>
              <a:t>効果</a:t>
            </a:r>
            <a:endParaRPr lang="ja-JP" altLang="ja-JP" b="1" dirty="0">
              <a:solidFill>
                <a:schemeClr val="bg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5" t="50929" r="1257" b="-1096"/>
          <a:stretch/>
        </p:blipFill>
        <p:spPr>
          <a:xfrm>
            <a:off x="394521" y="3540171"/>
            <a:ext cx="3977454" cy="213681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89903" y="2078904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316398"/>
              </p:ext>
            </p:extLst>
          </p:nvPr>
        </p:nvGraphicFramePr>
        <p:xfrm>
          <a:off x="3718903" y="5724799"/>
          <a:ext cx="2581274" cy="1668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5" name="図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8515319"/>
            <a:ext cx="569912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394521" y="2364546"/>
            <a:ext cx="6096554" cy="1046440"/>
          </a:xfrm>
          <a:prstGeom prst="rect">
            <a:avLst/>
          </a:prstGeom>
          <a:ln w="19050">
            <a:solidFill>
              <a:srgbClr val="00B050"/>
            </a:solidFill>
            <a:prstDash val="sysDash"/>
          </a:ln>
        </p:spPr>
        <p:txBody>
          <a:bodyPr wrap="square">
            <a:spAutoFit/>
          </a:bodyPr>
          <a:lstStyle/>
          <a:p>
            <a:pPr marL="55880" indent="-55880" algn="just">
              <a:spcAft>
                <a:spcPts val="0"/>
              </a:spcAft>
            </a:pP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en-US" sz="1200" b="1" kern="100" dirty="0" smtClean="0">
                <a:solidFill>
                  <a:srgbClr val="0070C0"/>
                </a:solidFill>
                <a:latin typeface="+mj-ea"/>
                <a:ea typeface="+mj-ea"/>
                <a:cs typeface="Times New Roman" panose="02020603050405020304" pitchFamily="18" charset="0"/>
              </a:rPr>
              <a:t>成果の内容</a:t>
            </a:r>
            <a:endParaRPr lang="en-US" altLang="ja-JP" sz="1200" b="1" kern="100" dirty="0" smtClean="0">
              <a:solidFill>
                <a:srgbClr val="0070C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55880" indent="-55880" algn="just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低温期のエダマメ播種において、</a:t>
            </a:r>
            <a:r>
              <a:rPr lang="ja-JP" altLang="ja-JP" sz="1200" kern="1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播種後に不織布を</a:t>
            </a:r>
            <a:r>
              <a:rPr lang="ja-JP" altLang="ja-JP" sz="1200" kern="100" dirty="0" err="1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べた</a:t>
            </a:r>
            <a:r>
              <a:rPr lang="ja-JP" altLang="ja-JP" sz="1200" kern="1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がけすると地温が高くなり、</a:t>
            </a:r>
            <a:r>
              <a:rPr lang="ja-JP" altLang="ja-JP" sz="12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無被覆に比べて出芽率が高く出芽後の枯死率が低下するため、</a:t>
            </a:r>
            <a:r>
              <a:rPr lang="ja-JP" altLang="ja-JP" sz="1200" kern="1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苗立ち率が向上</a:t>
            </a:r>
            <a:r>
              <a:rPr lang="ja-JP" altLang="ja-JP" sz="12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する。</a:t>
            </a:r>
            <a:r>
              <a:rPr lang="ja-JP" altLang="ja-JP" sz="1200" kern="1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べたがけ被覆を第</a:t>
            </a:r>
            <a:r>
              <a:rPr lang="ja-JP" altLang="en-US" sz="1200" kern="1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１</a:t>
            </a:r>
            <a:r>
              <a:rPr lang="ja-JP" altLang="ja-JP" sz="1200" kern="1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葉または第</a:t>
            </a:r>
            <a:r>
              <a:rPr lang="ja-JP" altLang="en-US" sz="1200" kern="1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２</a:t>
            </a:r>
            <a:r>
              <a:rPr lang="ja-JP" altLang="ja-JP" sz="1200" kern="1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葉が完全に展開するまで行う</a:t>
            </a:r>
            <a:r>
              <a:rPr lang="ja-JP" altLang="ja-JP" sz="12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と、初期</a:t>
            </a:r>
            <a:r>
              <a:rPr lang="ja-JP" altLang="ja-JP" sz="12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の</a:t>
            </a:r>
            <a:r>
              <a:rPr lang="ja-JP" altLang="en-US" sz="12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本</a:t>
            </a:r>
            <a:r>
              <a:rPr lang="ja-JP" altLang="ja-JP" sz="12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葉の</a:t>
            </a:r>
            <a:r>
              <a:rPr lang="ja-JP" altLang="ja-JP" sz="12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展開が促進され、一次分枝数が増加して</a:t>
            </a:r>
            <a:r>
              <a:rPr lang="ja-JP" altLang="ja-JP" sz="1200" kern="1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商品収量が多くなる。</a:t>
            </a:r>
            <a:endParaRPr lang="ja-JP" altLang="ja-JP" sz="1200" kern="100" dirty="0">
              <a:solidFill>
                <a:srgbClr val="FF000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4955686" y="3503075"/>
            <a:ext cx="1081070" cy="1155261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394521" y="1244240"/>
            <a:ext cx="60965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  <a:tab pos="533400" algn="l"/>
              </a:tabLst>
            </a:pPr>
            <a:r>
              <a:rPr lang="ja-JP" altLang="ja-JP" sz="1200" b="1" kern="100" dirty="0">
                <a:solidFill>
                  <a:srgbClr val="0070C0"/>
                </a:solidFill>
                <a:latin typeface="+mj-ea"/>
                <a:ea typeface="+mj-ea"/>
                <a:cs typeface="Times New Roman" panose="02020603050405020304" pitchFamily="18" charset="0"/>
              </a:rPr>
              <a:t>背景・</a:t>
            </a:r>
            <a:r>
              <a:rPr lang="ja-JP" altLang="ja-JP" sz="1200" b="1" kern="100" dirty="0" smtClean="0">
                <a:solidFill>
                  <a:srgbClr val="0070C0"/>
                </a:solidFill>
                <a:latin typeface="+mj-ea"/>
                <a:ea typeface="+mj-ea"/>
                <a:cs typeface="Times New Roman" panose="02020603050405020304" pitchFamily="18" charset="0"/>
              </a:rPr>
              <a:t>ねらい</a:t>
            </a:r>
            <a:endParaRPr lang="ja-JP" altLang="ja-JP" sz="1200" b="1" kern="100" dirty="0">
              <a:solidFill>
                <a:srgbClr val="0070C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エダマメ</a:t>
            </a:r>
            <a:r>
              <a:rPr lang="ja-JP" altLang="en-US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は、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出荷期間延長</a:t>
            </a:r>
            <a:r>
              <a:rPr lang="ja-JP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の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ため</a:t>
            </a:r>
            <a:r>
              <a:rPr lang="ja-JP" altLang="en-US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４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月</a:t>
            </a:r>
            <a:r>
              <a:rPr lang="ja-JP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上旬から播種が行われる。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この</a:t>
            </a:r>
            <a:r>
              <a:rPr lang="ja-JP" altLang="en-US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早出しの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作型</a:t>
            </a:r>
            <a:r>
              <a:rPr lang="ja-JP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では、気温が低いことから、トンネル栽培や黒マルチ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栽培が</a:t>
            </a:r>
            <a:r>
              <a:rPr lang="ja-JP" altLang="en-US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推奨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されて</a:t>
            </a:r>
            <a:r>
              <a:rPr lang="ja-JP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いるが、</a:t>
            </a:r>
            <a:r>
              <a:rPr lang="en-US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4</a:t>
            </a:r>
            <a:r>
              <a:rPr lang="ja-JP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～</a:t>
            </a:r>
            <a:r>
              <a:rPr lang="en-US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5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月</a:t>
            </a:r>
            <a:r>
              <a:rPr lang="ja-JP" altLang="en-US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の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風</a:t>
            </a:r>
            <a:r>
              <a:rPr lang="ja-JP" altLang="en-US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は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強く</a:t>
            </a:r>
            <a:r>
              <a:rPr lang="ja-JP" altLang="en-US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トンネル</a:t>
            </a:r>
            <a:r>
              <a:rPr lang="ja-JP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が飛ばされることがあること、トンネルの管理や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資材費が</a:t>
            </a:r>
            <a:r>
              <a:rPr lang="ja-JP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ネックとなることから取り組みが少ない。そこで、不織布</a:t>
            </a:r>
            <a:r>
              <a:rPr lang="ja-JP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のべたがけに</a:t>
            </a:r>
            <a:r>
              <a:rPr lang="ja-JP" altLang="ja-JP" sz="1200" kern="100" dirty="0">
                <a:latin typeface="+mj-ea"/>
                <a:ea typeface="+mj-ea"/>
                <a:cs typeface="Times New Roman" panose="02020603050405020304" pitchFamily="18" charset="0"/>
              </a:rPr>
              <a:t>ついて検討した。</a:t>
            </a:r>
            <a:endParaRPr lang="ja-JP" altLang="ja-JP" sz="12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3515625" y="4590568"/>
            <a:ext cx="1391998" cy="44159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920035" y="4659012"/>
            <a:ext cx="1144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無被覆では、</a:t>
            </a:r>
            <a:r>
              <a:rPr kumimoji="1" lang="ja-JP" altLang="en-US" sz="1200" dirty="0" smtClean="0"/>
              <a:t>出芽後に枯死</a:t>
            </a:r>
            <a:endParaRPr kumimoji="1" lang="ja-JP" altLang="en-US" sz="1200" dirty="0"/>
          </a:p>
        </p:txBody>
      </p:sp>
      <p:sp>
        <p:nvSpPr>
          <p:cNvPr id="9" name="正方形/長方形 8"/>
          <p:cNvSpPr/>
          <p:nvPr/>
        </p:nvSpPr>
        <p:spPr>
          <a:xfrm>
            <a:off x="468000" y="5755280"/>
            <a:ext cx="312110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表１　不織布被覆および被覆除去条件が出芽</a:t>
            </a:r>
            <a:r>
              <a:rPr lang="ja-JP" altLang="ja-JP" sz="1050" kern="1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苗立ち</a:t>
            </a:r>
            <a:r>
              <a:rPr lang="ja-JP" altLang="en-US" sz="1050" kern="1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　　　　</a:t>
            </a:r>
            <a:endParaRPr lang="en-US" altLang="ja-JP" sz="1050" kern="100" dirty="0" smtClean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　　 </a:t>
            </a:r>
            <a:r>
              <a:rPr lang="ja-JP" altLang="ja-JP" sz="1050" kern="1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に及ぼす影響</a:t>
            </a:r>
            <a:r>
              <a:rPr lang="ja-JP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2019</a:t>
            </a:r>
            <a:r>
              <a:rPr lang="ja-JP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5</a:t>
            </a:r>
            <a:r>
              <a:rPr lang="ja-JP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10</a:t>
            </a:r>
            <a:r>
              <a:rPr lang="ja-JP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日</a:t>
            </a:r>
            <a:r>
              <a:rPr lang="ja-JP" altLang="ja-JP" sz="1050" kern="1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）</a:t>
            </a:r>
            <a:r>
              <a:rPr lang="ja-JP" altLang="en-US" sz="1050" kern="1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　</a:t>
            </a:r>
            <a:endParaRPr lang="ja-JP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1"/>
          <p:cNvSpPr txBox="1">
            <a:spLocks noChangeArrowheads="1"/>
          </p:cNvSpPr>
          <p:nvPr/>
        </p:nvSpPr>
        <p:spPr bwMode="auto">
          <a:xfrm>
            <a:off x="3803438" y="7426655"/>
            <a:ext cx="2794000" cy="7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図２　不織布の除去時期がエダマメの葉齢に及ぼす影響（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日）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</a:rPr>
              <a:t>異なる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</a:rPr>
              <a:t>英字間に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</a:rPr>
              <a:t>Tukey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</a:rPr>
              <a:t>の多重比較検定で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</a:rPr>
              <a:t>1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</a:rPr>
              <a:t>％水準の有意差あり　図中の縦線は標準偏差を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</a:rPr>
              <a:t>表す</a:t>
            </a:r>
            <a:endParaRPr kumimoji="0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無被覆区は苗立率が低かったため調査未実施</a:t>
            </a:r>
            <a:endParaRPr kumimoji="0" lang="ja-JP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6409" y="7376379"/>
            <a:ext cx="32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苗立率＝出芽率－出芽後</a:t>
            </a:r>
            <a:r>
              <a:rPr kumimoji="1" lang="ja-JP" altLang="en-US" sz="900" dirty="0" smtClean="0"/>
              <a:t>枯死率</a:t>
            </a:r>
            <a:endParaRPr kumimoji="1" lang="en-US" altLang="ja-JP" sz="900" dirty="0" smtClean="0"/>
          </a:p>
          <a:p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異なる英字間に</a:t>
            </a:r>
            <a:r>
              <a: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Tukey</a:t>
            </a: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の多重比較検定</a:t>
            </a:r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で</a:t>
            </a:r>
            <a:r>
              <a:rPr lang="en-US" altLang="ja-JP" sz="9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r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％</a:t>
            </a: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水準の有意差</a:t>
            </a:r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あり</a:t>
            </a:r>
            <a:endParaRPr kumimoji="1" lang="ja-JP" altLang="en-US" sz="9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68000" y="8261403"/>
            <a:ext cx="444116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表３　不織布の除去時期が収量に及ぼす影響（</a:t>
            </a:r>
            <a:r>
              <a:rPr lang="en-US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2019</a:t>
            </a:r>
            <a:r>
              <a:rPr lang="ja-JP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7</a:t>
            </a:r>
            <a:r>
              <a:rPr lang="ja-JP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6</a:t>
            </a:r>
            <a:r>
              <a:rPr lang="ja-JP" altLang="ja-JP" sz="105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日）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8427" y="354962"/>
            <a:ext cx="735325" cy="586272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3137272" y="1003049"/>
            <a:ext cx="33538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200" kern="100" dirty="0" smtClean="0">
                <a:effectLst/>
                <a:latin typeface="+mn-ea"/>
                <a:cs typeface="Times New Roman" panose="02020603050405020304" pitchFamily="18" charset="0"/>
              </a:rPr>
              <a:t>農林水産総合技術センター・園芸研究所・野菜課</a:t>
            </a:r>
            <a:endParaRPr lang="ja-JP" altLang="en-US" sz="1100" dirty="0">
              <a:latin typeface="+mn-ea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0000" y="6157180"/>
            <a:ext cx="3106800" cy="115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1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347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浅井　雅美</dc:creator>
  <cp:lastModifiedBy>富山県</cp:lastModifiedBy>
  <cp:revision>23</cp:revision>
  <cp:lastPrinted>2020-10-30T05:46:14Z</cp:lastPrinted>
  <dcterms:created xsi:type="dcterms:W3CDTF">2020-03-04T07:35:29Z</dcterms:created>
  <dcterms:modified xsi:type="dcterms:W3CDTF">2020-10-30T05:52:21Z</dcterms:modified>
</cp:coreProperties>
</file>