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 id="2147483868" r:id="rId2"/>
    <p:sldMasterId id="2147483880" r:id="rId3"/>
    <p:sldMasterId id="2147483892" r:id="rId4"/>
  </p:sldMasterIdLst>
  <p:notesMasterIdLst>
    <p:notesMasterId r:id="rId12"/>
  </p:notesMasterIdLst>
  <p:sldIdLst>
    <p:sldId id="265" r:id="rId5"/>
    <p:sldId id="266" r:id="rId6"/>
    <p:sldId id="268" r:id="rId7"/>
    <p:sldId id="269" r:id="rId8"/>
    <p:sldId id="270" r:id="rId9"/>
    <p:sldId id="271" r:id="rId10"/>
    <p:sldId id="267" r:id="rId11"/>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69"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CC"/>
    <a:srgbClr val="00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59" autoAdjust="0"/>
  </p:normalViewPr>
  <p:slideViewPr>
    <p:cSldViewPr>
      <p:cViewPr varScale="1">
        <p:scale>
          <a:sx n="64" d="100"/>
          <a:sy n="64" d="100"/>
        </p:scale>
        <p:origin x="1410" y="-396"/>
      </p:cViewPr>
      <p:guideLst>
        <p:guide orient="horz" pos="2160"/>
        <p:guide pos="316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934" y="9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037720676049788E-2"/>
          <c:y val="0.11204751943521658"/>
          <c:w val="0.86839696537280953"/>
          <c:h val="0.76534857727033956"/>
        </c:manualLayout>
      </c:layout>
      <c:barChart>
        <c:barDir val="col"/>
        <c:grouping val="clustered"/>
        <c:varyColors val="0"/>
        <c:ser>
          <c:idx val="0"/>
          <c:order val="0"/>
          <c:tx>
            <c:v>河川事業全体事業費（当初予算）</c:v>
          </c:tx>
          <c:spPr>
            <a:solidFill>
              <a:srgbClr val="FF99CC"/>
            </a:solidFill>
            <a:ln w="12700">
              <a:solidFill>
                <a:srgbClr val="FF00FF"/>
              </a:solidFill>
              <a:prstDash val="solid"/>
            </a:ln>
          </c:spPr>
          <c:invertIfNegative val="0"/>
          <c:cat>
            <c:strRef>
              <c:f>'グラフ (2)'!$D$35:$Y$35</c:f>
              <c:strCache>
                <c:ptCount val="22"/>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pt idx="19">
                  <c:v>H25</c:v>
                </c:pt>
                <c:pt idx="20">
                  <c:v>H26</c:v>
                </c:pt>
                <c:pt idx="21">
                  <c:v>H27</c:v>
                </c:pt>
              </c:strCache>
            </c:strRef>
          </c:cat>
          <c:val>
            <c:numRef>
              <c:f>'グラフ (2)'!$D$36:$Y$36</c:f>
              <c:numCache>
                <c:formatCode>#,##0_ </c:formatCode>
                <c:ptCount val="22"/>
                <c:pt idx="0">
                  <c:v>6386</c:v>
                </c:pt>
                <c:pt idx="1">
                  <c:v>6566.8540000000003</c:v>
                </c:pt>
                <c:pt idx="2">
                  <c:v>6670.7709999999997</c:v>
                </c:pt>
                <c:pt idx="3">
                  <c:v>5885</c:v>
                </c:pt>
                <c:pt idx="4">
                  <c:v>5506</c:v>
                </c:pt>
                <c:pt idx="5">
                  <c:v>4315</c:v>
                </c:pt>
                <c:pt idx="6">
                  <c:v>3353.5529999999999</c:v>
                </c:pt>
                <c:pt idx="7">
                  <c:v>4160.3850000000002</c:v>
                </c:pt>
                <c:pt idx="8">
                  <c:v>3627.6210000000001</c:v>
                </c:pt>
                <c:pt idx="9">
                  <c:v>2979.08</c:v>
                </c:pt>
                <c:pt idx="10">
                  <c:v>2833.2440000000001</c:v>
                </c:pt>
                <c:pt idx="11">
                  <c:v>2596</c:v>
                </c:pt>
                <c:pt idx="12">
                  <c:v>2270.5</c:v>
                </c:pt>
                <c:pt idx="13">
                  <c:v>2175.5</c:v>
                </c:pt>
                <c:pt idx="14">
                  <c:v>2013</c:v>
                </c:pt>
                <c:pt idx="15">
                  <c:v>1780</c:v>
                </c:pt>
                <c:pt idx="16">
                  <c:v>1580</c:v>
                </c:pt>
                <c:pt idx="17">
                  <c:v>1428.201</c:v>
                </c:pt>
                <c:pt idx="18">
                  <c:v>1429</c:v>
                </c:pt>
                <c:pt idx="19">
                  <c:v>2003</c:v>
                </c:pt>
                <c:pt idx="20">
                  <c:v>2088</c:v>
                </c:pt>
                <c:pt idx="21">
                  <c:v>2053</c:v>
                </c:pt>
              </c:numCache>
            </c:numRef>
          </c:val>
        </c:ser>
        <c:dLbls>
          <c:showLegendKey val="0"/>
          <c:showVal val="0"/>
          <c:showCatName val="0"/>
          <c:showSerName val="0"/>
          <c:showPercent val="0"/>
          <c:showBubbleSize val="0"/>
        </c:dLbls>
        <c:gapWidth val="150"/>
        <c:axId val="261946056"/>
        <c:axId val="261945272"/>
      </c:barChart>
      <c:lineChart>
        <c:grouping val="standard"/>
        <c:varyColors val="0"/>
        <c:ser>
          <c:idx val="1"/>
          <c:order val="1"/>
          <c:tx>
            <c:v>１箇所当たり事業費</c:v>
          </c:tx>
          <c:spPr>
            <a:ln w="25400">
              <a:solidFill>
                <a:srgbClr val="0000FF"/>
              </a:solidFill>
              <a:prstDash val="solid"/>
            </a:ln>
          </c:spPr>
          <c:marker>
            <c:symbol val="square"/>
            <c:size val="10"/>
            <c:spPr>
              <a:solidFill>
                <a:srgbClr val="00FFFF"/>
              </a:solidFill>
              <a:ln>
                <a:solidFill>
                  <a:srgbClr val="0000FF"/>
                </a:solidFill>
                <a:prstDash val="solid"/>
              </a:ln>
            </c:spPr>
          </c:marker>
          <c:dLbls>
            <c:spPr>
              <a:noFill/>
              <a:ln w="25400">
                <a:noFill/>
              </a:ln>
            </c:spPr>
            <c:txPr>
              <a:bodyPr/>
              <a:lstStyle/>
              <a:p>
                <a:pPr>
                  <a:defRPr sz="1400" b="0" i="0" u="none" strike="noStrike" baseline="0">
                    <a:solidFill>
                      <a:srgbClr val="00008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'グラフ (2)'!$D$35:$Y$35</c:f>
              <c:strCache>
                <c:ptCount val="22"/>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pt idx="19">
                  <c:v>H25</c:v>
                </c:pt>
                <c:pt idx="20">
                  <c:v>H26</c:v>
                </c:pt>
                <c:pt idx="21">
                  <c:v>H27</c:v>
                </c:pt>
              </c:strCache>
            </c:strRef>
          </c:cat>
          <c:val>
            <c:numRef>
              <c:f>'グラフ (2)'!$D$39:$Y$39</c:f>
              <c:numCache>
                <c:formatCode>#,##0_ </c:formatCode>
                <c:ptCount val="22"/>
                <c:pt idx="0">
                  <c:v>116.10909090909091</c:v>
                </c:pt>
                <c:pt idx="1">
                  <c:v>121.60840740740741</c:v>
                </c:pt>
                <c:pt idx="2">
                  <c:v>123.5327962962963</c:v>
                </c:pt>
                <c:pt idx="3">
                  <c:v>115.3921568627451</c:v>
                </c:pt>
                <c:pt idx="4">
                  <c:v>119.69565217391305</c:v>
                </c:pt>
                <c:pt idx="5">
                  <c:v>102.73809523809524</c:v>
                </c:pt>
                <c:pt idx="6">
                  <c:v>85.988538461538454</c:v>
                </c:pt>
                <c:pt idx="7">
                  <c:v>101.47280487804879</c:v>
                </c:pt>
                <c:pt idx="8">
                  <c:v>95.463710526315793</c:v>
                </c:pt>
                <c:pt idx="9">
                  <c:v>90.275151515151506</c:v>
                </c:pt>
                <c:pt idx="10">
                  <c:v>94.44146666666667</c:v>
                </c:pt>
                <c:pt idx="11">
                  <c:v>92.714285714285708</c:v>
                </c:pt>
                <c:pt idx="12">
                  <c:v>87.32692307692308</c:v>
                </c:pt>
                <c:pt idx="13">
                  <c:v>90.645833333333329</c:v>
                </c:pt>
                <c:pt idx="14">
                  <c:v>91.5</c:v>
                </c:pt>
                <c:pt idx="15">
                  <c:v>80.909090909090907</c:v>
                </c:pt>
                <c:pt idx="16">
                  <c:v>75.238095238095241</c:v>
                </c:pt>
                <c:pt idx="17">
                  <c:v>68.009571428571434</c:v>
                </c:pt>
                <c:pt idx="18">
                  <c:v>62.130434782608695</c:v>
                </c:pt>
                <c:pt idx="19">
                  <c:v>105.42105263157895</c:v>
                </c:pt>
                <c:pt idx="20">
                  <c:v>116</c:v>
                </c:pt>
                <c:pt idx="21">
                  <c:v>97.761904761904759</c:v>
                </c:pt>
              </c:numCache>
            </c:numRef>
          </c:val>
          <c:smooth val="0"/>
        </c:ser>
        <c:dLbls>
          <c:showLegendKey val="0"/>
          <c:showVal val="0"/>
          <c:showCatName val="0"/>
          <c:showSerName val="0"/>
          <c:showPercent val="0"/>
          <c:showBubbleSize val="0"/>
        </c:dLbls>
        <c:marker val="1"/>
        <c:smooth val="0"/>
        <c:axId val="261940176"/>
        <c:axId val="261940568"/>
      </c:lineChart>
      <c:catAx>
        <c:axId val="261946056"/>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1500" b="0" i="0" u="none" strike="noStrike" baseline="0">
                <a:solidFill>
                  <a:srgbClr val="000000"/>
                </a:solidFill>
                <a:latin typeface="ＭＳ Ｐゴシック"/>
                <a:ea typeface="ＭＳ Ｐゴシック"/>
                <a:cs typeface="ＭＳ Ｐゴシック"/>
              </a:defRPr>
            </a:pPr>
            <a:endParaRPr lang="ja-JP"/>
          </a:p>
        </c:txPr>
        <c:crossAx val="261945272"/>
        <c:crosses val="autoZero"/>
        <c:auto val="0"/>
        <c:lblAlgn val="ctr"/>
        <c:lblOffset val="0"/>
        <c:tickLblSkip val="1"/>
        <c:tickMarkSkip val="1"/>
        <c:noMultiLvlLbl val="0"/>
      </c:catAx>
      <c:valAx>
        <c:axId val="261945272"/>
        <c:scaling>
          <c:orientation val="minMax"/>
          <c:max val="10000"/>
        </c:scaling>
        <c:delete val="0"/>
        <c:axPos val="l"/>
        <c:majorGridlines>
          <c:spPr>
            <a:ln w="3175">
              <a:solidFill>
                <a:srgbClr val="000000"/>
              </a:solidFill>
              <a:prstDash val="solid"/>
            </a:ln>
          </c:spPr>
        </c:majorGridlines>
        <c:numFmt formatCode="#,##0_ " sourceLinked="1"/>
        <c:majorTickMark val="in"/>
        <c:minorTickMark val="none"/>
        <c:tickLblPos val="nextTo"/>
        <c:spPr>
          <a:ln w="3175">
            <a:solidFill>
              <a:srgbClr val="000000"/>
            </a:solidFill>
            <a:prstDash val="solid"/>
          </a:ln>
        </c:spPr>
        <c:txPr>
          <a:bodyPr rot="0" vert="horz"/>
          <a:lstStyle/>
          <a:p>
            <a:pPr>
              <a:defRPr sz="1500" b="0" i="0" u="none" strike="noStrike" baseline="0">
                <a:solidFill>
                  <a:srgbClr val="000000"/>
                </a:solidFill>
                <a:latin typeface="ＭＳ Ｐゴシック"/>
                <a:ea typeface="ＭＳ Ｐゴシック"/>
                <a:cs typeface="ＭＳ Ｐゴシック"/>
              </a:defRPr>
            </a:pPr>
            <a:endParaRPr lang="ja-JP"/>
          </a:p>
        </c:txPr>
        <c:crossAx val="261946056"/>
        <c:crosses val="autoZero"/>
        <c:crossBetween val="between"/>
        <c:majorUnit val="2000"/>
        <c:minorUnit val="200"/>
      </c:valAx>
      <c:catAx>
        <c:axId val="261940176"/>
        <c:scaling>
          <c:orientation val="minMax"/>
        </c:scaling>
        <c:delete val="1"/>
        <c:axPos val="b"/>
        <c:numFmt formatCode="General" sourceLinked="1"/>
        <c:majorTickMark val="out"/>
        <c:minorTickMark val="none"/>
        <c:tickLblPos val="nextTo"/>
        <c:crossAx val="261940568"/>
        <c:crosses val="autoZero"/>
        <c:auto val="1"/>
        <c:lblAlgn val="ctr"/>
        <c:lblOffset val="100"/>
        <c:noMultiLvlLbl val="0"/>
      </c:catAx>
      <c:valAx>
        <c:axId val="261940568"/>
        <c:scaling>
          <c:orientation val="minMax"/>
        </c:scaling>
        <c:delete val="0"/>
        <c:axPos val="r"/>
        <c:numFmt formatCode="#,##0_ " sourceLinked="1"/>
        <c:majorTickMark val="in"/>
        <c:minorTickMark val="none"/>
        <c:tickLblPos val="nextTo"/>
        <c:spPr>
          <a:ln w="3175">
            <a:solidFill>
              <a:srgbClr val="000000"/>
            </a:solidFill>
            <a:prstDash val="solid"/>
          </a:ln>
        </c:spPr>
        <c:txPr>
          <a:bodyPr rot="0" vert="horz"/>
          <a:lstStyle/>
          <a:p>
            <a:pPr>
              <a:defRPr sz="1500" b="0" i="0" u="none" strike="noStrike" baseline="0">
                <a:solidFill>
                  <a:srgbClr val="000000"/>
                </a:solidFill>
                <a:latin typeface="ＭＳ Ｐゴシック"/>
                <a:ea typeface="ＭＳ Ｐゴシック"/>
                <a:cs typeface="ＭＳ Ｐゴシック"/>
              </a:defRPr>
            </a:pPr>
            <a:endParaRPr lang="ja-JP"/>
          </a:p>
        </c:txPr>
        <c:crossAx val="261940176"/>
        <c:crosses val="max"/>
        <c:crossBetween val="between"/>
      </c:valAx>
      <c:spPr>
        <a:solidFill>
          <a:srgbClr val="FFFF99"/>
        </a:solidFill>
        <a:ln w="12700">
          <a:solidFill>
            <a:srgbClr val="000000"/>
          </a:solidFill>
          <a:prstDash val="solid"/>
        </a:ln>
      </c:spPr>
    </c:plotArea>
    <c:legend>
      <c:legendPos val="r"/>
      <c:layout>
        <c:manualLayout>
          <c:xMode val="edge"/>
          <c:yMode val="edge"/>
          <c:x val="0.46365950149446661"/>
          <c:y val="0.12541241964194605"/>
          <c:w val="0.33049560440356207"/>
          <c:h val="9.5639826630866551E-2"/>
        </c:manualLayout>
      </c:layout>
      <c:overlay val="1"/>
      <c:spPr>
        <a:solidFill>
          <a:srgbClr val="FFFFFF"/>
        </a:solidFill>
        <a:ln w="3175">
          <a:solidFill>
            <a:srgbClr val="000000"/>
          </a:solidFill>
          <a:prstDash val="solid"/>
        </a:ln>
      </c:spPr>
      <c:txPr>
        <a:bodyPr/>
        <a:lstStyle/>
        <a:p>
          <a:pPr>
            <a:defRPr sz="1285"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no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0.71311</cdr:x>
      <cdr:y>0.00822</cdr:y>
    </cdr:from>
    <cdr:to>
      <cdr:x>0.98795</cdr:x>
      <cdr:y>0.08092</cdr:y>
    </cdr:to>
    <cdr:sp macro="" textlink="">
      <cdr:nvSpPr>
        <cdr:cNvPr id="3" name="テキスト ボックス 16"/>
        <cdr:cNvSpPr txBox="1"/>
      </cdr:nvSpPr>
      <cdr:spPr>
        <a:xfrm xmlns:a="http://schemas.openxmlformats.org/drawingml/2006/main">
          <a:off x="6302456" y="34791"/>
          <a:ext cx="2428939"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r"/>
          <a:r>
            <a:rPr kumimoji="1" lang="ja-JP" altLang="en-US" sz="1400" dirty="0" smtClean="0">
              <a:solidFill>
                <a:srgbClr val="0000FF"/>
              </a:solidFill>
            </a:rPr>
            <a:t>１箇所当たり事業費（百万円）　</a:t>
          </a:r>
          <a:endParaRPr kumimoji="1" lang="ja-JP" altLang="en-US" sz="1400" dirty="0">
            <a:solidFill>
              <a:srgbClr val="0000FF"/>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0"/>
            <a:ext cx="2949575" cy="496888"/>
          </a:xfrm>
          <a:prstGeom prst="rect">
            <a:avLst/>
          </a:prstGeom>
        </p:spPr>
        <p:txBody>
          <a:bodyPr vert="horz" lIns="91400" tIns="45701" rIns="91400" bIns="45701" rtlCol="0"/>
          <a:lstStyle>
            <a:lvl1pPr algn="l">
              <a:defRPr sz="1200"/>
            </a:lvl1pPr>
          </a:lstStyle>
          <a:p>
            <a:endParaRPr kumimoji="1" lang="ja-JP" altLang="en-US"/>
          </a:p>
        </p:txBody>
      </p:sp>
      <p:sp>
        <p:nvSpPr>
          <p:cNvPr id="3" name="日付プレースホルダ 2"/>
          <p:cNvSpPr>
            <a:spLocks noGrp="1"/>
          </p:cNvSpPr>
          <p:nvPr>
            <p:ph type="dt" idx="1"/>
          </p:nvPr>
        </p:nvSpPr>
        <p:spPr>
          <a:xfrm>
            <a:off x="3856038" y="0"/>
            <a:ext cx="2949575" cy="496888"/>
          </a:xfrm>
          <a:prstGeom prst="rect">
            <a:avLst/>
          </a:prstGeom>
        </p:spPr>
        <p:txBody>
          <a:bodyPr vert="horz" lIns="91400" tIns="45701" rIns="91400" bIns="45701" rtlCol="0"/>
          <a:lstStyle>
            <a:lvl1pPr algn="r">
              <a:defRPr sz="1200"/>
            </a:lvl1pPr>
          </a:lstStyle>
          <a:p>
            <a:fld id="{F41E0DA3-4C12-4CC1-8986-76D8118CF09B}" type="datetimeFigureOut">
              <a:rPr kumimoji="1" lang="ja-JP" altLang="en-US" smtClean="0"/>
              <a:pPr/>
              <a:t>2015/10/27</a:t>
            </a:fld>
            <a:endParaRPr kumimoji="1" lang="ja-JP" altLang="en-US"/>
          </a:p>
        </p:txBody>
      </p:sp>
      <p:sp>
        <p:nvSpPr>
          <p:cNvPr id="4" name="スライド イメージ プレースホルダ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00" tIns="45701" rIns="91400" bIns="45701" rtlCol="0" anchor="ctr"/>
          <a:lstStyle/>
          <a:p>
            <a:endParaRPr lang="ja-JP" altLang="en-US"/>
          </a:p>
        </p:txBody>
      </p:sp>
      <p:sp>
        <p:nvSpPr>
          <p:cNvPr id="5" name="ノート プレースホルダ 4"/>
          <p:cNvSpPr>
            <a:spLocks noGrp="1"/>
          </p:cNvSpPr>
          <p:nvPr>
            <p:ph type="body" sz="quarter" idx="3"/>
          </p:nvPr>
        </p:nvSpPr>
        <p:spPr>
          <a:xfrm>
            <a:off x="681042" y="4721229"/>
            <a:ext cx="5445125" cy="4471988"/>
          </a:xfrm>
          <a:prstGeom prst="rect">
            <a:avLst/>
          </a:prstGeom>
        </p:spPr>
        <p:txBody>
          <a:bodyPr vert="horz" lIns="91400" tIns="45701" rIns="91400" bIns="45701"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4" y="9440863"/>
            <a:ext cx="2949575" cy="496887"/>
          </a:xfrm>
          <a:prstGeom prst="rect">
            <a:avLst/>
          </a:prstGeom>
        </p:spPr>
        <p:txBody>
          <a:bodyPr vert="horz" lIns="91400" tIns="45701" rIns="91400" bIns="45701"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6038" y="9440863"/>
            <a:ext cx="2949575" cy="496887"/>
          </a:xfrm>
          <a:prstGeom prst="rect">
            <a:avLst/>
          </a:prstGeom>
        </p:spPr>
        <p:txBody>
          <a:bodyPr vert="horz" lIns="91400" tIns="45701" rIns="91400" bIns="45701" rtlCol="0" anchor="b"/>
          <a:lstStyle>
            <a:lvl1pPr algn="r">
              <a:defRPr sz="1200"/>
            </a:lvl1pPr>
          </a:lstStyle>
          <a:p>
            <a:fld id="{7E0FBC40-974E-48B3-A368-1DE21EEEEE81}" type="slidenum">
              <a:rPr kumimoji="1" lang="ja-JP" altLang="en-US" smtClean="0"/>
              <a:pPr/>
              <a:t>‹#›</a:t>
            </a:fld>
            <a:endParaRPr kumimoji="1" lang="ja-JP" altLang="en-US"/>
          </a:p>
        </p:txBody>
      </p:sp>
    </p:spTree>
    <p:extLst>
      <p:ext uri="{BB962C8B-B14F-4D97-AF65-F5344CB8AC3E}">
        <p14:creationId xmlns:p14="http://schemas.microsoft.com/office/powerpoint/2010/main" val="27128932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a:xfrm>
            <a:off x="712788" y="746125"/>
            <a:ext cx="5381625" cy="3725863"/>
          </a:xfrm>
          <a:ln/>
        </p:spPr>
      </p:sp>
      <p:sp>
        <p:nvSpPr>
          <p:cNvPr id="78852" name="スライド番号プレースホルダ 3"/>
          <p:cNvSpPr>
            <a:spLocks noGrp="1"/>
          </p:cNvSpPr>
          <p:nvPr>
            <p:ph type="sldNum" sz="quarter" idx="5"/>
          </p:nvPr>
        </p:nvSpPr>
        <p:spPr>
          <a:noFill/>
        </p:spPr>
        <p:txBody>
          <a:bodyPr/>
          <a:lstStyle/>
          <a:p>
            <a:fld id="{867F75C3-825D-4D9D-B250-6CB4E06EF498}" type="slidenum">
              <a:rPr lang="en-US" altLang="ja-JP">
                <a:solidFill>
                  <a:prstClr val="black"/>
                </a:solidFill>
                <a:latin typeface="Arial" pitchFamily="34" charset="0"/>
              </a:rPr>
              <a:pPr/>
              <a:t>1</a:t>
            </a:fld>
            <a:endParaRPr lang="en-US" altLang="ja-JP">
              <a:solidFill>
                <a:prstClr val="black"/>
              </a:solidFill>
              <a:latin typeface="Arial" pitchFamily="34" charset="0"/>
            </a:endParaRPr>
          </a:p>
        </p:txBody>
      </p:sp>
      <p:sp>
        <p:nvSpPr>
          <p:cNvPr id="2" name="ノート プレースホルダー 1"/>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1871240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9263" y="136525"/>
            <a:ext cx="4019550" cy="2782888"/>
          </a:xfrm>
        </p:spPr>
      </p:sp>
      <p:sp>
        <p:nvSpPr>
          <p:cNvPr id="4" name="スライド番号プレースホルダー 3"/>
          <p:cNvSpPr>
            <a:spLocks noGrp="1"/>
          </p:cNvSpPr>
          <p:nvPr>
            <p:ph type="sldNum" sz="quarter" idx="10"/>
          </p:nvPr>
        </p:nvSpPr>
        <p:spPr/>
        <p:txBody>
          <a:bodyPr/>
          <a:lstStyle/>
          <a:p>
            <a:fld id="{8A6247C6-D721-4714-A584-0B6A6A8E0586}" type="slidenum">
              <a:rPr lang="ja-JP" altLang="en-US" smtClean="0">
                <a:solidFill>
                  <a:prstClr val="black"/>
                </a:solidFill>
              </a:rPr>
              <a:pPr/>
              <a:t>2</a:t>
            </a:fld>
            <a:endParaRPr lang="ja-JP" altLang="en-US" dirty="0">
              <a:solidFill>
                <a:prstClr val="black"/>
              </a:solidFill>
            </a:endParaRPr>
          </a:p>
        </p:txBody>
      </p:sp>
      <p:sp>
        <p:nvSpPr>
          <p:cNvPr id="6" name="ノート プレースホルダー 5"/>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470738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ECC02148-DEDF-4B1E-B47E-6B438ACD8E67}" type="slidenum">
              <a:rPr lang="ja-JP" altLang="en-US" smtClean="0">
                <a:solidFill>
                  <a:prstClr val="black"/>
                </a:solidFill>
              </a:rPr>
              <a:pPr/>
              <a:t>3</a:t>
            </a:fld>
            <a:endParaRPr lang="ja-JP" altLang="en-US">
              <a:solidFill>
                <a:prstClr val="black"/>
              </a:solidFill>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35823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ECC02148-DEDF-4B1E-B47E-6B438ACD8E67}" type="slidenum">
              <a:rPr lang="ja-JP" altLang="en-US" smtClean="0">
                <a:solidFill>
                  <a:prstClr val="black"/>
                </a:solidFill>
              </a:rPr>
              <a:pPr/>
              <a:t>4</a:t>
            </a:fld>
            <a:endParaRPr lang="ja-JP" altLang="en-US">
              <a:solidFill>
                <a:prstClr val="black"/>
              </a:solidFill>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610623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Rot="1" noChangeAspect="1" noChangeArrowheads="1" noTextEdit="1"/>
          </p:cNvSpPr>
          <p:nvPr>
            <p:ph type="sldImg"/>
          </p:nvPr>
        </p:nvSpPr>
        <p:spPr>
          <a:ln/>
        </p:spPr>
      </p:sp>
      <p:sp>
        <p:nvSpPr>
          <p:cNvPr id="2" name="ノート プレースホルダー 1"/>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234222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266700"/>
            <a:ext cx="5381625" cy="3725863"/>
          </a:xfrm>
        </p:spPr>
      </p:sp>
      <p:sp>
        <p:nvSpPr>
          <p:cNvPr id="8" name="ノート プレースホルダー 7"/>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427248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86190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BD2C33F-437C-46BD-B542-873D3E5E47D8}" type="slidenum">
              <a:rPr lang="en-US" altLang="ja-JP">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F3D2F5C-C83F-4558-A9B3-3790DC00F445}" type="slidenum">
              <a:rPr lang="en-US" altLang="ja-JP">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FAAEB09-ADC5-49E9-BBB3-96854956320D}" type="slidenum">
              <a:rPr lang="en-US" altLang="ja-JP">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990600" y="277813"/>
            <a:ext cx="84201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990600" y="1600201"/>
            <a:ext cx="4127500" cy="45307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283200" y="1600201"/>
            <a:ext cx="4127500" cy="45307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440AC5D-9F48-470B-B500-44D56AA73CE7}" type="slidenum">
              <a:rPr lang="en-US" altLang="ja-JP">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974326C-3AAC-43D3-921B-5196480E3359}"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A127B1-151D-4E67-AD29-07F43EB419D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56985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974326C-3AAC-43D3-921B-5196480E3359}"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A127B1-151D-4E67-AD29-07F43EB419D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25319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974326C-3AAC-43D3-921B-5196480E3359}"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A127B1-151D-4E67-AD29-07F43EB419D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8625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974326C-3AAC-43D3-921B-5196480E3359}"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A127B1-151D-4E67-AD29-07F43EB419D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5468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974326C-3AAC-43D3-921B-5196480E3359}"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A127B1-151D-4E67-AD29-07F43EB419D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0432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974326C-3AAC-43D3-921B-5196480E3359}"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A127B1-151D-4E67-AD29-07F43EB419D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46429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4326C-3AAC-43D3-921B-5196480E3359}"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A127B1-151D-4E67-AD29-07F43EB419D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9676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9602645-A13D-4A28-B608-5DFC9D9ED364}" type="slidenum">
              <a:rPr lang="en-US" altLang="ja-JP">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974326C-3AAC-43D3-921B-5196480E3359}"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A127B1-151D-4E67-AD29-07F43EB419D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3669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974326C-3AAC-43D3-921B-5196480E3359}"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A127B1-151D-4E67-AD29-07F43EB419D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1824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974326C-3AAC-43D3-921B-5196480E3359}"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A127B1-151D-4E67-AD29-07F43EB419D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7438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974326C-3AAC-43D3-921B-5196480E3359}"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A127B1-151D-4E67-AD29-07F43EB419D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4648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1C78EB1-C332-4EA3-84BA-045C64865213}"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B4D742-656E-44AB-B4A5-895E5D02EE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3036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1C78EB1-C332-4EA3-84BA-045C64865213}"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B4D742-656E-44AB-B4A5-895E5D02EE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5299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333"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1C78EB1-C332-4EA3-84BA-045C64865213}"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B4D742-656E-44AB-B4A5-895E5D02EE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7218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3"/>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3"/>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1C78EB1-C332-4EA3-84BA-045C64865213}"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8B4D742-656E-44AB-B4A5-895E5D02EE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969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2" y="1535113"/>
            <a:ext cx="437859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2"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1C78EB1-C332-4EA3-84BA-045C64865213}"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8B4D742-656E-44AB-B4A5-895E5D02EE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97099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1C78EB1-C332-4EA3-84BA-045C64865213}"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8B4D742-656E-44AB-B4A5-895E5D02EE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615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70559D2-F775-4C7A-ACA5-69B6140086C6}" type="slidenum">
              <a:rPr lang="en-US" altLang="ja-JP">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1C78EB1-C332-4EA3-84BA-045C64865213}"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8B4D742-656E-44AB-B4A5-895E5D02EE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3146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167"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3"/>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1C78EB1-C332-4EA3-84BA-045C64865213}"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8B4D742-656E-44AB-B4A5-895E5D02EE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8991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67"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1C78EB1-C332-4EA3-84BA-045C64865213}"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8B4D742-656E-44AB-B4A5-895E5D02EE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5302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1C78EB1-C332-4EA3-84BA-045C64865213}"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B4D742-656E-44AB-B4A5-895E5D02EE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8492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1"/>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1C78EB1-C332-4EA3-84BA-045C64865213}"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B4D742-656E-44AB-B4A5-895E5D02EE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84848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2F53596-9C25-41A9-B36C-824343283B0C}"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370C11E-B702-4C0C-99F6-2DBCDEB634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7925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2F53596-9C25-41A9-B36C-824343283B0C}"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370C11E-B702-4C0C-99F6-2DBCDEB634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4387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2F53596-9C25-41A9-B36C-824343283B0C}"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370C11E-B702-4C0C-99F6-2DBCDEB634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26267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2F53596-9C25-41A9-B36C-824343283B0C}"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370C11E-B702-4C0C-99F6-2DBCDEB634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7677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2F53596-9C25-41A9-B36C-824343283B0C}"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370C11E-B702-4C0C-99F6-2DBCDEB634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4171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96ECDFB-BFD9-4ED5-B00A-19D96B4EB8DB}" type="slidenum">
              <a:rPr lang="en-US" altLang="ja-JP">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2F53596-9C25-41A9-B36C-824343283B0C}"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370C11E-B702-4C0C-99F6-2DBCDEB634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26672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F53596-9C25-41A9-B36C-824343283B0C}"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370C11E-B702-4C0C-99F6-2DBCDEB634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10616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2F53596-9C25-41A9-B36C-824343283B0C}"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370C11E-B702-4C0C-99F6-2DBCDEB634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2061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2F53596-9C25-41A9-B36C-824343283B0C}"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370C11E-B702-4C0C-99F6-2DBCDEB634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76787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2F53596-9C25-41A9-B36C-824343283B0C}"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370C11E-B702-4C0C-99F6-2DBCDEB634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20819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2F53596-9C25-41A9-B36C-824343283B0C}"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370C11E-B702-4C0C-99F6-2DBCDEB634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45484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AndTx">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990600" y="277813"/>
            <a:ext cx="84201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990600" y="1600201"/>
            <a:ext cx="4127500" cy="2189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990600" y="3941763"/>
            <a:ext cx="4127500" cy="21891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half" idx="3"/>
          </p:nvPr>
        </p:nvSpPr>
        <p:spPr>
          <a:xfrm>
            <a:off x="5283200" y="1600201"/>
            <a:ext cx="4127500" cy="45307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990600" y="6251575"/>
            <a:ext cx="2146300" cy="457200"/>
          </a:xfrm>
        </p:spPr>
        <p:txBody>
          <a:bodyPr/>
          <a:lstStyle>
            <a:lvl1pPr>
              <a:defRPr/>
            </a:lvl1pPr>
          </a:lstStyle>
          <a:p>
            <a:pPr>
              <a:defRPr/>
            </a:pPr>
            <a:endParaRPr lang="en-US" altLang="ja-JP">
              <a:solidFill>
                <a:prstClr val="black">
                  <a:tint val="75000"/>
                </a:prstClr>
              </a:solidFill>
            </a:endParaRPr>
          </a:p>
        </p:txBody>
      </p:sp>
      <p:sp>
        <p:nvSpPr>
          <p:cNvPr id="7" name="フッター プレースホルダ 6"/>
          <p:cNvSpPr>
            <a:spLocks noGrp="1"/>
          </p:cNvSpPr>
          <p:nvPr>
            <p:ph type="ftr" sz="quarter" idx="11"/>
          </p:nvPr>
        </p:nvSpPr>
        <p:spPr>
          <a:xfrm>
            <a:off x="3632200" y="6248400"/>
            <a:ext cx="3219450" cy="457200"/>
          </a:xfrm>
        </p:spPr>
        <p:txBody>
          <a:bodyPr/>
          <a:lstStyle>
            <a:lvl1pPr>
              <a:defRPr/>
            </a:lvl1pPr>
          </a:lstStyle>
          <a:p>
            <a:pPr>
              <a:defRPr/>
            </a:pPr>
            <a:endParaRPr lang="en-US" altLang="ja-JP">
              <a:solidFill>
                <a:prstClr val="black">
                  <a:tint val="75000"/>
                </a:prstClr>
              </a:solidFill>
            </a:endParaRPr>
          </a:p>
        </p:txBody>
      </p:sp>
      <p:sp>
        <p:nvSpPr>
          <p:cNvPr id="8" name="スライド番号プレースホルダ 7"/>
          <p:cNvSpPr>
            <a:spLocks noGrp="1"/>
          </p:cNvSpPr>
          <p:nvPr>
            <p:ph type="sldNum" sz="quarter" idx="12"/>
          </p:nvPr>
        </p:nvSpPr>
        <p:spPr>
          <a:xfrm>
            <a:off x="7346950" y="6248400"/>
            <a:ext cx="2063750" cy="457200"/>
          </a:xfrm>
        </p:spPr>
        <p:txBody>
          <a:bodyPr/>
          <a:lstStyle>
            <a:lvl1pPr>
              <a:defRPr/>
            </a:lvl1pPr>
          </a:lstStyle>
          <a:p>
            <a:pPr>
              <a:defRPr/>
            </a:pPr>
            <a:fld id="{9BA906EC-DEE2-409E-B230-6EC2F5FA5B7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57851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AC19FFB3-C693-4398-80AA-56BDC31E3FE6}" type="slidenum">
              <a:rPr lang="en-US" altLang="ja-JP">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BD1A88A3-118E-482A-812B-499F9A5A4205}" type="slidenum">
              <a:rPr lang="en-US" altLang="ja-JP">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406E767-9D25-43B4-A5C0-24B0F2A0436A}" type="slidenum">
              <a:rPr lang="en-US" altLang="ja-JP">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21FC6A4-A91A-4820-A752-DF9337FC2FA2}" type="slidenum">
              <a:rPr lang="en-US" altLang="ja-JP">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93E6C69-0034-4D7A-9737-F62AEC028A0B}" type="slidenum">
              <a:rPr lang="en-US" altLang="ja-JP">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ja-JP">
              <a:solidFill>
                <a:prstClr val="black">
                  <a:tint val="75000"/>
                </a:prstClr>
              </a:solidFill>
              <a:latin typeface="Garamond" pitchFamily="18" charset="0"/>
            </a:endParaRPr>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tLang="ja-JP">
              <a:solidFill>
                <a:prstClr val="black">
                  <a:tint val="75000"/>
                </a:prstClr>
              </a:solidFill>
              <a:latin typeface="Garamond" pitchFamily="18" charset="0"/>
            </a:endParaRPr>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D2F27BD-CB73-4662-A6C3-E8560B44E9EA}" type="slidenum">
              <a:rPr lang="en-US" altLang="ja-JP">
                <a:solidFill>
                  <a:prstClr val="black">
                    <a:tint val="75000"/>
                  </a:prstClr>
                </a:solidFill>
                <a:latin typeface="Garamond" pitchFamily="18" charset="0"/>
              </a:rPr>
              <a:pPr fontAlgn="base">
                <a:spcBef>
                  <a:spcPct val="0"/>
                </a:spcBef>
                <a:spcAft>
                  <a:spcPct val="0"/>
                </a:spcAft>
                <a:defRPr/>
              </a:pPr>
              <a:t>‹#›</a:t>
            </a:fld>
            <a:endParaRPr lang="en-US" altLang="ja-JP">
              <a:solidFill>
                <a:prstClr val="black">
                  <a:tint val="75000"/>
                </a:prstClr>
              </a:solidFill>
              <a:latin typeface="Garamond" pitchFamily="18" charset="0"/>
            </a:endParaRPr>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4326C-3AAC-43D3-921B-5196480E3359}"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127B1-151D-4E67-AD29-07F43EB419D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5525011"/>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E1C78EB1-C332-4EA3-84BA-045C64865213}"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D8B4D742-656E-44AB-B4A5-895E5D02EE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009955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53596-9C25-41A9-B36C-824343283B0C}" type="datetimeFigureOut">
              <a:rPr lang="ja-JP" altLang="en-US" smtClean="0">
                <a:solidFill>
                  <a:prstClr val="black">
                    <a:tint val="75000"/>
                  </a:prstClr>
                </a:solidFill>
              </a:rPr>
              <a:pPr/>
              <a:t>2015/10/27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0C11E-B702-4C0C-99F6-2DBCDEB634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8316525"/>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jpeg"/><Relationship Id="rId3" Type="http://schemas.openxmlformats.org/officeDocument/2006/relationships/notesSlide" Target="../notesSlides/notesSlide4.xml"/><Relationship Id="rId7" Type="http://schemas.openxmlformats.org/officeDocument/2006/relationships/image" Target="../media/image2.wmf"/><Relationship Id="rId12" Type="http://schemas.openxmlformats.org/officeDocument/2006/relationships/image" Target="../media/image7.jpeg"/><Relationship Id="rId2" Type="http://schemas.openxmlformats.org/officeDocument/2006/relationships/slideLayout" Target="../slideLayouts/slideLayout35.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jpeg"/><Relationship Id="rId5" Type="http://schemas.openxmlformats.org/officeDocument/2006/relationships/image" Target="../media/image1.wmf"/><Relationship Id="rId10" Type="http://schemas.openxmlformats.org/officeDocument/2006/relationships/image" Target="../media/image5.jpeg"/><Relationship Id="rId4" Type="http://schemas.openxmlformats.org/officeDocument/2006/relationships/oleObject" Target="../embeddings/oleObject1.bin"/><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7.png"/><Relationship Id="rId18" Type="http://schemas.openxmlformats.org/officeDocument/2006/relationships/package" Target="../embeddings/Microsoft_Excel_______2.xlsx"/><Relationship Id="rId3" Type="http://schemas.openxmlformats.org/officeDocument/2006/relationships/notesSlide" Target="../notesSlides/notesSlide6.xml"/><Relationship Id="rId21" Type="http://schemas.openxmlformats.org/officeDocument/2006/relationships/image" Target="../media/image22.png"/><Relationship Id="rId7" Type="http://schemas.openxmlformats.org/officeDocument/2006/relationships/image" Target="../media/image11.emf"/><Relationship Id="rId12" Type="http://schemas.openxmlformats.org/officeDocument/2006/relationships/image" Target="../media/image16.png"/><Relationship Id="rId17" Type="http://schemas.openxmlformats.org/officeDocument/2006/relationships/oleObject" Target="../embeddings/oleObject5.bin"/><Relationship Id="rId2" Type="http://schemas.openxmlformats.org/officeDocument/2006/relationships/slideLayout" Target="../slideLayouts/slideLayout35.xml"/><Relationship Id="rId16" Type="http://schemas.openxmlformats.org/officeDocument/2006/relationships/image" Target="../media/image20.jpeg"/><Relationship Id="rId20" Type="http://schemas.openxmlformats.org/officeDocument/2006/relationships/image" Target="../media/image21.png"/><Relationship Id="rId1" Type="http://schemas.openxmlformats.org/officeDocument/2006/relationships/vmlDrawing" Target="../drawings/vmlDrawing2.vml"/><Relationship Id="rId6" Type="http://schemas.openxmlformats.org/officeDocument/2006/relationships/oleObject" Target="../embeddings/Microsoft_Excel_97-2003_______1.xls"/><Relationship Id="rId11" Type="http://schemas.openxmlformats.org/officeDocument/2006/relationships/image" Target="../media/image15.png"/><Relationship Id="rId5" Type="http://schemas.openxmlformats.org/officeDocument/2006/relationships/oleObject" Target="../embeddings/oleObject3.bin"/><Relationship Id="rId15" Type="http://schemas.openxmlformats.org/officeDocument/2006/relationships/image" Target="../media/image19.png"/><Relationship Id="rId23" Type="http://schemas.openxmlformats.org/officeDocument/2006/relationships/image" Target="../media/image24.jpeg"/><Relationship Id="rId10" Type="http://schemas.openxmlformats.org/officeDocument/2006/relationships/image" Target="../media/image12.emf"/><Relationship Id="rId19" Type="http://schemas.openxmlformats.org/officeDocument/2006/relationships/image" Target="../media/image13.emf"/><Relationship Id="rId4" Type="http://schemas.openxmlformats.org/officeDocument/2006/relationships/image" Target="../media/image14.png"/><Relationship Id="rId9" Type="http://schemas.openxmlformats.org/officeDocument/2006/relationships/oleObject" Target="../embeddings/Microsoft_Excel_97-2003_______2.xls"/><Relationship Id="rId14" Type="http://schemas.openxmlformats.org/officeDocument/2006/relationships/image" Target="../media/image18.png"/><Relationship Id="rId22"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1"/>
          <p:cNvSpPr>
            <a:spLocks noGrp="1"/>
          </p:cNvSpPr>
          <p:nvPr>
            <p:ph type="title"/>
          </p:nvPr>
        </p:nvSpPr>
        <p:spPr>
          <a:xfrm>
            <a:off x="943955" y="1630364"/>
            <a:ext cx="8018090" cy="1417637"/>
          </a:xfrm>
        </p:spPr>
        <p:txBody>
          <a:bodyPr rtlCol="0">
            <a:normAutofit fontScale="90000"/>
          </a:bodyPr>
          <a:lstStyle/>
          <a:p>
            <a:pPr>
              <a:defRPr/>
            </a:pPr>
            <a:r>
              <a:rPr lang="ja-JP" altLang="en-US" b="1" dirty="0" smtClean="0">
                <a:latin typeface="游ゴシック" panose="020B0400000000000000" pitchFamily="50" charset="-128"/>
                <a:ea typeface="游ゴシック" panose="020B0400000000000000" pitchFamily="50" charset="-128"/>
              </a:rPr>
              <a:t>平成２７年度　</a:t>
            </a:r>
            <a:r>
              <a:rPr lang="en-US" altLang="ja-JP" b="1" dirty="0" smtClean="0">
                <a:latin typeface="游ゴシック" panose="020B0400000000000000" pitchFamily="50" charset="-128"/>
                <a:ea typeface="游ゴシック" panose="020B0400000000000000" pitchFamily="50" charset="-128"/>
              </a:rPr>
              <a:t/>
            </a:r>
            <a:br>
              <a:rPr lang="en-US" altLang="ja-JP" b="1" dirty="0" smtClean="0">
                <a:latin typeface="游ゴシック" panose="020B0400000000000000" pitchFamily="50" charset="-128"/>
                <a:ea typeface="游ゴシック" panose="020B0400000000000000" pitchFamily="50" charset="-128"/>
              </a:rPr>
            </a:br>
            <a:r>
              <a:rPr lang="ja-JP" altLang="en-US" b="1" dirty="0" smtClean="0">
                <a:latin typeface="游ゴシック" panose="020B0400000000000000" pitchFamily="50" charset="-128"/>
                <a:ea typeface="游ゴシック" panose="020B0400000000000000" pitchFamily="50" charset="-128"/>
              </a:rPr>
              <a:t>第３回富山県公共事業評価委員会</a:t>
            </a:r>
            <a:endParaRPr lang="ja-JP" altLang="en-US" b="1" dirty="0">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bwMode="auto">
          <a:xfrm>
            <a:off x="1295400" y="4106864"/>
            <a:ext cx="7772400" cy="1417637"/>
          </a:xfrm>
          <a:prstGeom prst="rect">
            <a:avLst/>
          </a:prstGeom>
          <a:noFill/>
          <a:ln w="9525">
            <a:noFill/>
            <a:miter lim="800000"/>
            <a:headEnd/>
            <a:tailEnd/>
          </a:ln>
        </p:spPr>
        <p:txBody>
          <a:bodyPr anchor="ctr"/>
          <a:lstStyle/>
          <a:p>
            <a:pPr algn="ctr" fontAlgn="base">
              <a:spcBef>
                <a:spcPct val="0"/>
              </a:spcBef>
              <a:spcAft>
                <a:spcPct val="0"/>
              </a:spcAft>
              <a:defRPr/>
            </a:pPr>
            <a:r>
              <a:rPr lang="ja-JP" altLang="en-US" sz="3200" b="1" dirty="0" smtClean="0">
                <a:latin typeface="游ゴシック" panose="020B0400000000000000" pitchFamily="50" charset="-128"/>
                <a:ea typeface="游ゴシック" panose="020B0400000000000000" pitchFamily="50" charset="-128"/>
              </a:rPr>
              <a:t>平成</a:t>
            </a:r>
            <a:r>
              <a:rPr lang="en-US" altLang="ja-JP" sz="3200" b="1" dirty="0" smtClean="0">
                <a:latin typeface="游ゴシック" panose="020B0400000000000000" pitchFamily="50" charset="-128"/>
                <a:ea typeface="游ゴシック" panose="020B0400000000000000" pitchFamily="50" charset="-128"/>
              </a:rPr>
              <a:t>27</a:t>
            </a:r>
            <a:r>
              <a:rPr lang="ja-JP" altLang="en-US" sz="3200" b="1" dirty="0" smtClean="0">
                <a:latin typeface="游ゴシック" panose="020B0400000000000000" pitchFamily="50" charset="-128"/>
                <a:ea typeface="游ゴシック" panose="020B0400000000000000" pitchFamily="50" charset="-128"/>
              </a:rPr>
              <a:t>年</a:t>
            </a:r>
            <a:r>
              <a:rPr lang="en-US" altLang="ja-JP" sz="3200" b="1" dirty="0" smtClean="0">
                <a:latin typeface="游ゴシック" panose="020B0400000000000000" pitchFamily="50" charset="-128"/>
                <a:ea typeface="游ゴシック" panose="020B0400000000000000" pitchFamily="50" charset="-128"/>
              </a:rPr>
              <a:t>10</a:t>
            </a:r>
            <a:r>
              <a:rPr lang="ja-JP" altLang="en-US" sz="3200" b="1" dirty="0" smtClean="0">
                <a:latin typeface="游ゴシック" panose="020B0400000000000000" pitchFamily="50" charset="-128"/>
                <a:ea typeface="游ゴシック" panose="020B0400000000000000" pitchFamily="50" charset="-128"/>
              </a:rPr>
              <a:t>月</a:t>
            </a:r>
            <a:r>
              <a:rPr lang="en-US" altLang="ja-JP" sz="3200" b="1" dirty="0" smtClean="0">
                <a:latin typeface="游ゴシック" panose="020B0400000000000000" pitchFamily="50" charset="-128"/>
                <a:ea typeface="游ゴシック" panose="020B0400000000000000" pitchFamily="50" charset="-128"/>
              </a:rPr>
              <a:t>28</a:t>
            </a:r>
            <a:r>
              <a:rPr lang="ja-JP" altLang="en-US" sz="3200" b="1" dirty="0" smtClean="0">
                <a:latin typeface="游ゴシック" panose="020B0400000000000000" pitchFamily="50" charset="-128"/>
                <a:ea typeface="游ゴシック" panose="020B0400000000000000" pitchFamily="50" charset="-128"/>
              </a:rPr>
              <a:t>日</a:t>
            </a:r>
            <a:endParaRPr lang="en-US" altLang="ja-JP" sz="3200" b="1" dirty="0">
              <a:latin typeface="游ゴシック" panose="020B0400000000000000" pitchFamily="50" charset="-128"/>
              <a:ea typeface="游ゴシック" panose="020B0400000000000000" pitchFamily="50" charset="-128"/>
            </a:endParaRPr>
          </a:p>
          <a:p>
            <a:pPr algn="ctr" fontAlgn="base">
              <a:spcBef>
                <a:spcPct val="0"/>
              </a:spcBef>
              <a:spcAft>
                <a:spcPct val="0"/>
              </a:spcAft>
              <a:defRPr/>
            </a:pPr>
            <a:r>
              <a:rPr lang="ja-JP" altLang="en-US" sz="3200" b="1" dirty="0">
                <a:latin typeface="游ゴシック" panose="020B0400000000000000" pitchFamily="50" charset="-128"/>
                <a:ea typeface="游ゴシック" panose="020B0400000000000000" pitchFamily="50" charset="-128"/>
              </a:rPr>
              <a:t>富山県　土木部</a:t>
            </a:r>
          </a:p>
        </p:txBody>
      </p:sp>
      <p:sp>
        <p:nvSpPr>
          <p:cNvPr id="3" name="テキスト ボックス 2"/>
          <p:cNvSpPr txBox="1"/>
          <p:nvPr/>
        </p:nvSpPr>
        <p:spPr>
          <a:xfrm>
            <a:off x="8522932" y="92350"/>
            <a:ext cx="1292341" cy="369332"/>
          </a:xfrm>
          <a:prstGeom prst="rect">
            <a:avLst/>
          </a:prstGeom>
          <a:noFill/>
          <a:ln w="25400">
            <a:solidFill>
              <a:schemeClr val="tx1"/>
            </a:solidFill>
          </a:ln>
        </p:spPr>
        <p:txBody>
          <a:bodyPr wrap="none" rtlCol="0">
            <a:spAutoFit/>
          </a:bodyPr>
          <a:lstStyle/>
          <a:p>
            <a:r>
              <a:rPr kumimoji="1" lang="ja-JP" altLang="en-US" b="1" dirty="0" smtClean="0">
                <a:latin typeface="游ゴシック" panose="020B0400000000000000" pitchFamily="50" charset="-128"/>
                <a:ea typeface="游ゴシック" panose="020B0400000000000000" pitchFamily="50" charset="-128"/>
              </a:rPr>
              <a:t>資料</a:t>
            </a:r>
            <a:r>
              <a:rPr kumimoji="1" lang="en-US" altLang="ja-JP" b="1" dirty="0" smtClean="0">
                <a:latin typeface="游ゴシック" panose="020B0400000000000000" pitchFamily="50" charset="-128"/>
                <a:ea typeface="游ゴシック" panose="020B0400000000000000" pitchFamily="50" charset="-128"/>
              </a:rPr>
              <a:t>No.12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0" y="0"/>
            <a:ext cx="9906000" cy="609600"/>
          </a:xfrm>
          <a:prstGeom prst="rect">
            <a:avLst/>
          </a:prstGeom>
          <a:solidFill>
            <a:schemeClr val="accent1">
              <a:lumMod val="50000"/>
            </a:schemeClr>
          </a:solidFill>
        </p:spPr>
        <p:txBody>
          <a:bodyPr wrap="none" rtlCol="0" anchor="ctr">
            <a:noAutofit/>
          </a:bodyPr>
          <a:lstStyle/>
          <a:p>
            <a:pPr algn="ctr"/>
            <a:r>
              <a:rPr lang="ja-JP" altLang="en-US" sz="2800" b="1" dirty="0" smtClean="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lang="ja-JP" altLang="en-US" sz="2400" b="1" dirty="0" smtClean="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公共事業の進め方</a:t>
            </a:r>
            <a:r>
              <a:rPr lang="ja-JP" altLang="en-US" sz="2000" b="1" dirty="0" smtClean="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（道路整備事業の場合）</a:t>
            </a:r>
            <a:endParaRPr lang="ja-JP" altLang="en-US" sz="2000" b="1"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7" name="角丸四角形 6"/>
          <p:cNvSpPr/>
          <p:nvPr/>
        </p:nvSpPr>
        <p:spPr>
          <a:xfrm>
            <a:off x="505703" y="797271"/>
            <a:ext cx="2664000" cy="970478"/>
          </a:xfrm>
          <a:prstGeom prst="roundRect">
            <a:avLst/>
          </a:prstGeom>
          <a:solidFill>
            <a:schemeClr val="bg1">
              <a:lumMod val="95000"/>
            </a:schemeClr>
          </a:solidFill>
          <a:ln w="254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b="1" dirty="0" smtClean="0">
                <a:solidFill>
                  <a:prstClr val="black"/>
                </a:solidFill>
                <a:latin typeface="メイリオ" panose="020B0604030504040204" pitchFamily="50" charset="-128"/>
                <a:ea typeface="メイリオ" panose="020B0604030504040204" pitchFamily="50" charset="-128"/>
              </a:rPr>
              <a:t>①事業計画</a:t>
            </a:r>
            <a:endParaRPr lang="en-US" altLang="ja-JP" b="1" dirty="0" smtClean="0">
              <a:solidFill>
                <a:prstClr val="black"/>
              </a:solidFill>
              <a:latin typeface="メイリオ" panose="020B0604030504040204" pitchFamily="50" charset="-128"/>
              <a:ea typeface="メイリオ" panose="020B0604030504040204" pitchFamily="50" charset="-128"/>
            </a:endParaRPr>
          </a:p>
          <a:p>
            <a:pPr>
              <a:spcBef>
                <a:spcPts val="600"/>
              </a:spcBef>
            </a:pPr>
            <a:r>
              <a:rPr lang="ja-JP" altLang="en-US" sz="1400" dirty="0" smtClean="0">
                <a:solidFill>
                  <a:prstClr val="black"/>
                </a:solidFill>
                <a:latin typeface="メイリオ" panose="020B0604030504040204" pitchFamily="50" charset="-128"/>
                <a:ea typeface="メイリオ" panose="020B0604030504040204" pitchFamily="50" charset="-128"/>
              </a:rPr>
              <a:t>地域の現状や将来の展望を基に、事業計画を立案する</a:t>
            </a:r>
            <a:endParaRPr lang="ja-JP" altLang="en-US" sz="1400" dirty="0">
              <a:solidFill>
                <a:prstClr val="black"/>
              </a:solidFill>
              <a:latin typeface="メイリオ" panose="020B0604030504040204" pitchFamily="50" charset="-128"/>
              <a:ea typeface="メイリオ" panose="020B0604030504040204" pitchFamily="50" charset="-128"/>
            </a:endParaRPr>
          </a:p>
        </p:txBody>
      </p:sp>
      <p:sp>
        <p:nvSpPr>
          <p:cNvPr id="19" name="角丸四角形 18"/>
          <p:cNvSpPr/>
          <p:nvPr/>
        </p:nvSpPr>
        <p:spPr>
          <a:xfrm>
            <a:off x="3565353" y="797271"/>
            <a:ext cx="2664000" cy="970478"/>
          </a:xfrm>
          <a:prstGeom prst="roundRect">
            <a:avLst/>
          </a:prstGeom>
          <a:solidFill>
            <a:schemeClr val="bg1">
              <a:lumMod val="95000"/>
            </a:schemeClr>
          </a:solidFill>
          <a:ln w="254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b="1" dirty="0" smtClean="0">
                <a:solidFill>
                  <a:prstClr val="black"/>
                </a:solidFill>
                <a:latin typeface="メイリオ" panose="020B0604030504040204" pitchFamily="50" charset="-128"/>
                <a:ea typeface="メイリオ" panose="020B0604030504040204" pitchFamily="50" charset="-128"/>
              </a:rPr>
              <a:t>②事業説明</a:t>
            </a:r>
            <a:endParaRPr lang="en-US" altLang="ja-JP" b="1" dirty="0" smtClean="0">
              <a:solidFill>
                <a:prstClr val="black"/>
              </a:solidFill>
              <a:latin typeface="メイリオ" panose="020B0604030504040204" pitchFamily="50" charset="-128"/>
              <a:ea typeface="メイリオ" panose="020B0604030504040204" pitchFamily="50" charset="-128"/>
            </a:endParaRPr>
          </a:p>
          <a:p>
            <a:pPr>
              <a:spcBef>
                <a:spcPts val="600"/>
              </a:spcBef>
            </a:pPr>
            <a:r>
              <a:rPr lang="ja-JP" altLang="en-US" sz="1400" dirty="0" smtClean="0">
                <a:solidFill>
                  <a:prstClr val="black"/>
                </a:solidFill>
                <a:latin typeface="メイリオ" panose="020B0604030504040204" pitchFamily="50" charset="-128"/>
                <a:ea typeface="メイリオ" panose="020B0604030504040204" pitchFamily="50" charset="-128"/>
              </a:rPr>
              <a:t>地元に対し、事業計画を説明し、ご理解・ご協力を求める</a:t>
            </a:r>
            <a:endParaRPr lang="ja-JP" altLang="en-US" sz="1400" dirty="0">
              <a:solidFill>
                <a:prstClr val="black"/>
              </a:solidFill>
              <a:latin typeface="メイリオ" panose="020B0604030504040204" pitchFamily="50" charset="-128"/>
              <a:ea typeface="メイリオ" panose="020B0604030504040204" pitchFamily="50" charset="-128"/>
            </a:endParaRPr>
          </a:p>
        </p:txBody>
      </p:sp>
      <p:sp>
        <p:nvSpPr>
          <p:cNvPr id="20" name="角丸四角形 19"/>
          <p:cNvSpPr/>
          <p:nvPr/>
        </p:nvSpPr>
        <p:spPr>
          <a:xfrm>
            <a:off x="6625003" y="797271"/>
            <a:ext cx="2664000" cy="970478"/>
          </a:xfrm>
          <a:prstGeom prst="roundRect">
            <a:avLst/>
          </a:prstGeom>
          <a:solidFill>
            <a:schemeClr val="bg1">
              <a:lumMod val="95000"/>
            </a:schemeClr>
          </a:solidFill>
          <a:ln w="254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b="1" dirty="0" smtClean="0">
                <a:solidFill>
                  <a:prstClr val="black"/>
                </a:solidFill>
                <a:latin typeface="メイリオ" panose="020B0604030504040204" pitchFamily="50" charset="-128"/>
                <a:ea typeface="メイリオ" panose="020B0604030504040204" pitchFamily="50" charset="-128"/>
              </a:rPr>
              <a:t>③調査・測量</a:t>
            </a:r>
            <a:endParaRPr lang="en-US" altLang="ja-JP" b="1" dirty="0" smtClean="0">
              <a:solidFill>
                <a:prstClr val="black"/>
              </a:solidFill>
              <a:latin typeface="メイリオ" panose="020B0604030504040204" pitchFamily="50" charset="-128"/>
              <a:ea typeface="メイリオ" panose="020B0604030504040204" pitchFamily="50" charset="-128"/>
            </a:endParaRPr>
          </a:p>
          <a:p>
            <a:pPr>
              <a:spcBef>
                <a:spcPts val="600"/>
              </a:spcBef>
            </a:pPr>
            <a:r>
              <a:rPr lang="ja-JP" altLang="en-US" sz="1400" dirty="0" smtClean="0">
                <a:solidFill>
                  <a:prstClr val="black"/>
                </a:solidFill>
                <a:latin typeface="メイリオ" panose="020B0604030504040204" pitchFamily="50" charset="-128"/>
                <a:ea typeface="メイリオ" panose="020B0604030504040204" pitchFamily="50" charset="-128"/>
              </a:rPr>
              <a:t>道路設計</a:t>
            </a:r>
            <a:r>
              <a:rPr lang="ja-JP" altLang="en-US" sz="1400" dirty="0">
                <a:solidFill>
                  <a:prstClr val="black"/>
                </a:solidFill>
                <a:latin typeface="メイリオ" panose="020B0604030504040204" pitchFamily="50" charset="-128"/>
                <a:ea typeface="メイリオ" panose="020B0604030504040204" pitchFamily="50" charset="-128"/>
              </a:rPr>
              <a:t>の</a:t>
            </a:r>
            <a:r>
              <a:rPr lang="ja-JP" altLang="en-US" sz="1400" dirty="0" smtClean="0">
                <a:solidFill>
                  <a:prstClr val="black"/>
                </a:solidFill>
                <a:latin typeface="メイリオ" panose="020B0604030504040204" pitchFamily="50" charset="-128"/>
                <a:ea typeface="メイリオ" panose="020B0604030504040204" pitchFamily="50" charset="-128"/>
              </a:rPr>
              <a:t>ために必要な調査や測量を行う</a:t>
            </a:r>
            <a:endParaRPr lang="ja-JP" altLang="en-US" sz="1400" dirty="0">
              <a:solidFill>
                <a:prstClr val="black"/>
              </a:solidFill>
              <a:latin typeface="メイリオ" panose="020B0604030504040204" pitchFamily="50" charset="-128"/>
              <a:ea typeface="メイリオ" panose="020B0604030504040204" pitchFamily="50" charset="-128"/>
            </a:endParaRPr>
          </a:p>
        </p:txBody>
      </p:sp>
      <p:sp>
        <p:nvSpPr>
          <p:cNvPr id="21" name="角丸四角形 20"/>
          <p:cNvSpPr/>
          <p:nvPr/>
        </p:nvSpPr>
        <p:spPr>
          <a:xfrm>
            <a:off x="505703" y="2389067"/>
            <a:ext cx="2664000" cy="970478"/>
          </a:xfrm>
          <a:prstGeom prst="roundRect">
            <a:avLst/>
          </a:prstGeom>
          <a:solidFill>
            <a:schemeClr val="bg1">
              <a:lumMod val="95000"/>
            </a:schemeClr>
          </a:solidFill>
          <a:ln w="254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b="1" dirty="0" smtClean="0">
                <a:solidFill>
                  <a:prstClr val="black"/>
                </a:solidFill>
                <a:latin typeface="メイリオ" panose="020B0604030504040204" pitchFamily="50" charset="-128"/>
                <a:ea typeface="メイリオ" panose="020B0604030504040204" pitchFamily="50" charset="-128"/>
              </a:rPr>
              <a:t>④道路設計</a:t>
            </a:r>
            <a:endParaRPr lang="en-US" altLang="ja-JP" b="1" dirty="0" smtClean="0">
              <a:solidFill>
                <a:prstClr val="black"/>
              </a:solidFill>
              <a:latin typeface="メイリオ" panose="020B0604030504040204" pitchFamily="50" charset="-128"/>
              <a:ea typeface="メイリオ" panose="020B0604030504040204" pitchFamily="50" charset="-128"/>
            </a:endParaRPr>
          </a:p>
          <a:p>
            <a:pPr>
              <a:spcBef>
                <a:spcPts val="600"/>
              </a:spcBef>
            </a:pPr>
            <a:r>
              <a:rPr lang="ja-JP" altLang="en-US" sz="1400" dirty="0" smtClean="0">
                <a:solidFill>
                  <a:prstClr val="black"/>
                </a:solidFill>
                <a:latin typeface="メイリオ" panose="020B0604030504040204" pitchFamily="50" charset="-128"/>
                <a:ea typeface="メイリオ" panose="020B0604030504040204" pitchFamily="50" charset="-128"/>
              </a:rPr>
              <a:t>調査・測量結果をもとに、道路の設計図を作成する</a:t>
            </a:r>
            <a:endParaRPr lang="ja-JP" altLang="en-US" sz="1400" dirty="0">
              <a:solidFill>
                <a:prstClr val="black"/>
              </a:solidFill>
              <a:latin typeface="メイリオ" panose="020B0604030504040204" pitchFamily="50" charset="-128"/>
              <a:ea typeface="メイリオ" panose="020B0604030504040204" pitchFamily="50" charset="-128"/>
            </a:endParaRPr>
          </a:p>
        </p:txBody>
      </p:sp>
      <p:sp>
        <p:nvSpPr>
          <p:cNvPr id="22" name="角丸四角形 21"/>
          <p:cNvSpPr/>
          <p:nvPr/>
        </p:nvSpPr>
        <p:spPr>
          <a:xfrm>
            <a:off x="3565353" y="2389067"/>
            <a:ext cx="2664000" cy="970478"/>
          </a:xfrm>
          <a:prstGeom prst="roundRect">
            <a:avLst/>
          </a:prstGeom>
          <a:solidFill>
            <a:schemeClr val="bg1">
              <a:lumMod val="95000"/>
            </a:schemeClr>
          </a:solidFill>
          <a:ln w="254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b="1" dirty="0" smtClean="0">
                <a:solidFill>
                  <a:prstClr val="black"/>
                </a:solidFill>
                <a:latin typeface="メイリオ" panose="020B0604030504040204" pitchFamily="50" charset="-128"/>
                <a:ea typeface="メイリオ" panose="020B0604030504040204" pitchFamily="50" charset="-128"/>
              </a:rPr>
              <a:t>⑤道路計画説明</a:t>
            </a:r>
            <a:endParaRPr lang="en-US" altLang="ja-JP" b="1" dirty="0" smtClean="0">
              <a:solidFill>
                <a:prstClr val="black"/>
              </a:solidFill>
              <a:latin typeface="メイリオ" panose="020B0604030504040204" pitchFamily="50" charset="-128"/>
              <a:ea typeface="メイリオ" panose="020B0604030504040204" pitchFamily="50" charset="-128"/>
            </a:endParaRPr>
          </a:p>
          <a:p>
            <a:pPr>
              <a:spcBef>
                <a:spcPts val="600"/>
              </a:spcBef>
            </a:pPr>
            <a:r>
              <a:rPr lang="ja-JP" altLang="en-US" sz="1400" dirty="0">
                <a:solidFill>
                  <a:prstClr val="black"/>
                </a:solidFill>
                <a:latin typeface="メイリオ" panose="020B0604030504040204" pitchFamily="50" charset="-128"/>
                <a:ea typeface="メイリオ" panose="020B0604030504040204" pitchFamily="50" charset="-128"/>
              </a:rPr>
              <a:t>地元に</a:t>
            </a:r>
            <a:r>
              <a:rPr lang="ja-JP" altLang="en-US" sz="1400" dirty="0" smtClean="0">
                <a:solidFill>
                  <a:prstClr val="black"/>
                </a:solidFill>
                <a:latin typeface="メイリオ" panose="020B0604030504040204" pitchFamily="50" charset="-128"/>
                <a:ea typeface="メイリオ" panose="020B0604030504040204" pitchFamily="50" charset="-128"/>
              </a:rPr>
              <a:t>対し</a:t>
            </a:r>
            <a:r>
              <a:rPr lang="ja-JP" altLang="en-US" sz="1400" dirty="0">
                <a:solidFill>
                  <a:prstClr val="black"/>
                </a:solidFill>
                <a:latin typeface="メイリオ" panose="020B0604030504040204" pitchFamily="50" charset="-128"/>
                <a:ea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rPr>
              <a:t>設計図をもとに詳細な道路計画を説明する</a:t>
            </a:r>
            <a:endParaRPr lang="ja-JP" altLang="en-US" sz="1400" dirty="0">
              <a:solidFill>
                <a:prstClr val="black"/>
              </a:solidFill>
              <a:latin typeface="メイリオ" panose="020B0604030504040204" pitchFamily="50" charset="-128"/>
              <a:ea typeface="メイリオ" panose="020B0604030504040204" pitchFamily="50" charset="-128"/>
            </a:endParaRPr>
          </a:p>
        </p:txBody>
      </p:sp>
      <p:sp>
        <p:nvSpPr>
          <p:cNvPr id="24" name="角丸四角形 23"/>
          <p:cNvSpPr/>
          <p:nvPr/>
        </p:nvSpPr>
        <p:spPr>
          <a:xfrm>
            <a:off x="6625003" y="2389067"/>
            <a:ext cx="2664000" cy="970478"/>
          </a:xfrm>
          <a:prstGeom prst="roundRect">
            <a:avLst/>
          </a:prstGeom>
          <a:solidFill>
            <a:schemeClr val="bg1">
              <a:lumMod val="95000"/>
            </a:schemeClr>
          </a:solidFill>
          <a:ln w="254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b="1" dirty="0" smtClean="0">
                <a:solidFill>
                  <a:prstClr val="black"/>
                </a:solidFill>
                <a:latin typeface="メイリオ" panose="020B0604030504040204" pitchFamily="50" charset="-128"/>
                <a:ea typeface="メイリオ" panose="020B0604030504040204" pitchFamily="50" charset="-128"/>
              </a:rPr>
              <a:t>⑥用地測量・建物調査</a:t>
            </a:r>
            <a:endParaRPr lang="en-US" altLang="ja-JP" b="1" dirty="0" smtClean="0">
              <a:solidFill>
                <a:prstClr val="black"/>
              </a:solidFill>
              <a:latin typeface="メイリオ" panose="020B0604030504040204" pitchFamily="50" charset="-128"/>
              <a:ea typeface="メイリオ" panose="020B0604030504040204" pitchFamily="50" charset="-128"/>
            </a:endParaRPr>
          </a:p>
          <a:p>
            <a:pPr>
              <a:spcBef>
                <a:spcPts val="600"/>
              </a:spcBef>
            </a:pPr>
            <a:r>
              <a:rPr lang="ja-JP" altLang="en-US" sz="1400" dirty="0" smtClean="0">
                <a:solidFill>
                  <a:prstClr val="black"/>
                </a:solidFill>
                <a:latin typeface="メイリオ" panose="020B0604030504040204" pitchFamily="50" charset="-128"/>
                <a:ea typeface="メイリオ" panose="020B0604030504040204" pitchFamily="50" charset="-128"/>
              </a:rPr>
              <a:t>買収する土地面積、建物の移転費用などを調査・算出する</a:t>
            </a:r>
            <a:endParaRPr lang="ja-JP" altLang="en-US" sz="1400" dirty="0">
              <a:solidFill>
                <a:prstClr val="black"/>
              </a:solidFill>
              <a:latin typeface="メイリオ" panose="020B0604030504040204" pitchFamily="50" charset="-128"/>
              <a:ea typeface="メイリオ" panose="020B0604030504040204" pitchFamily="50" charset="-128"/>
            </a:endParaRPr>
          </a:p>
        </p:txBody>
      </p:sp>
      <p:sp>
        <p:nvSpPr>
          <p:cNvPr id="25" name="角丸四角形 24"/>
          <p:cNvSpPr/>
          <p:nvPr/>
        </p:nvSpPr>
        <p:spPr>
          <a:xfrm>
            <a:off x="505703" y="3975884"/>
            <a:ext cx="2664000" cy="970478"/>
          </a:xfrm>
          <a:prstGeom prst="roundRect">
            <a:avLst/>
          </a:prstGeom>
          <a:solidFill>
            <a:schemeClr val="bg1">
              <a:lumMod val="95000"/>
            </a:schemeClr>
          </a:solidFill>
          <a:ln w="254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b="1" dirty="0" smtClean="0">
                <a:solidFill>
                  <a:prstClr val="black"/>
                </a:solidFill>
                <a:latin typeface="メイリオ" panose="020B0604030504040204" pitchFamily="50" charset="-128"/>
                <a:ea typeface="メイリオ" panose="020B0604030504040204" pitchFamily="50" charset="-128"/>
              </a:rPr>
              <a:t>⑦用地</a:t>
            </a:r>
            <a:r>
              <a:rPr lang="ja-JP" altLang="en-US" b="1" dirty="0">
                <a:solidFill>
                  <a:prstClr val="black"/>
                </a:solidFill>
                <a:latin typeface="メイリオ" panose="020B0604030504040204" pitchFamily="50" charset="-128"/>
                <a:ea typeface="メイリオ" panose="020B0604030504040204" pitchFamily="50" charset="-128"/>
              </a:rPr>
              <a:t>補償交渉</a:t>
            </a:r>
            <a:endParaRPr lang="en-US" altLang="ja-JP" b="1" dirty="0">
              <a:solidFill>
                <a:prstClr val="black"/>
              </a:solidFill>
              <a:latin typeface="メイリオ" panose="020B0604030504040204" pitchFamily="50" charset="-128"/>
              <a:ea typeface="メイリオ" panose="020B0604030504040204" pitchFamily="50" charset="-128"/>
            </a:endParaRPr>
          </a:p>
          <a:p>
            <a:pPr>
              <a:spcBef>
                <a:spcPts val="600"/>
              </a:spcBef>
            </a:pPr>
            <a:r>
              <a:rPr lang="ja-JP" altLang="en-US" sz="1400" dirty="0">
                <a:solidFill>
                  <a:prstClr val="black"/>
                </a:solidFill>
                <a:latin typeface="メイリオ" panose="020B0604030504040204" pitchFamily="50" charset="-128"/>
                <a:ea typeface="メイリオ" panose="020B0604030504040204" pitchFamily="50" charset="-128"/>
              </a:rPr>
              <a:t>地権者と交渉し、事業用地を譲っていただく</a:t>
            </a:r>
            <a:endParaRPr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26" name="角丸四角形 25"/>
          <p:cNvSpPr/>
          <p:nvPr/>
        </p:nvSpPr>
        <p:spPr>
          <a:xfrm>
            <a:off x="3565353" y="3975884"/>
            <a:ext cx="2664000" cy="970478"/>
          </a:xfrm>
          <a:prstGeom prst="roundRect">
            <a:avLst/>
          </a:prstGeom>
          <a:solidFill>
            <a:schemeClr val="bg1">
              <a:lumMod val="95000"/>
            </a:schemeClr>
          </a:solidFill>
          <a:ln w="254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b="1" dirty="0" smtClean="0">
                <a:solidFill>
                  <a:prstClr val="black"/>
                </a:solidFill>
                <a:latin typeface="メイリオ" panose="020B0604030504040204" pitchFamily="50" charset="-128"/>
                <a:ea typeface="メイリオ" panose="020B0604030504040204" pitchFamily="50" charset="-128"/>
              </a:rPr>
              <a:t>⑧工事</a:t>
            </a:r>
            <a:r>
              <a:rPr lang="ja-JP" altLang="en-US" b="1" dirty="0">
                <a:solidFill>
                  <a:prstClr val="black"/>
                </a:solidFill>
                <a:latin typeface="メイリオ" panose="020B0604030504040204" pitchFamily="50" charset="-128"/>
                <a:ea typeface="メイリオ" panose="020B0604030504040204" pitchFamily="50" charset="-128"/>
              </a:rPr>
              <a:t>の発注</a:t>
            </a:r>
            <a:endParaRPr lang="en-US" altLang="ja-JP" b="1" dirty="0">
              <a:solidFill>
                <a:prstClr val="black"/>
              </a:solidFill>
              <a:latin typeface="メイリオ" panose="020B0604030504040204" pitchFamily="50" charset="-128"/>
              <a:ea typeface="メイリオ" panose="020B0604030504040204" pitchFamily="50" charset="-128"/>
            </a:endParaRPr>
          </a:p>
          <a:p>
            <a:pPr>
              <a:spcBef>
                <a:spcPts val="600"/>
              </a:spcBef>
            </a:pPr>
            <a:r>
              <a:rPr lang="ja-JP" altLang="en-US" sz="1400" dirty="0">
                <a:solidFill>
                  <a:prstClr val="black"/>
                </a:solidFill>
                <a:latin typeface="メイリオ" panose="020B0604030504040204" pitchFamily="50" charset="-128"/>
                <a:ea typeface="メイリオ" panose="020B0604030504040204" pitchFamily="50" charset="-128"/>
              </a:rPr>
              <a:t>設計図等をもとに工事価格を算出し、入札を行う</a:t>
            </a:r>
          </a:p>
        </p:txBody>
      </p:sp>
      <p:sp>
        <p:nvSpPr>
          <p:cNvPr id="27" name="角丸四角形 26"/>
          <p:cNvSpPr/>
          <p:nvPr/>
        </p:nvSpPr>
        <p:spPr>
          <a:xfrm>
            <a:off x="6625003" y="3973303"/>
            <a:ext cx="2664000" cy="970478"/>
          </a:xfrm>
          <a:prstGeom prst="roundRect">
            <a:avLst/>
          </a:prstGeom>
          <a:solidFill>
            <a:schemeClr val="bg1">
              <a:lumMod val="95000"/>
            </a:schemeClr>
          </a:solidFill>
          <a:ln w="254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b="1" dirty="0" smtClean="0">
                <a:solidFill>
                  <a:prstClr val="black"/>
                </a:solidFill>
                <a:latin typeface="メイリオ" panose="020B0604030504040204" pitchFamily="50" charset="-128"/>
                <a:ea typeface="メイリオ" panose="020B0604030504040204" pitchFamily="50" charset="-128"/>
              </a:rPr>
              <a:t>⑨工事の施工</a:t>
            </a:r>
            <a:endParaRPr lang="en-US" altLang="ja-JP" b="1" dirty="0">
              <a:solidFill>
                <a:prstClr val="black"/>
              </a:solidFill>
              <a:latin typeface="メイリオ" panose="020B0604030504040204" pitchFamily="50" charset="-128"/>
              <a:ea typeface="メイリオ" panose="020B0604030504040204" pitchFamily="50" charset="-128"/>
            </a:endParaRPr>
          </a:p>
          <a:p>
            <a:pPr>
              <a:spcBef>
                <a:spcPts val="600"/>
              </a:spcBef>
            </a:pPr>
            <a:r>
              <a:rPr lang="ja-JP" altLang="en-US" sz="1400" dirty="0">
                <a:solidFill>
                  <a:prstClr val="black"/>
                </a:solidFill>
                <a:latin typeface="メイリオ" panose="020B0604030504040204" pitchFamily="50" charset="-128"/>
                <a:ea typeface="メイリオ" panose="020B0604030504040204" pitchFamily="50" charset="-128"/>
              </a:rPr>
              <a:t>設計図、仕様書等をもとに資材を調達し、工事を施工する</a:t>
            </a:r>
            <a:endParaRPr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28" name="角丸四角形 27"/>
          <p:cNvSpPr/>
          <p:nvPr/>
        </p:nvSpPr>
        <p:spPr>
          <a:xfrm>
            <a:off x="505703" y="5566042"/>
            <a:ext cx="2664000" cy="970478"/>
          </a:xfrm>
          <a:prstGeom prst="roundRect">
            <a:avLst/>
          </a:prstGeom>
          <a:solidFill>
            <a:schemeClr val="bg1">
              <a:lumMod val="95000"/>
            </a:schemeClr>
          </a:solidFill>
          <a:ln w="254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b="1" dirty="0">
                <a:solidFill>
                  <a:prstClr val="black"/>
                </a:solidFill>
                <a:latin typeface="メイリオ" panose="020B0604030504040204" pitchFamily="50" charset="-128"/>
                <a:ea typeface="メイリオ" panose="020B0604030504040204" pitchFamily="50" charset="-128"/>
              </a:rPr>
              <a:t>⑪完成・供用</a:t>
            </a:r>
            <a:endParaRPr lang="en-US" altLang="ja-JP" b="1" dirty="0">
              <a:solidFill>
                <a:prstClr val="black"/>
              </a:solidFill>
              <a:latin typeface="メイリオ" panose="020B0604030504040204" pitchFamily="50" charset="-128"/>
              <a:ea typeface="メイリオ" panose="020B0604030504040204" pitchFamily="50" charset="-128"/>
            </a:endParaRPr>
          </a:p>
          <a:p>
            <a:pPr>
              <a:spcBef>
                <a:spcPts val="600"/>
              </a:spcBef>
            </a:pPr>
            <a:r>
              <a:rPr lang="ja-JP" altLang="en-US" sz="1400" dirty="0">
                <a:solidFill>
                  <a:prstClr val="black"/>
                </a:solidFill>
                <a:latin typeface="メイリオ" panose="020B0604030504040204" pitchFamily="50" charset="-128"/>
                <a:ea typeface="メイリオ" panose="020B0604030504040204" pitchFamily="50" charset="-128"/>
              </a:rPr>
              <a:t>工事が完成し、一般の供用を開始する</a:t>
            </a:r>
          </a:p>
        </p:txBody>
      </p:sp>
      <p:cxnSp>
        <p:nvCxnSpPr>
          <p:cNvPr id="29" name="直線矢印コネクタ 28"/>
          <p:cNvCxnSpPr>
            <a:stCxn id="7" idx="3"/>
            <a:endCxn id="19" idx="1"/>
          </p:cNvCxnSpPr>
          <p:nvPr/>
        </p:nvCxnSpPr>
        <p:spPr>
          <a:xfrm>
            <a:off x="3169703" y="1282510"/>
            <a:ext cx="395650" cy="0"/>
          </a:xfrm>
          <a:prstGeom prst="straightConnector1">
            <a:avLst/>
          </a:prstGeom>
          <a:ln w="31750">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3565353" y="5566803"/>
            <a:ext cx="2664000" cy="970478"/>
          </a:xfrm>
          <a:prstGeom prst="roundRect">
            <a:avLst/>
          </a:prstGeom>
          <a:solidFill>
            <a:schemeClr val="bg1">
              <a:lumMod val="95000"/>
            </a:schemeClr>
          </a:solidFill>
          <a:ln w="254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b="1" dirty="0">
                <a:solidFill>
                  <a:prstClr val="black"/>
                </a:solidFill>
                <a:latin typeface="メイリオ" panose="020B0604030504040204" pitchFamily="50" charset="-128"/>
                <a:ea typeface="メイリオ" panose="020B0604030504040204" pitchFamily="50" charset="-128"/>
              </a:rPr>
              <a:t>⑫維持管理</a:t>
            </a:r>
            <a:endParaRPr lang="en-US" altLang="ja-JP" b="1" dirty="0">
              <a:solidFill>
                <a:prstClr val="black"/>
              </a:solidFill>
              <a:latin typeface="メイリオ" panose="020B0604030504040204" pitchFamily="50" charset="-128"/>
              <a:ea typeface="メイリオ" panose="020B0604030504040204" pitchFamily="50" charset="-128"/>
            </a:endParaRPr>
          </a:p>
          <a:p>
            <a:pPr>
              <a:spcBef>
                <a:spcPts val="600"/>
              </a:spcBef>
            </a:pPr>
            <a:r>
              <a:rPr lang="ja-JP" altLang="en-US" sz="1400" dirty="0" smtClean="0">
                <a:solidFill>
                  <a:prstClr val="black"/>
                </a:solidFill>
                <a:latin typeface="メイリオ" panose="020B0604030504040204" pitchFamily="50" charset="-128"/>
                <a:ea typeface="メイリオ" panose="020B0604030504040204" pitchFamily="50" charset="-128"/>
              </a:rPr>
              <a:t>機能維持のためパトロールや点検を行い、適宜補修</a:t>
            </a:r>
            <a:r>
              <a:rPr lang="ja-JP" altLang="en-US" sz="1400" dirty="0">
                <a:solidFill>
                  <a:prstClr val="black"/>
                </a:solidFill>
                <a:latin typeface="メイリオ" panose="020B0604030504040204" pitchFamily="50" charset="-128"/>
                <a:ea typeface="メイリオ" panose="020B0604030504040204" pitchFamily="50" charset="-128"/>
              </a:rPr>
              <a:t>を</a:t>
            </a:r>
            <a:r>
              <a:rPr lang="ja-JP" altLang="en-US" sz="1400" dirty="0" smtClean="0">
                <a:solidFill>
                  <a:prstClr val="black"/>
                </a:solidFill>
                <a:latin typeface="メイリオ" panose="020B0604030504040204" pitchFamily="50" charset="-128"/>
                <a:ea typeface="メイリオ" panose="020B0604030504040204" pitchFamily="50" charset="-128"/>
              </a:rPr>
              <a:t>行う</a:t>
            </a:r>
            <a:endParaRPr lang="en-US" altLang="ja-JP" sz="1400" b="1" dirty="0">
              <a:solidFill>
                <a:prstClr val="black"/>
              </a:solidFill>
              <a:latin typeface="メイリオ" panose="020B0604030504040204" pitchFamily="50" charset="-128"/>
              <a:ea typeface="メイリオ" panose="020B0604030504040204" pitchFamily="50" charset="-128"/>
            </a:endParaRPr>
          </a:p>
        </p:txBody>
      </p:sp>
      <p:cxnSp>
        <p:nvCxnSpPr>
          <p:cNvPr id="48" name="直線矢印コネクタ 47"/>
          <p:cNvCxnSpPr/>
          <p:nvPr/>
        </p:nvCxnSpPr>
        <p:spPr>
          <a:xfrm>
            <a:off x="6229353" y="1282510"/>
            <a:ext cx="395650" cy="0"/>
          </a:xfrm>
          <a:prstGeom prst="straightConnector1">
            <a:avLst/>
          </a:prstGeom>
          <a:ln w="31750">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3169703" y="2874306"/>
            <a:ext cx="395650" cy="0"/>
          </a:xfrm>
          <a:prstGeom prst="straightConnector1">
            <a:avLst/>
          </a:prstGeom>
          <a:ln w="31750">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6229353" y="2874306"/>
            <a:ext cx="395650" cy="0"/>
          </a:xfrm>
          <a:prstGeom prst="straightConnector1">
            <a:avLst/>
          </a:prstGeom>
          <a:ln w="31750">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3169703" y="4449058"/>
            <a:ext cx="395650" cy="0"/>
          </a:xfrm>
          <a:prstGeom prst="straightConnector1">
            <a:avLst/>
          </a:prstGeom>
          <a:ln w="31750">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6229353" y="4458542"/>
            <a:ext cx="395650" cy="0"/>
          </a:xfrm>
          <a:prstGeom prst="straightConnector1">
            <a:avLst/>
          </a:prstGeom>
          <a:ln w="31750">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stCxn id="28" idx="3"/>
            <a:endCxn id="47" idx="1"/>
          </p:cNvCxnSpPr>
          <p:nvPr/>
        </p:nvCxnSpPr>
        <p:spPr>
          <a:xfrm>
            <a:off x="3169703" y="6051281"/>
            <a:ext cx="395650" cy="761"/>
          </a:xfrm>
          <a:prstGeom prst="straightConnector1">
            <a:avLst/>
          </a:prstGeom>
          <a:ln w="31750">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58" name="カギ線コネクタ 57"/>
          <p:cNvCxnSpPr>
            <a:stCxn id="20" idx="2"/>
            <a:endCxn id="21" idx="0"/>
          </p:cNvCxnSpPr>
          <p:nvPr/>
        </p:nvCxnSpPr>
        <p:spPr>
          <a:xfrm rot="5400000">
            <a:off x="4586694" y="-981242"/>
            <a:ext cx="621318" cy="6119300"/>
          </a:xfrm>
          <a:prstGeom prst="bentConnector3">
            <a:avLst>
              <a:gd name="adj1" fmla="val 50000"/>
            </a:avLst>
          </a:prstGeom>
          <a:ln w="31750">
            <a:solidFill>
              <a:schemeClr val="tx1"/>
            </a:solidFill>
            <a:prstDash val="sysDot"/>
            <a:tailEnd type="arrow" w="med" len="med"/>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a:stCxn id="24" idx="2"/>
            <a:endCxn id="25" idx="0"/>
          </p:cNvCxnSpPr>
          <p:nvPr/>
        </p:nvCxnSpPr>
        <p:spPr>
          <a:xfrm rot="5400000">
            <a:off x="4589184" y="608064"/>
            <a:ext cx="616339" cy="6119300"/>
          </a:xfrm>
          <a:prstGeom prst="bentConnector3">
            <a:avLst/>
          </a:prstGeom>
          <a:ln w="317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27" idx="2"/>
            <a:endCxn id="28" idx="0"/>
          </p:cNvCxnSpPr>
          <p:nvPr/>
        </p:nvCxnSpPr>
        <p:spPr>
          <a:xfrm rot="5400000">
            <a:off x="4586223" y="2195261"/>
            <a:ext cx="622261" cy="6119300"/>
          </a:xfrm>
          <a:prstGeom prst="bentConnector3">
            <a:avLst/>
          </a:prstGeom>
          <a:ln w="317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487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グラフ 22"/>
          <p:cNvGraphicFramePr>
            <a:graphicFrameLocks noGrp="1"/>
          </p:cNvGraphicFramePr>
          <p:nvPr>
            <p:extLst/>
          </p:nvPr>
        </p:nvGraphicFramePr>
        <p:xfrm>
          <a:off x="542763" y="510319"/>
          <a:ext cx="8837936" cy="4233552"/>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3"/>
          <p:cNvSpPr>
            <a:spLocks noChangeArrowheads="1"/>
          </p:cNvSpPr>
          <p:nvPr/>
        </p:nvSpPr>
        <p:spPr bwMode="auto">
          <a:xfrm>
            <a:off x="381001" y="0"/>
            <a:ext cx="9161463" cy="539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b="1" u="sng" dirty="0">
                <a:solidFill>
                  <a:srgbClr val="0000FF"/>
                </a:solidFill>
                <a:latin typeface="Calibri" pitchFamily="34" charset="0"/>
              </a:rPr>
              <a:t>河川改修事業費（当初予算）の推移</a:t>
            </a:r>
            <a:r>
              <a:rPr lang="ja-JP" altLang="en-US" sz="1800" b="1" u="sng" dirty="0">
                <a:solidFill>
                  <a:srgbClr val="0000FF"/>
                </a:solidFill>
                <a:latin typeface="Calibri" pitchFamily="34" charset="0"/>
              </a:rPr>
              <a:t>（国庫補助及び交付金。ダムを除く）</a:t>
            </a:r>
          </a:p>
        </p:txBody>
      </p:sp>
      <p:sp>
        <p:nvSpPr>
          <p:cNvPr id="21" name="正方形/長方形 20"/>
          <p:cNvSpPr/>
          <p:nvPr/>
        </p:nvSpPr>
        <p:spPr>
          <a:xfrm>
            <a:off x="10362463" y="3681029"/>
            <a:ext cx="7162800" cy="619125"/>
          </a:xfrm>
          <a:prstGeom prst="rect">
            <a:avLst/>
          </a:prstGeom>
          <a:solidFill>
            <a:sysClr val="window" lastClr="FFFFFF"/>
          </a:solidFill>
          <a:ln w="19050" cap="flat" cmpd="sng" algn="ctr">
            <a:no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1400" kern="0" dirty="0">
                <a:solidFill>
                  <a:srgbClr val="FF0000"/>
                </a:solidFill>
              </a:rPr>
              <a:t>年平均　　　約２</a:t>
            </a:r>
            <a:r>
              <a:rPr lang="en-US" altLang="ja-JP" sz="1400" kern="0" dirty="0">
                <a:solidFill>
                  <a:srgbClr val="FF0000"/>
                </a:solidFill>
              </a:rPr>
              <a:t>,</a:t>
            </a:r>
            <a:r>
              <a:rPr lang="ja-JP" altLang="en-US" sz="1400" kern="0" dirty="0">
                <a:solidFill>
                  <a:srgbClr val="FF0000"/>
                </a:solidFill>
              </a:rPr>
              <a:t>７００百万円（Ｈ２４、Ｈ２５は大規模補正のため除く）　　</a:t>
            </a:r>
            <a:r>
              <a:rPr lang="ja-JP" altLang="en-US" sz="1400" b="1" u="sng" kern="0" dirty="0">
                <a:solidFill>
                  <a:srgbClr val="FF0000"/>
                </a:solidFill>
                <a:latin typeface="ＭＳ Ｐゴシック" panose="020B0600070205080204" pitchFamily="50" charset="-128"/>
              </a:rPr>
              <a:t>Ｈ１０比　３２％</a:t>
            </a:r>
            <a:endParaRPr lang="en-US" altLang="ja-JP" sz="1400" b="1" u="sng" kern="0" dirty="0">
              <a:solidFill>
                <a:srgbClr val="FF0000"/>
              </a:solidFill>
              <a:latin typeface="ＭＳ Ｐゴシック" panose="020B0600070205080204" pitchFamily="50" charset="-128"/>
            </a:endParaRPr>
          </a:p>
          <a:p>
            <a:pPr algn="ctr">
              <a:defRPr/>
            </a:pPr>
            <a:r>
              <a:rPr lang="ja-JP" altLang="en-US" sz="1400" kern="0" dirty="0">
                <a:solidFill>
                  <a:srgbClr val="FF0000"/>
                </a:solidFill>
              </a:rPr>
              <a:t>年平均　　１箇所あたり事業費　約１００百万円（Ｈ２４、Ｈ２５は大規模補正のため除く） </a:t>
            </a:r>
            <a:r>
              <a:rPr lang="en-US" altLang="ja-JP" sz="1400" kern="0" dirty="0">
                <a:solidFill>
                  <a:sysClr val="window" lastClr="FFFFFF"/>
                </a:solidFill>
              </a:rPr>
              <a:t>a</a:t>
            </a:r>
          </a:p>
          <a:p>
            <a:pPr>
              <a:defRPr/>
            </a:pPr>
            <a:endParaRPr lang="ja-JP" altLang="en-US" sz="1400" kern="0" dirty="0">
              <a:solidFill>
                <a:sysClr val="window" lastClr="FFFFFF"/>
              </a:solidFill>
            </a:endParaRPr>
          </a:p>
        </p:txBody>
      </p:sp>
      <p:sp>
        <p:nvSpPr>
          <p:cNvPr id="26" name="角丸四角形吹き出し 25"/>
          <p:cNvSpPr/>
          <p:nvPr/>
        </p:nvSpPr>
        <p:spPr>
          <a:xfrm>
            <a:off x="10374560" y="4743871"/>
            <a:ext cx="576064" cy="1686700"/>
          </a:xfrm>
          <a:prstGeom prst="wedgeRoundRectCallout">
            <a:avLst>
              <a:gd name="adj1" fmla="val 244827"/>
              <a:gd name="adj2" fmla="val -78608"/>
              <a:gd name="adj3" fmla="val 16667"/>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srgbClr val="0000FF"/>
                </a:solidFill>
              </a:rPr>
              <a:t>鴨川事業着手</a:t>
            </a:r>
          </a:p>
        </p:txBody>
      </p:sp>
      <p:sp>
        <p:nvSpPr>
          <p:cNvPr id="2" name="円/楕円 1"/>
          <p:cNvSpPr/>
          <p:nvPr/>
        </p:nvSpPr>
        <p:spPr>
          <a:xfrm>
            <a:off x="1208585" y="1719261"/>
            <a:ext cx="1126201" cy="278986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FF0000"/>
              </a:solidFill>
            </a:endParaRPr>
          </a:p>
        </p:txBody>
      </p:sp>
      <p:sp>
        <p:nvSpPr>
          <p:cNvPr id="3" name="テキスト ボックス 2"/>
          <p:cNvSpPr txBox="1"/>
          <p:nvPr/>
        </p:nvSpPr>
        <p:spPr>
          <a:xfrm>
            <a:off x="1038640" y="4525810"/>
            <a:ext cx="2592288" cy="523220"/>
          </a:xfrm>
          <a:prstGeom prst="rect">
            <a:avLst/>
          </a:prstGeom>
          <a:noFill/>
        </p:spPr>
        <p:txBody>
          <a:bodyPr wrap="square" rtlCol="0">
            <a:spAutoFit/>
          </a:bodyPr>
          <a:lstStyle/>
          <a:p>
            <a:r>
              <a:rPr lang="ja-JP" altLang="en-US" sz="1400" dirty="0">
                <a:solidFill>
                  <a:srgbClr val="FF0000"/>
                </a:solidFill>
              </a:rPr>
              <a:t>河川事業全体事業費</a:t>
            </a:r>
            <a:endParaRPr lang="en-US" altLang="ja-JP" sz="1400" dirty="0">
              <a:solidFill>
                <a:srgbClr val="FF0000"/>
              </a:solidFill>
            </a:endParaRPr>
          </a:p>
          <a:p>
            <a:r>
              <a:rPr lang="ja-JP" altLang="en-US" sz="1400" dirty="0">
                <a:solidFill>
                  <a:srgbClr val="FF0000"/>
                </a:solidFill>
              </a:rPr>
              <a:t>　ピーク時約</a:t>
            </a:r>
            <a:r>
              <a:rPr lang="en-US" altLang="ja-JP" sz="1400" dirty="0">
                <a:solidFill>
                  <a:srgbClr val="FF0000"/>
                </a:solidFill>
              </a:rPr>
              <a:t>6,500</a:t>
            </a:r>
            <a:r>
              <a:rPr lang="ja-JP" altLang="en-US" sz="1400" dirty="0">
                <a:solidFill>
                  <a:srgbClr val="FF0000"/>
                </a:solidFill>
              </a:rPr>
              <a:t>百万円／年</a:t>
            </a:r>
          </a:p>
        </p:txBody>
      </p:sp>
      <p:sp>
        <p:nvSpPr>
          <p:cNvPr id="10" name="円/楕円 9"/>
          <p:cNvSpPr/>
          <p:nvPr/>
        </p:nvSpPr>
        <p:spPr>
          <a:xfrm>
            <a:off x="3630930" y="2975023"/>
            <a:ext cx="5493007" cy="154817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FF0000"/>
              </a:solidFill>
            </a:endParaRPr>
          </a:p>
        </p:txBody>
      </p:sp>
      <p:sp>
        <p:nvSpPr>
          <p:cNvPr id="11" name="テキスト ボックス 10"/>
          <p:cNvSpPr txBox="1"/>
          <p:nvPr/>
        </p:nvSpPr>
        <p:spPr>
          <a:xfrm>
            <a:off x="3800872" y="4705400"/>
            <a:ext cx="5276982" cy="307777"/>
          </a:xfrm>
          <a:prstGeom prst="rect">
            <a:avLst/>
          </a:prstGeom>
          <a:noFill/>
        </p:spPr>
        <p:txBody>
          <a:bodyPr wrap="square" rtlCol="0">
            <a:spAutoFit/>
          </a:bodyPr>
          <a:lstStyle/>
          <a:p>
            <a:r>
              <a:rPr lang="ja-JP" altLang="en-US" sz="1400" dirty="0">
                <a:solidFill>
                  <a:srgbClr val="FF0000"/>
                </a:solidFill>
              </a:rPr>
              <a:t>鴨川事業着手の</a:t>
            </a:r>
            <a:r>
              <a:rPr lang="en-US" altLang="ja-JP" sz="1400" dirty="0">
                <a:solidFill>
                  <a:srgbClr val="FF0000"/>
                </a:solidFill>
              </a:rPr>
              <a:t>H13</a:t>
            </a:r>
            <a:r>
              <a:rPr lang="ja-JP" altLang="en-US" sz="1400" dirty="0">
                <a:solidFill>
                  <a:srgbClr val="FF0000"/>
                </a:solidFill>
              </a:rPr>
              <a:t>以降　約</a:t>
            </a:r>
            <a:r>
              <a:rPr lang="en-US" altLang="ja-JP" sz="1400" dirty="0">
                <a:solidFill>
                  <a:srgbClr val="FF0000"/>
                </a:solidFill>
              </a:rPr>
              <a:t>2,300</a:t>
            </a:r>
            <a:r>
              <a:rPr lang="ja-JP" altLang="en-US" sz="1400" dirty="0">
                <a:solidFill>
                  <a:srgbClr val="FF0000"/>
                </a:solidFill>
              </a:rPr>
              <a:t>百万円／年（ピーク時の約</a:t>
            </a:r>
            <a:r>
              <a:rPr lang="en-US" altLang="ja-JP" sz="1400" dirty="0">
                <a:solidFill>
                  <a:srgbClr val="FF0000"/>
                </a:solidFill>
              </a:rPr>
              <a:t>35%)</a:t>
            </a:r>
            <a:r>
              <a:rPr lang="ja-JP" altLang="en-US" sz="1400" dirty="0">
                <a:solidFill>
                  <a:srgbClr val="FF0000"/>
                </a:solidFill>
              </a:rPr>
              <a:t>　</a:t>
            </a:r>
          </a:p>
        </p:txBody>
      </p:sp>
      <p:sp>
        <p:nvSpPr>
          <p:cNvPr id="4" name="右矢印 3"/>
          <p:cNvSpPr/>
          <p:nvPr/>
        </p:nvSpPr>
        <p:spPr>
          <a:xfrm>
            <a:off x="3488907" y="4762772"/>
            <a:ext cx="284045" cy="236363"/>
          </a:xfrm>
          <a:prstGeom prst="rightArrow">
            <a:avLst/>
          </a:prstGeom>
          <a:solidFill>
            <a:srgbClr val="009900">
              <a:alpha val="30000"/>
            </a:srgb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FF0000"/>
              </a:solidFill>
            </a:endParaRPr>
          </a:p>
        </p:txBody>
      </p:sp>
      <p:sp>
        <p:nvSpPr>
          <p:cNvPr id="13" name="テキスト ボックス 12"/>
          <p:cNvSpPr txBox="1"/>
          <p:nvPr/>
        </p:nvSpPr>
        <p:spPr>
          <a:xfrm>
            <a:off x="3800872" y="5065440"/>
            <a:ext cx="4824536" cy="307777"/>
          </a:xfrm>
          <a:prstGeom prst="rect">
            <a:avLst/>
          </a:prstGeom>
          <a:noFill/>
        </p:spPr>
        <p:txBody>
          <a:bodyPr wrap="square" rtlCol="0">
            <a:spAutoFit/>
          </a:bodyPr>
          <a:lstStyle/>
          <a:p>
            <a:r>
              <a:rPr lang="ja-JP" altLang="en-US" sz="1400" dirty="0">
                <a:solidFill>
                  <a:srgbClr val="0000FF"/>
                </a:solidFill>
              </a:rPr>
              <a:t>河川事業１箇所あたり事業費（</a:t>
            </a:r>
            <a:r>
              <a:rPr lang="en-US" altLang="ja-JP" sz="1400" dirty="0">
                <a:solidFill>
                  <a:srgbClr val="0000FF"/>
                </a:solidFill>
              </a:rPr>
              <a:t>H13</a:t>
            </a:r>
            <a:r>
              <a:rPr lang="ja-JP" altLang="en-US" sz="1400" dirty="0">
                <a:solidFill>
                  <a:srgbClr val="0000FF"/>
                </a:solidFill>
              </a:rPr>
              <a:t>以降）　</a:t>
            </a:r>
            <a:r>
              <a:rPr lang="ja-JP" altLang="en-US" sz="1400" b="1" u="sng" dirty="0">
                <a:solidFill>
                  <a:srgbClr val="0000FF"/>
                </a:solidFill>
                <a:latin typeface="ＭＳ Ｐゴシック" panose="020B0600070205080204" pitchFamily="50" charset="-128"/>
              </a:rPr>
              <a:t>約</a:t>
            </a:r>
            <a:r>
              <a:rPr lang="en-US" altLang="ja-JP" sz="1400" b="1" u="sng" dirty="0">
                <a:solidFill>
                  <a:srgbClr val="0000FF"/>
                </a:solidFill>
                <a:latin typeface="ＭＳ Ｐゴシック" panose="020B0600070205080204" pitchFamily="50" charset="-128"/>
              </a:rPr>
              <a:t>90</a:t>
            </a:r>
            <a:r>
              <a:rPr lang="ja-JP" altLang="en-US" sz="1400" b="1" u="sng" dirty="0">
                <a:solidFill>
                  <a:srgbClr val="0000FF"/>
                </a:solidFill>
                <a:latin typeface="ＭＳ Ｐゴシック" panose="020B0600070205080204" pitchFamily="50" charset="-128"/>
              </a:rPr>
              <a:t>百万円／年</a:t>
            </a:r>
            <a:r>
              <a:rPr lang="ja-JP" altLang="en-US" sz="1400" b="1" dirty="0">
                <a:solidFill>
                  <a:srgbClr val="0000FF"/>
                </a:solidFill>
                <a:latin typeface="ＭＳ Ｐゴシック" panose="020B0600070205080204" pitchFamily="50" charset="-128"/>
              </a:rPr>
              <a:t>　</a:t>
            </a:r>
          </a:p>
        </p:txBody>
      </p:sp>
      <p:sp>
        <p:nvSpPr>
          <p:cNvPr id="15" name="角丸四角形吹き出し 14"/>
          <p:cNvSpPr/>
          <p:nvPr/>
        </p:nvSpPr>
        <p:spPr>
          <a:xfrm>
            <a:off x="460203" y="5478330"/>
            <a:ext cx="4202391" cy="631036"/>
          </a:xfrm>
          <a:prstGeom prst="wedgeRoundRectCallout">
            <a:avLst>
              <a:gd name="adj1" fmla="val 39192"/>
              <a:gd name="adj2" fmla="val -48067"/>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600" dirty="0">
                <a:solidFill>
                  <a:srgbClr val="FF0000"/>
                </a:solidFill>
              </a:rPr>
              <a:t>鴨川など、近年、ゲリラ豪雨等により市街地で浸水被害が発生した河川に予算を重点配分</a:t>
            </a:r>
            <a:endParaRPr lang="en-US" altLang="ja-JP" sz="1600" dirty="0">
              <a:solidFill>
                <a:srgbClr val="FF0000"/>
              </a:solidFill>
            </a:endParaRPr>
          </a:p>
        </p:txBody>
      </p:sp>
      <p:sp>
        <p:nvSpPr>
          <p:cNvPr id="19" name="テキスト ボックス 18"/>
          <p:cNvSpPr txBox="1"/>
          <p:nvPr/>
        </p:nvSpPr>
        <p:spPr>
          <a:xfrm>
            <a:off x="5313041" y="5478330"/>
            <a:ext cx="4085407" cy="738664"/>
          </a:xfrm>
          <a:prstGeom prst="rect">
            <a:avLst/>
          </a:prstGeom>
          <a:noFill/>
        </p:spPr>
        <p:txBody>
          <a:bodyPr wrap="square" rtlCol="0">
            <a:spAutoFit/>
          </a:bodyPr>
          <a:lstStyle/>
          <a:p>
            <a:r>
              <a:rPr lang="ja-JP" altLang="en-US" sz="1400" dirty="0">
                <a:solidFill>
                  <a:srgbClr val="0000FF"/>
                </a:solidFill>
              </a:rPr>
              <a:t>鴨川（当初予算）　　　</a:t>
            </a:r>
            <a:r>
              <a:rPr lang="ja-JP" altLang="en-US" sz="1400" b="1" u="sng" dirty="0">
                <a:solidFill>
                  <a:srgbClr val="0000FF"/>
                </a:solidFill>
                <a:latin typeface="ＭＳ Ｐゴシック" panose="020B0600070205080204" pitchFamily="50" charset="-128"/>
              </a:rPr>
              <a:t>約</a:t>
            </a:r>
            <a:r>
              <a:rPr lang="en-US" altLang="ja-JP" sz="1400" b="1" u="sng" dirty="0">
                <a:solidFill>
                  <a:srgbClr val="0000FF"/>
                </a:solidFill>
                <a:latin typeface="ＭＳ Ｐゴシック" panose="020B0600070205080204" pitchFamily="50" charset="-128"/>
              </a:rPr>
              <a:t>165</a:t>
            </a:r>
            <a:r>
              <a:rPr lang="ja-JP" altLang="en-US" sz="1400" b="1" u="sng" dirty="0">
                <a:solidFill>
                  <a:srgbClr val="0000FF"/>
                </a:solidFill>
                <a:latin typeface="ＭＳ Ｐゴシック" panose="020B0600070205080204" pitchFamily="50" charset="-128"/>
              </a:rPr>
              <a:t>百万円／年</a:t>
            </a:r>
            <a:endParaRPr lang="en-US" altLang="ja-JP" sz="1400" b="1" u="sng" dirty="0">
              <a:solidFill>
                <a:srgbClr val="0000FF"/>
              </a:solidFill>
              <a:latin typeface="ＭＳ Ｐゴシック" panose="020B0600070205080204" pitchFamily="50" charset="-128"/>
            </a:endParaRPr>
          </a:p>
          <a:p>
            <a:r>
              <a:rPr lang="ja-JP" altLang="en-US" sz="1400" dirty="0">
                <a:solidFill>
                  <a:srgbClr val="0000FF"/>
                </a:solidFill>
              </a:rPr>
              <a:t>鴨川（補正含む）　　　</a:t>
            </a:r>
            <a:r>
              <a:rPr lang="ja-JP" altLang="en-US" sz="1400" b="1" u="sng" dirty="0">
                <a:solidFill>
                  <a:srgbClr val="0000FF"/>
                </a:solidFill>
                <a:latin typeface="ＭＳ Ｐゴシック" panose="020B0600070205080204" pitchFamily="50" charset="-128"/>
              </a:rPr>
              <a:t>約</a:t>
            </a:r>
            <a:r>
              <a:rPr lang="en-US" altLang="ja-JP" sz="1400" b="1" u="sng" dirty="0">
                <a:solidFill>
                  <a:srgbClr val="0000FF"/>
                </a:solidFill>
                <a:latin typeface="ＭＳ Ｐゴシック" panose="020B0600070205080204" pitchFamily="50" charset="-128"/>
              </a:rPr>
              <a:t>230</a:t>
            </a:r>
            <a:r>
              <a:rPr lang="ja-JP" altLang="en-US" sz="1400" b="1" u="sng" dirty="0">
                <a:solidFill>
                  <a:srgbClr val="0000FF"/>
                </a:solidFill>
                <a:latin typeface="ＭＳ Ｐゴシック" panose="020B0600070205080204" pitchFamily="50" charset="-128"/>
              </a:rPr>
              <a:t>百万円／年</a:t>
            </a:r>
            <a:endParaRPr lang="en-US" altLang="ja-JP" sz="1400" b="1" u="sng" dirty="0">
              <a:solidFill>
                <a:srgbClr val="0000FF"/>
              </a:solidFill>
              <a:latin typeface="ＭＳ Ｐゴシック" panose="020B0600070205080204" pitchFamily="50" charset="-128"/>
            </a:endParaRPr>
          </a:p>
          <a:p>
            <a:r>
              <a:rPr lang="ja-JP" altLang="en-US" sz="1400" dirty="0">
                <a:solidFill>
                  <a:srgbClr val="0000FF"/>
                </a:solidFill>
              </a:rPr>
              <a:t>　　　　　　　　　　　　　　　（設計のみの年度を除く）　</a:t>
            </a:r>
          </a:p>
        </p:txBody>
      </p:sp>
      <p:sp>
        <p:nvSpPr>
          <p:cNvPr id="20" name="右矢印 19"/>
          <p:cNvSpPr/>
          <p:nvPr/>
        </p:nvSpPr>
        <p:spPr>
          <a:xfrm>
            <a:off x="4864065" y="5621865"/>
            <a:ext cx="284045" cy="236363"/>
          </a:xfrm>
          <a:prstGeom prst="rightArrow">
            <a:avLst/>
          </a:prstGeom>
          <a:solidFill>
            <a:srgbClr val="009900">
              <a:alpha val="30000"/>
            </a:srgb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FF0000"/>
              </a:solidFill>
            </a:endParaRPr>
          </a:p>
        </p:txBody>
      </p:sp>
      <p:sp>
        <p:nvSpPr>
          <p:cNvPr id="22" name="右矢印 21"/>
          <p:cNvSpPr/>
          <p:nvPr/>
        </p:nvSpPr>
        <p:spPr>
          <a:xfrm rot="5400000">
            <a:off x="6684618" y="6091484"/>
            <a:ext cx="321205" cy="356971"/>
          </a:xfrm>
          <a:prstGeom prst="rightArrow">
            <a:avLst/>
          </a:prstGeom>
          <a:solidFill>
            <a:srgbClr val="009900">
              <a:alpha val="30000"/>
            </a:srgb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FF0000"/>
              </a:solidFill>
            </a:endParaRPr>
          </a:p>
        </p:txBody>
      </p:sp>
      <p:sp>
        <p:nvSpPr>
          <p:cNvPr id="24" name="角丸四角形吹き出し 23"/>
          <p:cNvSpPr/>
          <p:nvPr/>
        </p:nvSpPr>
        <p:spPr>
          <a:xfrm>
            <a:off x="1746412" y="6502580"/>
            <a:ext cx="7362746" cy="310797"/>
          </a:xfrm>
          <a:prstGeom prst="wedgeRoundRectCallout">
            <a:avLst>
              <a:gd name="adj1" fmla="val 39192"/>
              <a:gd name="adj2" fmla="val -48067"/>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altLang="ja-JP" sz="1600" dirty="0">
                <a:solidFill>
                  <a:srgbClr val="FF0000"/>
                </a:solidFill>
              </a:rPr>
              <a:t>H28</a:t>
            </a:r>
            <a:r>
              <a:rPr lang="ja-JP" altLang="en-US" sz="1600" dirty="0">
                <a:solidFill>
                  <a:srgbClr val="FF0000"/>
                </a:solidFill>
              </a:rPr>
              <a:t>以降も鴨川への予算の重点配分を図り、１年でも早い事業完成を目指す</a:t>
            </a:r>
            <a:endParaRPr lang="en-US" altLang="ja-JP" sz="1600" dirty="0">
              <a:solidFill>
                <a:srgbClr val="FF0000"/>
              </a:solidFill>
            </a:endParaRPr>
          </a:p>
        </p:txBody>
      </p:sp>
      <p:sp>
        <p:nvSpPr>
          <p:cNvPr id="17" name="テキスト ボックス 16"/>
          <p:cNvSpPr txBox="1"/>
          <p:nvPr/>
        </p:nvSpPr>
        <p:spPr>
          <a:xfrm>
            <a:off x="467098" y="545111"/>
            <a:ext cx="2685702" cy="307777"/>
          </a:xfrm>
          <a:prstGeom prst="rect">
            <a:avLst/>
          </a:prstGeom>
          <a:noFill/>
        </p:spPr>
        <p:txBody>
          <a:bodyPr wrap="square" rtlCol="0">
            <a:spAutoFit/>
          </a:bodyPr>
          <a:lstStyle/>
          <a:p>
            <a:r>
              <a:rPr lang="ja-JP" altLang="en-US" sz="1400" dirty="0">
                <a:solidFill>
                  <a:srgbClr val="FF0000"/>
                </a:solidFill>
              </a:rPr>
              <a:t>河川事業全体事業費（百万円）　</a:t>
            </a:r>
          </a:p>
        </p:txBody>
      </p:sp>
    </p:spTree>
    <p:extLst>
      <p:ext uri="{BB962C8B-B14F-4D97-AF65-F5344CB8AC3E}">
        <p14:creationId xmlns:p14="http://schemas.microsoft.com/office/powerpoint/2010/main" val="1758272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a:grpSpLocks noChangeAspect="1"/>
          </p:cNvGrpSpPr>
          <p:nvPr/>
        </p:nvGrpSpPr>
        <p:grpSpPr>
          <a:xfrm>
            <a:off x="481252" y="260649"/>
            <a:ext cx="3006799" cy="3228199"/>
            <a:chOff x="53636" y="2392192"/>
            <a:chExt cx="2425287" cy="2603869"/>
          </a:xfrm>
        </p:grpSpPr>
        <p:graphicFrame>
          <p:nvGraphicFramePr>
            <p:cNvPr id="39" name="オブジェクト 38"/>
            <p:cNvGraphicFramePr>
              <a:graphicFrameLocks noChangeAspect="1"/>
            </p:cNvGraphicFramePr>
            <p:nvPr>
              <p:extLst/>
            </p:nvPr>
          </p:nvGraphicFramePr>
          <p:xfrm>
            <a:off x="53636" y="2392192"/>
            <a:ext cx="2425287" cy="2564533"/>
          </p:xfrm>
          <a:graphic>
            <a:graphicData uri="http://schemas.openxmlformats.org/presentationml/2006/ole">
              <mc:AlternateContent xmlns:mc="http://schemas.openxmlformats.org/markup-compatibility/2006">
                <mc:Choice xmlns:v="urn:schemas-microsoft-com:vml" Requires="v">
                  <p:oleObj spid="_x0000_s3098" name="物件" r:id="rId4" imgW="10645560" imgH="11255040" progId="Vnas.Drawing">
                    <p:embed/>
                  </p:oleObj>
                </mc:Choice>
                <mc:Fallback>
                  <p:oleObj name="物件" r:id="rId4" imgW="10645560" imgH="11255040" progId="Vnas.Drawing">
                    <p:embed/>
                    <p:pic>
                      <p:nvPicPr>
                        <p:cNvPr id="0" name=""/>
                        <p:cNvPicPr/>
                        <p:nvPr/>
                      </p:nvPicPr>
                      <p:blipFill>
                        <a:blip r:embed="rId5"/>
                        <a:stretch>
                          <a:fillRect/>
                        </a:stretch>
                      </p:blipFill>
                      <p:spPr>
                        <a:xfrm>
                          <a:off x="53636" y="2392192"/>
                          <a:ext cx="2425287" cy="2564533"/>
                        </a:xfrm>
                        <a:prstGeom prst="rect">
                          <a:avLst/>
                        </a:prstGeom>
                      </p:spPr>
                    </p:pic>
                  </p:oleObj>
                </mc:Fallback>
              </mc:AlternateContent>
            </a:graphicData>
          </a:graphic>
        </p:graphicFrame>
        <p:cxnSp>
          <p:nvCxnSpPr>
            <p:cNvPr id="41" name="直線矢印コネクタ 40"/>
            <p:cNvCxnSpPr/>
            <p:nvPr/>
          </p:nvCxnSpPr>
          <p:spPr>
            <a:xfrm flipH="1" flipV="1">
              <a:off x="1386119" y="4497905"/>
              <a:ext cx="241574" cy="289727"/>
            </a:xfrm>
            <a:prstGeom prst="straightConnector1">
              <a:avLst/>
            </a:prstGeom>
            <a:ln w="31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888378" y="4797459"/>
              <a:ext cx="1235058" cy="198602"/>
            </a:xfrm>
            <a:prstGeom prst="rect">
              <a:avLst/>
            </a:prstGeom>
            <a:solidFill>
              <a:srgbClr val="0000FF">
                <a:alpha val="40000"/>
              </a:srgbClr>
            </a:solidFill>
          </p:spPr>
          <p:txBody>
            <a:bodyPr wrap="none" rtlCol="0">
              <a:spAutoFit/>
            </a:bodyPr>
            <a:lstStyle/>
            <a:p>
              <a:r>
                <a:rPr lang="ja-JP" altLang="en-US" sz="1000" dirty="0">
                  <a:solidFill>
                    <a:prstClr val="black"/>
                  </a:solidFill>
                </a:rPr>
                <a:t>②薬液注入工　厚さ</a:t>
              </a:r>
              <a:r>
                <a:rPr lang="en-US" altLang="ja-JP" sz="1000" dirty="0">
                  <a:solidFill>
                    <a:prstClr val="black"/>
                  </a:solidFill>
                </a:rPr>
                <a:t>2.0m</a:t>
              </a:r>
              <a:endParaRPr lang="ja-JP" altLang="en-US" sz="1000" dirty="0">
                <a:solidFill>
                  <a:prstClr val="black"/>
                </a:solidFill>
              </a:endParaRPr>
            </a:p>
          </p:txBody>
        </p:sp>
        <p:cxnSp>
          <p:nvCxnSpPr>
            <p:cNvPr id="45" name="直線矢印コネクタ 44"/>
            <p:cNvCxnSpPr/>
            <p:nvPr/>
          </p:nvCxnSpPr>
          <p:spPr>
            <a:xfrm>
              <a:off x="492984" y="3674459"/>
              <a:ext cx="261637" cy="0"/>
            </a:xfrm>
            <a:prstGeom prst="straightConnector1">
              <a:avLst/>
            </a:prstGeom>
            <a:ln w="31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954070" y="3622776"/>
              <a:ext cx="476340" cy="0"/>
            </a:xfrm>
            <a:prstGeom prst="straightConnector1">
              <a:avLst/>
            </a:prstGeom>
            <a:ln w="317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1077760" y="3466044"/>
              <a:ext cx="363587" cy="198602"/>
            </a:xfrm>
            <a:prstGeom prst="rect">
              <a:avLst/>
            </a:prstGeom>
            <a:noFill/>
          </p:spPr>
          <p:txBody>
            <a:bodyPr wrap="none" rtlCol="0">
              <a:spAutoFit/>
            </a:bodyPr>
            <a:lstStyle/>
            <a:p>
              <a:r>
                <a:rPr lang="en-US" altLang="ja-JP" sz="1000" dirty="0">
                  <a:solidFill>
                    <a:prstClr val="black"/>
                  </a:solidFill>
                </a:rPr>
                <a:t>2.8m</a:t>
              </a:r>
              <a:endParaRPr lang="ja-JP" altLang="en-US" sz="1000" dirty="0">
                <a:solidFill>
                  <a:prstClr val="black"/>
                </a:solidFill>
              </a:endParaRPr>
            </a:p>
          </p:txBody>
        </p:sp>
        <p:cxnSp>
          <p:nvCxnSpPr>
            <p:cNvPr id="53" name="直線矢印コネクタ 52"/>
            <p:cNvCxnSpPr/>
            <p:nvPr/>
          </p:nvCxnSpPr>
          <p:spPr>
            <a:xfrm flipV="1">
              <a:off x="1100336" y="3406751"/>
              <a:ext cx="0" cy="515090"/>
            </a:xfrm>
            <a:prstGeom prst="straightConnector1">
              <a:avLst/>
            </a:prstGeom>
            <a:ln w="317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rot="16200000">
              <a:off x="871579" y="3643646"/>
              <a:ext cx="363587" cy="198602"/>
            </a:xfrm>
            <a:prstGeom prst="rect">
              <a:avLst/>
            </a:prstGeom>
            <a:noFill/>
          </p:spPr>
          <p:txBody>
            <a:bodyPr wrap="none" rtlCol="0">
              <a:spAutoFit/>
            </a:bodyPr>
            <a:lstStyle/>
            <a:p>
              <a:r>
                <a:rPr lang="en-US" altLang="ja-JP" sz="1000" dirty="0">
                  <a:solidFill>
                    <a:prstClr val="black"/>
                  </a:solidFill>
                </a:rPr>
                <a:t>2.9m</a:t>
              </a:r>
              <a:endParaRPr lang="ja-JP" altLang="en-US" sz="1000" dirty="0">
                <a:solidFill>
                  <a:prstClr val="black"/>
                </a:solidFill>
              </a:endParaRPr>
            </a:p>
          </p:txBody>
        </p:sp>
        <p:sp>
          <p:nvSpPr>
            <p:cNvPr id="62" name="テキスト ボックス 61"/>
            <p:cNvSpPr txBox="1"/>
            <p:nvPr/>
          </p:nvSpPr>
          <p:spPr>
            <a:xfrm>
              <a:off x="285931" y="2643537"/>
              <a:ext cx="562707" cy="198602"/>
            </a:xfrm>
            <a:prstGeom prst="rect">
              <a:avLst/>
            </a:prstGeom>
            <a:noFill/>
          </p:spPr>
          <p:txBody>
            <a:bodyPr wrap="none" rtlCol="0">
              <a:spAutoFit/>
            </a:bodyPr>
            <a:lstStyle/>
            <a:p>
              <a:r>
                <a:rPr lang="ja-JP" altLang="en-US" sz="1000" dirty="0">
                  <a:solidFill>
                    <a:prstClr val="black"/>
                  </a:solidFill>
                </a:rPr>
                <a:t>舗装復旧</a:t>
              </a:r>
            </a:p>
          </p:txBody>
        </p:sp>
        <p:cxnSp>
          <p:nvCxnSpPr>
            <p:cNvPr id="65" name="直線矢印コネクタ 64"/>
            <p:cNvCxnSpPr/>
            <p:nvPr/>
          </p:nvCxnSpPr>
          <p:spPr>
            <a:xfrm>
              <a:off x="866921" y="2738355"/>
              <a:ext cx="87149" cy="391398"/>
            </a:xfrm>
            <a:prstGeom prst="straightConnector1">
              <a:avLst/>
            </a:prstGeom>
            <a:ln w="31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grpSp>
      <p:graphicFrame>
        <p:nvGraphicFramePr>
          <p:cNvPr id="5" name="オブジェクト 4"/>
          <p:cNvGraphicFramePr>
            <a:graphicFrameLocks noChangeAspect="1"/>
          </p:cNvGraphicFramePr>
          <p:nvPr>
            <p:extLst/>
          </p:nvPr>
        </p:nvGraphicFramePr>
        <p:xfrm>
          <a:off x="10122908" y="499251"/>
          <a:ext cx="6301652" cy="2929283"/>
        </p:xfrm>
        <a:graphic>
          <a:graphicData uri="http://schemas.openxmlformats.org/presentationml/2006/ole">
            <mc:AlternateContent xmlns:mc="http://schemas.openxmlformats.org/markup-compatibility/2006">
              <mc:Choice xmlns:v="urn:schemas-microsoft-com:vml" Requires="v">
                <p:oleObj spid="_x0000_s3099" name="物件" r:id="rId6" imgW="13132080" imgH="6104520" progId="Vnas.Drawing">
                  <p:embed/>
                </p:oleObj>
              </mc:Choice>
              <mc:Fallback>
                <p:oleObj name="物件" r:id="rId6" imgW="13132080" imgH="6104520" progId="Vnas.Drawing">
                  <p:embed/>
                  <p:pic>
                    <p:nvPicPr>
                      <p:cNvPr id="0" name=""/>
                      <p:cNvPicPr/>
                      <p:nvPr/>
                    </p:nvPicPr>
                    <p:blipFill>
                      <a:blip r:embed="rId7"/>
                      <a:stretch>
                        <a:fillRect/>
                      </a:stretch>
                    </p:blipFill>
                    <p:spPr>
                      <a:xfrm>
                        <a:off x="10122908" y="499251"/>
                        <a:ext cx="6301652" cy="2929283"/>
                      </a:xfrm>
                      <a:prstGeom prst="rect">
                        <a:avLst/>
                      </a:prstGeom>
                    </p:spPr>
                  </p:pic>
                </p:oleObj>
              </mc:Fallback>
            </mc:AlternateContent>
          </a:graphicData>
        </a:graphic>
      </p:graphicFrame>
      <p:sp>
        <p:nvSpPr>
          <p:cNvPr id="6" name="テキスト ボックス 5"/>
          <p:cNvSpPr txBox="1"/>
          <p:nvPr/>
        </p:nvSpPr>
        <p:spPr>
          <a:xfrm>
            <a:off x="10042160" y="1340302"/>
            <a:ext cx="769763" cy="615553"/>
          </a:xfrm>
          <a:prstGeom prst="rect">
            <a:avLst/>
          </a:prstGeom>
          <a:noFill/>
        </p:spPr>
        <p:txBody>
          <a:bodyPr wrap="none" rtlCol="0">
            <a:spAutoFit/>
          </a:bodyPr>
          <a:lstStyle/>
          <a:p>
            <a:r>
              <a:rPr lang="ja-JP" altLang="en-US" sz="1200" dirty="0">
                <a:solidFill>
                  <a:prstClr val="black"/>
                </a:solidFill>
              </a:rPr>
              <a:t>（海側）</a:t>
            </a:r>
            <a:endParaRPr lang="en-US" altLang="ja-JP" sz="1200" dirty="0">
              <a:solidFill>
                <a:prstClr val="black"/>
              </a:solidFill>
            </a:endParaRPr>
          </a:p>
          <a:p>
            <a:endParaRPr lang="en-US" altLang="ja-JP" sz="1200" dirty="0">
              <a:solidFill>
                <a:prstClr val="black"/>
              </a:solidFill>
            </a:endParaRPr>
          </a:p>
          <a:p>
            <a:r>
              <a:rPr lang="ja-JP" altLang="en-US" sz="1000" dirty="0">
                <a:solidFill>
                  <a:prstClr val="black"/>
                </a:solidFill>
              </a:rPr>
              <a:t>←　魚津港</a:t>
            </a:r>
          </a:p>
        </p:txBody>
      </p:sp>
      <p:sp>
        <p:nvSpPr>
          <p:cNvPr id="7" name="テキスト ボックス 6"/>
          <p:cNvSpPr txBox="1"/>
          <p:nvPr/>
        </p:nvSpPr>
        <p:spPr>
          <a:xfrm>
            <a:off x="15643235" y="1412310"/>
            <a:ext cx="769763" cy="615553"/>
          </a:xfrm>
          <a:prstGeom prst="rect">
            <a:avLst/>
          </a:prstGeom>
          <a:noFill/>
        </p:spPr>
        <p:txBody>
          <a:bodyPr wrap="none" rtlCol="0">
            <a:spAutoFit/>
          </a:bodyPr>
          <a:lstStyle/>
          <a:p>
            <a:r>
              <a:rPr lang="ja-JP" altLang="en-US" sz="1200" dirty="0">
                <a:solidFill>
                  <a:prstClr val="black"/>
                </a:solidFill>
              </a:rPr>
              <a:t>（山側）</a:t>
            </a:r>
            <a:endParaRPr lang="en-US" altLang="ja-JP" sz="1200" dirty="0">
              <a:solidFill>
                <a:prstClr val="black"/>
              </a:solidFill>
            </a:endParaRPr>
          </a:p>
          <a:p>
            <a:endParaRPr lang="en-US" altLang="ja-JP" sz="1200" dirty="0">
              <a:solidFill>
                <a:prstClr val="black"/>
              </a:solidFill>
            </a:endParaRPr>
          </a:p>
          <a:p>
            <a:r>
              <a:rPr lang="ja-JP" altLang="en-US" sz="1000" dirty="0">
                <a:solidFill>
                  <a:prstClr val="black"/>
                </a:solidFill>
              </a:rPr>
              <a:t>上村木　→</a:t>
            </a:r>
          </a:p>
        </p:txBody>
      </p:sp>
      <p:sp>
        <p:nvSpPr>
          <p:cNvPr id="9" name="テキスト ボックス 8"/>
          <p:cNvSpPr txBox="1"/>
          <p:nvPr/>
        </p:nvSpPr>
        <p:spPr>
          <a:xfrm>
            <a:off x="14515396" y="1886169"/>
            <a:ext cx="954107" cy="246221"/>
          </a:xfrm>
          <a:prstGeom prst="rect">
            <a:avLst/>
          </a:prstGeom>
          <a:noFill/>
          <a:ln>
            <a:solidFill>
              <a:schemeClr val="tx1"/>
            </a:solidFill>
          </a:ln>
        </p:spPr>
        <p:txBody>
          <a:bodyPr wrap="none" rtlCol="0">
            <a:spAutoFit/>
          </a:bodyPr>
          <a:lstStyle/>
          <a:p>
            <a:r>
              <a:rPr lang="ja-JP" altLang="en-US" sz="1000" dirty="0">
                <a:solidFill>
                  <a:prstClr val="black"/>
                </a:solidFill>
              </a:rPr>
              <a:t>末広町交差点</a:t>
            </a:r>
          </a:p>
        </p:txBody>
      </p:sp>
      <p:sp>
        <p:nvSpPr>
          <p:cNvPr id="21" name="テキスト ボックス 20"/>
          <p:cNvSpPr txBox="1"/>
          <p:nvPr/>
        </p:nvSpPr>
        <p:spPr>
          <a:xfrm>
            <a:off x="3135016" y="604253"/>
            <a:ext cx="847521" cy="276999"/>
          </a:xfrm>
          <a:prstGeom prst="rect">
            <a:avLst/>
          </a:prstGeom>
          <a:noFill/>
          <a:ln>
            <a:solidFill>
              <a:schemeClr val="tx1"/>
            </a:solidFill>
          </a:ln>
        </p:spPr>
        <p:txBody>
          <a:bodyPr wrap="square" rtlCol="0">
            <a:spAutoFit/>
          </a:bodyPr>
          <a:lstStyle/>
          <a:p>
            <a:pPr algn="ctr"/>
            <a:r>
              <a:rPr lang="ja-JP" altLang="en-US" sz="1200" dirty="0">
                <a:solidFill>
                  <a:prstClr val="black"/>
                </a:solidFill>
              </a:rPr>
              <a:t>横断図</a:t>
            </a:r>
          </a:p>
        </p:txBody>
      </p:sp>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4129" y="584076"/>
            <a:ext cx="2257062" cy="1692796"/>
          </a:xfrm>
          <a:prstGeom prst="rect">
            <a:avLst/>
          </a:prstGeom>
        </p:spPr>
      </p:pic>
      <p:sp>
        <p:nvSpPr>
          <p:cNvPr id="24" name="テキスト ボックス 23"/>
          <p:cNvSpPr txBox="1"/>
          <p:nvPr/>
        </p:nvSpPr>
        <p:spPr>
          <a:xfrm>
            <a:off x="4935894" y="2348881"/>
            <a:ext cx="1164101" cy="246221"/>
          </a:xfrm>
          <a:prstGeom prst="rect">
            <a:avLst/>
          </a:prstGeom>
          <a:solidFill>
            <a:srgbClr val="FF0000">
              <a:alpha val="50000"/>
            </a:srgbClr>
          </a:solidFill>
          <a:ln>
            <a:noFill/>
          </a:ln>
        </p:spPr>
        <p:txBody>
          <a:bodyPr wrap="none" rtlCol="0">
            <a:spAutoFit/>
          </a:bodyPr>
          <a:lstStyle/>
          <a:p>
            <a:r>
              <a:rPr lang="ja-JP" altLang="en-US" sz="1000" dirty="0">
                <a:solidFill>
                  <a:prstClr val="black"/>
                </a:solidFill>
              </a:rPr>
              <a:t>①　仮設土留め工</a:t>
            </a:r>
          </a:p>
        </p:txBody>
      </p:sp>
      <p:pic>
        <p:nvPicPr>
          <p:cNvPr id="2" name="図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74062" y="600814"/>
            <a:ext cx="2226327" cy="1669746"/>
          </a:xfrm>
          <a:prstGeom prst="rect">
            <a:avLst/>
          </a:prstGeom>
        </p:spPr>
      </p:pic>
      <p:sp>
        <p:nvSpPr>
          <p:cNvPr id="20" name="テキスト ボックス 19"/>
          <p:cNvSpPr txBox="1"/>
          <p:nvPr/>
        </p:nvSpPr>
        <p:spPr>
          <a:xfrm>
            <a:off x="6990611" y="2330622"/>
            <a:ext cx="2193229" cy="246221"/>
          </a:xfrm>
          <a:prstGeom prst="rect">
            <a:avLst/>
          </a:prstGeom>
          <a:solidFill>
            <a:srgbClr val="0000FF">
              <a:alpha val="40000"/>
            </a:srgbClr>
          </a:solidFill>
          <a:ln>
            <a:noFill/>
          </a:ln>
        </p:spPr>
        <p:txBody>
          <a:bodyPr wrap="none" rtlCol="0">
            <a:spAutoFit/>
          </a:bodyPr>
          <a:lstStyle/>
          <a:p>
            <a:r>
              <a:rPr lang="ja-JP" altLang="en-US" sz="1000" dirty="0">
                <a:solidFill>
                  <a:prstClr val="black"/>
                </a:solidFill>
              </a:rPr>
              <a:t>②　薬液注入工（地下水の浸入防止）</a:t>
            </a:r>
          </a:p>
        </p:txBody>
      </p:sp>
      <p:sp>
        <p:nvSpPr>
          <p:cNvPr id="23" name="テキスト ボックス 22"/>
          <p:cNvSpPr txBox="1"/>
          <p:nvPr/>
        </p:nvSpPr>
        <p:spPr>
          <a:xfrm>
            <a:off x="5107337" y="4365105"/>
            <a:ext cx="782587" cy="246221"/>
          </a:xfrm>
          <a:prstGeom prst="rect">
            <a:avLst/>
          </a:prstGeom>
          <a:solidFill>
            <a:srgbClr val="FFFF00">
              <a:alpha val="40000"/>
            </a:srgbClr>
          </a:solidFill>
          <a:ln>
            <a:noFill/>
          </a:ln>
        </p:spPr>
        <p:txBody>
          <a:bodyPr wrap="none" rtlCol="0">
            <a:spAutoFit/>
          </a:bodyPr>
          <a:lstStyle/>
          <a:p>
            <a:r>
              <a:rPr lang="ja-JP" altLang="en-US" sz="1000" dirty="0">
                <a:solidFill>
                  <a:prstClr val="black"/>
                </a:solidFill>
              </a:rPr>
              <a:t>③　掘削工</a:t>
            </a:r>
          </a:p>
        </p:txBody>
      </p:sp>
      <p:pic>
        <p:nvPicPr>
          <p:cNvPr id="32" name="図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97324" y="2636912"/>
            <a:ext cx="2283869" cy="1712902"/>
          </a:xfrm>
          <a:prstGeom prst="rect">
            <a:avLst/>
          </a:prstGeom>
        </p:spPr>
      </p:pic>
      <p:sp>
        <p:nvSpPr>
          <p:cNvPr id="38" name="テキスト ボックス 37"/>
          <p:cNvSpPr txBox="1"/>
          <p:nvPr/>
        </p:nvSpPr>
        <p:spPr>
          <a:xfrm>
            <a:off x="11419052" y="480705"/>
            <a:ext cx="2254861" cy="276999"/>
          </a:xfrm>
          <a:prstGeom prst="rect">
            <a:avLst/>
          </a:prstGeom>
          <a:solidFill>
            <a:schemeClr val="bg1"/>
          </a:solidFill>
          <a:ln>
            <a:solidFill>
              <a:schemeClr val="tx1"/>
            </a:solidFill>
          </a:ln>
        </p:spPr>
        <p:txBody>
          <a:bodyPr wrap="square" rtlCol="0">
            <a:spAutoFit/>
          </a:bodyPr>
          <a:lstStyle/>
          <a:p>
            <a:pPr algn="ctr"/>
            <a:r>
              <a:rPr lang="ja-JP" altLang="en-US" sz="1200" dirty="0">
                <a:solidFill>
                  <a:prstClr val="black"/>
                </a:solidFill>
              </a:rPr>
              <a:t>鴨川放水路工事　平面図</a:t>
            </a:r>
          </a:p>
        </p:txBody>
      </p:sp>
      <p:sp>
        <p:nvSpPr>
          <p:cNvPr id="44" name="テキスト ボックス 43"/>
          <p:cNvSpPr txBox="1"/>
          <p:nvPr/>
        </p:nvSpPr>
        <p:spPr>
          <a:xfrm>
            <a:off x="16348454" y="2183782"/>
            <a:ext cx="742511" cy="246221"/>
          </a:xfrm>
          <a:prstGeom prst="rect">
            <a:avLst/>
          </a:prstGeom>
          <a:noFill/>
        </p:spPr>
        <p:txBody>
          <a:bodyPr wrap="none" rtlCol="0">
            <a:spAutoFit/>
          </a:bodyPr>
          <a:lstStyle/>
          <a:p>
            <a:r>
              <a:rPr lang="ja-JP" altLang="en-US" sz="500" dirty="0">
                <a:solidFill>
                  <a:prstClr val="black"/>
                </a:solidFill>
              </a:rPr>
              <a:t>仮設土留め工</a:t>
            </a:r>
            <a:endParaRPr lang="en-US" altLang="ja-JP" sz="500" dirty="0">
              <a:solidFill>
                <a:prstClr val="black"/>
              </a:solidFill>
            </a:endParaRPr>
          </a:p>
          <a:p>
            <a:r>
              <a:rPr lang="ja-JP" altLang="en-US" sz="500" dirty="0">
                <a:solidFill>
                  <a:prstClr val="black"/>
                </a:solidFill>
              </a:rPr>
              <a:t>鋼矢板</a:t>
            </a:r>
            <a:r>
              <a:rPr lang="en-US" altLang="ja-JP" sz="500" dirty="0">
                <a:solidFill>
                  <a:prstClr val="black"/>
                </a:solidFill>
              </a:rPr>
              <a:t>Ⅲ</a:t>
            </a:r>
            <a:r>
              <a:rPr lang="ja-JP" altLang="en-US" sz="500" dirty="0">
                <a:solidFill>
                  <a:prstClr val="black"/>
                </a:solidFill>
              </a:rPr>
              <a:t>型 </a:t>
            </a:r>
            <a:r>
              <a:rPr lang="en-US" altLang="ja-JP" sz="500" dirty="0">
                <a:solidFill>
                  <a:prstClr val="black"/>
                </a:solidFill>
              </a:rPr>
              <a:t>L=10.5m</a:t>
            </a:r>
            <a:endParaRPr lang="ja-JP" altLang="en-US" sz="500" dirty="0">
              <a:solidFill>
                <a:prstClr val="black"/>
              </a:solidFill>
            </a:endParaRPr>
          </a:p>
        </p:txBody>
      </p:sp>
      <p:sp>
        <p:nvSpPr>
          <p:cNvPr id="58" name="テキスト ボックス 57"/>
          <p:cNvSpPr txBox="1"/>
          <p:nvPr/>
        </p:nvSpPr>
        <p:spPr>
          <a:xfrm>
            <a:off x="16315596" y="2507818"/>
            <a:ext cx="748923" cy="246221"/>
          </a:xfrm>
          <a:prstGeom prst="rect">
            <a:avLst/>
          </a:prstGeom>
          <a:noFill/>
        </p:spPr>
        <p:txBody>
          <a:bodyPr wrap="none" rtlCol="0">
            <a:spAutoFit/>
          </a:bodyPr>
          <a:lstStyle/>
          <a:p>
            <a:r>
              <a:rPr lang="ja-JP" altLang="en-US" sz="500" dirty="0">
                <a:solidFill>
                  <a:prstClr val="black"/>
                </a:solidFill>
              </a:rPr>
              <a:t>ボックスカルバート工</a:t>
            </a:r>
            <a:endParaRPr lang="en-US" altLang="ja-JP" sz="500" dirty="0">
              <a:solidFill>
                <a:prstClr val="black"/>
              </a:solidFill>
            </a:endParaRPr>
          </a:p>
          <a:p>
            <a:r>
              <a:rPr lang="ja-JP" altLang="en-US" sz="500" dirty="0">
                <a:solidFill>
                  <a:prstClr val="black"/>
                </a:solidFill>
              </a:rPr>
              <a:t>幅</a:t>
            </a:r>
            <a:r>
              <a:rPr lang="en-US" altLang="ja-JP" sz="500" dirty="0">
                <a:solidFill>
                  <a:prstClr val="black"/>
                </a:solidFill>
              </a:rPr>
              <a:t>2,800×</a:t>
            </a:r>
            <a:r>
              <a:rPr lang="ja-JP" altLang="en-US" sz="500" dirty="0">
                <a:solidFill>
                  <a:prstClr val="black"/>
                </a:solidFill>
              </a:rPr>
              <a:t>高</a:t>
            </a:r>
            <a:r>
              <a:rPr lang="en-US" altLang="ja-JP" sz="500" dirty="0">
                <a:solidFill>
                  <a:prstClr val="black"/>
                </a:solidFill>
              </a:rPr>
              <a:t>2,900</a:t>
            </a:r>
            <a:endParaRPr lang="ja-JP" altLang="en-US" sz="500" dirty="0">
              <a:solidFill>
                <a:prstClr val="black"/>
              </a:solidFill>
            </a:endParaRPr>
          </a:p>
        </p:txBody>
      </p:sp>
      <p:sp>
        <p:nvSpPr>
          <p:cNvPr id="69" name="フリーフォーム 68"/>
          <p:cNvSpPr/>
          <p:nvPr/>
        </p:nvSpPr>
        <p:spPr>
          <a:xfrm>
            <a:off x="10261064" y="2419671"/>
            <a:ext cx="1678674" cy="109183"/>
          </a:xfrm>
          <a:custGeom>
            <a:avLst/>
            <a:gdLst>
              <a:gd name="connsiteX0" fmla="*/ 1665027 w 1678674"/>
              <a:gd name="connsiteY0" fmla="*/ 47768 h 109183"/>
              <a:gd name="connsiteX1" fmla="*/ 0 w 1678674"/>
              <a:gd name="connsiteY1" fmla="*/ 0 h 109183"/>
              <a:gd name="connsiteX2" fmla="*/ 6824 w 1678674"/>
              <a:gd name="connsiteY2" fmla="*/ 68239 h 109183"/>
              <a:gd name="connsiteX3" fmla="*/ 1678674 w 1678674"/>
              <a:gd name="connsiteY3" fmla="*/ 109183 h 109183"/>
              <a:gd name="connsiteX4" fmla="*/ 1665027 w 1678674"/>
              <a:gd name="connsiteY4" fmla="*/ 47768 h 1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674" h="109183">
                <a:moveTo>
                  <a:pt x="1665027" y="47768"/>
                </a:moveTo>
                <a:lnTo>
                  <a:pt x="0" y="0"/>
                </a:lnTo>
                <a:lnTo>
                  <a:pt x="6824" y="68239"/>
                </a:lnTo>
                <a:lnTo>
                  <a:pt x="1678674" y="109183"/>
                </a:lnTo>
                <a:lnTo>
                  <a:pt x="1665027" y="47768"/>
                </a:lnTo>
                <a:close/>
              </a:path>
            </a:pathLst>
          </a:custGeom>
          <a:solidFill>
            <a:schemeClr val="bg1">
              <a:lumMod val="50000"/>
              <a:alpha val="6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0" name="テキスト ボックス 69"/>
          <p:cNvSpPr txBox="1"/>
          <p:nvPr/>
        </p:nvSpPr>
        <p:spPr>
          <a:xfrm>
            <a:off x="11915879" y="1340301"/>
            <a:ext cx="633507" cy="523220"/>
          </a:xfrm>
          <a:prstGeom prst="rect">
            <a:avLst/>
          </a:prstGeom>
          <a:solidFill>
            <a:schemeClr val="bg1"/>
          </a:solidFill>
        </p:spPr>
        <p:txBody>
          <a:bodyPr wrap="none" rtlCol="0">
            <a:spAutoFit/>
          </a:bodyPr>
          <a:lstStyle/>
          <a:p>
            <a:r>
              <a:rPr lang="ja-JP" altLang="en-US" sz="700" dirty="0">
                <a:solidFill>
                  <a:prstClr val="black"/>
                </a:solidFill>
              </a:rPr>
              <a:t>第</a:t>
            </a:r>
            <a:r>
              <a:rPr lang="en-US" altLang="ja-JP" sz="700" dirty="0">
                <a:solidFill>
                  <a:prstClr val="black"/>
                </a:solidFill>
              </a:rPr>
              <a:t>2</a:t>
            </a:r>
            <a:r>
              <a:rPr lang="ja-JP" altLang="en-US" sz="700" dirty="0">
                <a:solidFill>
                  <a:prstClr val="black"/>
                </a:solidFill>
              </a:rPr>
              <a:t>工区</a:t>
            </a:r>
            <a:endParaRPr lang="en-US" altLang="ja-JP" sz="700" dirty="0">
              <a:solidFill>
                <a:prstClr val="black"/>
              </a:solidFill>
            </a:endParaRPr>
          </a:p>
          <a:p>
            <a:r>
              <a:rPr lang="en-US" altLang="ja-JP" sz="700" dirty="0">
                <a:solidFill>
                  <a:prstClr val="black"/>
                </a:solidFill>
              </a:rPr>
              <a:t>L=37.1m</a:t>
            </a:r>
          </a:p>
          <a:p>
            <a:endParaRPr lang="en-US" altLang="ja-JP" sz="700" dirty="0">
              <a:solidFill>
                <a:prstClr val="black"/>
              </a:solidFill>
            </a:endParaRPr>
          </a:p>
          <a:p>
            <a:r>
              <a:rPr lang="ja-JP" altLang="en-US" sz="700" dirty="0">
                <a:solidFill>
                  <a:prstClr val="black"/>
                </a:solidFill>
              </a:rPr>
              <a:t>朝野工業㈱</a:t>
            </a:r>
          </a:p>
        </p:txBody>
      </p:sp>
      <p:sp>
        <p:nvSpPr>
          <p:cNvPr id="71" name="テキスト ボックス 70"/>
          <p:cNvSpPr txBox="1"/>
          <p:nvPr/>
        </p:nvSpPr>
        <p:spPr>
          <a:xfrm>
            <a:off x="12712001" y="1340301"/>
            <a:ext cx="651267" cy="523220"/>
          </a:xfrm>
          <a:prstGeom prst="rect">
            <a:avLst/>
          </a:prstGeom>
          <a:solidFill>
            <a:schemeClr val="bg1"/>
          </a:solidFill>
        </p:spPr>
        <p:txBody>
          <a:bodyPr wrap="square" rtlCol="0">
            <a:spAutoFit/>
          </a:bodyPr>
          <a:lstStyle/>
          <a:p>
            <a:r>
              <a:rPr lang="ja-JP" altLang="en-US" sz="700" dirty="0">
                <a:solidFill>
                  <a:prstClr val="black"/>
                </a:solidFill>
              </a:rPr>
              <a:t>第</a:t>
            </a:r>
            <a:r>
              <a:rPr lang="en-US" altLang="ja-JP" sz="700" dirty="0">
                <a:solidFill>
                  <a:prstClr val="black"/>
                </a:solidFill>
              </a:rPr>
              <a:t>3</a:t>
            </a:r>
            <a:r>
              <a:rPr lang="ja-JP" altLang="en-US" sz="700" dirty="0">
                <a:solidFill>
                  <a:prstClr val="black"/>
                </a:solidFill>
              </a:rPr>
              <a:t>工区</a:t>
            </a:r>
            <a:endParaRPr lang="en-US" altLang="ja-JP" sz="700" dirty="0">
              <a:solidFill>
                <a:prstClr val="black"/>
              </a:solidFill>
            </a:endParaRPr>
          </a:p>
          <a:p>
            <a:r>
              <a:rPr lang="en-US" altLang="ja-JP" sz="700" dirty="0">
                <a:solidFill>
                  <a:prstClr val="black"/>
                </a:solidFill>
              </a:rPr>
              <a:t>L=49.5m</a:t>
            </a:r>
          </a:p>
          <a:p>
            <a:endParaRPr lang="en-US" altLang="ja-JP" sz="700" dirty="0">
              <a:solidFill>
                <a:prstClr val="black"/>
              </a:solidFill>
            </a:endParaRPr>
          </a:p>
          <a:p>
            <a:r>
              <a:rPr lang="ja-JP" altLang="en-US" sz="700" dirty="0">
                <a:solidFill>
                  <a:prstClr val="black"/>
                </a:solidFill>
              </a:rPr>
              <a:t>㈱関口組</a:t>
            </a:r>
          </a:p>
        </p:txBody>
      </p:sp>
      <p:sp>
        <p:nvSpPr>
          <p:cNvPr id="72" name="テキスト ボックス 71"/>
          <p:cNvSpPr txBox="1"/>
          <p:nvPr/>
        </p:nvSpPr>
        <p:spPr>
          <a:xfrm>
            <a:off x="11531719" y="852795"/>
            <a:ext cx="2416344" cy="415498"/>
          </a:xfrm>
          <a:prstGeom prst="rect">
            <a:avLst/>
          </a:prstGeom>
          <a:solidFill>
            <a:schemeClr val="bg1"/>
          </a:solidFill>
        </p:spPr>
        <p:txBody>
          <a:bodyPr wrap="square" rtlCol="0">
            <a:spAutoFit/>
          </a:bodyPr>
          <a:lstStyle/>
          <a:p>
            <a:r>
              <a:rPr lang="ja-JP" altLang="en-US" sz="700" dirty="0">
                <a:solidFill>
                  <a:prstClr val="black"/>
                </a:solidFill>
              </a:rPr>
              <a:t>函渠工（ﾎﾞｯｸｽｶﾙﾊﾞｰﾄ敷設）　</a:t>
            </a:r>
            <a:r>
              <a:rPr lang="en-US" altLang="ja-JP" sz="700" dirty="0">
                <a:solidFill>
                  <a:prstClr val="black"/>
                </a:solidFill>
              </a:rPr>
              <a:t>L=86.6m</a:t>
            </a:r>
          </a:p>
          <a:p>
            <a:r>
              <a:rPr lang="ja-JP" altLang="en-US" sz="700" dirty="0">
                <a:solidFill>
                  <a:prstClr val="black"/>
                </a:solidFill>
              </a:rPr>
              <a:t>　　ﾎﾞｯｸｽｶﾙﾊﾞｰﾄ ： 幅</a:t>
            </a:r>
            <a:r>
              <a:rPr lang="en-US" altLang="ja-JP" sz="700" dirty="0">
                <a:solidFill>
                  <a:prstClr val="black"/>
                </a:solidFill>
              </a:rPr>
              <a:t>3,800×</a:t>
            </a:r>
            <a:r>
              <a:rPr lang="ja-JP" altLang="en-US" sz="700" dirty="0">
                <a:solidFill>
                  <a:prstClr val="black"/>
                </a:solidFill>
              </a:rPr>
              <a:t>高</a:t>
            </a:r>
            <a:r>
              <a:rPr lang="en-US" altLang="ja-JP" sz="700" dirty="0">
                <a:solidFill>
                  <a:prstClr val="black"/>
                </a:solidFill>
              </a:rPr>
              <a:t>3,000 </a:t>
            </a:r>
            <a:r>
              <a:rPr lang="ja-JP" altLang="en-US" sz="700" dirty="0">
                <a:solidFill>
                  <a:prstClr val="black"/>
                </a:solidFill>
              </a:rPr>
              <a:t>～ 幅</a:t>
            </a:r>
            <a:r>
              <a:rPr lang="en-US" altLang="ja-JP" sz="700" dirty="0">
                <a:solidFill>
                  <a:prstClr val="black"/>
                </a:solidFill>
              </a:rPr>
              <a:t>2,800×</a:t>
            </a:r>
            <a:r>
              <a:rPr lang="ja-JP" altLang="en-US" sz="700" dirty="0">
                <a:solidFill>
                  <a:prstClr val="black"/>
                </a:solidFill>
              </a:rPr>
              <a:t>高</a:t>
            </a:r>
            <a:r>
              <a:rPr lang="en-US" altLang="ja-JP" sz="700" dirty="0">
                <a:solidFill>
                  <a:prstClr val="black"/>
                </a:solidFill>
              </a:rPr>
              <a:t>2,900</a:t>
            </a:r>
          </a:p>
          <a:p>
            <a:r>
              <a:rPr lang="ja-JP" altLang="en-US" sz="700" dirty="0">
                <a:solidFill>
                  <a:prstClr val="black"/>
                </a:solidFill>
              </a:rPr>
              <a:t>　　工　　　　　期　： 平成</a:t>
            </a:r>
            <a:r>
              <a:rPr lang="en-US" altLang="ja-JP" sz="700" dirty="0">
                <a:solidFill>
                  <a:prstClr val="black"/>
                </a:solidFill>
              </a:rPr>
              <a:t>26</a:t>
            </a:r>
            <a:r>
              <a:rPr lang="ja-JP" altLang="en-US" sz="700" dirty="0">
                <a:solidFill>
                  <a:prstClr val="black"/>
                </a:solidFill>
              </a:rPr>
              <a:t>年</a:t>
            </a:r>
            <a:r>
              <a:rPr lang="en-US" altLang="ja-JP" sz="700" dirty="0">
                <a:solidFill>
                  <a:prstClr val="black"/>
                </a:solidFill>
              </a:rPr>
              <a:t>3</a:t>
            </a:r>
            <a:r>
              <a:rPr lang="ja-JP" altLang="en-US" sz="700" dirty="0">
                <a:solidFill>
                  <a:prstClr val="black"/>
                </a:solidFill>
              </a:rPr>
              <a:t>月</a:t>
            </a:r>
            <a:r>
              <a:rPr lang="en-US" altLang="ja-JP" sz="700" dirty="0">
                <a:solidFill>
                  <a:prstClr val="black"/>
                </a:solidFill>
              </a:rPr>
              <a:t>31</a:t>
            </a:r>
            <a:r>
              <a:rPr lang="ja-JP" altLang="en-US" sz="700" dirty="0">
                <a:solidFill>
                  <a:prstClr val="black"/>
                </a:solidFill>
              </a:rPr>
              <a:t>日 ～ 平成</a:t>
            </a:r>
            <a:r>
              <a:rPr lang="en-US" altLang="ja-JP" sz="700" dirty="0">
                <a:solidFill>
                  <a:prstClr val="black"/>
                </a:solidFill>
              </a:rPr>
              <a:t>27</a:t>
            </a:r>
            <a:r>
              <a:rPr lang="ja-JP" altLang="en-US" sz="700" dirty="0">
                <a:solidFill>
                  <a:prstClr val="black"/>
                </a:solidFill>
              </a:rPr>
              <a:t>年</a:t>
            </a:r>
            <a:r>
              <a:rPr lang="en-US" altLang="ja-JP" sz="700" dirty="0">
                <a:solidFill>
                  <a:prstClr val="black"/>
                </a:solidFill>
              </a:rPr>
              <a:t>3</a:t>
            </a:r>
            <a:r>
              <a:rPr lang="ja-JP" altLang="en-US" sz="700" dirty="0">
                <a:solidFill>
                  <a:prstClr val="black"/>
                </a:solidFill>
              </a:rPr>
              <a:t>月</a:t>
            </a:r>
            <a:r>
              <a:rPr lang="en-US" altLang="ja-JP" sz="700" dirty="0">
                <a:solidFill>
                  <a:prstClr val="black"/>
                </a:solidFill>
              </a:rPr>
              <a:t>2</a:t>
            </a:r>
            <a:r>
              <a:rPr lang="ja-JP" altLang="en-US" sz="700" dirty="0">
                <a:solidFill>
                  <a:prstClr val="black"/>
                </a:solidFill>
              </a:rPr>
              <a:t>日</a:t>
            </a:r>
          </a:p>
        </p:txBody>
      </p:sp>
      <p:sp>
        <p:nvSpPr>
          <p:cNvPr id="15" name="正方形/長方形 14"/>
          <p:cNvSpPr/>
          <p:nvPr/>
        </p:nvSpPr>
        <p:spPr>
          <a:xfrm>
            <a:off x="1350313" y="1028214"/>
            <a:ext cx="52971" cy="2130221"/>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4" name="正方形/長方形 63"/>
          <p:cNvSpPr/>
          <p:nvPr/>
        </p:nvSpPr>
        <p:spPr>
          <a:xfrm>
            <a:off x="2379750" y="1028215"/>
            <a:ext cx="52971" cy="2130221"/>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正方形/長方形 16"/>
          <p:cNvSpPr/>
          <p:nvPr/>
        </p:nvSpPr>
        <p:spPr>
          <a:xfrm>
            <a:off x="1403283" y="2726387"/>
            <a:ext cx="976466" cy="432048"/>
          </a:xfrm>
          <a:prstGeom prst="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フリーフォーム 18"/>
          <p:cNvSpPr/>
          <p:nvPr/>
        </p:nvSpPr>
        <p:spPr>
          <a:xfrm>
            <a:off x="1384111" y="1150625"/>
            <a:ext cx="1016759" cy="1119117"/>
          </a:xfrm>
          <a:custGeom>
            <a:avLst/>
            <a:gdLst>
              <a:gd name="connsiteX0" fmla="*/ 20472 w 1016759"/>
              <a:gd name="connsiteY0" fmla="*/ 1119117 h 1119117"/>
              <a:gd name="connsiteX1" fmla="*/ 1016759 w 1016759"/>
              <a:gd name="connsiteY1" fmla="*/ 1112293 h 1119117"/>
              <a:gd name="connsiteX2" fmla="*/ 989463 w 1016759"/>
              <a:gd name="connsiteY2" fmla="*/ 0 h 1119117"/>
              <a:gd name="connsiteX3" fmla="*/ 525439 w 1016759"/>
              <a:gd name="connsiteY3" fmla="*/ 0 h 1119117"/>
              <a:gd name="connsiteX4" fmla="*/ 0 w 1016759"/>
              <a:gd name="connsiteY4" fmla="*/ 20472 h 1119117"/>
              <a:gd name="connsiteX5" fmla="*/ 20472 w 1016759"/>
              <a:gd name="connsiteY5" fmla="*/ 1119117 h 111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759" h="1119117">
                <a:moveTo>
                  <a:pt x="20472" y="1119117"/>
                </a:moveTo>
                <a:lnTo>
                  <a:pt x="1016759" y="1112293"/>
                </a:lnTo>
                <a:lnTo>
                  <a:pt x="989463" y="0"/>
                </a:lnTo>
                <a:lnTo>
                  <a:pt x="525439" y="0"/>
                </a:lnTo>
                <a:lnTo>
                  <a:pt x="0" y="20472"/>
                </a:lnTo>
                <a:lnTo>
                  <a:pt x="20472" y="1119117"/>
                </a:lnTo>
                <a:close/>
              </a:path>
            </a:pathLst>
          </a:cu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7" name="テキスト ボックス 66"/>
          <p:cNvSpPr txBox="1"/>
          <p:nvPr/>
        </p:nvSpPr>
        <p:spPr>
          <a:xfrm>
            <a:off x="1902977" y="583934"/>
            <a:ext cx="782587" cy="400110"/>
          </a:xfrm>
          <a:prstGeom prst="rect">
            <a:avLst/>
          </a:prstGeom>
          <a:solidFill>
            <a:srgbClr val="FFFF00">
              <a:alpha val="40000"/>
            </a:srgbClr>
          </a:solidFill>
          <a:ln>
            <a:noFill/>
          </a:ln>
        </p:spPr>
        <p:txBody>
          <a:bodyPr wrap="none" rtlCol="0">
            <a:spAutoFit/>
          </a:bodyPr>
          <a:lstStyle/>
          <a:p>
            <a:r>
              <a:rPr lang="ja-JP" altLang="en-US" sz="1000" dirty="0">
                <a:solidFill>
                  <a:prstClr val="black"/>
                </a:solidFill>
              </a:rPr>
              <a:t>③　掘削工</a:t>
            </a:r>
            <a:endParaRPr lang="en-US" altLang="ja-JP" sz="1000" dirty="0">
              <a:solidFill>
                <a:prstClr val="black"/>
              </a:solidFill>
            </a:endParaRPr>
          </a:p>
          <a:p>
            <a:r>
              <a:rPr lang="ja-JP" altLang="en-US" sz="1000" dirty="0">
                <a:solidFill>
                  <a:prstClr val="black"/>
                </a:solidFill>
              </a:rPr>
              <a:t>⑥　埋戻工</a:t>
            </a:r>
          </a:p>
        </p:txBody>
      </p:sp>
      <p:sp>
        <p:nvSpPr>
          <p:cNvPr id="26" name="テキスト ボックス 25"/>
          <p:cNvSpPr txBox="1"/>
          <p:nvPr/>
        </p:nvSpPr>
        <p:spPr>
          <a:xfrm>
            <a:off x="696893" y="1357053"/>
            <a:ext cx="338554" cy="890987"/>
          </a:xfrm>
          <a:prstGeom prst="rect">
            <a:avLst/>
          </a:prstGeom>
          <a:solidFill>
            <a:srgbClr val="FF0000">
              <a:alpha val="40000"/>
            </a:srgbClr>
          </a:solidFill>
        </p:spPr>
        <p:txBody>
          <a:bodyPr vert="eaVert" wrap="square" rtlCol="0">
            <a:spAutoFit/>
          </a:bodyPr>
          <a:lstStyle/>
          <a:p>
            <a:r>
              <a:rPr lang="ja-JP" altLang="en-US" sz="1000" dirty="0">
                <a:solidFill>
                  <a:prstClr val="black"/>
                </a:solidFill>
              </a:rPr>
              <a:t>①仮設土留工</a:t>
            </a:r>
          </a:p>
        </p:txBody>
      </p:sp>
      <p:pic>
        <p:nvPicPr>
          <p:cNvPr id="40" name="図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74062" y="2646646"/>
            <a:ext cx="2270889" cy="1703168"/>
          </a:xfrm>
          <a:prstGeom prst="rect">
            <a:avLst/>
          </a:prstGeom>
        </p:spPr>
      </p:pic>
      <p:sp>
        <p:nvSpPr>
          <p:cNvPr id="43" name="テキスト ボックス 42"/>
          <p:cNvSpPr txBox="1"/>
          <p:nvPr/>
        </p:nvSpPr>
        <p:spPr>
          <a:xfrm>
            <a:off x="7389757" y="4369534"/>
            <a:ext cx="1394934" cy="246221"/>
          </a:xfrm>
          <a:prstGeom prst="rect">
            <a:avLst/>
          </a:prstGeom>
          <a:solidFill>
            <a:srgbClr val="009900">
              <a:alpha val="40000"/>
            </a:srgbClr>
          </a:solidFill>
          <a:ln>
            <a:noFill/>
          </a:ln>
        </p:spPr>
        <p:txBody>
          <a:bodyPr wrap="none" rtlCol="0">
            <a:spAutoFit/>
          </a:bodyPr>
          <a:lstStyle/>
          <a:p>
            <a:r>
              <a:rPr lang="ja-JP" altLang="en-US" sz="1000" dirty="0">
                <a:solidFill>
                  <a:prstClr val="black"/>
                </a:solidFill>
              </a:rPr>
              <a:t>④　ﾎﾞｯｸｽｶﾙﾊﾞｰﾄ敷設</a:t>
            </a:r>
          </a:p>
        </p:txBody>
      </p:sp>
      <p:pic>
        <p:nvPicPr>
          <p:cNvPr id="46" name="図 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97323" y="4725145"/>
            <a:ext cx="2283869" cy="1712901"/>
          </a:xfrm>
          <a:prstGeom prst="rect">
            <a:avLst/>
          </a:prstGeom>
        </p:spPr>
      </p:pic>
      <p:sp>
        <p:nvSpPr>
          <p:cNvPr id="47" name="テキスト ボックス 46"/>
          <p:cNvSpPr txBox="1"/>
          <p:nvPr/>
        </p:nvSpPr>
        <p:spPr>
          <a:xfrm>
            <a:off x="4731739" y="6480790"/>
            <a:ext cx="1651414" cy="246221"/>
          </a:xfrm>
          <a:prstGeom prst="rect">
            <a:avLst/>
          </a:prstGeom>
          <a:solidFill>
            <a:srgbClr val="009900">
              <a:alpha val="40000"/>
            </a:srgbClr>
          </a:solidFill>
          <a:ln>
            <a:noFill/>
          </a:ln>
        </p:spPr>
        <p:txBody>
          <a:bodyPr wrap="none" rtlCol="0">
            <a:spAutoFit/>
          </a:bodyPr>
          <a:lstStyle/>
          <a:p>
            <a:r>
              <a:rPr lang="ja-JP" altLang="en-US" sz="1000" dirty="0">
                <a:solidFill>
                  <a:prstClr val="black"/>
                </a:solidFill>
              </a:rPr>
              <a:t>⑤　ﾎﾞｯｸｽｶﾙﾊﾞｰﾄ敷設完了</a:t>
            </a:r>
          </a:p>
        </p:txBody>
      </p:sp>
      <p:pic>
        <p:nvPicPr>
          <p:cNvPr id="49" name="図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90610" y="4715815"/>
            <a:ext cx="2258900" cy="1694175"/>
          </a:xfrm>
          <a:prstGeom prst="rect">
            <a:avLst/>
          </a:prstGeom>
        </p:spPr>
      </p:pic>
      <p:sp>
        <p:nvSpPr>
          <p:cNvPr id="50" name="テキスト ボックス 49"/>
          <p:cNvSpPr txBox="1"/>
          <p:nvPr/>
        </p:nvSpPr>
        <p:spPr>
          <a:xfrm>
            <a:off x="7737391" y="6480790"/>
            <a:ext cx="880369" cy="246221"/>
          </a:xfrm>
          <a:prstGeom prst="rect">
            <a:avLst/>
          </a:prstGeom>
          <a:solidFill>
            <a:srgbClr val="FFFF00">
              <a:alpha val="40000"/>
            </a:srgbClr>
          </a:solidFill>
          <a:ln>
            <a:noFill/>
          </a:ln>
        </p:spPr>
        <p:txBody>
          <a:bodyPr wrap="none" rtlCol="0">
            <a:spAutoFit/>
          </a:bodyPr>
          <a:lstStyle/>
          <a:p>
            <a:r>
              <a:rPr lang="ja-JP" altLang="en-US" sz="1000" dirty="0">
                <a:solidFill>
                  <a:prstClr val="black"/>
                </a:solidFill>
              </a:rPr>
              <a:t>⑥　埋戻し工</a:t>
            </a:r>
          </a:p>
        </p:txBody>
      </p:sp>
      <p:sp>
        <p:nvSpPr>
          <p:cNvPr id="52" name="テキスト ボックス 51"/>
          <p:cNvSpPr txBox="1"/>
          <p:nvPr/>
        </p:nvSpPr>
        <p:spPr>
          <a:xfrm>
            <a:off x="2530007" y="2119092"/>
            <a:ext cx="1351652" cy="400110"/>
          </a:xfrm>
          <a:prstGeom prst="rect">
            <a:avLst/>
          </a:prstGeom>
          <a:solidFill>
            <a:srgbClr val="009900">
              <a:alpha val="40000"/>
            </a:srgbClr>
          </a:solidFill>
          <a:ln>
            <a:noFill/>
          </a:ln>
        </p:spPr>
        <p:txBody>
          <a:bodyPr wrap="none" rtlCol="0">
            <a:spAutoFit/>
          </a:bodyPr>
          <a:lstStyle/>
          <a:p>
            <a:r>
              <a:rPr lang="ja-JP" altLang="en-US" sz="1000" dirty="0">
                <a:solidFill>
                  <a:prstClr val="black"/>
                </a:solidFill>
              </a:rPr>
              <a:t>④、⑤　ﾎﾞｯｸｽｶﾙﾊﾞｰﾄ</a:t>
            </a:r>
            <a:endParaRPr lang="en-US" altLang="ja-JP" sz="1000" dirty="0">
              <a:solidFill>
                <a:prstClr val="black"/>
              </a:solidFill>
            </a:endParaRPr>
          </a:p>
          <a:p>
            <a:r>
              <a:rPr lang="ja-JP" altLang="en-US" sz="1000" dirty="0">
                <a:solidFill>
                  <a:prstClr val="black"/>
                </a:solidFill>
              </a:rPr>
              <a:t>　　　　敷設</a:t>
            </a:r>
          </a:p>
        </p:txBody>
      </p:sp>
      <p:sp>
        <p:nvSpPr>
          <p:cNvPr id="54" name="フリーフォーム 53"/>
          <p:cNvSpPr/>
          <p:nvPr/>
        </p:nvSpPr>
        <p:spPr>
          <a:xfrm>
            <a:off x="1438701" y="1471348"/>
            <a:ext cx="914400" cy="839337"/>
          </a:xfrm>
          <a:custGeom>
            <a:avLst/>
            <a:gdLst>
              <a:gd name="connsiteX0" fmla="*/ 0 w 914400"/>
              <a:gd name="connsiteY0" fmla="*/ 839337 h 839337"/>
              <a:gd name="connsiteX1" fmla="*/ 914400 w 914400"/>
              <a:gd name="connsiteY1" fmla="*/ 839337 h 839337"/>
              <a:gd name="connsiteX2" fmla="*/ 914400 w 914400"/>
              <a:gd name="connsiteY2" fmla="*/ 620973 h 839337"/>
              <a:gd name="connsiteX3" fmla="*/ 798395 w 914400"/>
              <a:gd name="connsiteY3" fmla="*/ 620973 h 839337"/>
              <a:gd name="connsiteX4" fmla="*/ 798395 w 914400"/>
              <a:gd name="connsiteY4" fmla="*/ 0 h 839337"/>
              <a:gd name="connsiteX5" fmla="*/ 109183 w 914400"/>
              <a:gd name="connsiteY5" fmla="*/ 20472 h 839337"/>
              <a:gd name="connsiteX6" fmla="*/ 109183 w 914400"/>
              <a:gd name="connsiteY6" fmla="*/ 614149 h 839337"/>
              <a:gd name="connsiteX7" fmla="*/ 0 w 914400"/>
              <a:gd name="connsiteY7" fmla="*/ 614149 h 839337"/>
              <a:gd name="connsiteX8" fmla="*/ 0 w 914400"/>
              <a:gd name="connsiteY8" fmla="*/ 839337 h 83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839337">
                <a:moveTo>
                  <a:pt x="0" y="839337"/>
                </a:moveTo>
                <a:lnTo>
                  <a:pt x="914400" y="839337"/>
                </a:lnTo>
                <a:lnTo>
                  <a:pt x="914400" y="620973"/>
                </a:lnTo>
                <a:lnTo>
                  <a:pt x="798395" y="620973"/>
                </a:lnTo>
                <a:lnTo>
                  <a:pt x="798395" y="0"/>
                </a:lnTo>
                <a:lnTo>
                  <a:pt x="109183" y="20472"/>
                </a:lnTo>
                <a:lnTo>
                  <a:pt x="109183" y="614149"/>
                </a:lnTo>
                <a:lnTo>
                  <a:pt x="0" y="614149"/>
                </a:lnTo>
                <a:lnTo>
                  <a:pt x="0" y="839337"/>
                </a:lnTo>
                <a:close/>
              </a:path>
            </a:pathLst>
          </a:custGeom>
          <a:solidFill>
            <a:srgbClr val="00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55" name="直線矢印コネクタ 54"/>
          <p:cNvCxnSpPr/>
          <p:nvPr/>
        </p:nvCxnSpPr>
        <p:spPr>
          <a:xfrm flipH="1" flipV="1">
            <a:off x="2133225" y="1935274"/>
            <a:ext cx="396782" cy="225383"/>
          </a:xfrm>
          <a:prstGeom prst="straightConnector1">
            <a:avLst/>
          </a:prstGeom>
          <a:ln w="31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1118056" y="2527805"/>
            <a:ext cx="2250768" cy="1046081"/>
          </a:xfrm>
          <a:prstGeom prst="ellipse">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FF0000"/>
              </a:solidFill>
            </a:endParaRPr>
          </a:p>
        </p:txBody>
      </p:sp>
      <p:sp>
        <p:nvSpPr>
          <p:cNvPr id="56" name="円/楕円 55"/>
          <p:cNvSpPr/>
          <p:nvPr/>
        </p:nvSpPr>
        <p:spPr>
          <a:xfrm>
            <a:off x="1128356" y="1379533"/>
            <a:ext cx="1453697" cy="1046081"/>
          </a:xfrm>
          <a:prstGeom prst="ellipse">
            <a:avLst/>
          </a:prstGeom>
          <a:noFill/>
          <a:ln>
            <a:solidFill>
              <a:srgbClr val="00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FF0000"/>
              </a:solidFill>
            </a:endParaRPr>
          </a:p>
        </p:txBody>
      </p:sp>
      <p:sp>
        <p:nvSpPr>
          <p:cNvPr id="11" name="右カーブ矢印 10"/>
          <p:cNvSpPr/>
          <p:nvPr/>
        </p:nvSpPr>
        <p:spPr>
          <a:xfrm>
            <a:off x="696893" y="2160657"/>
            <a:ext cx="431462" cy="2002145"/>
          </a:xfrm>
          <a:prstGeom prst="curvedRightArrow">
            <a:avLst/>
          </a:prstGeom>
          <a:solidFill>
            <a:srgbClr val="009900">
              <a:alpha val="30000"/>
            </a:srgb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FF0000"/>
              </a:solidFill>
            </a:endParaRPr>
          </a:p>
        </p:txBody>
      </p:sp>
      <p:sp>
        <p:nvSpPr>
          <p:cNvPr id="12" name="左カーブ矢印 11"/>
          <p:cNvSpPr/>
          <p:nvPr/>
        </p:nvSpPr>
        <p:spPr>
          <a:xfrm>
            <a:off x="3165425" y="3365738"/>
            <a:ext cx="419424" cy="1233975"/>
          </a:xfrm>
          <a:prstGeom prst="curvedLeftArrow">
            <a:avLst/>
          </a:prstGeom>
          <a:solidFill>
            <a:srgbClr val="0000FF">
              <a:alpha val="30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FF0000"/>
              </a:solidFill>
            </a:endParaRPr>
          </a:p>
        </p:txBody>
      </p:sp>
      <p:sp>
        <p:nvSpPr>
          <p:cNvPr id="13" name="テキスト ボックス 12"/>
          <p:cNvSpPr txBox="1"/>
          <p:nvPr/>
        </p:nvSpPr>
        <p:spPr>
          <a:xfrm>
            <a:off x="1214632" y="3645025"/>
            <a:ext cx="1801186" cy="307777"/>
          </a:xfrm>
          <a:prstGeom prst="rect">
            <a:avLst/>
          </a:prstGeom>
          <a:noFill/>
        </p:spPr>
        <p:txBody>
          <a:bodyPr wrap="square" rtlCol="0">
            <a:spAutoFit/>
          </a:bodyPr>
          <a:lstStyle/>
          <a:p>
            <a:pPr algn="ctr"/>
            <a:r>
              <a:rPr lang="ja-JP" altLang="en-US" sz="1400" dirty="0">
                <a:solidFill>
                  <a:prstClr val="black"/>
                </a:solidFill>
              </a:rPr>
              <a:t>鉄道上流区間</a:t>
            </a:r>
          </a:p>
        </p:txBody>
      </p:sp>
      <p:sp>
        <p:nvSpPr>
          <p:cNvPr id="59" name="テキスト ボックス 58"/>
          <p:cNvSpPr txBox="1"/>
          <p:nvPr/>
        </p:nvSpPr>
        <p:spPr>
          <a:xfrm>
            <a:off x="866170" y="3952802"/>
            <a:ext cx="2557042" cy="307777"/>
          </a:xfrm>
          <a:prstGeom prst="rect">
            <a:avLst/>
          </a:prstGeom>
          <a:noFill/>
        </p:spPr>
        <p:txBody>
          <a:bodyPr wrap="square" rtlCol="0">
            <a:spAutoFit/>
          </a:bodyPr>
          <a:lstStyle/>
          <a:p>
            <a:pPr algn="ctr"/>
            <a:r>
              <a:rPr lang="en-US" altLang="ja-JP" sz="1400" dirty="0">
                <a:solidFill>
                  <a:srgbClr val="009900"/>
                </a:solidFill>
              </a:rPr>
              <a:t>A  </a:t>
            </a:r>
            <a:r>
              <a:rPr lang="ja-JP" altLang="en-US" sz="1400" dirty="0">
                <a:solidFill>
                  <a:srgbClr val="009900"/>
                </a:solidFill>
              </a:rPr>
              <a:t>函渠断面が小さくなる</a:t>
            </a:r>
          </a:p>
        </p:txBody>
      </p:sp>
      <p:sp>
        <p:nvSpPr>
          <p:cNvPr id="60" name="テキスト ボックス 59"/>
          <p:cNvSpPr txBox="1"/>
          <p:nvPr/>
        </p:nvSpPr>
        <p:spPr>
          <a:xfrm>
            <a:off x="776536" y="4230380"/>
            <a:ext cx="2396722" cy="738664"/>
          </a:xfrm>
          <a:prstGeom prst="rect">
            <a:avLst/>
          </a:prstGeom>
          <a:noFill/>
        </p:spPr>
        <p:txBody>
          <a:bodyPr wrap="square" rtlCol="0">
            <a:spAutoFit/>
          </a:bodyPr>
          <a:lstStyle/>
          <a:p>
            <a:pPr algn="ctr"/>
            <a:r>
              <a:rPr lang="ja-JP" altLang="en-US" sz="1400" dirty="0">
                <a:solidFill>
                  <a:srgbClr val="0000FF"/>
                </a:solidFill>
              </a:rPr>
              <a:t>　Ｂ　地下水位が低く、</a:t>
            </a:r>
            <a:endParaRPr lang="en-US" altLang="ja-JP" sz="1400" dirty="0">
              <a:solidFill>
                <a:srgbClr val="0000FF"/>
              </a:solidFill>
            </a:endParaRPr>
          </a:p>
          <a:p>
            <a:pPr algn="ctr"/>
            <a:r>
              <a:rPr lang="ja-JP" altLang="en-US" sz="1400" dirty="0">
                <a:solidFill>
                  <a:srgbClr val="0000FF"/>
                </a:solidFill>
              </a:rPr>
              <a:t>　　　　  薬液注入不要となる区間がある</a:t>
            </a:r>
          </a:p>
        </p:txBody>
      </p:sp>
      <p:sp>
        <p:nvSpPr>
          <p:cNvPr id="16" name="右矢印 15"/>
          <p:cNvSpPr/>
          <p:nvPr/>
        </p:nvSpPr>
        <p:spPr>
          <a:xfrm rot="5400000">
            <a:off x="2116126" y="4854832"/>
            <a:ext cx="144016" cy="405818"/>
          </a:xfrm>
          <a:prstGeom prst="rightArrow">
            <a:avLst/>
          </a:prstGeom>
          <a:solidFill>
            <a:srgbClr val="FFFF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FF0000"/>
              </a:solidFill>
            </a:endParaRPr>
          </a:p>
        </p:txBody>
      </p:sp>
      <p:sp>
        <p:nvSpPr>
          <p:cNvPr id="61" name="テキスト ボックス 60"/>
          <p:cNvSpPr txBox="1"/>
          <p:nvPr/>
        </p:nvSpPr>
        <p:spPr>
          <a:xfrm>
            <a:off x="696894" y="5157193"/>
            <a:ext cx="3598289" cy="1169551"/>
          </a:xfrm>
          <a:prstGeom prst="rect">
            <a:avLst/>
          </a:prstGeom>
          <a:noFill/>
        </p:spPr>
        <p:txBody>
          <a:bodyPr wrap="square" rtlCol="0">
            <a:spAutoFit/>
          </a:bodyPr>
          <a:lstStyle/>
          <a:p>
            <a:r>
              <a:rPr lang="ja-JP" altLang="en-US" sz="1400" dirty="0">
                <a:solidFill>
                  <a:srgbClr val="FF0000"/>
                </a:solidFill>
              </a:rPr>
              <a:t>・沿道商店や地域の方々と調整し、施工時の</a:t>
            </a:r>
            <a:endParaRPr lang="en-US" altLang="ja-JP" sz="1400" dirty="0">
              <a:solidFill>
                <a:srgbClr val="FF0000"/>
              </a:solidFill>
            </a:endParaRPr>
          </a:p>
          <a:p>
            <a:r>
              <a:rPr lang="ja-JP" altLang="en-US" sz="1400" dirty="0">
                <a:solidFill>
                  <a:srgbClr val="FF0000"/>
                </a:solidFill>
              </a:rPr>
              <a:t>　通行制限について配慮の上、鉄道下流区間</a:t>
            </a:r>
            <a:endParaRPr lang="en-US" altLang="ja-JP" sz="1400" dirty="0">
              <a:solidFill>
                <a:srgbClr val="FF0000"/>
              </a:solidFill>
            </a:endParaRPr>
          </a:p>
          <a:p>
            <a:r>
              <a:rPr lang="ja-JP" altLang="en-US" sz="1400" dirty="0">
                <a:solidFill>
                  <a:srgbClr val="FF0000"/>
                </a:solidFill>
              </a:rPr>
              <a:t>　よりも年間施工延長を延ばしたい。</a:t>
            </a:r>
            <a:endParaRPr lang="en-US" altLang="ja-JP" sz="1400" dirty="0">
              <a:solidFill>
                <a:srgbClr val="FF0000"/>
              </a:solidFill>
            </a:endParaRPr>
          </a:p>
          <a:p>
            <a:r>
              <a:rPr lang="ja-JP" altLang="en-US" sz="1400" dirty="0">
                <a:solidFill>
                  <a:srgbClr val="FF0000"/>
                </a:solidFill>
              </a:rPr>
              <a:t>　鉄道下流区間　　　　鉄道上流区間</a:t>
            </a:r>
            <a:endParaRPr lang="en-US" altLang="ja-JP" sz="1400" dirty="0">
              <a:solidFill>
                <a:srgbClr val="FF0000"/>
              </a:solidFill>
            </a:endParaRPr>
          </a:p>
          <a:p>
            <a:r>
              <a:rPr lang="en-US" altLang="ja-JP" sz="1400" dirty="0">
                <a:solidFill>
                  <a:srgbClr val="FF0000"/>
                </a:solidFill>
              </a:rPr>
              <a:t>60</a:t>
            </a:r>
            <a:r>
              <a:rPr lang="ja-JP" altLang="en-US" sz="1400" dirty="0">
                <a:solidFill>
                  <a:srgbClr val="FF0000"/>
                </a:solidFill>
              </a:rPr>
              <a:t>～</a:t>
            </a:r>
            <a:r>
              <a:rPr lang="en-US" altLang="ja-JP" sz="1400" dirty="0">
                <a:solidFill>
                  <a:srgbClr val="FF0000"/>
                </a:solidFill>
              </a:rPr>
              <a:t>80m</a:t>
            </a:r>
            <a:r>
              <a:rPr lang="ja-JP" altLang="en-US" sz="1400" dirty="0">
                <a:solidFill>
                  <a:srgbClr val="FF0000"/>
                </a:solidFill>
              </a:rPr>
              <a:t>程度／年　　　</a:t>
            </a:r>
            <a:r>
              <a:rPr lang="en-US" altLang="ja-JP" sz="1400" dirty="0">
                <a:solidFill>
                  <a:srgbClr val="FF0000"/>
                </a:solidFill>
              </a:rPr>
              <a:t>90m</a:t>
            </a:r>
            <a:r>
              <a:rPr lang="ja-JP" altLang="en-US" sz="1400" dirty="0">
                <a:solidFill>
                  <a:srgbClr val="FF0000"/>
                </a:solidFill>
              </a:rPr>
              <a:t>程度／年</a:t>
            </a:r>
          </a:p>
        </p:txBody>
      </p:sp>
      <p:sp>
        <p:nvSpPr>
          <p:cNvPr id="18" name="角丸四角形 17"/>
          <p:cNvSpPr/>
          <p:nvPr/>
        </p:nvSpPr>
        <p:spPr>
          <a:xfrm>
            <a:off x="1214632" y="3645024"/>
            <a:ext cx="1958626" cy="1324020"/>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FF0000"/>
              </a:solidFill>
            </a:endParaRPr>
          </a:p>
        </p:txBody>
      </p:sp>
      <p:sp>
        <p:nvSpPr>
          <p:cNvPr id="63" name="角丸四角形 62"/>
          <p:cNvSpPr/>
          <p:nvPr/>
        </p:nvSpPr>
        <p:spPr>
          <a:xfrm>
            <a:off x="586258" y="5157193"/>
            <a:ext cx="3811064" cy="11739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FF0000"/>
              </a:solidFill>
            </a:endParaRPr>
          </a:p>
        </p:txBody>
      </p:sp>
      <p:sp>
        <p:nvSpPr>
          <p:cNvPr id="66" name="角丸四角形吹き出し 65"/>
          <p:cNvSpPr/>
          <p:nvPr/>
        </p:nvSpPr>
        <p:spPr>
          <a:xfrm>
            <a:off x="809138" y="6381329"/>
            <a:ext cx="3015863" cy="310797"/>
          </a:xfrm>
          <a:prstGeom prst="wedgeRoundRectCallout">
            <a:avLst>
              <a:gd name="adj1" fmla="val 39192"/>
              <a:gd name="adj2" fmla="val -48067"/>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600" dirty="0">
                <a:solidFill>
                  <a:srgbClr val="FF0000"/>
                </a:solidFill>
              </a:rPr>
              <a:t>１年でも早い事業完成を目指す</a:t>
            </a:r>
            <a:endParaRPr lang="en-US" altLang="ja-JP" sz="1600" dirty="0">
              <a:solidFill>
                <a:srgbClr val="FF0000"/>
              </a:solidFill>
            </a:endParaRPr>
          </a:p>
        </p:txBody>
      </p:sp>
      <p:sp>
        <p:nvSpPr>
          <p:cNvPr id="68" name="Rectangle 3"/>
          <p:cNvSpPr>
            <a:spLocks noChangeArrowheads="1"/>
          </p:cNvSpPr>
          <p:nvPr/>
        </p:nvSpPr>
        <p:spPr bwMode="auto">
          <a:xfrm>
            <a:off x="381001" y="0"/>
            <a:ext cx="6300191" cy="539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b="1" u="sng" dirty="0">
                <a:solidFill>
                  <a:srgbClr val="0000FF"/>
                </a:solidFill>
                <a:latin typeface="Calibri" pitchFamily="34" charset="0"/>
              </a:rPr>
              <a:t>鴨川放水路　早期事業完成に向けて　</a:t>
            </a:r>
            <a:endParaRPr lang="ja-JP" altLang="en-US" sz="1800" b="1" u="sng" dirty="0">
              <a:solidFill>
                <a:srgbClr val="0000FF"/>
              </a:solidFill>
              <a:latin typeface="Calibri" pitchFamily="34" charset="0"/>
            </a:endParaRPr>
          </a:p>
        </p:txBody>
      </p:sp>
      <p:sp>
        <p:nvSpPr>
          <p:cNvPr id="27" name="角丸四角形 26"/>
          <p:cNvSpPr/>
          <p:nvPr/>
        </p:nvSpPr>
        <p:spPr>
          <a:xfrm>
            <a:off x="6825208" y="116632"/>
            <a:ext cx="2520280" cy="2530014"/>
          </a:xfrm>
          <a:prstGeom prst="roundRect">
            <a:avLst>
              <a:gd name="adj" fmla="val 10096"/>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FF0000"/>
              </a:solidFill>
            </a:endParaRPr>
          </a:p>
        </p:txBody>
      </p:sp>
      <p:sp>
        <p:nvSpPr>
          <p:cNvPr id="74" name="テキスト ボックス 73"/>
          <p:cNvSpPr txBox="1"/>
          <p:nvPr/>
        </p:nvSpPr>
        <p:spPr>
          <a:xfrm>
            <a:off x="6843040" y="80850"/>
            <a:ext cx="2396722" cy="523220"/>
          </a:xfrm>
          <a:prstGeom prst="rect">
            <a:avLst/>
          </a:prstGeom>
          <a:noFill/>
        </p:spPr>
        <p:txBody>
          <a:bodyPr wrap="square" rtlCol="0">
            <a:spAutoFit/>
          </a:bodyPr>
          <a:lstStyle/>
          <a:p>
            <a:pPr algn="ctr"/>
            <a:r>
              <a:rPr lang="ja-JP" altLang="en-US" sz="1400" dirty="0">
                <a:solidFill>
                  <a:srgbClr val="0000FF"/>
                </a:solidFill>
              </a:rPr>
              <a:t>鉄道上流区間で</a:t>
            </a:r>
            <a:endParaRPr lang="en-US" altLang="ja-JP" sz="1400" dirty="0">
              <a:solidFill>
                <a:srgbClr val="0000FF"/>
              </a:solidFill>
            </a:endParaRPr>
          </a:p>
          <a:p>
            <a:pPr algn="ctr"/>
            <a:r>
              <a:rPr lang="ja-JP" altLang="en-US" sz="1400" dirty="0">
                <a:solidFill>
                  <a:srgbClr val="0000FF"/>
                </a:solidFill>
              </a:rPr>
              <a:t>不要となる区間あり</a:t>
            </a:r>
          </a:p>
        </p:txBody>
      </p:sp>
    </p:spTree>
    <p:extLst>
      <p:ext uri="{BB962C8B-B14F-4D97-AF65-F5344CB8AC3E}">
        <p14:creationId xmlns:p14="http://schemas.microsoft.com/office/powerpoint/2010/main" val="3413701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5" descr="平面図"/>
          <p:cNvPicPr>
            <a:picLocks noChangeAspect="1" noChangeArrowheads="1"/>
          </p:cNvPicPr>
          <p:nvPr/>
        </p:nvPicPr>
        <p:blipFill>
          <a:blip r:embed="rId3">
            <a:extLst>
              <a:ext uri="{28A0092B-C50C-407E-A947-70E740481C1C}">
                <a14:useLocalDpi xmlns:a14="http://schemas.microsoft.com/office/drawing/2010/main" val="0"/>
              </a:ext>
            </a:extLst>
          </a:blip>
          <a:srcRect l="5069" t="14505" r="48615" b="13161"/>
          <a:stretch>
            <a:fillRect/>
          </a:stretch>
        </p:blipFill>
        <p:spPr bwMode="auto">
          <a:xfrm>
            <a:off x="381001" y="685801"/>
            <a:ext cx="8920163"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Freeform 69"/>
          <p:cNvSpPr>
            <a:spLocks/>
          </p:cNvSpPr>
          <p:nvPr/>
        </p:nvSpPr>
        <p:spPr bwMode="auto">
          <a:xfrm rot="1312170">
            <a:off x="2320926" y="1425576"/>
            <a:ext cx="6519863" cy="5510213"/>
          </a:xfrm>
          <a:custGeom>
            <a:avLst/>
            <a:gdLst>
              <a:gd name="T0" fmla="*/ 81498 w 10000"/>
              <a:gd name="T1" fmla="*/ 4694150 h 10000"/>
              <a:gd name="T2" fmla="*/ 144741 w 10000"/>
              <a:gd name="T3" fmla="*/ 4720048 h 10000"/>
              <a:gd name="T4" fmla="*/ 277094 w 10000"/>
              <a:gd name="T5" fmla="*/ 4500191 h 10000"/>
              <a:gd name="T6" fmla="*/ 234063 w 10000"/>
              <a:gd name="T7" fmla="*/ 4366844 h 10000"/>
              <a:gd name="T8" fmla="*/ 202116 w 10000"/>
              <a:gd name="T9" fmla="*/ 4238456 h 10000"/>
              <a:gd name="T10" fmla="*/ 81498 w 10000"/>
              <a:gd name="T11" fmla="*/ 3891312 h 10000"/>
              <a:gd name="T12" fmla="*/ 329905 w 10000"/>
              <a:gd name="T13" fmla="*/ 3782210 h 10000"/>
              <a:gd name="T14" fmla="*/ 654594 w 10000"/>
              <a:gd name="T15" fmla="*/ 3788822 h 10000"/>
              <a:gd name="T16" fmla="*/ 743916 w 10000"/>
              <a:gd name="T17" fmla="*/ 3582740 h 10000"/>
              <a:gd name="T18" fmla="*/ 909521 w 10000"/>
              <a:gd name="T19" fmla="*/ 3525434 h 10000"/>
              <a:gd name="T20" fmla="*/ 1024270 w 10000"/>
              <a:gd name="T21" fmla="*/ 3448291 h 10000"/>
              <a:gd name="T22" fmla="*/ 1260290 w 10000"/>
              <a:gd name="T23" fmla="*/ 3357924 h 10000"/>
              <a:gd name="T24" fmla="*/ 1476749 w 10000"/>
              <a:gd name="T25" fmla="*/ 3268107 h 10000"/>
              <a:gd name="T26" fmla="*/ 1616926 w 10000"/>
              <a:gd name="T27" fmla="*/ 3221822 h 10000"/>
              <a:gd name="T28" fmla="*/ 1820998 w 10000"/>
              <a:gd name="T29" fmla="*/ 2972760 h 10000"/>
              <a:gd name="T30" fmla="*/ 1892716 w 10000"/>
              <a:gd name="T31" fmla="*/ 2524780 h 10000"/>
              <a:gd name="T32" fmla="*/ 3414452 w 10000"/>
              <a:gd name="T33" fmla="*/ 1925819 h 10000"/>
              <a:gd name="T34" fmla="*/ 4016888 w 10000"/>
              <a:gd name="T35" fmla="*/ 1013328 h 10000"/>
              <a:gd name="T36" fmla="*/ 4338317 w 10000"/>
              <a:gd name="T37" fmla="*/ 820471 h 10000"/>
              <a:gd name="T38" fmla="*/ 4561948 w 10000"/>
              <a:gd name="T39" fmla="*/ 846369 h 10000"/>
              <a:gd name="T40" fmla="*/ 4829263 w 10000"/>
              <a:gd name="T41" fmla="*/ 872267 h 10000"/>
              <a:gd name="T42" fmla="*/ 5052242 w 10000"/>
              <a:gd name="T43" fmla="*/ 884940 h 10000"/>
              <a:gd name="T44" fmla="*/ 5358023 w 10000"/>
              <a:gd name="T45" fmla="*/ 801185 h 10000"/>
              <a:gd name="T46" fmla="*/ 5601866 w 10000"/>
              <a:gd name="T47" fmla="*/ 500878 h 10000"/>
              <a:gd name="T48" fmla="*/ 6051737 w 10000"/>
              <a:gd name="T49" fmla="*/ 240796 h 10000"/>
              <a:gd name="T50" fmla="*/ 6500955 w 10000"/>
              <a:gd name="T51" fmla="*/ 1069532 h 10000"/>
              <a:gd name="T52" fmla="*/ 5869833 w 10000"/>
              <a:gd name="T53" fmla="*/ 1474533 h 10000"/>
              <a:gd name="T54" fmla="*/ 5592738 w 10000"/>
              <a:gd name="T55" fmla="*/ 2148983 h 10000"/>
              <a:gd name="T56" fmla="*/ 5564051 w 10000"/>
              <a:gd name="T57" fmla="*/ 2447637 h 10000"/>
              <a:gd name="T58" fmla="*/ 5428438 w 10000"/>
              <a:gd name="T59" fmla="*/ 2702759 h 10000"/>
              <a:gd name="T60" fmla="*/ 4962920 w 10000"/>
              <a:gd name="T61" fmla="*/ 2728657 h 10000"/>
              <a:gd name="T62" fmla="*/ 4187056 w 10000"/>
              <a:gd name="T63" fmla="*/ 3353516 h 10000"/>
              <a:gd name="T64" fmla="*/ 2668580 w 10000"/>
              <a:gd name="T65" fmla="*/ 4424701 h 10000"/>
              <a:gd name="T66" fmla="*/ 2458640 w 10000"/>
              <a:gd name="T67" fmla="*/ 4578987 h 10000"/>
              <a:gd name="T68" fmla="*/ 2197194 w 10000"/>
              <a:gd name="T69" fmla="*/ 4784518 h 10000"/>
              <a:gd name="T70" fmla="*/ 2075924 w 10000"/>
              <a:gd name="T71" fmla="*/ 4906294 h 10000"/>
              <a:gd name="T72" fmla="*/ 1820998 w 10000"/>
              <a:gd name="T73" fmla="*/ 4867722 h 10000"/>
              <a:gd name="T74" fmla="*/ 1559551 w 10000"/>
              <a:gd name="T75" fmla="*/ 4855049 h 10000"/>
              <a:gd name="T76" fmla="*/ 1247250 w 10000"/>
              <a:gd name="T77" fmla="*/ 5092539 h 10000"/>
              <a:gd name="T78" fmla="*/ 1139020 w 10000"/>
              <a:gd name="T79" fmla="*/ 5227539 h 10000"/>
              <a:gd name="T80" fmla="*/ 973416 w 10000"/>
              <a:gd name="T81" fmla="*/ 5201641 h 10000"/>
              <a:gd name="T82" fmla="*/ 858666 w 10000"/>
              <a:gd name="T83" fmla="*/ 5413784 h 10000"/>
              <a:gd name="T84" fmla="*/ 584832 w 10000"/>
              <a:gd name="T85" fmla="*/ 5510213 h 10000"/>
              <a:gd name="T86" fmla="*/ 153217 w 10000"/>
              <a:gd name="T87" fmla="*/ 4875987 h 1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000" h="10000">
                <a:moveTo>
                  <a:pt x="0" y="8481"/>
                </a:moveTo>
                <a:lnTo>
                  <a:pt x="125" y="8519"/>
                </a:lnTo>
                <a:lnTo>
                  <a:pt x="174" y="8449"/>
                </a:lnTo>
                <a:lnTo>
                  <a:pt x="222" y="8566"/>
                </a:lnTo>
                <a:lnTo>
                  <a:pt x="330" y="8543"/>
                </a:lnTo>
                <a:cubicBezTo>
                  <a:pt x="362" y="8418"/>
                  <a:pt x="393" y="8292"/>
                  <a:pt x="425" y="8167"/>
                </a:cubicBezTo>
                <a:lnTo>
                  <a:pt x="330" y="8006"/>
                </a:lnTo>
                <a:cubicBezTo>
                  <a:pt x="340" y="7979"/>
                  <a:pt x="349" y="7952"/>
                  <a:pt x="359" y="7925"/>
                </a:cubicBezTo>
                <a:lnTo>
                  <a:pt x="222" y="7890"/>
                </a:lnTo>
                <a:cubicBezTo>
                  <a:pt x="251" y="7824"/>
                  <a:pt x="281" y="7758"/>
                  <a:pt x="310" y="7692"/>
                </a:cubicBezTo>
                <a:cubicBezTo>
                  <a:pt x="278" y="7610"/>
                  <a:pt x="245" y="7529"/>
                  <a:pt x="213" y="7447"/>
                </a:cubicBezTo>
                <a:cubicBezTo>
                  <a:pt x="184" y="7319"/>
                  <a:pt x="154" y="7190"/>
                  <a:pt x="125" y="7062"/>
                </a:cubicBezTo>
                <a:lnTo>
                  <a:pt x="359" y="6957"/>
                </a:lnTo>
                <a:lnTo>
                  <a:pt x="506" y="6864"/>
                </a:lnTo>
                <a:cubicBezTo>
                  <a:pt x="529" y="6926"/>
                  <a:pt x="551" y="6988"/>
                  <a:pt x="574" y="7050"/>
                </a:cubicBezTo>
                <a:lnTo>
                  <a:pt x="1004" y="6876"/>
                </a:lnTo>
                <a:cubicBezTo>
                  <a:pt x="991" y="6794"/>
                  <a:pt x="978" y="6713"/>
                  <a:pt x="965" y="6631"/>
                </a:cubicBezTo>
                <a:lnTo>
                  <a:pt x="1141" y="6502"/>
                </a:lnTo>
                <a:cubicBezTo>
                  <a:pt x="1183" y="6522"/>
                  <a:pt x="1226" y="6541"/>
                  <a:pt x="1268" y="6561"/>
                </a:cubicBezTo>
                <a:lnTo>
                  <a:pt x="1395" y="6398"/>
                </a:lnTo>
                <a:cubicBezTo>
                  <a:pt x="1421" y="6406"/>
                  <a:pt x="1448" y="6413"/>
                  <a:pt x="1474" y="6421"/>
                </a:cubicBezTo>
                <a:lnTo>
                  <a:pt x="1571" y="6258"/>
                </a:lnTo>
                <a:lnTo>
                  <a:pt x="1796" y="6316"/>
                </a:lnTo>
                <a:cubicBezTo>
                  <a:pt x="1842" y="6242"/>
                  <a:pt x="1887" y="6168"/>
                  <a:pt x="1933" y="6094"/>
                </a:cubicBezTo>
                <a:lnTo>
                  <a:pt x="2119" y="6164"/>
                </a:lnTo>
                <a:lnTo>
                  <a:pt x="2265" y="5931"/>
                </a:lnTo>
                <a:cubicBezTo>
                  <a:pt x="2291" y="5872"/>
                  <a:pt x="2318" y="5812"/>
                  <a:pt x="2344" y="5753"/>
                </a:cubicBezTo>
                <a:lnTo>
                  <a:pt x="2480" y="5847"/>
                </a:lnTo>
                <a:cubicBezTo>
                  <a:pt x="2532" y="5800"/>
                  <a:pt x="2585" y="5754"/>
                  <a:pt x="2637" y="5707"/>
                </a:cubicBezTo>
                <a:lnTo>
                  <a:pt x="2793" y="5395"/>
                </a:lnTo>
                <a:cubicBezTo>
                  <a:pt x="2849" y="5188"/>
                  <a:pt x="2906" y="4981"/>
                  <a:pt x="2962" y="4774"/>
                </a:cubicBezTo>
                <a:cubicBezTo>
                  <a:pt x="2942" y="4710"/>
                  <a:pt x="2923" y="4646"/>
                  <a:pt x="2903" y="4582"/>
                </a:cubicBezTo>
                <a:lnTo>
                  <a:pt x="3762" y="4233"/>
                </a:lnTo>
                <a:lnTo>
                  <a:pt x="5237" y="3495"/>
                </a:lnTo>
                <a:lnTo>
                  <a:pt x="5858" y="2625"/>
                </a:lnTo>
                <a:lnTo>
                  <a:pt x="6161" y="1839"/>
                </a:lnTo>
                <a:lnTo>
                  <a:pt x="6496" y="1312"/>
                </a:lnTo>
                <a:lnTo>
                  <a:pt x="6654" y="1489"/>
                </a:lnTo>
                <a:lnTo>
                  <a:pt x="6870" y="1361"/>
                </a:lnTo>
                <a:lnTo>
                  <a:pt x="6997" y="1536"/>
                </a:lnTo>
                <a:lnTo>
                  <a:pt x="7221" y="1408"/>
                </a:lnTo>
                <a:lnTo>
                  <a:pt x="7407" y="1583"/>
                </a:lnTo>
                <a:lnTo>
                  <a:pt x="7593" y="1431"/>
                </a:lnTo>
                <a:lnTo>
                  <a:pt x="7749" y="1606"/>
                </a:lnTo>
                <a:lnTo>
                  <a:pt x="7984" y="1443"/>
                </a:lnTo>
                <a:lnTo>
                  <a:pt x="8218" y="1454"/>
                </a:lnTo>
                <a:cubicBezTo>
                  <a:pt x="8234" y="1369"/>
                  <a:pt x="8251" y="1283"/>
                  <a:pt x="8267" y="1198"/>
                </a:cubicBezTo>
                <a:lnTo>
                  <a:pt x="8592" y="909"/>
                </a:lnTo>
                <a:lnTo>
                  <a:pt x="8768" y="874"/>
                </a:lnTo>
                <a:lnTo>
                  <a:pt x="9282" y="437"/>
                </a:lnTo>
                <a:lnTo>
                  <a:pt x="10000" y="0"/>
                </a:lnTo>
                <a:cubicBezTo>
                  <a:pt x="9990" y="647"/>
                  <a:pt x="9981" y="1294"/>
                  <a:pt x="9971" y="1941"/>
                </a:cubicBezTo>
                <a:lnTo>
                  <a:pt x="9282" y="2553"/>
                </a:lnTo>
                <a:lnTo>
                  <a:pt x="9003" y="2676"/>
                </a:lnTo>
                <a:cubicBezTo>
                  <a:pt x="8930" y="2845"/>
                  <a:pt x="8856" y="3014"/>
                  <a:pt x="8783" y="3183"/>
                </a:cubicBezTo>
                <a:cubicBezTo>
                  <a:pt x="8715" y="3422"/>
                  <a:pt x="8646" y="3661"/>
                  <a:pt x="8578" y="3900"/>
                </a:cubicBezTo>
                <a:cubicBezTo>
                  <a:pt x="8598" y="3986"/>
                  <a:pt x="8619" y="4073"/>
                  <a:pt x="8639" y="4159"/>
                </a:cubicBezTo>
                <a:lnTo>
                  <a:pt x="8534" y="4442"/>
                </a:lnTo>
                <a:lnTo>
                  <a:pt x="8658" y="4416"/>
                </a:lnTo>
                <a:lnTo>
                  <a:pt x="8326" y="4905"/>
                </a:lnTo>
                <a:lnTo>
                  <a:pt x="7730" y="5080"/>
                </a:lnTo>
                <a:cubicBezTo>
                  <a:pt x="7691" y="5037"/>
                  <a:pt x="7651" y="4995"/>
                  <a:pt x="7612" y="4952"/>
                </a:cubicBezTo>
                <a:lnTo>
                  <a:pt x="6965" y="5124"/>
                </a:lnTo>
                <a:lnTo>
                  <a:pt x="6422" y="6086"/>
                </a:lnTo>
                <a:lnTo>
                  <a:pt x="5543" y="6803"/>
                </a:lnTo>
                <a:lnTo>
                  <a:pt x="4093" y="8030"/>
                </a:lnTo>
                <a:lnTo>
                  <a:pt x="3898" y="8251"/>
                </a:lnTo>
                <a:cubicBezTo>
                  <a:pt x="3856" y="8271"/>
                  <a:pt x="3813" y="8290"/>
                  <a:pt x="3771" y="8310"/>
                </a:cubicBezTo>
                <a:lnTo>
                  <a:pt x="3634" y="8251"/>
                </a:lnTo>
                <a:lnTo>
                  <a:pt x="3370" y="8683"/>
                </a:lnTo>
                <a:lnTo>
                  <a:pt x="3302" y="8706"/>
                </a:lnTo>
                <a:cubicBezTo>
                  <a:pt x="3263" y="8772"/>
                  <a:pt x="3223" y="8838"/>
                  <a:pt x="3184" y="8904"/>
                </a:cubicBezTo>
                <a:lnTo>
                  <a:pt x="3057" y="8962"/>
                </a:lnTo>
                <a:lnTo>
                  <a:pt x="2793" y="8834"/>
                </a:lnTo>
                <a:cubicBezTo>
                  <a:pt x="2774" y="8803"/>
                  <a:pt x="2754" y="8772"/>
                  <a:pt x="2735" y="8741"/>
                </a:cubicBezTo>
                <a:lnTo>
                  <a:pt x="2392" y="8811"/>
                </a:lnTo>
                <a:cubicBezTo>
                  <a:pt x="2360" y="8896"/>
                  <a:pt x="2327" y="8982"/>
                  <a:pt x="2295" y="9067"/>
                </a:cubicBezTo>
                <a:lnTo>
                  <a:pt x="1913" y="9242"/>
                </a:lnTo>
                <a:cubicBezTo>
                  <a:pt x="1890" y="9335"/>
                  <a:pt x="1868" y="9429"/>
                  <a:pt x="1845" y="9522"/>
                </a:cubicBezTo>
                <a:lnTo>
                  <a:pt x="1747" y="9487"/>
                </a:lnTo>
                <a:cubicBezTo>
                  <a:pt x="1728" y="9526"/>
                  <a:pt x="1708" y="9565"/>
                  <a:pt x="1689" y="9604"/>
                </a:cubicBezTo>
                <a:lnTo>
                  <a:pt x="1493" y="9440"/>
                </a:lnTo>
                <a:lnTo>
                  <a:pt x="1393" y="9531"/>
                </a:lnTo>
                <a:cubicBezTo>
                  <a:pt x="1368" y="9629"/>
                  <a:pt x="1342" y="9727"/>
                  <a:pt x="1317" y="9825"/>
                </a:cubicBezTo>
                <a:lnTo>
                  <a:pt x="1024" y="9744"/>
                </a:lnTo>
                <a:lnTo>
                  <a:pt x="897" y="10000"/>
                </a:lnTo>
                <a:lnTo>
                  <a:pt x="630" y="9408"/>
                </a:lnTo>
                <a:lnTo>
                  <a:pt x="235" y="8849"/>
                </a:lnTo>
                <a:cubicBezTo>
                  <a:pt x="157" y="8726"/>
                  <a:pt x="78" y="8604"/>
                  <a:pt x="0" y="8481"/>
                </a:cubicBezTo>
                <a:close/>
              </a:path>
            </a:pathLst>
          </a:custGeom>
          <a:solidFill>
            <a:srgbClr val="00FFFF">
              <a:alpha val="30196"/>
            </a:srgbClr>
          </a:solidFill>
          <a:ln w="25400" cap="flat" cmpd="sng">
            <a:solidFill>
              <a:srgbClr val="00FFFF"/>
            </a:solidFill>
            <a:prstDash val="solid"/>
            <a:round/>
            <a:headEnd/>
            <a:tailEnd/>
          </a:ln>
        </p:spPr>
        <p:txBody>
          <a:bodyPr/>
          <a:lstStyle/>
          <a:p>
            <a:endParaRPr lang="ja-JP" altLang="en-US">
              <a:solidFill>
                <a:prstClr val="black"/>
              </a:solidFill>
            </a:endParaRPr>
          </a:p>
        </p:txBody>
      </p:sp>
      <p:sp>
        <p:nvSpPr>
          <p:cNvPr id="5" name="フリーフォーム 4"/>
          <p:cNvSpPr/>
          <p:nvPr/>
        </p:nvSpPr>
        <p:spPr>
          <a:xfrm>
            <a:off x="4446464" y="3443844"/>
            <a:ext cx="1733798" cy="534390"/>
          </a:xfrm>
          <a:custGeom>
            <a:avLst/>
            <a:gdLst>
              <a:gd name="connsiteX0" fmla="*/ 35626 w 1733798"/>
              <a:gd name="connsiteY0" fmla="*/ 23751 h 534390"/>
              <a:gd name="connsiteX1" fmla="*/ 0 w 1733798"/>
              <a:gd name="connsiteY1" fmla="*/ 154379 h 534390"/>
              <a:gd name="connsiteX2" fmla="*/ 178130 w 1733798"/>
              <a:gd name="connsiteY2" fmla="*/ 249382 h 534390"/>
              <a:gd name="connsiteX3" fmla="*/ 332509 w 1733798"/>
              <a:gd name="connsiteY3" fmla="*/ 249382 h 534390"/>
              <a:gd name="connsiteX4" fmla="*/ 475013 w 1733798"/>
              <a:gd name="connsiteY4" fmla="*/ 356260 h 534390"/>
              <a:gd name="connsiteX5" fmla="*/ 570016 w 1733798"/>
              <a:gd name="connsiteY5" fmla="*/ 178130 h 534390"/>
              <a:gd name="connsiteX6" fmla="*/ 807522 w 1733798"/>
              <a:gd name="connsiteY6" fmla="*/ 178130 h 534390"/>
              <a:gd name="connsiteX7" fmla="*/ 914400 w 1733798"/>
              <a:gd name="connsiteY7" fmla="*/ 415637 h 534390"/>
              <a:gd name="connsiteX8" fmla="*/ 985652 w 1733798"/>
              <a:gd name="connsiteY8" fmla="*/ 439387 h 534390"/>
              <a:gd name="connsiteX9" fmla="*/ 1092530 w 1733798"/>
              <a:gd name="connsiteY9" fmla="*/ 380011 h 534390"/>
              <a:gd name="connsiteX10" fmla="*/ 1246909 w 1733798"/>
              <a:gd name="connsiteY10" fmla="*/ 534390 h 534390"/>
              <a:gd name="connsiteX11" fmla="*/ 1626920 w 1733798"/>
              <a:gd name="connsiteY11" fmla="*/ 475013 h 534390"/>
              <a:gd name="connsiteX12" fmla="*/ 1733798 w 1733798"/>
              <a:gd name="connsiteY12" fmla="*/ 273133 h 534390"/>
              <a:gd name="connsiteX13" fmla="*/ 1710047 w 1733798"/>
              <a:gd name="connsiteY13" fmla="*/ 130629 h 534390"/>
              <a:gd name="connsiteX14" fmla="*/ 1579419 w 1733798"/>
              <a:gd name="connsiteY14" fmla="*/ 0 h 534390"/>
              <a:gd name="connsiteX15" fmla="*/ 1472541 w 1733798"/>
              <a:gd name="connsiteY15" fmla="*/ 35626 h 534390"/>
              <a:gd name="connsiteX16" fmla="*/ 35626 w 1733798"/>
              <a:gd name="connsiteY16" fmla="*/ 23751 h 5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3798" h="534390">
                <a:moveTo>
                  <a:pt x="35626" y="23751"/>
                </a:moveTo>
                <a:lnTo>
                  <a:pt x="0" y="154379"/>
                </a:lnTo>
                <a:lnTo>
                  <a:pt x="178130" y="249382"/>
                </a:lnTo>
                <a:lnTo>
                  <a:pt x="332509" y="249382"/>
                </a:lnTo>
                <a:lnTo>
                  <a:pt x="475013" y="356260"/>
                </a:lnTo>
                <a:lnTo>
                  <a:pt x="570016" y="178130"/>
                </a:lnTo>
                <a:lnTo>
                  <a:pt x="807522" y="178130"/>
                </a:lnTo>
                <a:lnTo>
                  <a:pt x="914400" y="415637"/>
                </a:lnTo>
                <a:lnTo>
                  <a:pt x="985652" y="439387"/>
                </a:lnTo>
                <a:lnTo>
                  <a:pt x="1092530" y="380011"/>
                </a:lnTo>
                <a:lnTo>
                  <a:pt x="1246909" y="534390"/>
                </a:lnTo>
                <a:lnTo>
                  <a:pt x="1626920" y="475013"/>
                </a:lnTo>
                <a:lnTo>
                  <a:pt x="1733798" y="273133"/>
                </a:lnTo>
                <a:lnTo>
                  <a:pt x="1710047" y="130629"/>
                </a:lnTo>
                <a:lnTo>
                  <a:pt x="1579419" y="0"/>
                </a:lnTo>
                <a:lnTo>
                  <a:pt x="1472541" y="35626"/>
                </a:lnTo>
                <a:lnTo>
                  <a:pt x="35626" y="23751"/>
                </a:lnTo>
                <a:close/>
              </a:path>
            </a:pathLst>
          </a:custGeom>
          <a:solidFill>
            <a:srgbClr val="FFFF00">
              <a:alpha val="7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FF0000"/>
              </a:solidFill>
            </a:endParaRPr>
          </a:p>
        </p:txBody>
      </p:sp>
      <p:sp>
        <p:nvSpPr>
          <p:cNvPr id="4" name="フリーフォーム 3"/>
          <p:cNvSpPr/>
          <p:nvPr/>
        </p:nvSpPr>
        <p:spPr>
          <a:xfrm>
            <a:off x="6057406" y="2719449"/>
            <a:ext cx="2624447" cy="1068780"/>
          </a:xfrm>
          <a:custGeom>
            <a:avLst/>
            <a:gdLst>
              <a:gd name="connsiteX0" fmla="*/ 0 w 2624447"/>
              <a:gd name="connsiteY0" fmla="*/ 653143 h 1033154"/>
              <a:gd name="connsiteX1" fmla="*/ 118753 w 2624447"/>
              <a:gd name="connsiteY1" fmla="*/ 819398 h 1033154"/>
              <a:gd name="connsiteX2" fmla="*/ 368135 w 2624447"/>
              <a:gd name="connsiteY2" fmla="*/ 700644 h 1033154"/>
              <a:gd name="connsiteX3" fmla="*/ 605642 w 2624447"/>
              <a:gd name="connsiteY3" fmla="*/ 831273 h 1033154"/>
              <a:gd name="connsiteX4" fmla="*/ 1116281 w 2624447"/>
              <a:gd name="connsiteY4" fmla="*/ 629393 h 1033154"/>
              <a:gd name="connsiteX5" fmla="*/ 1496291 w 2624447"/>
              <a:gd name="connsiteY5" fmla="*/ 783772 h 1033154"/>
              <a:gd name="connsiteX6" fmla="*/ 1698172 w 2624447"/>
              <a:gd name="connsiteY6" fmla="*/ 783772 h 1033154"/>
              <a:gd name="connsiteX7" fmla="*/ 1971304 w 2624447"/>
              <a:gd name="connsiteY7" fmla="*/ 1033154 h 1033154"/>
              <a:gd name="connsiteX8" fmla="*/ 2090057 w 2624447"/>
              <a:gd name="connsiteY8" fmla="*/ 890650 h 1033154"/>
              <a:gd name="connsiteX9" fmla="*/ 2244437 w 2624447"/>
              <a:gd name="connsiteY9" fmla="*/ 771896 h 1033154"/>
              <a:gd name="connsiteX10" fmla="*/ 2363190 w 2624447"/>
              <a:gd name="connsiteY10" fmla="*/ 783772 h 1033154"/>
              <a:gd name="connsiteX11" fmla="*/ 2624447 w 2624447"/>
              <a:gd name="connsiteY11" fmla="*/ 285008 h 1033154"/>
              <a:gd name="connsiteX12" fmla="*/ 2529444 w 2624447"/>
              <a:gd name="connsiteY12" fmla="*/ 249382 h 1033154"/>
              <a:gd name="connsiteX13" fmla="*/ 2244437 w 2624447"/>
              <a:gd name="connsiteY13" fmla="*/ 332509 h 1033154"/>
              <a:gd name="connsiteX14" fmla="*/ 2185060 w 2624447"/>
              <a:gd name="connsiteY14" fmla="*/ 415637 h 1033154"/>
              <a:gd name="connsiteX15" fmla="*/ 2006930 w 2624447"/>
              <a:gd name="connsiteY15" fmla="*/ 356260 h 1033154"/>
              <a:gd name="connsiteX16" fmla="*/ 1793174 w 2624447"/>
              <a:gd name="connsiteY16" fmla="*/ 368135 h 1033154"/>
              <a:gd name="connsiteX17" fmla="*/ 1769424 w 2624447"/>
              <a:gd name="connsiteY17" fmla="*/ 261257 h 1033154"/>
              <a:gd name="connsiteX18" fmla="*/ 1650670 w 2624447"/>
              <a:gd name="connsiteY18" fmla="*/ 296883 h 1033154"/>
              <a:gd name="connsiteX19" fmla="*/ 1555668 w 2624447"/>
              <a:gd name="connsiteY19" fmla="*/ 201881 h 1033154"/>
              <a:gd name="connsiteX20" fmla="*/ 1377538 w 2624447"/>
              <a:gd name="connsiteY20" fmla="*/ 201881 h 1033154"/>
              <a:gd name="connsiteX21" fmla="*/ 1330037 w 2624447"/>
              <a:gd name="connsiteY21" fmla="*/ 59377 h 1033154"/>
              <a:gd name="connsiteX22" fmla="*/ 1235034 w 2624447"/>
              <a:gd name="connsiteY22" fmla="*/ 71252 h 1033154"/>
              <a:gd name="connsiteX23" fmla="*/ 1151907 w 2624447"/>
              <a:gd name="connsiteY23" fmla="*/ 0 h 1033154"/>
              <a:gd name="connsiteX24" fmla="*/ 914400 w 2624447"/>
              <a:gd name="connsiteY24" fmla="*/ 106878 h 1033154"/>
              <a:gd name="connsiteX25" fmla="*/ 510639 w 2624447"/>
              <a:gd name="connsiteY25" fmla="*/ 427512 h 1033154"/>
              <a:gd name="connsiteX26" fmla="*/ 0 w 2624447"/>
              <a:gd name="connsiteY26" fmla="*/ 653143 h 1033154"/>
              <a:gd name="connsiteX0" fmla="*/ 0 w 2624447"/>
              <a:gd name="connsiteY0" fmla="*/ 653143 h 1033154"/>
              <a:gd name="connsiteX1" fmla="*/ 118753 w 2624447"/>
              <a:gd name="connsiteY1" fmla="*/ 819398 h 1033154"/>
              <a:gd name="connsiteX2" fmla="*/ 368135 w 2624447"/>
              <a:gd name="connsiteY2" fmla="*/ 700644 h 1033154"/>
              <a:gd name="connsiteX3" fmla="*/ 605642 w 2624447"/>
              <a:gd name="connsiteY3" fmla="*/ 831273 h 1033154"/>
              <a:gd name="connsiteX4" fmla="*/ 1116281 w 2624447"/>
              <a:gd name="connsiteY4" fmla="*/ 629393 h 1033154"/>
              <a:gd name="connsiteX5" fmla="*/ 1496291 w 2624447"/>
              <a:gd name="connsiteY5" fmla="*/ 783772 h 1033154"/>
              <a:gd name="connsiteX6" fmla="*/ 1698172 w 2624447"/>
              <a:gd name="connsiteY6" fmla="*/ 783772 h 1033154"/>
              <a:gd name="connsiteX7" fmla="*/ 1971304 w 2624447"/>
              <a:gd name="connsiteY7" fmla="*/ 1033154 h 1033154"/>
              <a:gd name="connsiteX8" fmla="*/ 2090057 w 2624447"/>
              <a:gd name="connsiteY8" fmla="*/ 890650 h 1033154"/>
              <a:gd name="connsiteX9" fmla="*/ 2244437 w 2624447"/>
              <a:gd name="connsiteY9" fmla="*/ 771896 h 1033154"/>
              <a:gd name="connsiteX10" fmla="*/ 2363190 w 2624447"/>
              <a:gd name="connsiteY10" fmla="*/ 783772 h 1033154"/>
              <a:gd name="connsiteX11" fmla="*/ 2624447 w 2624447"/>
              <a:gd name="connsiteY11" fmla="*/ 285008 h 1033154"/>
              <a:gd name="connsiteX12" fmla="*/ 2529444 w 2624447"/>
              <a:gd name="connsiteY12" fmla="*/ 249382 h 1033154"/>
              <a:gd name="connsiteX13" fmla="*/ 2244437 w 2624447"/>
              <a:gd name="connsiteY13" fmla="*/ 332509 h 1033154"/>
              <a:gd name="connsiteX14" fmla="*/ 2185060 w 2624447"/>
              <a:gd name="connsiteY14" fmla="*/ 415637 h 1033154"/>
              <a:gd name="connsiteX15" fmla="*/ 2006930 w 2624447"/>
              <a:gd name="connsiteY15" fmla="*/ 356260 h 1033154"/>
              <a:gd name="connsiteX16" fmla="*/ 1793174 w 2624447"/>
              <a:gd name="connsiteY16" fmla="*/ 368135 h 1033154"/>
              <a:gd name="connsiteX17" fmla="*/ 1769424 w 2624447"/>
              <a:gd name="connsiteY17" fmla="*/ 261257 h 1033154"/>
              <a:gd name="connsiteX18" fmla="*/ 1650670 w 2624447"/>
              <a:gd name="connsiteY18" fmla="*/ 296883 h 1033154"/>
              <a:gd name="connsiteX19" fmla="*/ 1555668 w 2624447"/>
              <a:gd name="connsiteY19" fmla="*/ 201881 h 1033154"/>
              <a:gd name="connsiteX20" fmla="*/ 1377538 w 2624447"/>
              <a:gd name="connsiteY20" fmla="*/ 201881 h 1033154"/>
              <a:gd name="connsiteX21" fmla="*/ 1330037 w 2624447"/>
              <a:gd name="connsiteY21" fmla="*/ 59377 h 1033154"/>
              <a:gd name="connsiteX22" fmla="*/ 1235034 w 2624447"/>
              <a:gd name="connsiteY22" fmla="*/ 71252 h 1033154"/>
              <a:gd name="connsiteX23" fmla="*/ 1151907 w 2624447"/>
              <a:gd name="connsiteY23" fmla="*/ 0 h 1033154"/>
              <a:gd name="connsiteX24" fmla="*/ 878774 w 2624447"/>
              <a:gd name="connsiteY24" fmla="*/ 71252 h 1033154"/>
              <a:gd name="connsiteX25" fmla="*/ 510639 w 2624447"/>
              <a:gd name="connsiteY25" fmla="*/ 427512 h 1033154"/>
              <a:gd name="connsiteX26" fmla="*/ 0 w 2624447"/>
              <a:gd name="connsiteY26" fmla="*/ 653143 h 1033154"/>
              <a:gd name="connsiteX0" fmla="*/ 0 w 2624447"/>
              <a:gd name="connsiteY0" fmla="*/ 688769 h 1068780"/>
              <a:gd name="connsiteX1" fmla="*/ 118753 w 2624447"/>
              <a:gd name="connsiteY1" fmla="*/ 855024 h 1068780"/>
              <a:gd name="connsiteX2" fmla="*/ 368135 w 2624447"/>
              <a:gd name="connsiteY2" fmla="*/ 736270 h 1068780"/>
              <a:gd name="connsiteX3" fmla="*/ 605642 w 2624447"/>
              <a:gd name="connsiteY3" fmla="*/ 866899 h 1068780"/>
              <a:gd name="connsiteX4" fmla="*/ 1116281 w 2624447"/>
              <a:gd name="connsiteY4" fmla="*/ 665019 h 1068780"/>
              <a:gd name="connsiteX5" fmla="*/ 1496291 w 2624447"/>
              <a:gd name="connsiteY5" fmla="*/ 819398 h 1068780"/>
              <a:gd name="connsiteX6" fmla="*/ 1698172 w 2624447"/>
              <a:gd name="connsiteY6" fmla="*/ 819398 h 1068780"/>
              <a:gd name="connsiteX7" fmla="*/ 1971304 w 2624447"/>
              <a:gd name="connsiteY7" fmla="*/ 1068780 h 1068780"/>
              <a:gd name="connsiteX8" fmla="*/ 2090057 w 2624447"/>
              <a:gd name="connsiteY8" fmla="*/ 926276 h 1068780"/>
              <a:gd name="connsiteX9" fmla="*/ 2244437 w 2624447"/>
              <a:gd name="connsiteY9" fmla="*/ 807522 h 1068780"/>
              <a:gd name="connsiteX10" fmla="*/ 2363190 w 2624447"/>
              <a:gd name="connsiteY10" fmla="*/ 819398 h 1068780"/>
              <a:gd name="connsiteX11" fmla="*/ 2624447 w 2624447"/>
              <a:gd name="connsiteY11" fmla="*/ 320634 h 1068780"/>
              <a:gd name="connsiteX12" fmla="*/ 2529444 w 2624447"/>
              <a:gd name="connsiteY12" fmla="*/ 285008 h 1068780"/>
              <a:gd name="connsiteX13" fmla="*/ 2244437 w 2624447"/>
              <a:gd name="connsiteY13" fmla="*/ 368135 h 1068780"/>
              <a:gd name="connsiteX14" fmla="*/ 2185060 w 2624447"/>
              <a:gd name="connsiteY14" fmla="*/ 451263 h 1068780"/>
              <a:gd name="connsiteX15" fmla="*/ 2006930 w 2624447"/>
              <a:gd name="connsiteY15" fmla="*/ 391886 h 1068780"/>
              <a:gd name="connsiteX16" fmla="*/ 1793174 w 2624447"/>
              <a:gd name="connsiteY16" fmla="*/ 403761 h 1068780"/>
              <a:gd name="connsiteX17" fmla="*/ 1769424 w 2624447"/>
              <a:gd name="connsiteY17" fmla="*/ 296883 h 1068780"/>
              <a:gd name="connsiteX18" fmla="*/ 1650670 w 2624447"/>
              <a:gd name="connsiteY18" fmla="*/ 332509 h 1068780"/>
              <a:gd name="connsiteX19" fmla="*/ 1555668 w 2624447"/>
              <a:gd name="connsiteY19" fmla="*/ 237507 h 1068780"/>
              <a:gd name="connsiteX20" fmla="*/ 1377538 w 2624447"/>
              <a:gd name="connsiteY20" fmla="*/ 237507 h 1068780"/>
              <a:gd name="connsiteX21" fmla="*/ 1330037 w 2624447"/>
              <a:gd name="connsiteY21" fmla="*/ 95003 h 1068780"/>
              <a:gd name="connsiteX22" fmla="*/ 1235034 w 2624447"/>
              <a:gd name="connsiteY22" fmla="*/ 106878 h 1068780"/>
              <a:gd name="connsiteX23" fmla="*/ 1175658 w 2624447"/>
              <a:gd name="connsiteY23" fmla="*/ 0 h 1068780"/>
              <a:gd name="connsiteX24" fmla="*/ 878774 w 2624447"/>
              <a:gd name="connsiteY24" fmla="*/ 106878 h 1068780"/>
              <a:gd name="connsiteX25" fmla="*/ 510639 w 2624447"/>
              <a:gd name="connsiteY25" fmla="*/ 463138 h 1068780"/>
              <a:gd name="connsiteX26" fmla="*/ 0 w 2624447"/>
              <a:gd name="connsiteY26" fmla="*/ 688769 h 1068780"/>
              <a:gd name="connsiteX0" fmla="*/ 0 w 2624447"/>
              <a:gd name="connsiteY0" fmla="*/ 688769 h 1068780"/>
              <a:gd name="connsiteX1" fmla="*/ 118753 w 2624447"/>
              <a:gd name="connsiteY1" fmla="*/ 855024 h 1068780"/>
              <a:gd name="connsiteX2" fmla="*/ 368135 w 2624447"/>
              <a:gd name="connsiteY2" fmla="*/ 736270 h 1068780"/>
              <a:gd name="connsiteX3" fmla="*/ 605642 w 2624447"/>
              <a:gd name="connsiteY3" fmla="*/ 866899 h 1068780"/>
              <a:gd name="connsiteX4" fmla="*/ 1116281 w 2624447"/>
              <a:gd name="connsiteY4" fmla="*/ 665019 h 1068780"/>
              <a:gd name="connsiteX5" fmla="*/ 1496291 w 2624447"/>
              <a:gd name="connsiteY5" fmla="*/ 819398 h 1068780"/>
              <a:gd name="connsiteX6" fmla="*/ 1698172 w 2624447"/>
              <a:gd name="connsiteY6" fmla="*/ 819398 h 1068780"/>
              <a:gd name="connsiteX7" fmla="*/ 1971304 w 2624447"/>
              <a:gd name="connsiteY7" fmla="*/ 1068780 h 1068780"/>
              <a:gd name="connsiteX8" fmla="*/ 2090057 w 2624447"/>
              <a:gd name="connsiteY8" fmla="*/ 926276 h 1068780"/>
              <a:gd name="connsiteX9" fmla="*/ 2244437 w 2624447"/>
              <a:gd name="connsiteY9" fmla="*/ 807522 h 1068780"/>
              <a:gd name="connsiteX10" fmla="*/ 2363190 w 2624447"/>
              <a:gd name="connsiteY10" fmla="*/ 819398 h 1068780"/>
              <a:gd name="connsiteX11" fmla="*/ 2624447 w 2624447"/>
              <a:gd name="connsiteY11" fmla="*/ 320634 h 1068780"/>
              <a:gd name="connsiteX12" fmla="*/ 2529444 w 2624447"/>
              <a:gd name="connsiteY12" fmla="*/ 285008 h 1068780"/>
              <a:gd name="connsiteX13" fmla="*/ 2244437 w 2624447"/>
              <a:gd name="connsiteY13" fmla="*/ 368135 h 1068780"/>
              <a:gd name="connsiteX14" fmla="*/ 2185060 w 2624447"/>
              <a:gd name="connsiteY14" fmla="*/ 451263 h 1068780"/>
              <a:gd name="connsiteX15" fmla="*/ 2006930 w 2624447"/>
              <a:gd name="connsiteY15" fmla="*/ 391886 h 1068780"/>
              <a:gd name="connsiteX16" fmla="*/ 1793174 w 2624447"/>
              <a:gd name="connsiteY16" fmla="*/ 403761 h 1068780"/>
              <a:gd name="connsiteX17" fmla="*/ 1769424 w 2624447"/>
              <a:gd name="connsiteY17" fmla="*/ 296883 h 1068780"/>
              <a:gd name="connsiteX18" fmla="*/ 1650670 w 2624447"/>
              <a:gd name="connsiteY18" fmla="*/ 332509 h 1068780"/>
              <a:gd name="connsiteX19" fmla="*/ 1555668 w 2624447"/>
              <a:gd name="connsiteY19" fmla="*/ 237507 h 1068780"/>
              <a:gd name="connsiteX20" fmla="*/ 1413164 w 2624447"/>
              <a:gd name="connsiteY20" fmla="*/ 225632 h 1068780"/>
              <a:gd name="connsiteX21" fmla="*/ 1330037 w 2624447"/>
              <a:gd name="connsiteY21" fmla="*/ 95003 h 1068780"/>
              <a:gd name="connsiteX22" fmla="*/ 1235034 w 2624447"/>
              <a:gd name="connsiteY22" fmla="*/ 106878 h 1068780"/>
              <a:gd name="connsiteX23" fmla="*/ 1175658 w 2624447"/>
              <a:gd name="connsiteY23" fmla="*/ 0 h 1068780"/>
              <a:gd name="connsiteX24" fmla="*/ 878774 w 2624447"/>
              <a:gd name="connsiteY24" fmla="*/ 106878 h 1068780"/>
              <a:gd name="connsiteX25" fmla="*/ 510639 w 2624447"/>
              <a:gd name="connsiteY25" fmla="*/ 463138 h 1068780"/>
              <a:gd name="connsiteX26" fmla="*/ 0 w 2624447"/>
              <a:gd name="connsiteY26" fmla="*/ 688769 h 1068780"/>
              <a:gd name="connsiteX0" fmla="*/ 0 w 2624447"/>
              <a:gd name="connsiteY0" fmla="*/ 688769 h 1068780"/>
              <a:gd name="connsiteX1" fmla="*/ 118753 w 2624447"/>
              <a:gd name="connsiteY1" fmla="*/ 855024 h 1068780"/>
              <a:gd name="connsiteX2" fmla="*/ 368135 w 2624447"/>
              <a:gd name="connsiteY2" fmla="*/ 736270 h 1068780"/>
              <a:gd name="connsiteX3" fmla="*/ 605642 w 2624447"/>
              <a:gd name="connsiteY3" fmla="*/ 866899 h 1068780"/>
              <a:gd name="connsiteX4" fmla="*/ 1116281 w 2624447"/>
              <a:gd name="connsiteY4" fmla="*/ 665019 h 1068780"/>
              <a:gd name="connsiteX5" fmla="*/ 1496291 w 2624447"/>
              <a:gd name="connsiteY5" fmla="*/ 819398 h 1068780"/>
              <a:gd name="connsiteX6" fmla="*/ 1698172 w 2624447"/>
              <a:gd name="connsiteY6" fmla="*/ 819398 h 1068780"/>
              <a:gd name="connsiteX7" fmla="*/ 1971304 w 2624447"/>
              <a:gd name="connsiteY7" fmla="*/ 1068780 h 1068780"/>
              <a:gd name="connsiteX8" fmla="*/ 2090057 w 2624447"/>
              <a:gd name="connsiteY8" fmla="*/ 926276 h 1068780"/>
              <a:gd name="connsiteX9" fmla="*/ 2244437 w 2624447"/>
              <a:gd name="connsiteY9" fmla="*/ 807522 h 1068780"/>
              <a:gd name="connsiteX10" fmla="*/ 2363190 w 2624447"/>
              <a:gd name="connsiteY10" fmla="*/ 819398 h 1068780"/>
              <a:gd name="connsiteX11" fmla="*/ 2624447 w 2624447"/>
              <a:gd name="connsiteY11" fmla="*/ 320634 h 1068780"/>
              <a:gd name="connsiteX12" fmla="*/ 2529444 w 2624447"/>
              <a:gd name="connsiteY12" fmla="*/ 285008 h 1068780"/>
              <a:gd name="connsiteX13" fmla="*/ 2244437 w 2624447"/>
              <a:gd name="connsiteY13" fmla="*/ 368135 h 1068780"/>
              <a:gd name="connsiteX14" fmla="*/ 2185060 w 2624447"/>
              <a:gd name="connsiteY14" fmla="*/ 451263 h 1068780"/>
              <a:gd name="connsiteX15" fmla="*/ 2006930 w 2624447"/>
              <a:gd name="connsiteY15" fmla="*/ 391886 h 1068780"/>
              <a:gd name="connsiteX16" fmla="*/ 1864425 w 2624447"/>
              <a:gd name="connsiteY16" fmla="*/ 427512 h 1068780"/>
              <a:gd name="connsiteX17" fmla="*/ 1769424 w 2624447"/>
              <a:gd name="connsiteY17" fmla="*/ 296883 h 1068780"/>
              <a:gd name="connsiteX18" fmla="*/ 1650670 w 2624447"/>
              <a:gd name="connsiteY18" fmla="*/ 332509 h 1068780"/>
              <a:gd name="connsiteX19" fmla="*/ 1555668 w 2624447"/>
              <a:gd name="connsiteY19" fmla="*/ 237507 h 1068780"/>
              <a:gd name="connsiteX20" fmla="*/ 1413164 w 2624447"/>
              <a:gd name="connsiteY20" fmla="*/ 225632 h 1068780"/>
              <a:gd name="connsiteX21" fmla="*/ 1330037 w 2624447"/>
              <a:gd name="connsiteY21" fmla="*/ 95003 h 1068780"/>
              <a:gd name="connsiteX22" fmla="*/ 1235034 w 2624447"/>
              <a:gd name="connsiteY22" fmla="*/ 106878 h 1068780"/>
              <a:gd name="connsiteX23" fmla="*/ 1175658 w 2624447"/>
              <a:gd name="connsiteY23" fmla="*/ 0 h 1068780"/>
              <a:gd name="connsiteX24" fmla="*/ 878774 w 2624447"/>
              <a:gd name="connsiteY24" fmla="*/ 106878 h 1068780"/>
              <a:gd name="connsiteX25" fmla="*/ 510639 w 2624447"/>
              <a:gd name="connsiteY25" fmla="*/ 463138 h 1068780"/>
              <a:gd name="connsiteX26" fmla="*/ 0 w 2624447"/>
              <a:gd name="connsiteY26" fmla="*/ 688769 h 10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24447" h="1068780">
                <a:moveTo>
                  <a:pt x="0" y="688769"/>
                </a:moveTo>
                <a:lnTo>
                  <a:pt x="118753" y="855024"/>
                </a:lnTo>
                <a:lnTo>
                  <a:pt x="368135" y="736270"/>
                </a:lnTo>
                <a:lnTo>
                  <a:pt x="605642" y="866899"/>
                </a:lnTo>
                <a:lnTo>
                  <a:pt x="1116281" y="665019"/>
                </a:lnTo>
                <a:lnTo>
                  <a:pt x="1496291" y="819398"/>
                </a:lnTo>
                <a:lnTo>
                  <a:pt x="1698172" y="819398"/>
                </a:lnTo>
                <a:lnTo>
                  <a:pt x="1971304" y="1068780"/>
                </a:lnTo>
                <a:lnTo>
                  <a:pt x="2090057" y="926276"/>
                </a:lnTo>
                <a:lnTo>
                  <a:pt x="2244437" y="807522"/>
                </a:lnTo>
                <a:lnTo>
                  <a:pt x="2363190" y="819398"/>
                </a:lnTo>
                <a:lnTo>
                  <a:pt x="2624447" y="320634"/>
                </a:lnTo>
                <a:lnTo>
                  <a:pt x="2529444" y="285008"/>
                </a:lnTo>
                <a:lnTo>
                  <a:pt x="2244437" y="368135"/>
                </a:lnTo>
                <a:lnTo>
                  <a:pt x="2185060" y="451263"/>
                </a:lnTo>
                <a:lnTo>
                  <a:pt x="2006930" y="391886"/>
                </a:lnTo>
                <a:lnTo>
                  <a:pt x="1864425" y="427512"/>
                </a:lnTo>
                <a:lnTo>
                  <a:pt x="1769424" y="296883"/>
                </a:lnTo>
                <a:lnTo>
                  <a:pt x="1650670" y="332509"/>
                </a:lnTo>
                <a:lnTo>
                  <a:pt x="1555668" y="237507"/>
                </a:lnTo>
                <a:lnTo>
                  <a:pt x="1413164" y="225632"/>
                </a:lnTo>
                <a:lnTo>
                  <a:pt x="1330037" y="95003"/>
                </a:lnTo>
                <a:lnTo>
                  <a:pt x="1235034" y="106878"/>
                </a:lnTo>
                <a:lnTo>
                  <a:pt x="1175658" y="0"/>
                </a:lnTo>
                <a:lnTo>
                  <a:pt x="878774" y="106878"/>
                </a:lnTo>
                <a:lnTo>
                  <a:pt x="510639" y="463138"/>
                </a:lnTo>
                <a:lnTo>
                  <a:pt x="0" y="688769"/>
                </a:lnTo>
                <a:close/>
              </a:path>
            </a:pathLst>
          </a:custGeom>
          <a:solidFill>
            <a:srgbClr val="009900">
              <a:alpha val="30000"/>
            </a:srgb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FF0000"/>
              </a:solidFill>
            </a:endParaRPr>
          </a:p>
        </p:txBody>
      </p:sp>
      <p:sp>
        <p:nvSpPr>
          <p:cNvPr id="5124" name="Freeform 69"/>
          <p:cNvSpPr>
            <a:spLocks/>
          </p:cNvSpPr>
          <p:nvPr/>
        </p:nvSpPr>
        <p:spPr bwMode="auto">
          <a:xfrm>
            <a:off x="11237913" y="1628776"/>
            <a:ext cx="6496050" cy="5446713"/>
          </a:xfrm>
          <a:custGeom>
            <a:avLst/>
            <a:gdLst>
              <a:gd name="T0" fmla="*/ 2147483647 w 4092"/>
              <a:gd name="T1" fmla="*/ 2147483647 h 3431"/>
              <a:gd name="T2" fmla="*/ 2147483647 w 4092"/>
              <a:gd name="T3" fmla="*/ 2147483647 h 3431"/>
              <a:gd name="T4" fmla="*/ 2147483647 w 4092"/>
              <a:gd name="T5" fmla="*/ 2147483647 h 3431"/>
              <a:gd name="T6" fmla="*/ 2147483647 w 4092"/>
              <a:gd name="T7" fmla="*/ 2147483647 h 3431"/>
              <a:gd name="T8" fmla="*/ 2147483647 w 4092"/>
              <a:gd name="T9" fmla="*/ 2147483647 h 3431"/>
              <a:gd name="T10" fmla="*/ 2147483647 w 4092"/>
              <a:gd name="T11" fmla="*/ 2147483647 h 3431"/>
              <a:gd name="T12" fmla="*/ 2147483647 w 4092"/>
              <a:gd name="T13" fmla="*/ 2147483647 h 3431"/>
              <a:gd name="T14" fmla="*/ 2147483647 w 4092"/>
              <a:gd name="T15" fmla="*/ 2147483647 h 3431"/>
              <a:gd name="T16" fmla="*/ 2147483647 w 4092"/>
              <a:gd name="T17" fmla="*/ 2147483647 h 3431"/>
              <a:gd name="T18" fmla="*/ 2147483647 w 4092"/>
              <a:gd name="T19" fmla="*/ 2147483647 h 3431"/>
              <a:gd name="T20" fmla="*/ 2147483647 w 4092"/>
              <a:gd name="T21" fmla="*/ 2147483647 h 3431"/>
              <a:gd name="T22" fmla="*/ 2147483647 w 4092"/>
              <a:gd name="T23" fmla="*/ 2147483647 h 3431"/>
              <a:gd name="T24" fmla="*/ 2147483647 w 4092"/>
              <a:gd name="T25" fmla="*/ 2147483647 h 3431"/>
              <a:gd name="T26" fmla="*/ 2147483647 w 4092"/>
              <a:gd name="T27" fmla="*/ 2147483647 h 3431"/>
              <a:gd name="T28" fmla="*/ 2147483647 w 4092"/>
              <a:gd name="T29" fmla="*/ 2147483647 h 3431"/>
              <a:gd name="T30" fmla="*/ 2147483647 w 4092"/>
              <a:gd name="T31" fmla="*/ 2147483647 h 3431"/>
              <a:gd name="T32" fmla="*/ 2147483647 w 4092"/>
              <a:gd name="T33" fmla="*/ 2147483647 h 3431"/>
              <a:gd name="T34" fmla="*/ 2147483647 w 4092"/>
              <a:gd name="T35" fmla="*/ 2147483647 h 3431"/>
              <a:gd name="T36" fmla="*/ 2147483647 w 4092"/>
              <a:gd name="T37" fmla="*/ 2147483647 h 3431"/>
              <a:gd name="T38" fmla="*/ 2147483647 w 4092"/>
              <a:gd name="T39" fmla="*/ 2147483647 h 3431"/>
              <a:gd name="T40" fmla="*/ 2147483647 w 4092"/>
              <a:gd name="T41" fmla="*/ 2147483647 h 3431"/>
              <a:gd name="T42" fmla="*/ 2147483647 w 4092"/>
              <a:gd name="T43" fmla="*/ 2147483647 h 3431"/>
              <a:gd name="T44" fmla="*/ 2147483647 w 4092"/>
              <a:gd name="T45" fmla="*/ 2147483647 h 3431"/>
              <a:gd name="T46" fmla="*/ 2147483647 w 4092"/>
              <a:gd name="T47" fmla="*/ 2147483647 h 3431"/>
              <a:gd name="T48" fmla="*/ 2147483647 w 4092"/>
              <a:gd name="T49" fmla="*/ 2147483647 h 3431"/>
              <a:gd name="T50" fmla="*/ 2147483647 w 4092"/>
              <a:gd name="T51" fmla="*/ 0 h 3431"/>
              <a:gd name="T52" fmla="*/ 2147483647 w 4092"/>
              <a:gd name="T53" fmla="*/ 2147483647 h 3431"/>
              <a:gd name="T54" fmla="*/ 2147483647 w 4092"/>
              <a:gd name="T55" fmla="*/ 2147483647 h 3431"/>
              <a:gd name="T56" fmla="*/ 2147483647 w 4092"/>
              <a:gd name="T57" fmla="*/ 2147483647 h 3431"/>
              <a:gd name="T58" fmla="*/ 2147483647 w 4092"/>
              <a:gd name="T59" fmla="*/ 2147483647 h 3431"/>
              <a:gd name="T60" fmla="*/ 2147483647 w 4092"/>
              <a:gd name="T61" fmla="*/ 2147483647 h 3431"/>
              <a:gd name="T62" fmla="*/ 2147483647 w 4092"/>
              <a:gd name="T63" fmla="*/ 2147483647 h 3431"/>
              <a:gd name="T64" fmla="*/ 2147483647 w 4092"/>
              <a:gd name="T65" fmla="*/ 2147483647 h 3431"/>
              <a:gd name="T66" fmla="*/ 2147483647 w 4092"/>
              <a:gd name="T67" fmla="*/ 2147483647 h 3431"/>
              <a:gd name="T68" fmla="*/ 2147483647 w 4092"/>
              <a:gd name="T69" fmla="*/ 2147483647 h 3431"/>
              <a:gd name="T70" fmla="*/ 2147483647 w 4092"/>
              <a:gd name="T71" fmla="*/ 2147483647 h 3431"/>
              <a:gd name="T72" fmla="*/ 2147483647 w 4092"/>
              <a:gd name="T73" fmla="*/ 2147483647 h 3431"/>
              <a:gd name="T74" fmla="*/ 2147483647 w 4092"/>
              <a:gd name="T75" fmla="*/ 2147483647 h 3431"/>
              <a:gd name="T76" fmla="*/ 2147483647 w 4092"/>
              <a:gd name="T77" fmla="*/ 2147483647 h 3431"/>
              <a:gd name="T78" fmla="*/ 2147483647 w 4092"/>
              <a:gd name="T79" fmla="*/ 2147483647 h 3431"/>
              <a:gd name="T80" fmla="*/ 2147483647 w 4092"/>
              <a:gd name="T81" fmla="*/ 2147483647 h 3431"/>
              <a:gd name="T82" fmla="*/ 2147483647 w 4092"/>
              <a:gd name="T83" fmla="*/ 2147483647 h 3431"/>
              <a:gd name="T84" fmla="*/ 2147483647 w 4092"/>
              <a:gd name="T85" fmla="*/ 2147483647 h 3431"/>
              <a:gd name="T86" fmla="*/ 2147483647 w 4092"/>
              <a:gd name="T87" fmla="*/ 2147483647 h 3431"/>
              <a:gd name="T88" fmla="*/ 0 w 4092"/>
              <a:gd name="T89" fmla="*/ 2147483647 h 34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92"/>
              <a:gd name="T136" fmla="*/ 0 h 3431"/>
              <a:gd name="T137" fmla="*/ 4092 w 4092"/>
              <a:gd name="T138" fmla="*/ 3431 h 34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92" h="3431">
                <a:moveTo>
                  <a:pt x="0" y="2910"/>
                </a:moveTo>
                <a:lnTo>
                  <a:pt x="51" y="2923"/>
                </a:lnTo>
                <a:lnTo>
                  <a:pt x="71" y="2899"/>
                </a:lnTo>
                <a:lnTo>
                  <a:pt x="91" y="2939"/>
                </a:lnTo>
                <a:lnTo>
                  <a:pt x="135" y="2931"/>
                </a:lnTo>
                <a:lnTo>
                  <a:pt x="174" y="2802"/>
                </a:lnTo>
                <a:lnTo>
                  <a:pt x="135" y="2747"/>
                </a:lnTo>
                <a:lnTo>
                  <a:pt x="147" y="2719"/>
                </a:lnTo>
                <a:lnTo>
                  <a:pt x="91" y="2707"/>
                </a:lnTo>
                <a:lnTo>
                  <a:pt x="127" y="2639"/>
                </a:lnTo>
                <a:lnTo>
                  <a:pt x="87" y="2555"/>
                </a:lnTo>
                <a:lnTo>
                  <a:pt x="51" y="2423"/>
                </a:lnTo>
                <a:lnTo>
                  <a:pt x="147" y="2387"/>
                </a:lnTo>
                <a:lnTo>
                  <a:pt x="207" y="2355"/>
                </a:lnTo>
                <a:lnTo>
                  <a:pt x="235" y="2419"/>
                </a:lnTo>
                <a:lnTo>
                  <a:pt x="411" y="2359"/>
                </a:lnTo>
                <a:lnTo>
                  <a:pt x="395" y="2275"/>
                </a:lnTo>
                <a:lnTo>
                  <a:pt x="467" y="2231"/>
                </a:lnTo>
                <a:lnTo>
                  <a:pt x="519" y="2251"/>
                </a:lnTo>
                <a:lnTo>
                  <a:pt x="571" y="2195"/>
                </a:lnTo>
                <a:lnTo>
                  <a:pt x="603" y="2203"/>
                </a:lnTo>
                <a:lnTo>
                  <a:pt x="643" y="2147"/>
                </a:lnTo>
                <a:lnTo>
                  <a:pt x="735" y="2167"/>
                </a:lnTo>
                <a:lnTo>
                  <a:pt x="791" y="2091"/>
                </a:lnTo>
                <a:lnTo>
                  <a:pt x="867" y="2115"/>
                </a:lnTo>
                <a:lnTo>
                  <a:pt x="927" y="2035"/>
                </a:lnTo>
                <a:lnTo>
                  <a:pt x="959" y="1974"/>
                </a:lnTo>
                <a:lnTo>
                  <a:pt x="1015" y="2006"/>
                </a:lnTo>
                <a:lnTo>
                  <a:pt x="1079" y="1958"/>
                </a:lnTo>
                <a:lnTo>
                  <a:pt x="1143" y="1851"/>
                </a:lnTo>
                <a:lnTo>
                  <a:pt x="1212" y="1638"/>
                </a:lnTo>
                <a:lnTo>
                  <a:pt x="1188" y="1572"/>
                </a:lnTo>
                <a:lnTo>
                  <a:pt x="1536" y="1428"/>
                </a:lnTo>
                <a:lnTo>
                  <a:pt x="2106" y="1188"/>
                </a:lnTo>
                <a:lnTo>
                  <a:pt x="2364" y="882"/>
                </a:lnTo>
                <a:lnTo>
                  <a:pt x="2490" y="618"/>
                </a:lnTo>
                <a:lnTo>
                  <a:pt x="2658" y="450"/>
                </a:lnTo>
                <a:lnTo>
                  <a:pt x="2723" y="511"/>
                </a:lnTo>
                <a:lnTo>
                  <a:pt x="2811" y="467"/>
                </a:lnTo>
                <a:lnTo>
                  <a:pt x="2863" y="527"/>
                </a:lnTo>
                <a:lnTo>
                  <a:pt x="2955" y="483"/>
                </a:lnTo>
                <a:lnTo>
                  <a:pt x="3031" y="543"/>
                </a:lnTo>
                <a:lnTo>
                  <a:pt x="3107" y="491"/>
                </a:lnTo>
                <a:lnTo>
                  <a:pt x="3171" y="551"/>
                </a:lnTo>
                <a:lnTo>
                  <a:pt x="3267" y="495"/>
                </a:lnTo>
                <a:lnTo>
                  <a:pt x="3363" y="499"/>
                </a:lnTo>
                <a:lnTo>
                  <a:pt x="3383" y="411"/>
                </a:lnTo>
                <a:lnTo>
                  <a:pt x="3516" y="312"/>
                </a:lnTo>
                <a:lnTo>
                  <a:pt x="3588" y="300"/>
                </a:lnTo>
                <a:lnTo>
                  <a:pt x="3798" y="150"/>
                </a:lnTo>
                <a:lnTo>
                  <a:pt x="4092" y="0"/>
                </a:lnTo>
                <a:lnTo>
                  <a:pt x="4080" y="666"/>
                </a:lnTo>
                <a:lnTo>
                  <a:pt x="3798" y="876"/>
                </a:lnTo>
                <a:lnTo>
                  <a:pt x="3684" y="918"/>
                </a:lnTo>
                <a:lnTo>
                  <a:pt x="3594" y="1092"/>
                </a:lnTo>
                <a:lnTo>
                  <a:pt x="3510" y="1338"/>
                </a:lnTo>
                <a:lnTo>
                  <a:pt x="3535" y="1427"/>
                </a:lnTo>
                <a:lnTo>
                  <a:pt x="3492" y="1524"/>
                </a:lnTo>
                <a:lnTo>
                  <a:pt x="3543" y="1515"/>
                </a:lnTo>
                <a:lnTo>
                  <a:pt x="3407" y="1683"/>
                </a:lnTo>
                <a:lnTo>
                  <a:pt x="3163" y="1743"/>
                </a:lnTo>
                <a:lnTo>
                  <a:pt x="3115" y="1699"/>
                </a:lnTo>
                <a:lnTo>
                  <a:pt x="2850" y="1758"/>
                </a:lnTo>
                <a:lnTo>
                  <a:pt x="2628" y="2088"/>
                </a:lnTo>
                <a:lnTo>
                  <a:pt x="2268" y="2334"/>
                </a:lnTo>
                <a:lnTo>
                  <a:pt x="1675" y="2755"/>
                </a:lnTo>
                <a:lnTo>
                  <a:pt x="1595" y="2831"/>
                </a:lnTo>
                <a:lnTo>
                  <a:pt x="1543" y="2851"/>
                </a:lnTo>
                <a:lnTo>
                  <a:pt x="1487" y="2831"/>
                </a:lnTo>
                <a:lnTo>
                  <a:pt x="1379" y="2979"/>
                </a:lnTo>
                <a:lnTo>
                  <a:pt x="1351" y="2987"/>
                </a:lnTo>
                <a:lnTo>
                  <a:pt x="1303" y="3055"/>
                </a:lnTo>
                <a:lnTo>
                  <a:pt x="1251" y="3075"/>
                </a:lnTo>
                <a:lnTo>
                  <a:pt x="1143" y="3031"/>
                </a:lnTo>
                <a:lnTo>
                  <a:pt x="1119" y="2999"/>
                </a:lnTo>
                <a:lnTo>
                  <a:pt x="979" y="3023"/>
                </a:lnTo>
                <a:lnTo>
                  <a:pt x="939" y="3111"/>
                </a:lnTo>
                <a:lnTo>
                  <a:pt x="783" y="3171"/>
                </a:lnTo>
                <a:lnTo>
                  <a:pt x="755" y="3267"/>
                </a:lnTo>
                <a:lnTo>
                  <a:pt x="715" y="3255"/>
                </a:lnTo>
                <a:lnTo>
                  <a:pt x="691" y="3295"/>
                </a:lnTo>
                <a:lnTo>
                  <a:pt x="611" y="3239"/>
                </a:lnTo>
                <a:lnTo>
                  <a:pt x="570" y="3270"/>
                </a:lnTo>
                <a:lnTo>
                  <a:pt x="539" y="3371"/>
                </a:lnTo>
                <a:lnTo>
                  <a:pt x="419" y="3343"/>
                </a:lnTo>
                <a:lnTo>
                  <a:pt x="367" y="3431"/>
                </a:lnTo>
                <a:lnTo>
                  <a:pt x="258" y="3228"/>
                </a:lnTo>
                <a:lnTo>
                  <a:pt x="96" y="3036"/>
                </a:lnTo>
                <a:lnTo>
                  <a:pt x="0" y="2910"/>
                </a:lnTo>
                <a:close/>
              </a:path>
            </a:pathLst>
          </a:custGeom>
          <a:solidFill>
            <a:srgbClr val="00FFFF">
              <a:alpha val="30196"/>
            </a:srgbClr>
          </a:solidFill>
          <a:ln w="25400" cap="flat" cmpd="sng">
            <a:solidFill>
              <a:srgbClr val="00FFFF"/>
            </a:solidFill>
            <a:prstDash val="solid"/>
            <a:round/>
            <a:headEnd/>
            <a:tailEnd/>
          </a:ln>
        </p:spPr>
        <p:txBody>
          <a:bodyPr/>
          <a:lstStyle/>
          <a:p>
            <a:endParaRPr lang="ja-JP" altLang="en-US">
              <a:solidFill>
                <a:prstClr val="black"/>
              </a:solidFill>
            </a:endParaRPr>
          </a:p>
        </p:txBody>
      </p:sp>
      <p:sp>
        <p:nvSpPr>
          <p:cNvPr id="5125" name="Text Box 80"/>
          <p:cNvSpPr txBox="1">
            <a:spLocks noChangeArrowheads="1"/>
          </p:cNvSpPr>
          <p:nvPr/>
        </p:nvSpPr>
        <p:spPr bwMode="auto">
          <a:xfrm>
            <a:off x="12030075" y="4076701"/>
            <a:ext cx="2324100" cy="1133475"/>
          </a:xfrm>
          <a:prstGeom prst="rect">
            <a:avLst/>
          </a:prstGeom>
          <a:solidFill>
            <a:srgbClr val="FFFF00"/>
          </a:solidFill>
          <a:ln w="9525">
            <a:solidFill>
              <a:srgbClr val="000000"/>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30000"/>
              </a:spcBef>
              <a:buFontTx/>
              <a:buNone/>
            </a:pPr>
            <a:r>
              <a:rPr lang="ja-JP" altLang="en-US" sz="900">
                <a:solidFill>
                  <a:prstClr val="black"/>
                </a:solidFill>
              </a:rPr>
              <a:t>Ｂ</a:t>
            </a:r>
          </a:p>
          <a:p>
            <a:pPr eaLnBrk="1" hangingPunct="1">
              <a:spcBef>
                <a:spcPct val="30000"/>
              </a:spcBef>
              <a:buFontTx/>
              <a:buNone/>
            </a:pPr>
            <a:r>
              <a:rPr lang="ja-JP" altLang="en-US" sz="900">
                <a:solidFill>
                  <a:prstClr val="black"/>
                </a:solidFill>
              </a:rPr>
              <a:t>既設断面  </a:t>
            </a:r>
            <a:r>
              <a:rPr lang="en-US" altLang="ja-JP" sz="900">
                <a:solidFill>
                  <a:prstClr val="black"/>
                </a:solidFill>
              </a:rPr>
              <a:t>W1300×1100</a:t>
            </a:r>
          </a:p>
          <a:p>
            <a:pPr eaLnBrk="1" hangingPunct="1">
              <a:spcBef>
                <a:spcPct val="30000"/>
              </a:spcBef>
              <a:buFontTx/>
              <a:buNone/>
            </a:pPr>
            <a:r>
              <a:rPr lang="en-US" altLang="ja-JP" sz="900">
                <a:solidFill>
                  <a:prstClr val="black"/>
                </a:solidFill>
              </a:rPr>
              <a:t> Q</a:t>
            </a:r>
            <a:r>
              <a:rPr lang="ja-JP" altLang="en-US" sz="900">
                <a:solidFill>
                  <a:prstClr val="black"/>
                </a:solidFill>
              </a:rPr>
              <a:t>＝　　　　</a:t>
            </a:r>
            <a:r>
              <a:rPr lang="en-US" altLang="ja-JP" sz="900">
                <a:solidFill>
                  <a:prstClr val="black"/>
                </a:solidFill>
              </a:rPr>
              <a:t>3.57m3/s</a:t>
            </a:r>
          </a:p>
          <a:p>
            <a:pPr eaLnBrk="1" hangingPunct="1">
              <a:spcBef>
                <a:spcPct val="30000"/>
              </a:spcBef>
              <a:buFontTx/>
              <a:buNone/>
            </a:pPr>
            <a:r>
              <a:rPr lang="ja-JP" altLang="en-US" sz="900">
                <a:solidFill>
                  <a:prstClr val="black"/>
                </a:solidFill>
              </a:rPr>
              <a:t>集水区域 </a:t>
            </a:r>
            <a:r>
              <a:rPr lang="en-US" altLang="ja-JP" sz="900">
                <a:solidFill>
                  <a:prstClr val="black"/>
                </a:solidFill>
              </a:rPr>
              <a:t>(</a:t>
            </a:r>
            <a:r>
              <a:rPr lang="ja-JP" altLang="en-US" sz="900">
                <a:solidFill>
                  <a:prstClr val="black"/>
                </a:solidFill>
              </a:rPr>
              <a:t>金浦雨水幹線分水まで）</a:t>
            </a:r>
          </a:p>
          <a:p>
            <a:pPr eaLnBrk="1" hangingPunct="1">
              <a:spcBef>
                <a:spcPct val="30000"/>
              </a:spcBef>
              <a:buFontTx/>
              <a:buNone/>
            </a:pPr>
            <a:r>
              <a:rPr lang="ja-JP" altLang="en-US" sz="900">
                <a:solidFill>
                  <a:prstClr val="black"/>
                </a:solidFill>
              </a:rPr>
              <a:t> </a:t>
            </a:r>
            <a:r>
              <a:rPr lang="en-US" altLang="ja-JP" sz="900">
                <a:solidFill>
                  <a:prstClr val="black"/>
                </a:solidFill>
              </a:rPr>
              <a:t>121,000m2</a:t>
            </a:r>
          </a:p>
          <a:p>
            <a:pPr eaLnBrk="1" hangingPunct="1">
              <a:spcBef>
                <a:spcPct val="30000"/>
              </a:spcBef>
              <a:buFontTx/>
              <a:buNone/>
            </a:pPr>
            <a:r>
              <a:rPr lang="ja-JP" altLang="en-US" sz="900">
                <a:solidFill>
                  <a:prstClr val="black"/>
                </a:solidFill>
              </a:rPr>
              <a:t>鴨川現川流域の</a:t>
            </a:r>
            <a:r>
              <a:rPr lang="en-US" altLang="ja-JP" sz="900">
                <a:solidFill>
                  <a:prstClr val="black"/>
                </a:solidFill>
              </a:rPr>
              <a:t>1.10m3/s</a:t>
            </a:r>
            <a:r>
              <a:rPr lang="ja-JP" altLang="en-US" sz="900">
                <a:solidFill>
                  <a:prstClr val="black"/>
                </a:solidFill>
              </a:rPr>
              <a:t>をカット</a:t>
            </a:r>
          </a:p>
        </p:txBody>
      </p:sp>
      <p:sp>
        <p:nvSpPr>
          <p:cNvPr id="5126" name="Text Box 82"/>
          <p:cNvSpPr txBox="1">
            <a:spLocks noChangeArrowheads="1"/>
          </p:cNvSpPr>
          <p:nvPr/>
        </p:nvSpPr>
        <p:spPr bwMode="auto">
          <a:xfrm>
            <a:off x="13038138" y="4868863"/>
            <a:ext cx="1819275" cy="819150"/>
          </a:xfrm>
          <a:prstGeom prst="rect">
            <a:avLst/>
          </a:prstGeom>
          <a:solidFill>
            <a:srgbClr val="FF9900"/>
          </a:solidFill>
          <a:ln w="9525">
            <a:solidFill>
              <a:srgbClr val="000000"/>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30000"/>
              </a:spcBef>
              <a:buFontTx/>
              <a:buNone/>
            </a:pPr>
            <a:r>
              <a:rPr lang="ja-JP" altLang="en-US" sz="900">
                <a:solidFill>
                  <a:prstClr val="black"/>
                </a:solidFill>
              </a:rPr>
              <a:t>Ａ</a:t>
            </a:r>
          </a:p>
          <a:p>
            <a:pPr eaLnBrk="1" hangingPunct="1">
              <a:spcBef>
                <a:spcPct val="30000"/>
              </a:spcBef>
              <a:buFontTx/>
              <a:buNone/>
            </a:pPr>
            <a:r>
              <a:rPr lang="ja-JP" altLang="en-US" sz="900">
                <a:solidFill>
                  <a:prstClr val="black"/>
                </a:solidFill>
              </a:rPr>
              <a:t>既設断面  </a:t>
            </a:r>
            <a:r>
              <a:rPr lang="en-US" altLang="ja-JP" sz="900">
                <a:solidFill>
                  <a:prstClr val="black"/>
                </a:solidFill>
              </a:rPr>
              <a:t>W1000×1000</a:t>
            </a:r>
          </a:p>
          <a:p>
            <a:pPr eaLnBrk="1" hangingPunct="1">
              <a:spcBef>
                <a:spcPct val="30000"/>
              </a:spcBef>
              <a:buFontTx/>
              <a:buNone/>
            </a:pPr>
            <a:r>
              <a:rPr lang="en-US" altLang="ja-JP" sz="900">
                <a:solidFill>
                  <a:prstClr val="black"/>
                </a:solidFill>
              </a:rPr>
              <a:t> Q</a:t>
            </a:r>
            <a:r>
              <a:rPr lang="ja-JP" altLang="en-US" sz="900">
                <a:solidFill>
                  <a:prstClr val="black"/>
                </a:solidFill>
              </a:rPr>
              <a:t>＝　　　　</a:t>
            </a:r>
            <a:r>
              <a:rPr lang="en-US" altLang="ja-JP" sz="900">
                <a:solidFill>
                  <a:prstClr val="black"/>
                </a:solidFill>
              </a:rPr>
              <a:t>1.54m3/s</a:t>
            </a:r>
          </a:p>
          <a:p>
            <a:pPr eaLnBrk="1" hangingPunct="1">
              <a:spcBef>
                <a:spcPct val="30000"/>
              </a:spcBef>
              <a:buFontTx/>
              <a:buNone/>
            </a:pPr>
            <a:r>
              <a:rPr lang="ja-JP" altLang="en-US" sz="900">
                <a:solidFill>
                  <a:prstClr val="black"/>
                </a:solidFill>
              </a:rPr>
              <a:t>集水区域  </a:t>
            </a:r>
            <a:r>
              <a:rPr lang="en-US" altLang="ja-JP" sz="900">
                <a:solidFill>
                  <a:prstClr val="black"/>
                </a:solidFill>
              </a:rPr>
              <a:t>151,000m2</a:t>
            </a:r>
          </a:p>
        </p:txBody>
      </p:sp>
      <p:sp>
        <p:nvSpPr>
          <p:cNvPr id="5127" name="Text Box 87"/>
          <p:cNvSpPr txBox="1">
            <a:spLocks noChangeArrowheads="1"/>
          </p:cNvSpPr>
          <p:nvPr/>
        </p:nvSpPr>
        <p:spPr bwMode="auto">
          <a:xfrm>
            <a:off x="11742738" y="4437063"/>
            <a:ext cx="219075" cy="228600"/>
          </a:xfrm>
          <a:prstGeom prst="rect">
            <a:avLst/>
          </a:prstGeom>
          <a:solidFill>
            <a:srgbClr val="FFFF00"/>
          </a:solidFill>
          <a:ln w="9525">
            <a:solidFill>
              <a:srgbClr val="000000"/>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30000"/>
              </a:spcBef>
              <a:buFontTx/>
              <a:buNone/>
            </a:pPr>
            <a:r>
              <a:rPr lang="ja-JP" altLang="en-US" sz="1800">
                <a:solidFill>
                  <a:prstClr val="black"/>
                </a:solidFill>
              </a:rPr>
              <a:t>Ｂ</a:t>
            </a:r>
          </a:p>
        </p:txBody>
      </p:sp>
      <p:sp>
        <p:nvSpPr>
          <p:cNvPr id="5128" name="Line 97"/>
          <p:cNvSpPr>
            <a:spLocks noChangeShapeType="1"/>
          </p:cNvSpPr>
          <p:nvPr/>
        </p:nvSpPr>
        <p:spPr bwMode="auto">
          <a:xfrm>
            <a:off x="10374313" y="7605713"/>
            <a:ext cx="252412" cy="0"/>
          </a:xfrm>
          <a:prstGeom prst="line">
            <a:avLst/>
          </a:prstGeom>
          <a:noFill/>
          <a:ln w="63500">
            <a:solidFill>
              <a:srgbClr val="00CCFF"/>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129" name="Rectangle 3"/>
          <p:cNvSpPr>
            <a:spLocks noGrp="1" noChangeArrowheads="1"/>
          </p:cNvSpPr>
          <p:nvPr>
            <p:ph type="title" idx="4294967295"/>
          </p:nvPr>
        </p:nvSpPr>
        <p:spPr>
          <a:xfrm>
            <a:off x="381001" y="0"/>
            <a:ext cx="4697413" cy="539750"/>
          </a:xfrm>
        </p:spPr>
        <p:txBody>
          <a:bodyPr/>
          <a:lstStyle/>
          <a:p>
            <a:pPr algn="l" eaLnBrk="1" hangingPunct="1"/>
            <a:r>
              <a:rPr lang="ja-JP" altLang="en-US" sz="2800" b="1" u="sng">
                <a:solidFill>
                  <a:srgbClr val="0000FF"/>
                </a:solidFill>
              </a:rPr>
              <a:t>鴨川　他事業との関連など</a:t>
            </a:r>
          </a:p>
        </p:txBody>
      </p:sp>
      <p:sp>
        <p:nvSpPr>
          <p:cNvPr id="5130" name="Freeform 68"/>
          <p:cNvSpPr>
            <a:spLocks/>
          </p:cNvSpPr>
          <p:nvPr/>
        </p:nvSpPr>
        <p:spPr bwMode="auto">
          <a:xfrm rot="1304447">
            <a:off x="2990850" y="1520826"/>
            <a:ext cx="4095750" cy="2676525"/>
          </a:xfrm>
          <a:custGeom>
            <a:avLst/>
            <a:gdLst>
              <a:gd name="T0" fmla="*/ 2147483647 w 430"/>
              <a:gd name="T1" fmla="*/ 2147483647 h 281"/>
              <a:gd name="T2" fmla="*/ 0 w 430"/>
              <a:gd name="T3" fmla="*/ 2147483647 h 281"/>
              <a:gd name="T4" fmla="*/ 2147483647 w 430"/>
              <a:gd name="T5" fmla="*/ 2147483647 h 281"/>
              <a:gd name="T6" fmla="*/ 2147483647 w 430"/>
              <a:gd name="T7" fmla="*/ 2147483647 h 281"/>
              <a:gd name="T8" fmla="*/ 2147483647 w 430"/>
              <a:gd name="T9" fmla="*/ 2147483647 h 281"/>
              <a:gd name="T10" fmla="*/ 2147483647 w 430"/>
              <a:gd name="T11" fmla="*/ 2147483647 h 281"/>
              <a:gd name="T12" fmla="*/ 2147483647 w 430"/>
              <a:gd name="T13" fmla="*/ 2147483647 h 281"/>
              <a:gd name="T14" fmla="*/ 2147483647 w 430"/>
              <a:gd name="T15" fmla="*/ 2147483647 h 281"/>
              <a:gd name="T16" fmla="*/ 2147483647 w 430"/>
              <a:gd name="T17" fmla="*/ 2147483647 h 281"/>
              <a:gd name="T18" fmla="*/ 2147483647 w 430"/>
              <a:gd name="T19" fmla="*/ 2147483647 h 281"/>
              <a:gd name="T20" fmla="*/ 2147483647 w 430"/>
              <a:gd name="T21" fmla="*/ 2147483647 h 281"/>
              <a:gd name="T22" fmla="*/ 2147483647 w 430"/>
              <a:gd name="T23" fmla="*/ 2147483647 h 281"/>
              <a:gd name="T24" fmla="*/ 2147483647 w 430"/>
              <a:gd name="T25" fmla="*/ 2147483647 h 281"/>
              <a:gd name="T26" fmla="*/ 2147483647 w 430"/>
              <a:gd name="T27" fmla="*/ 2147483647 h 281"/>
              <a:gd name="T28" fmla="*/ 2147483647 w 430"/>
              <a:gd name="T29" fmla="*/ 2147483647 h 281"/>
              <a:gd name="T30" fmla="*/ 2147483647 w 430"/>
              <a:gd name="T31" fmla="*/ 2147483647 h 281"/>
              <a:gd name="T32" fmla="*/ 2147483647 w 430"/>
              <a:gd name="T33" fmla="*/ 2147483647 h 281"/>
              <a:gd name="T34" fmla="*/ 2147483647 w 430"/>
              <a:gd name="T35" fmla="*/ 2147483647 h 281"/>
              <a:gd name="T36" fmla="*/ 2147483647 w 430"/>
              <a:gd name="T37" fmla="*/ 2147483647 h 281"/>
              <a:gd name="T38" fmla="*/ 2147483647 w 430"/>
              <a:gd name="T39" fmla="*/ 2147483647 h 281"/>
              <a:gd name="T40" fmla="*/ 2147483647 w 430"/>
              <a:gd name="T41" fmla="*/ 2147483647 h 281"/>
              <a:gd name="T42" fmla="*/ 2147483647 w 430"/>
              <a:gd name="T43" fmla="*/ 2147483647 h 281"/>
              <a:gd name="T44" fmla="*/ 2147483647 w 430"/>
              <a:gd name="T45" fmla="*/ 2147483647 h 281"/>
              <a:gd name="T46" fmla="*/ 2147483647 w 430"/>
              <a:gd name="T47" fmla="*/ 2147483647 h 281"/>
              <a:gd name="T48" fmla="*/ 2147483647 w 430"/>
              <a:gd name="T49" fmla="*/ 0 h 281"/>
              <a:gd name="T50" fmla="*/ 2147483647 w 430"/>
              <a:gd name="T51" fmla="*/ 2147483647 h 281"/>
              <a:gd name="T52" fmla="*/ 2147483647 w 430"/>
              <a:gd name="T53" fmla="*/ 2147483647 h 281"/>
              <a:gd name="T54" fmla="*/ 2147483647 w 430"/>
              <a:gd name="T55" fmla="*/ 2147483647 h 281"/>
              <a:gd name="T56" fmla="*/ 2147483647 w 430"/>
              <a:gd name="T57" fmla="*/ 2147483647 h 281"/>
              <a:gd name="T58" fmla="*/ 2147483647 w 430"/>
              <a:gd name="T59" fmla="*/ 2147483647 h 281"/>
              <a:gd name="T60" fmla="*/ 2147483647 w 430"/>
              <a:gd name="T61" fmla="*/ 2147483647 h 281"/>
              <a:gd name="T62" fmla="*/ 2147483647 w 430"/>
              <a:gd name="T63" fmla="*/ 2147483647 h 281"/>
              <a:gd name="T64" fmla="*/ 2147483647 w 430"/>
              <a:gd name="T65" fmla="*/ 2147483647 h 281"/>
              <a:gd name="T66" fmla="*/ 2147483647 w 430"/>
              <a:gd name="T67" fmla="*/ 2147483647 h 281"/>
              <a:gd name="T68" fmla="*/ 2147483647 w 430"/>
              <a:gd name="T69" fmla="*/ 2147483647 h 281"/>
              <a:gd name="T70" fmla="*/ 2147483647 w 430"/>
              <a:gd name="T71" fmla="*/ 2147483647 h 281"/>
              <a:gd name="T72" fmla="*/ 2147483647 w 430"/>
              <a:gd name="T73" fmla="*/ 2147483647 h 281"/>
              <a:gd name="T74" fmla="*/ 2147483647 w 430"/>
              <a:gd name="T75" fmla="*/ 2147483647 h 2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30"/>
              <a:gd name="T115" fmla="*/ 0 h 281"/>
              <a:gd name="T116" fmla="*/ 430 w 430"/>
              <a:gd name="T117" fmla="*/ 281 h 2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30" h="281">
                <a:moveTo>
                  <a:pt x="15" y="281"/>
                </a:moveTo>
                <a:lnTo>
                  <a:pt x="0" y="235"/>
                </a:lnTo>
                <a:lnTo>
                  <a:pt x="78" y="221"/>
                </a:lnTo>
                <a:lnTo>
                  <a:pt x="116" y="188"/>
                </a:lnTo>
                <a:lnTo>
                  <a:pt x="133" y="186"/>
                </a:lnTo>
                <a:lnTo>
                  <a:pt x="132" y="175"/>
                </a:lnTo>
                <a:lnTo>
                  <a:pt x="121" y="175"/>
                </a:lnTo>
                <a:lnTo>
                  <a:pt x="120" y="143"/>
                </a:lnTo>
                <a:lnTo>
                  <a:pt x="202" y="136"/>
                </a:lnTo>
                <a:lnTo>
                  <a:pt x="209" y="124"/>
                </a:lnTo>
                <a:lnTo>
                  <a:pt x="220" y="127"/>
                </a:lnTo>
                <a:lnTo>
                  <a:pt x="256" y="120"/>
                </a:lnTo>
                <a:lnTo>
                  <a:pt x="257" y="43"/>
                </a:lnTo>
                <a:lnTo>
                  <a:pt x="265" y="42"/>
                </a:lnTo>
                <a:lnTo>
                  <a:pt x="272" y="32"/>
                </a:lnTo>
                <a:lnTo>
                  <a:pt x="285" y="36"/>
                </a:lnTo>
                <a:lnTo>
                  <a:pt x="282" y="45"/>
                </a:lnTo>
                <a:lnTo>
                  <a:pt x="289" y="60"/>
                </a:lnTo>
                <a:lnTo>
                  <a:pt x="295" y="61"/>
                </a:lnTo>
                <a:lnTo>
                  <a:pt x="337" y="41"/>
                </a:lnTo>
                <a:lnTo>
                  <a:pt x="348" y="13"/>
                </a:lnTo>
                <a:lnTo>
                  <a:pt x="356" y="11"/>
                </a:lnTo>
                <a:lnTo>
                  <a:pt x="364" y="31"/>
                </a:lnTo>
                <a:lnTo>
                  <a:pt x="381" y="3"/>
                </a:lnTo>
                <a:lnTo>
                  <a:pt x="395" y="0"/>
                </a:lnTo>
                <a:lnTo>
                  <a:pt x="393" y="19"/>
                </a:lnTo>
                <a:lnTo>
                  <a:pt x="402" y="19"/>
                </a:lnTo>
                <a:lnTo>
                  <a:pt x="405" y="2"/>
                </a:lnTo>
                <a:lnTo>
                  <a:pt x="430" y="3"/>
                </a:lnTo>
                <a:lnTo>
                  <a:pt x="427" y="33"/>
                </a:lnTo>
                <a:lnTo>
                  <a:pt x="395" y="60"/>
                </a:lnTo>
                <a:lnTo>
                  <a:pt x="387" y="75"/>
                </a:lnTo>
                <a:lnTo>
                  <a:pt x="378" y="96"/>
                </a:lnTo>
                <a:lnTo>
                  <a:pt x="371" y="107"/>
                </a:lnTo>
                <a:lnTo>
                  <a:pt x="323" y="154"/>
                </a:lnTo>
                <a:lnTo>
                  <a:pt x="274" y="176"/>
                </a:lnTo>
                <a:lnTo>
                  <a:pt x="104" y="247"/>
                </a:lnTo>
                <a:lnTo>
                  <a:pt x="15" y="281"/>
                </a:lnTo>
                <a:close/>
              </a:path>
            </a:pathLst>
          </a:custGeom>
          <a:solidFill>
            <a:srgbClr val="FF00FF">
              <a:alpha val="30196"/>
            </a:srgbClr>
          </a:solidFill>
          <a:ln w="19050" cap="flat" cmpd="sng">
            <a:solidFill>
              <a:srgbClr val="FF00FF"/>
            </a:solidFill>
            <a:prstDash val="solid"/>
            <a:round/>
            <a:headEnd/>
            <a:tailEnd/>
          </a:ln>
        </p:spPr>
        <p:txBody>
          <a:bodyPr/>
          <a:lstStyle/>
          <a:p>
            <a:endParaRPr lang="ja-JP" altLang="en-US">
              <a:solidFill>
                <a:prstClr val="black"/>
              </a:solidFill>
            </a:endParaRPr>
          </a:p>
        </p:txBody>
      </p:sp>
      <p:sp>
        <p:nvSpPr>
          <p:cNvPr id="5131" name="Freeform 70"/>
          <p:cNvSpPr>
            <a:spLocks/>
          </p:cNvSpPr>
          <p:nvPr/>
        </p:nvSpPr>
        <p:spPr bwMode="auto">
          <a:xfrm rot="1304447">
            <a:off x="11077769" y="221930"/>
            <a:ext cx="3694112" cy="2071687"/>
          </a:xfrm>
          <a:custGeom>
            <a:avLst/>
            <a:gdLst>
              <a:gd name="T0" fmla="*/ 0 w 9938"/>
              <a:gd name="T1" fmla="*/ 2147483647 h 10000"/>
              <a:gd name="T2" fmla="*/ 2147483647 w 9938"/>
              <a:gd name="T3" fmla="*/ 2147483647 h 10000"/>
              <a:gd name="T4" fmla="*/ 2147483647 w 9938"/>
              <a:gd name="T5" fmla="*/ 2147483647 h 10000"/>
              <a:gd name="T6" fmla="*/ 2147483647 w 9938"/>
              <a:gd name="T7" fmla="*/ 2147483647 h 10000"/>
              <a:gd name="T8" fmla="*/ 2147483647 w 9938"/>
              <a:gd name="T9" fmla="*/ 2147483647 h 10000"/>
              <a:gd name="T10" fmla="*/ 2147483647 w 9938"/>
              <a:gd name="T11" fmla="*/ 2147483647 h 10000"/>
              <a:gd name="T12" fmla="*/ 2147483647 w 9938"/>
              <a:gd name="T13" fmla="*/ 2147483647 h 10000"/>
              <a:gd name="T14" fmla="*/ 2147483647 w 9938"/>
              <a:gd name="T15" fmla="*/ 2147483647 h 10000"/>
              <a:gd name="T16" fmla="*/ 2147483647 w 9938"/>
              <a:gd name="T17" fmla="*/ 2147483647 h 10000"/>
              <a:gd name="T18" fmla="*/ 2147483647 w 9938"/>
              <a:gd name="T19" fmla="*/ 2147483647 h 10000"/>
              <a:gd name="T20" fmla="*/ 2147483647 w 9938"/>
              <a:gd name="T21" fmla="*/ 2147483647 h 10000"/>
              <a:gd name="T22" fmla="*/ 2147483647 w 9938"/>
              <a:gd name="T23" fmla="*/ 2147483647 h 10000"/>
              <a:gd name="T24" fmla="*/ 2147483647 w 9938"/>
              <a:gd name="T25" fmla="*/ 2147483647 h 10000"/>
              <a:gd name="T26" fmla="*/ 2147483647 w 9938"/>
              <a:gd name="T27" fmla="*/ 2147483647 h 10000"/>
              <a:gd name="T28" fmla="*/ 2147483647 w 9938"/>
              <a:gd name="T29" fmla="*/ 2147483647 h 10000"/>
              <a:gd name="T30" fmla="*/ 2147483647 w 9938"/>
              <a:gd name="T31" fmla="*/ 400175555 h 10000"/>
              <a:gd name="T32" fmla="*/ 2147483647 w 9938"/>
              <a:gd name="T33" fmla="*/ 0 h 10000"/>
              <a:gd name="T34" fmla="*/ 2147483647 w 9938"/>
              <a:gd name="T35" fmla="*/ 2147483647 h 10000"/>
              <a:gd name="T36" fmla="*/ 2147483647 w 9938"/>
              <a:gd name="T37" fmla="*/ 2147483647 h 10000"/>
              <a:gd name="T38" fmla="*/ 2147483647 w 9938"/>
              <a:gd name="T39" fmla="*/ 2147483647 h 10000"/>
              <a:gd name="T40" fmla="*/ 2147483647 w 9938"/>
              <a:gd name="T41" fmla="*/ 2147483647 h 10000"/>
              <a:gd name="T42" fmla="*/ 2147483647 w 9938"/>
              <a:gd name="T43" fmla="*/ 2147483647 h 10000"/>
              <a:gd name="T44" fmla="*/ 2147483647 w 9938"/>
              <a:gd name="T45" fmla="*/ 2147483647 h 10000"/>
              <a:gd name="T46" fmla="*/ 2147483647 w 9938"/>
              <a:gd name="T47" fmla="*/ 2147483647 h 10000"/>
              <a:gd name="T48" fmla="*/ 2147483647 w 9938"/>
              <a:gd name="T49" fmla="*/ 2147483647 h 10000"/>
              <a:gd name="T50" fmla="*/ 2147483647 w 9938"/>
              <a:gd name="T51" fmla="*/ 2147483647 h 10000"/>
              <a:gd name="T52" fmla="*/ 2147483647 w 9938"/>
              <a:gd name="T53" fmla="*/ 2147483647 h 10000"/>
              <a:gd name="T54" fmla="*/ 2147483647 w 9938"/>
              <a:gd name="T55" fmla="*/ 2147483647 h 10000"/>
              <a:gd name="T56" fmla="*/ 2147483647 w 9938"/>
              <a:gd name="T57" fmla="*/ 2147483647 h 10000"/>
              <a:gd name="T58" fmla="*/ 2147483647 w 9938"/>
              <a:gd name="T59" fmla="*/ 2147483647 h 10000"/>
              <a:gd name="T60" fmla="*/ 2147483647 w 9938"/>
              <a:gd name="T61" fmla="*/ 2147483647 h 10000"/>
              <a:gd name="T62" fmla="*/ 2147483647 w 9938"/>
              <a:gd name="T63" fmla="*/ 2147483647 h 10000"/>
              <a:gd name="T64" fmla="*/ 2147483647 w 9938"/>
              <a:gd name="T65" fmla="*/ 2147483647 h 10000"/>
              <a:gd name="T66" fmla="*/ 2147483647 w 9938"/>
              <a:gd name="T67" fmla="*/ 2147483647 h 10000"/>
              <a:gd name="T68" fmla="*/ 2147483647 w 9938"/>
              <a:gd name="T69" fmla="*/ 2147483647 h 10000"/>
              <a:gd name="T70" fmla="*/ 2147483647 w 9938"/>
              <a:gd name="T71" fmla="*/ 2147483647 h 10000"/>
              <a:gd name="T72" fmla="*/ 2147483647 w 9938"/>
              <a:gd name="T73" fmla="*/ 2147483647 h 10000"/>
              <a:gd name="T74" fmla="*/ 2147483647 w 9938"/>
              <a:gd name="T75" fmla="*/ 2147483647 h 10000"/>
              <a:gd name="T76" fmla="*/ 2147483647 w 9938"/>
              <a:gd name="T77" fmla="*/ 2147483647 h 10000"/>
              <a:gd name="T78" fmla="*/ 2147483647 w 9938"/>
              <a:gd name="T79" fmla="*/ 2147483647 h 10000"/>
              <a:gd name="T80" fmla="*/ 2147483647 w 9938"/>
              <a:gd name="T81" fmla="*/ 2147483647 h 10000"/>
              <a:gd name="T82" fmla="*/ 2147483647 w 9938"/>
              <a:gd name="T83" fmla="*/ 2147483647 h 10000"/>
              <a:gd name="T84" fmla="*/ 2147483647 w 9938"/>
              <a:gd name="T85" fmla="*/ 2147483647 h 10000"/>
              <a:gd name="T86" fmla="*/ 0 w 9938"/>
              <a:gd name="T87" fmla="*/ 2147483647 h 1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938" h="10000">
                <a:moveTo>
                  <a:pt x="0" y="9574"/>
                </a:moveTo>
                <a:lnTo>
                  <a:pt x="3796" y="6592"/>
                </a:lnTo>
                <a:lnTo>
                  <a:pt x="4963" y="4395"/>
                </a:lnTo>
                <a:cubicBezTo>
                  <a:pt x="5115" y="3722"/>
                  <a:pt x="5268" y="3050"/>
                  <a:pt x="5420" y="2377"/>
                </a:cubicBezTo>
                <a:lnTo>
                  <a:pt x="6080" y="1031"/>
                </a:lnTo>
                <a:lnTo>
                  <a:pt x="6330" y="1532"/>
                </a:lnTo>
                <a:lnTo>
                  <a:pt x="6719" y="1143"/>
                </a:lnTo>
                <a:lnTo>
                  <a:pt x="6956" y="1712"/>
                </a:lnTo>
                <a:lnTo>
                  <a:pt x="7294" y="1263"/>
                </a:lnTo>
                <a:lnTo>
                  <a:pt x="7616" y="1741"/>
                </a:lnTo>
                <a:lnTo>
                  <a:pt x="7920" y="1293"/>
                </a:lnTo>
                <a:lnTo>
                  <a:pt x="8242" y="1771"/>
                </a:lnTo>
                <a:lnTo>
                  <a:pt x="8593" y="1345"/>
                </a:lnTo>
                <a:lnTo>
                  <a:pt x="9122" y="1413"/>
                </a:lnTo>
                <a:cubicBezTo>
                  <a:pt x="9140" y="1211"/>
                  <a:pt x="9159" y="1009"/>
                  <a:pt x="9177" y="807"/>
                </a:cubicBezTo>
                <a:lnTo>
                  <a:pt x="9684" y="45"/>
                </a:lnTo>
                <a:lnTo>
                  <a:pt x="9938" y="0"/>
                </a:lnTo>
                <a:lnTo>
                  <a:pt x="9887" y="2601"/>
                </a:lnTo>
                <a:lnTo>
                  <a:pt x="9633" y="2646"/>
                </a:lnTo>
                <a:lnTo>
                  <a:pt x="9507" y="3318"/>
                </a:lnTo>
                <a:lnTo>
                  <a:pt x="9329" y="3408"/>
                </a:lnTo>
                <a:cubicBezTo>
                  <a:pt x="9244" y="3677"/>
                  <a:pt x="9160" y="3946"/>
                  <a:pt x="9075" y="4215"/>
                </a:cubicBezTo>
                <a:lnTo>
                  <a:pt x="8237" y="3587"/>
                </a:lnTo>
                <a:lnTo>
                  <a:pt x="7730" y="4126"/>
                </a:lnTo>
                <a:lnTo>
                  <a:pt x="6588" y="4215"/>
                </a:lnTo>
                <a:lnTo>
                  <a:pt x="5496" y="5830"/>
                </a:lnTo>
                <a:lnTo>
                  <a:pt x="4811" y="5740"/>
                </a:lnTo>
                <a:lnTo>
                  <a:pt x="4507" y="6278"/>
                </a:lnTo>
                <a:cubicBezTo>
                  <a:pt x="4524" y="6652"/>
                  <a:pt x="4540" y="7025"/>
                  <a:pt x="4557" y="7399"/>
                </a:cubicBezTo>
                <a:lnTo>
                  <a:pt x="4303" y="7758"/>
                </a:lnTo>
                <a:lnTo>
                  <a:pt x="4303" y="8341"/>
                </a:lnTo>
                <a:lnTo>
                  <a:pt x="3567" y="9462"/>
                </a:lnTo>
                <a:lnTo>
                  <a:pt x="3288" y="8969"/>
                </a:lnTo>
                <a:lnTo>
                  <a:pt x="2984" y="9013"/>
                </a:lnTo>
                <a:lnTo>
                  <a:pt x="2831" y="9507"/>
                </a:lnTo>
                <a:cubicBezTo>
                  <a:pt x="2747" y="9372"/>
                  <a:pt x="2662" y="9238"/>
                  <a:pt x="2578" y="9103"/>
                </a:cubicBezTo>
                <a:lnTo>
                  <a:pt x="2095" y="8744"/>
                </a:lnTo>
                <a:lnTo>
                  <a:pt x="1512" y="8924"/>
                </a:lnTo>
                <a:cubicBezTo>
                  <a:pt x="1486" y="9223"/>
                  <a:pt x="1461" y="9522"/>
                  <a:pt x="1435" y="9821"/>
                </a:cubicBezTo>
                <a:lnTo>
                  <a:pt x="1283" y="9821"/>
                </a:lnTo>
                <a:lnTo>
                  <a:pt x="928" y="9641"/>
                </a:lnTo>
                <a:lnTo>
                  <a:pt x="547" y="10000"/>
                </a:lnTo>
                <a:lnTo>
                  <a:pt x="90" y="9821"/>
                </a:lnTo>
                <a:cubicBezTo>
                  <a:pt x="60" y="9739"/>
                  <a:pt x="30" y="9656"/>
                  <a:pt x="0" y="9574"/>
                </a:cubicBezTo>
                <a:close/>
              </a:path>
            </a:pathLst>
          </a:custGeom>
          <a:solidFill>
            <a:srgbClr val="FFFF00">
              <a:alpha val="70195"/>
            </a:srgbClr>
          </a:solidFill>
          <a:ln w="19050" cap="flat" cmpd="sng">
            <a:solidFill>
              <a:srgbClr val="FFFF00"/>
            </a:solidFill>
            <a:prstDash val="solid"/>
            <a:round/>
            <a:headEnd/>
            <a:tailEnd/>
          </a:ln>
        </p:spPr>
        <p:txBody>
          <a:bodyPr/>
          <a:lstStyle/>
          <a:p>
            <a:endParaRPr lang="ja-JP" altLang="en-US">
              <a:solidFill>
                <a:prstClr val="black"/>
              </a:solidFill>
            </a:endParaRPr>
          </a:p>
        </p:txBody>
      </p:sp>
      <p:sp>
        <p:nvSpPr>
          <p:cNvPr id="5132" name="Freeform 71"/>
          <p:cNvSpPr>
            <a:spLocks/>
          </p:cNvSpPr>
          <p:nvPr/>
        </p:nvSpPr>
        <p:spPr bwMode="auto">
          <a:xfrm rot="1304447">
            <a:off x="2541589" y="2157414"/>
            <a:ext cx="6276975" cy="4294187"/>
          </a:xfrm>
          <a:custGeom>
            <a:avLst/>
            <a:gdLst>
              <a:gd name="T0" fmla="*/ 0 w 3954"/>
              <a:gd name="T1" fmla="*/ 2147483647 h 2705"/>
              <a:gd name="T2" fmla="*/ 2147483647 w 3954"/>
              <a:gd name="T3" fmla="*/ 2147483647 h 2705"/>
              <a:gd name="T4" fmla="*/ 2147483647 w 3954"/>
              <a:gd name="T5" fmla="*/ 2147483647 h 2705"/>
              <a:gd name="T6" fmla="*/ 2147483647 w 3954"/>
              <a:gd name="T7" fmla="*/ 2147483647 h 2705"/>
              <a:gd name="T8" fmla="*/ 2147483647 w 3954"/>
              <a:gd name="T9" fmla="*/ 2147483647 h 2705"/>
              <a:gd name="T10" fmla="*/ 2147483647 w 3954"/>
              <a:gd name="T11" fmla="*/ 2147483647 h 2705"/>
              <a:gd name="T12" fmla="*/ 2147483647 w 3954"/>
              <a:gd name="T13" fmla="*/ 2147483647 h 2705"/>
              <a:gd name="T14" fmla="*/ 2147483647 w 3954"/>
              <a:gd name="T15" fmla="*/ 2147483647 h 2705"/>
              <a:gd name="T16" fmla="*/ 2147483647 w 3954"/>
              <a:gd name="T17" fmla="*/ 2147483647 h 2705"/>
              <a:gd name="T18" fmla="*/ 2147483647 w 3954"/>
              <a:gd name="T19" fmla="*/ 2147483647 h 2705"/>
              <a:gd name="T20" fmla="*/ 2147483647 w 3954"/>
              <a:gd name="T21" fmla="*/ 2147483647 h 2705"/>
              <a:gd name="T22" fmla="*/ 2147483647 w 3954"/>
              <a:gd name="T23" fmla="*/ 2147483647 h 2705"/>
              <a:gd name="T24" fmla="*/ 2147483647 w 3954"/>
              <a:gd name="T25" fmla="*/ 2147483647 h 2705"/>
              <a:gd name="T26" fmla="*/ 2147483647 w 3954"/>
              <a:gd name="T27" fmla="*/ 2147483647 h 2705"/>
              <a:gd name="T28" fmla="*/ 2147483647 w 3954"/>
              <a:gd name="T29" fmla="*/ 2147483647 h 2705"/>
              <a:gd name="T30" fmla="*/ 2147483647 w 3954"/>
              <a:gd name="T31" fmla="*/ 2147483647 h 2705"/>
              <a:gd name="T32" fmla="*/ 2147483647 w 3954"/>
              <a:gd name="T33" fmla="*/ 2147483647 h 2705"/>
              <a:gd name="T34" fmla="*/ 2147483647 w 3954"/>
              <a:gd name="T35" fmla="*/ 2147483647 h 2705"/>
              <a:gd name="T36" fmla="*/ 2147483647 w 3954"/>
              <a:gd name="T37" fmla="*/ 2147483647 h 2705"/>
              <a:gd name="T38" fmla="*/ 2147483647 w 3954"/>
              <a:gd name="T39" fmla="*/ 2147483647 h 2705"/>
              <a:gd name="T40" fmla="*/ 2147483647 w 3954"/>
              <a:gd name="T41" fmla="*/ 2147483647 h 2705"/>
              <a:gd name="T42" fmla="*/ 2147483647 w 3954"/>
              <a:gd name="T43" fmla="*/ 2147483647 h 2705"/>
              <a:gd name="T44" fmla="*/ 2147483647 w 3954"/>
              <a:gd name="T45" fmla="*/ 2147483647 h 2705"/>
              <a:gd name="T46" fmla="*/ 2147483647 w 3954"/>
              <a:gd name="T47" fmla="*/ 2147483647 h 2705"/>
              <a:gd name="T48" fmla="*/ 2147483647 w 3954"/>
              <a:gd name="T49" fmla="*/ 2147483647 h 2705"/>
              <a:gd name="T50" fmla="*/ 2147483647 w 3954"/>
              <a:gd name="T51" fmla="*/ 2147483647 h 2705"/>
              <a:gd name="T52" fmla="*/ 2147483647 w 3954"/>
              <a:gd name="T53" fmla="*/ 2147483647 h 2705"/>
              <a:gd name="T54" fmla="*/ 2147483647 w 3954"/>
              <a:gd name="T55" fmla="*/ 2147483647 h 2705"/>
              <a:gd name="T56" fmla="*/ 2147483647 w 3954"/>
              <a:gd name="T57" fmla="*/ 2147483647 h 2705"/>
              <a:gd name="T58" fmla="*/ 2147483647 w 3954"/>
              <a:gd name="T59" fmla="*/ 2147483647 h 2705"/>
              <a:gd name="T60" fmla="*/ 2147483647 w 3954"/>
              <a:gd name="T61" fmla="*/ 2147483647 h 2705"/>
              <a:gd name="T62" fmla="*/ 2147483647 w 3954"/>
              <a:gd name="T63" fmla="*/ 2147483647 h 2705"/>
              <a:gd name="T64" fmla="*/ 2147483647 w 3954"/>
              <a:gd name="T65" fmla="*/ 2147483647 h 2705"/>
              <a:gd name="T66" fmla="*/ 2147483647 w 3954"/>
              <a:gd name="T67" fmla="*/ 2147483647 h 2705"/>
              <a:gd name="T68" fmla="*/ 2147483647 w 3954"/>
              <a:gd name="T69" fmla="*/ 2147483647 h 2705"/>
              <a:gd name="T70" fmla="*/ 2147483647 w 3954"/>
              <a:gd name="T71" fmla="*/ 2147483647 h 2705"/>
              <a:gd name="T72" fmla="*/ 2147483647 w 3954"/>
              <a:gd name="T73" fmla="*/ 2147483647 h 2705"/>
              <a:gd name="T74" fmla="*/ 2147483647 w 3954"/>
              <a:gd name="T75" fmla="*/ 2147483647 h 2705"/>
              <a:gd name="T76" fmla="*/ 2147483647 w 3954"/>
              <a:gd name="T77" fmla="*/ 2147483647 h 2705"/>
              <a:gd name="T78" fmla="*/ 2147483647 w 3954"/>
              <a:gd name="T79" fmla="*/ 2147483647 h 2705"/>
              <a:gd name="T80" fmla="*/ 2147483647 w 3954"/>
              <a:gd name="T81" fmla="*/ 0 h 27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54"/>
              <a:gd name="T124" fmla="*/ 0 h 2705"/>
              <a:gd name="T125" fmla="*/ 657 w 3954"/>
              <a:gd name="T126" fmla="*/ 449 h 27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54" h="2705">
                <a:moveTo>
                  <a:pt x="0" y="2705"/>
                </a:moveTo>
                <a:lnTo>
                  <a:pt x="114" y="2567"/>
                </a:lnTo>
                <a:lnTo>
                  <a:pt x="516" y="2309"/>
                </a:lnTo>
                <a:lnTo>
                  <a:pt x="708" y="2237"/>
                </a:lnTo>
                <a:lnTo>
                  <a:pt x="846" y="2189"/>
                </a:lnTo>
                <a:lnTo>
                  <a:pt x="972" y="2117"/>
                </a:lnTo>
                <a:lnTo>
                  <a:pt x="1104" y="2057"/>
                </a:lnTo>
                <a:lnTo>
                  <a:pt x="1164" y="2021"/>
                </a:lnTo>
                <a:lnTo>
                  <a:pt x="1374" y="1691"/>
                </a:lnTo>
                <a:lnTo>
                  <a:pt x="1446" y="1607"/>
                </a:lnTo>
                <a:lnTo>
                  <a:pt x="1626" y="1559"/>
                </a:lnTo>
                <a:lnTo>
                  <a:pt x="2058" y="1481"/>
                </a:lnTo>
                <a:lnTo>
                  <a:pt x="2172" y="1439"/>
                </a:lnTo>
                <a:lnTo>
                  <a:pt x="2256" y="1433"/>
                </a:lnTo>
                <a:lnTo>
                  <a:pt x="2322" y="1397"/>
                </a:lnTo>
                <a:lnTo>
                  <a:pt x="2352" y="1379"/>
                </a:lnTo>
                <a:lnTo>
                  <a:pt x="2424" y="1331"/>
                </a:lnTo>
                <a:lnTo>
                  <a:pt x="2682" y="1283"/>
                </a:lnTo>
                <a:lnTo>
                  <a:pt x="2760" y="1211"/>
                </a:lnTo>
                <a:lnTo>
                  <a:pt x="2766" y="1163"/>
                </a:lnTo>
                <a:lnTo>
                  <a:pt x="2754" y="1103"/>
                </a:lnTo>
                <a:lnTo>
                  <a:pt x="2784" y="1073"/>
                </a:lnTo>
                <a:lnTo>
                  <a:pt x="2904" y="965"/>
                </a:lnTo>
                <a:lnTo>
                  <a:pt x="2970" y="815"/>
                </a:lnTo>
                <a:lnTo>
                  <a:pt x="3006" y="773"/>
                </a:lnTo>
                <a:lnTo>
                  <a:pt x="3018" y="599"/>
                </a:lnTo>
                <a:lnTo>
                  <a:pt x="3042" y="575"/>
                </a:lnTo>
                <a:lnTo>
                  <a:pt x="3402" y="395"/>
                </a:lnTo>
                <a:lnTo>
                  <a:pt x="3474" y="389"/>
                </a:lnTo>
                <a:lnTo>
                  <a:pt x="3540" y="419"/>
                </a:lnTo>
                <a:lnTo>
                  <a:pt x="3600" y="413"/>
                </a:lnTo>
                <a:lnTo>
                  <a:pt x="3660" y="377"/>
                </a:lnTo>
                <a:lnTo>
                  <a:pt x="3702" y="329"/>
                </a:lnTo>
                <a:lnTo>
                  <a:pt x="3744" y="293"/>
                </a:lnTo>
                <a:lnTo>
                  <a:pt x="3780" y="293"/>
                </a:lnTo>
                <a:lnTo>
                  <a:pt x="3834" y="293"/>
                </a:lnTo>
                <a:lnTo>
                  <a:pt x="3876" y="269"/>
                </a:lnTo>
                <a:lnTo>
                  <a:pt x="3900" y="227"/>
                </a:lnTo>
                <a:lnTo>
                  <a:pt x="3900" y="125"/>
                </a:lnTo>
                <a:lnTo>
                  <a:pt x="3909" y="69"/>
                </a:lnTo>
                <a:lnTo>
                  <a:pt x="3954" y="0"/>
                </a:lnTo>
              </a:path>
            </a:pathLst>
          </a:custGeom>
          <a:noFill/>
          <a:ln w="38100" cap="flat"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5133" name="Freeform 72"/>
          <p:cNvSpPr>
            <a:spLocks/>
          </p:cNvSpPr>
          <p:nvPr/>
        </p:nvSpPr>
        <p:spPr bwMode="auto">
          <a:xfrm rot="1304447">
            <a:off x="3025775" y="1778000"/>
            <a:ext cx="3981450" cy="2438400"/>
          </a:xfrm>
          <a:custGeom>
            <a:avLst/>
            <a:gdLst>
              <a:gd name="T0" fmla="*/ 2147483647 w 418"/>
              <a:gd name="T1" fmla="*/ 2147483647 h 256"/>
              <a:gd name="T2" fmla="*/ 0 w 418"/>
              <a:gd name="T3" fmla="*/ 2147483647 h 256"/>
              <a:gd name="T4" fmla="*/ 2147483647 w 418"/>
              <a:gd name="T5" fmla="*/ 2147483647 h 256"/>
              <a:gd name="T6" fmla="*/ 2147483647 w 418"/>
              <a:gd name="T7" fmla="*/ 2147483647 h 256"/>
              <a:gd name="T8" fmla="*/ 2147483647 w 418"/>
              <a:gd name="T9" fmla="*/ 2147483647 h 256"/>
              <a:gd name="T10" fmla="*/ 2147483647 w 418"/>
              <a:gd name="T11" fmla="*/ 2147483647 h 256"/>
              <a:gd name="T12" fmla="*/ 2147483647 w 418"/>
              <a:gd name="T13" fmla="*/ 2147483647 h 256"/>
              <a:gd name="T14" fmla="*/ 2147483647 w 418"/>
              <a:gd name="T15" fmla="*/ 2147483647 h 256"/>
              <a:gd name="T16" fmla="*/ 2147483647 w 418"/>
              <a:gd name="T17" fmla="*/ 2147483647 h 256"/>
              <a:gd name="T18" fmla="*/ 2147483647 w 418"/>
              <a:gd name="T19" fmla="*/ 2147483647 h 256"/>
              <a:gd name="T20" fmla="*/ 2147483647 w 418"/>
              <a:gd name="T21" fmla="*/ 2147483647 h 256"/>
              <a:gd name="T22" fmla="*/ 2147483647 w 418"/>
              <a:gd name="T23" fmla="*/ 2147483647 h 256"/>
              <a:gd name="T24" fmla="*/ 2147483647 w 418"/>
              <a:gd name="T25" fmla="*/ 2147483647 h 256"/>
              <a:gd name="T26" fmla="*/ 2147483647 w 418"/>
              <a:gd name="T27" fmla="*/ 2147483647 h 256"/>
              <a:gd name="T28" fmla="*/ 2147483647 w 418"/>
              <a:gd name="T29" fmla="*/ 2147483647 h 256"/>
              <a:gd name="T30" fmla="*/ 2147483647 w 418"/>
              <a:gd name="T31" fmla="*/ 2147483647 h 256"/>
              <a:gd name="T32" fmla="*/ 2147483647 w 418"/>
              <a:gd name="T33" fmla="*/ 2147483647 h 256"/>
              <a:gd name="T34" fmla="*/ 2147483647 w 418"/>
              <a:gd name="T35" fmla="*/ 2147483647 h 256"/>
              <a:gd name="T36" fmla="*/ 2147483647 w 418"/>
              <a:gd name="T37" fmla="*/ 2147483647 h 256"/>
              <a:gd name="T38" fmla="*/ 2147483647 w 418"/>
              <a:gd name="T39" fmla="*/ 0 h 256"/>
              <a:gd name="T40" fmla="*/ 2147483647 w 418"/>
              <a:gd name="T41" fmla="*/ 2147483647 h 256"/>
              <a:gd name="T42" fmla="*/ 2147483647 w 418"/>
              <a:gd name="T43" fmla="*/ 2147483647 h 2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8"/>
              <a:gd name="T67" fmla="*/ 0 h 256"/>
              <a:gd name="T68" fmla="*/ 418 w 418"/>
              <a:gd name="T69" fmla="*/ 256 h 2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8" h="256">
                <a:moveTo>
                  <a:pt x="6" y="256"/>
                </a:moveTo>
                <a:lnTo>
                  <a:pt x="0" y="233"/>
                </a:lnTo>
                <a:lnTo>
                  <a:pt x="11" y="229"/>
                </a:lnTo>
                <a:lnTo>
                  <a:pt x="16" y="223"/>
                </a:lnTo>
                <a:lnTo>
                  <a:pt x="68" y="210"/>
                </a:lnTo>
                <a:lnTo>
                  <a:pt x="65" y="194"/>
                </a:lnTo>
                <a:lnTo>
                  <a:pt x="102" y="185"/>
                </a:lnTo>
                <a:lnTo>
                  <a:pt x="127" y="186"/>
                </a:lnTo>
                <a:lnTo>
                  <a:pt x="249" y="148"/>
                </a:lnTo>
                <a:lnTo>
                  <a:pt x="249" y="94"/>
                </a:lnTo>
                <a:lnTo>
                  <a:pt x="260" y="94"/>
                </a:lnTo>
                <a:lnTo>
                  <a:pt x="259" y="99"/>
                </a:lnTo>
                <a:lnTo>
                  <a:pt x="270" y="95"/>
                </a:lnTo>
                <a:lnTo>
                  <a:pt x="274" y="104"/>
                </a:lnTo>
                <a:lnTo>
                  <a:pt x="308" y="90"/>
                </a:lnTo>
                <a:lnTo>
                  <a:pt x="308" y="82"/>
                </a:lnTo>
                <a:lnTo>
                  <a:pt x="303" y="70"/>
                </a:lnTo>
                <a:lnTo>
                  <a:pt x="344" y="53"/>
                </a:lnTo>
                <a:lnTo>
                  <a:pt x="330" y="18"/>
                </a:lnTo>
                <a:lnTo>
                  <a:pt x="369" y="0"/>
                </a:lnTo>
                <a:lnTo>
                  <a:pt x="390" y="4"/>
                </a:lnTo>
                <a:lnTo>
                  <a:pt x="418" y="8"/>
                </a:lnTo>
              </a:path>
            </a:pathLst>
          </a:custGeom>
          <a:noFill/>
          <a:ln w="63500" cap="flat"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5134" name="Freeform 73"/>
          <p:cNvSpPr>
            <a:spLocks/>
          </p:cNvSpPr>
          <p:nvPr/>
        </p:nvSpPr>
        <p:spPr bwMode="auto">
          <a:xfrm rot="1304447">
            <a:off x="3760789" y="2043113"/>
            <a:ext cx="2981325" cy="3429000"/>
          </a:xfrm>
          <a:custGeom>
            <a:avLst/>
            <a:gdLst>
              <a:gd name="T0" fmla="*/ 2147483647 w 313"/>
              <a:gd name="T1" fmla="*/ 2147483647 h 360"/>
              <a:gd name="T2" fmla="*/ 0 w 313"/>
              <a:gd name="T3" fmla="*/ 2147483647 h 360"/>
              <a:gd name="T4" fmla="*/ 2147483647 w 313"/>
              <a:gd name="T5" fmla="*/ 2147483647 h 360"/>
              <a:gd name="T6" fmla="*/ 2147483647 w 313"/>
              <a:gd name="T7" fmla="*/ 2147483647 h 360"/>
              <a:gd name="T8" fmla="*/ 2147483647 w 313"/>
              <a:gd name="T9" fmla="*/ 2147483647 h 360"/>
              <a:gd name="T10" fmla="*/ 2147483647 w 313"/>
              <a:gd name="T11" fmla="*/ 2147483647 h 360"/>
              <a:gd name="T12" fmla="*/ 2147483647 w 313"/>
              <a:gd name="T13" fmla="*/ 2147483647 h 360"/>
              <a:gd name="T14" fmla="*/ 2147483647 w 313"/>
              <a:gd name="T15" fmla="*/ 2147483647 h 360"/>
              <a:gd name="T16" fmla="*/ 2147483647 w 313"/>
              <a:gd name="T17" fmla="*/ 2147483647 h 360"/>
              <a:gd name="T18" fmla="*/ 2147483647 w 313"/>
              <a:gd name="T19" fmla="*/ 2147483647 h 360"/>
              <a:gd name="T20" fmla="*/ 2147483647 w 313"/>
              <a:gd name="T21" fmla="*/ 2147483647 h 360"/>
              <a:gd name="T22" fmla="*/ 2147483647 w 313"/>
              <a:gd name="T23" fmla="*/ 2147483647 h 360"/>
              <a:gd name="T24" fmla="*/ 2147483647 w 313"/>
              <a:gd name="T25" fmla="*/ 2147483647 h 360"/>
              <a:gd name="T26" fmla="*/ 2147483647 w 313"/>
              <a:gd name="T27" fmla="*/ 2147483647 h 360"/>
              <a:gd name="T28" fmla="*/ 2147483647 w 313"/>
              <a:gd name="T29" fmla="*/ 2147483647 h 360"/>
              <a:gd name="T30" fmla="*/ 2147483647 w 313"/>
              <a:gd name="T31" fmla="*/ 2147483647 h 360"/>
              <a:gd name="T32" fmla="*/ 2147483647 w 313"/>
              <a:gd name="T33" fmla="*/ 2147483647 h 360"/>
              <a:gd name="T34" fmla="*/ 2147483647 w 313"/>
              <a:gd name="T35" fmla="*/ 2147483647 h 360"/>
              <a:gd name="T36" fmla="*/ 2147483647 w 313"/>
              <a:gd name="T37" fmla="*/ 2147483647 h 360"/>
              <a:gd name="T38" fmla="*/ 2147483647 w 313"/>
              <a:gd name="T39" fmla="*/ 2147483647 h 360"/>
              <a:gd name="T40" fmla="*/ 2147483647 w 313"/>
              <a:gd name="T41" fmla="*/ 2147483647 h 360"/>
              <a:gd name="T42" fmla="*/ 2147483647 w 313"/>
              <a:gd name="T43" fmla="*/ 0 h 3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3"/>
              <a:gd name="T67" fmla="*/ 0 h 360"/>
              <a:gd name="T68" fmla="*/ 313 w 313"/>
              <a:gd name="T69" fmla="*/ 360 h 3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3" h="360">
                <a:moveTo>
                  <a:pt x="10" y="360"/>
                </a:moveTo>
                <a:lnTo>
                  <a:pt x="0" y="341"/>
                </a:lnTo>
                <a:lnTo>
                  <a:pt x="18" y="326"/>
                </a:lnTo>
                <a:lnTo>
                  <a:pt x="12" y="309"/>
                </a:lnTo>
                <a:lnTo>
                  <a:pt x="34" y="293"/>
                </a:lnTo>
                <a:lnTo>
                  <a:pt x="98" y="233"/>
                </a:lnTo>
                <a:lnTo>
                  <a:pt x="128" y="196"/>
                </a:lnTo>
                <a:lnTo>
                  <a:pt x="130" y="174"/>
                </a:lnTo>
                <a:lnTo>
                  <a:pt x="146" y="172"/>
                </a:lnTo>
                <a:lnTo>
                  <a:pt x="151" y="167"/>
                </a:lnTo>
                <a:lnTo>
                  <a:pt x="170" y="186"/>
                </a:lnTo>
                <a:lnTo>
                  <a:pt x="183" y="185"/>
                </a:lnTo>
                <a:lnTo>
                  <a:pt x="185" y="177"/>
                </a:lnTo>
                <a:lnTo>
                  <a:pt x="213" y="175"/>
                </a:lnTo>
                <a:lnTo>
                  <a:pt x="215" y="162"/>
                </a:lnTo>
                <a:lnTo>
                  <a:pt x="247" y="132"/>
                </a:lnTo>
                <a:lnTo>
                  <a:pt x="228" y="117"/>
                </a:lnTo>
                <a:lnTo>
                  <a:pt x="267" y="77"/>
                </a:lnTo>
                <a:lnTo>
                  <a:pt x="284" y="56"/>
                </a:lnTo>
                <a:lnTo>
                  <a:pt x="293" y="28"/>
                </a:lnTo>
                <a:lnTo>
                  <a:pt x="306" y="32"/>
                </a:lnTo>
                <a:lnTo>
                  <a:pt x="313" y="0"/>
                </a:lnTo>
              </a:path>
            </a:pathLst>
          </a:custGeom>
          <a:noFill/>
          <a:ln w="63500" cap="flat"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5136" name="Freeform 79"/>
          <p:cNvSpPr>
            <a:spLocks/>
          </p:cNvSpPr>
          <p:nvPr/>
        </p:nvSpPr>
        <p:spPr bwMode="auto">
          <a:xfrm rot="1304447">
            <a:off x="2262189" y="3395663"/>
            <a:ext cx="504825" cy="571500"/>
          </a:xfrm>
          <a:custGeom>
            <a:avLst/>
            <a:gdLst>
              <a:gd name="T0" fmla="*/ 0 w 53"/>
              <a:gd name="T1" fmla="*/ 2147483647 h 60"/>
              <a:gd name="T2" fmla="*/ 2147483647 w 53"/>
              <a:gd name="T3" fmla="*/ 2147483647 h 60"/>
              <a:gd name="T4" fmla="*/ 2147483647 w 53"/>
              <a:gd name="T5" fmla="*/ 2147483647 h 60"/>
              <a:gd name="T6" fmla="*/ 2147483647 w 53"/>
              <a:gd name="T7" fmla="*/ 0 h 60"/>
              <a:gd name="T8" fmla="*/ 0 60000 65536"/>
              <a:gd name="T9" fmla="*/ 0 60000 65536"/>
              <a:gd name="T10" fmla="*/ 0 60000 65536"/>
              <a:gd name="T11" fmla="*/ 0 60000 65536"/>
              <a:gd name="T12" fmla="*/ 0 w 53"/>
              <a:gd name="T13" fmla="*/ 0 h 60"/>
              <a:gd name="T14" fmla="*/ 53 w 53"/>
              <a:gd name="T15" fmla="*/ 60 h 60"/>
            </a:gdLst>
            <a:ahLst/>
            <a:cxnLst>
              <a:cxn ang="T8">
                <a:pos x="T0" y="T1"/>
              </a:cxn>
              <a:cxn ang="T9">
                <a:pos x="T2" y="T3"/>
              </a:cxn>
              <a:cxn ang="T10">
                <a:pos x="T4" y="T5"/>
              </a:cxn>
              <a:cxn ang="T11">
                <a:pos x="T6" y="T7"/>
              </a:cxn>
            </a:cxnLst>
            <a:rect l="T12" t="T13" r="T14" b="T15"/>
            <a:pathLst>
              <a:path w="53" h="60">
                <a:moveTo>
                  <a:pt x="0" y="60"/>
                </a:moveTo>
                <a:lnTo>
                  <a:pt x="16" y="56"/>
                </a:lnTo>
                <a:lnTo>
                  <a:pt x="53" y="42"/>
                </a:lnTo>
                <a:lnTo>
                  <a:pt x="43" y="0"/>
                </a:lnTo>
              </a:path>
            </a:pathLst>
          </a:custGeom>
          <a:noFill/>
          <a:ln w="63500" cap="flat"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5137" name="Text Box 81"/>
          <p:cNvSpPr txBox="1">
            <a:spLocks noChangeArrowheads="1"/>
          </p:cNvSpPr>
          <p:nvPr/>
        </p:nvSpPr>
        <p:spPr bwMode="auto">
          <a:xfrm>
            <a:off x="5058198" y="4868863"/>
            <a:ext cx="950912" cy="323850"/>
          </a:xfrm>
          <a:prstGeom prst="rect">
            <a:avLst/>
          </a:prstGeom>
          <a:solidFill>
            <a:schemeClr val="bg1"/>
          </a:solidFill>
          <a:ln w="19050">
            <a:solidFill>
              <a:srgbClr val="0000FF"/>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30000"/>
              </a:spcBef>
              <a:buFontTx/>
              <a:buNone/>
            </a:pPr>
            <a:r>
              <a:rPr lang="ja-JP" altLang="en-US" sz="1400" b="1" dirty="0">
                <a:solidFill>
                  <a:srgbClr val="000099"/>
                </a:solidFill>
              </a:rPr>
              <a:t>鴨川現川</a:t>
            </a:r>
          </a:p>
        </p:txBody>
      </p:sp>
      <p:sp>
        <p:nvSpPr>
          <p:cNvPr id="5138" name="Line 83"/>
          <p:cNvSpPr>
            <a:spLocks noChangeShapeType="1"/>
          </p:cNvSpPr>
          <p:nvPr/>
        </p:nvSpPr>
        <p:spPr bwMode="auto">
          <a:xfrm rot="1304447" flipH="1">
            <a:off x="3876675" y="3105150"/>
            <a:ext cx="247650" cy="0"/>
          </a:xfrm>
          <a:prstGeom prst="line">
            <a:avLst/>
          </a:prstGeom>
          <a:noFill/>
          <a:ln w="3810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139" name="Line 84"/>
          <p:cNvSpPr>
            <a:spLocks noChangeShapeType="1"/>
          </p:cNvSpPr>
          <p:nvPr/>
        </p:nvSpPr>
        <p:spPr bwMode="auto">
          <a:xfrm rot="1304447" flipH="1">
            <a:off x="3847075" y="4183911"/>
            <a:ext cx="364494" cy="325899"/>
          </a:xfrm>
          <a:prstGeom prst="line">
            <a:avLst/>
          </a:prstGeom>
          <a:noFill/>
          <a:ln w="57150">
            <a:solidFill>
              <a:srgbClr val="993300"/>
            </a:solidFill>
            <a:round/>
            <a:headEnd/>
            <a:tailEnd type="triangle" w="med" len="lg"/>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140" name="Line 85"/>
          <p:cNvSpPr>
            <a:spLocks noChangeShapeType="1"/>
          </p:cNvSpPr>
          <p:nvPr/>
        </p:nvSpPr>
        <p:spPr bwMode="auto">
          <a:xfrm rot="1304447" flipH="1">
            <a:off x="3527425" y="3519488"/>
            <a:ext cx="323850" cy="114300"/>
          </a:xfrm>
          <a:prstGeom prst="line">
            <a:avLst/>
          </a:prstGeom>
          <a:noFill/>
          <a:ln w="952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141" name="Freeform 88"/>
          <p:cNvSpPr>
            <a:spLocks/>
          </p:cNvSpPr>
          <p:nvPr/>
        </p:nvSpPr>
        <p:spPr bwMode="auto">
          <a:xfrm rot="1304447">
            <a:off x="4459289" y="3489325"/>
            <a:ext cx="561975" cy="171450"/>
          </a:xfrm>
          <a:custGeom>
            <a:avLst/>
            <a:gdLst>
              <a:gd name="T0" fmla="*/ 0 w 58"/>
              <a:gd name="T1" fmla="*/ 2147483647 h 18"/>
              <a:gd name="T2" fmla="*/ 2147483647 w 58"/>
              <a:gd name="T3" fmla="*/ 2147483647 h 18"/>
              <a:gd name="T4" fmla="*/ 2147483647 w 58"/>
              <a:gd name="T5" fmla="*/ 0 h 18"/>
              <a:gd name="T6" fmla="*/ 2147483647 w 58"/>
              <a:gd name="T7" fmla="*/ 2147483647 h 18"/>
              <a:gd name="T8" fmla="*/ 0 60000 65536"/>
              <a:gd name="T9" fmla="*/ 0 60000 65536"/>
              <a:gd name="T10" fmla="*/ 0 60000 65536"/>
              <a:gd name="T11" fmla="*/ 0 60000 65536"/>
              <a:gd name="T12" fmla="*/ 0 w 58"/>
              <a:gd name="T13" fmla="*/ 0 h 18"/>
              <a:gd name="T14" fmla="*/ 58 w 58"/>
              <a:gd name="T15" fmla="*/ 18 h 18"/>
            </a:gdLst>
            <a:ahLst/>
            <a:cxnLst>
              <a:cxn ang="T8">
                <a:pos x="T0" y="T1"/>
              </a:cxn>
              <a:cxn ang="T9">
                <a:pos x="T2" y="T3"/>
              </a:cxn>
              <a:cxn ang="T10">
                <a:pos x="T4" y="T5"/>
              </a:cxn>
              <a:cxn ang="T11">
                <a:pos x="T6" y="T7"/>
              </a:cxn>
            </a:cxnLst>
            <a:rect l="T12" t="T13" r="T14" b="T15"/>
            <a:pathLst>
              <a:path w="58" h="18">
                <a:moveTo>
                  <a:pt x="0" y="10"/>
                </a:moveTo>
                <a:lnTo>
                  <a:pt x="3" y="18"/>
                </a:lnTo>
                <a:lnTo>
                  <a:pt x="49" y="0"/>
                </a:lnTo>
                <a:lnTo>
                  <a:pt x="58" y="1"/>
                </a:lnTo>
              </a:path>
            </a:pathLst>
          </a:custGeom>
          <a:noFill/>
          <a:ln w="63500" cap="flat" cmpd="sng">
            <a:solidFill>
              <a:srgbClr val="800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5142" name="Freeform 89"/>
          <p:cNvSpPr>
            <a:spLocks/>
          </p:cNvSpPr>
          <p:nvPr/>
        </p:nvSpPr>
        <p:spPr bwMode="auto">
          <a:xfrm rot="1304447">
            <a:off x="2633664" y="3008313"/>
            <a:ext cx="134937" cy="417512"/>
          </a:xfrm>
          <a:custGeom>
            <a:avLst/>
            <a:gdLst>
              <a:gd name="T0" fmla="*/ 0 w 39"/>
              <a:gd name="T1" fmla="*/ 0 h 132"/>
              <a:gd name="T2" fmla="*/ 2147483647 w 39"/>
              <a:gd name="T3" fmla="*/ 2147483647 h 132"/>
              <a:gd name="T4" fmla="*/ 0 60000 65536"/>
              <a:gd name="T5" fmla="*/ 0 60000 65536"/>
              <a:gd name="T6" fmla="*/ 0 w 39"/>
              <a:gd name="T7" fmla="*/ 0 h 132"/>
              <a:gd name="T8" fmla="*/ 39 w 39"/>
              <a:gd name="T9" fmla="*/ 132 h 132"/>
            </a:gdLst>
            <a:ahLst/>
            <a:cxnLst>
              <a:cxn ang="T4">
                <a:pos x="T0" y="T1"/>
              </a:cxn>
              <a:cxn ang="T5">
                <a:pos x="T2" y="T3"/>
              </a:cxn>
            </a:cxnLst>
            <a:rect l="T6" t="T7" r="T8" b="T9"/>
            <a:pathLst>
              <a:path w="39" h="132">
                <a:moveTo>
                  <a:pt x="0" y="0"/>
                </a:moveTo>
                <a:lnTo>
                  <a:pt x="39" y="132"/>
                </a:ln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5143" name="Freeform 91"/>
          <p:cNvSpPr>
            <a:spLocks/>
          </p:cNvSpPr>
          <p:nvPr/>
        </p:nvSpPr>
        <p:spPr bwMode="auto">
          <a:xfrm rot="1304447">
            <a:off x="4625975" y="3597275"/>
            <a:ext cx="228600" cy="88900"/>
          </a:xfrm>
          <a:custGeom>
            <a:avLst/>
            <a:gdLst>
              <a:gd name="T0" fmla="*/ 2147483647 w 144"/>
              <a:gd name="T1" fmla="*/ 0 h 56"/>
              <a:gd name="T2" fmla="*/ 0 w 144"/>
              <a:gd name="T3" fmla="*/ 2147483647 h 56"/>
              <a:gd name="T4" fmla="*/ 0 60000 65536"/>
              <a:gd name="T5" fmla="*/ 0 60000 65536"/>
              <a:gd name="T6" fmla="*/ 0 w 144"/>
              <a:gd name="T7" fmla="*/ 0 h 56"/>
              <a:gd name="T8" fmla="*/ 144 w 144"/>
              <a:gd name="T9" fmla="*/ 56 h 56"/>
            </a:gdLst>
            <a:ahLst/>
            <a:cxnLst>
              <a:cxn ang="T4">
                <a:pos x="T0" y="T1"/>
              </a:cxn>
              <a:cxn ang="T5">
                <a:pos x="T2" y="T3"/>
              </a:cxn>
            </a:cxnLst>
            <a:rect l="T6" t="T7" r="T8" b="T9"/>
            <a:pathLst>
              <a:path w="144" h="56">
                <a:moveTo>
                  <a:pt x="144" y="0"/>
                </a:moveTo>
                <a:lnTo>
                  <a:pt x="0" y="56"/>
                </a:lnTo>
              </a:path>
            </a:pathLst>
          </a:custGeom>
          <a:noFill/>
          <a:ln w="38100">
            <a:solidFill>
              <a:srgbClr val="80008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5144" name="Line 98"/>
          <p:cNvSpPr>
            <a:spLocks noChangeShapeType="1"/>
          </p:cNvSpPr>
          <p:nvPr/>
        </p:nvSpPr>
        <p:spPr bwMode="auto">
          <a:xfrm rot="1304447" flipH="1">
            <a:off x="4627563" y="3360739"/>
            <a:ext cx="457200" cy="1809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145" name="Line 99"/>
          <p:cNvSpPr>
            <a:spLocks noChangeShapeType="1"/>
          </p:cNvSpPr>
          <p:nvPr/>
        </p:nvSpPr>
        <p:spPr bwMode="auto">
          <a:xfrm rot="1304447" flipH="1">
            <a:off x="2192338" y="3486151"/>
            <a:ext cx="114300" cy="47625"/>
          </a:xfrm>
          <a:prstGeom prst="line">
            <a:avLst/>
          </a:prstGeom>
          <a:noFill/>
          <a:ln w="63500">
            <a:solidFill>
              <a:srgbClr val="800080"/>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146" name="Freeform 100"/>
          <p:cNvSpPr>
            <a:spLocks/>
          </p:cNvSpPr>
          <p:nvPr/>
        </p:nvSpPr>
        <p:spPr bwMode="auto">
          <a:xfrm rot="1304447">
            <a:off x="2039938" y="2098676"/>
            <a:ext cx="6894512" cy="3305175"/>
          </a:xfrm>
          <a:custGeom>
            <a:avLst/>
            <a:gdLst>
              <a:gd name="T0" fmla="*/ 0 w 4343"/>
              <a:gd name="T1" fmla="*/ 2147483647 h 2082"/>
              <a:gd name="T2" fmla="*/ 2147483647 w 4343"/>
              <a:gd name="T3" fmla="*/ 2147483647 h 2082"/>
              <a:gd name="T4" fmla="*/ 2147483647 w 4343"/>
              <a:gd name="T5" fmla="*/ 2147483647 h 2082"/>
              <a:gd name="T6" fmla="*/ 2147483647 w 4343"/>
              <a:gd name="T7" fmla="*/ 2147483647 h 2082"/>
              <a:gd name="T8" fmla="*/ 2147483647 w 4343"/>
              <a:gd name="T9" fmla="*/ 2147483647 h 2082"/>
              <a:gd name="T10" fmla="*/ 2147483647 w 4343"/>
              <a:gd name="T11" fmla="*/ 2147483647 h 2082"/>
              <a:gd name="T12" fmla="*/ 2147483647 w 4343"/>
              <a:gd name="T13" fmla="*/ 2147483647 h 2082"/>
              <a:gd name="T14" fmla="*/ 2147483647 w 4343"/>
              <a:gd name="T15" fmla="*/ 2147483647 h 2082"/>
              <a:gd name="T16" fmla="*/ 2147483647 w 4343"/>
              <a:gd name="T17" fmla="*/ 2147483647 h 2082"/>
              <a:gd name="T18" fmla="*/ 2147483647 w 4343"/>
              <a:gd name="T19" fmla="*/ 2147483647 h 2082"/>
              <a:gd name="T20" fmla="*/ 2147483647 w 4343"/>
              <a:gd name="T21" fmla="*/ 2147483647 h 2082"/>
              <a:gd name="T22" fmla="*/ 2147483647 w 4343"/>
              <a:gd name="T23" fmla="*/ 0 h 20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43"/>
              <a:gd name="T37" fmla="*/ 0 h 2082"/>
              <a:gd name="T38" fmla="*/ 733 w 4343"/>
              <a:gd name="T39" fmla="*/ 349 h 20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43" h="2082">
                <a:moveTo>
                  <a:pt x="0" y="2082"/>
                </a:moveTo>
                <a:lnTo>
                  <a:pt x="84" y="1968"/>
                </a:lnTo>
                <a:lnTo>
                  <a:pt x="308" y="1890"/>
                </a:lnTo>
                <a:lnTo>
                  <a:pt x="223" y="1602"/>
                </a:lnTo>
                <a:lnTo>
                  <a:pt x="537" y="1506"/>
                </a:lnTo>
                <a:lnTo>
                  <a:pt x="1014" y="1314"/>
                </a:lnTo>
                <a:lnTo>
                  <a:pt x="1484" y="1116"/>
                </a:lnTo>
                <a:lnTo>
                  <a:pt x="2365" y="750"/>
                </a:lnTo>
                <a:lnTo>
                  <a:pt x="2630" y="462"/>
                </a:lnTo>
                <a:lnTo>
                  <a:pt x="2763" y="180"/>
                </a:lnTo>
                <a:lnTo>
                  <a:pt x="3439" y="342"/>
                </a:lnTo>
                <a:lnTo>
                  <a:pt x="4343" y="0"/>
                </a:lnTo>
              </a:path>
            </a:pathLst>
          </a:custGeom>
          <a:noFill/>
          <a:ln w="63500" cap="flat" cmpd="sng">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5150" name="Line 104"/>
          <p:cNvSpPr>
            <a:spLocks noChangeShapeType="1"/>
          </p:cNvSpPr>
          <p:nvPr/>
        </p:nvSpPr>
        <p:spPr bwMode="auto">
          <a:xfrm rot="1304447" flipH="1" flipV="1">
            <a:off x="5362575" y="4606925"/>
            <a:ext cx="287338" cy="2159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153" name="Freeform 12"/>
          <p:cNvSpPr>
            <a:spLocks/>
          </p:cNvSpPr>
          <p:nvPr/>
        </p:nvSpPr>
        <p:spPr bwMode="auto">
          <a:xfrm rot="1304447">
            <a:off x="1839914" y="3460751"/>
            <a:ext cx="390525" cy="276225"/>
          </a:xfrm>
          <a:custGeom>
            <a:avLst/>
            <a:gdLst>
              <a:gd name="T0" fmla="*/ 2147483647 w 128"/>
              <a:gd name="T1" fmla="*/ 0 h 104"/>
              <a:gd name="T2" fmla="*/ 0 w 128"/>
              <a:gd name="T3" fmla="*/ 2147483647 h 104"/>
              <a:gd name="T4" fmla="*/ 0 60000 65536"/>
              <a:gd name="T5" fmla="*/ 0 60000 65536"/>
              <a:gd name="T6" fmla="*/ 0 w 128"/>
              <a:gd name="T7" fmla="*/ 0 h 104"/>
              <a:gd name="T8" fmla="*/ 128 w 128"/>
              <a:gd name="T9" fmla="*/ 104 h 104"/>
            </a:gdLst>
            <a:ahLst/>
            <a:cxnLst>
              <a:cxn ang="T4">
                <a:pos x="T0" y="T1"/>
              </a:cxn>
              <a:cxn ang="T5">
                <a:pos x="T2" y="T3"/>
              </a:cxn>
            </a:cxnLst>
            <a:rect l="T6" t="T7" r="T8" b="T9"/>
            <a:pathLst>
              <a:path w="128" h="104">
                <a:moveTo>
                  <a:pt x="128" y="0"/>
                </a:moveTo>
                <a:lnTo>
                  <a:pt x="0" y="104"/>
                </a:ln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ja-JP" altLang="en-US">
              <a:solidFill>
                <a:prstClr val="black"/>
              </a:solidFill>
            </a:endParaRPr>
          </a:p>
        </p:txBody>
      </p:sp>
      <p:sp>
        <p:nvSpPr>
          <p:cNvPr id="5154" name="Rectangle 17"/>
          <p:cNvSpPr>
            <a:spLocks noChangeArrowheads="1"/>
          </p:cNvSpPr>
          <p:nvPr/>
        </p:nvSpPr>
        <p:spPr bwMode="auto">
          <a:xfrm rot="-124851">
            <a:off x="576264" y="3062288"/>
            <a:ext cx="1120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kumimoji="0" lang="ja-JP" altLang="en-US" sz="1800">
                <a:solidFill>
                  <a:prstClr val="black"/>
                </a:solidFill>
              </a:rPr>
              <a:t>魚津港</a:t>
            </a:r>
          </a:p>
        </p:txBody>
      </p:sp>
      <p:sp>
        <p:nvSpPr>
          <p:cNvPr id="5157" name="Freeform 142"/>
          <p:cNvSpPr>
            <a:spLocks/>
          </p:cNvSpPr>
          <p:nvPr/>
        </p:nvSpPr>
        <p:spPr bwMode="auto">
          <a:xfrm rot="1304447">
            <a:off x="2043114" y="3735388"/>
            <a:ext cx="255587" cy="93662"/>
          </a:xfrm>
          <a:custGeom>
            <a:avLst/>
            <a:gdLst>
              <a:gd name="T0" fmla="*/ 2147483647 w 161"/>
              <a:gd name="T1" fmla="*/ 0 h 59"/>
              <a:gd name="T2" fmla="*/ 0 w 161"/>
              <a:gd name="T3" fmla="*/ 2147483647 h 59"/>
              <a:gd name="T4" fmla="*/ 0 60000 65536"/>
              <a:gd name="T5" fmla="*/ 0 60000 65536"/>
              <a:gd name="T6" fmla="*/ 0 w 161"/>
              <a:gd name="T7" fmla="*/ 0 h 59"/>
              <a:gd name="T8" fmla="*/ 161 w 161"/>
              <a:gd name="T9" fmla="*/ 59 h 59"/>
            </a:gdLst>
            <a:ahLst/>
            <a:cxnLst>
              <a:cxn ang="T4">
                <a:pos x="T0" y="T1"/>
              </a:cxn>
              <a:cxn ang="T5">
                <a:pos x="T2" y="T3"/>
              </a:cxn>
            </a:cxnLst>
            <a:rect l="T6" t="T7" r="T8" b="T9"/>
            <a:pathLst>
              <a:path w="161" h="59">
                <a:moveTo>
                  <a:pt x="161" y="0"/>
                </a:moveTo>
                <a:lnTo>
                  <a:pt x="0" y="59"/>
                </a:lnTo>
              </a:path>
            </a:pathLst>
          </a:custGeom>
          <a:noFill/>
          <a:ln w="38100">
            <a:solidFill>
              <a:srgbClr val="99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5158" name="Rectangle 16"/>
          <p:cNvSpPr>
            <a:spLocks noChangeArrowheads="1"/>
          </p:cNvSpPr>
          <p:nvPr/>
        </p:nvSpPr>
        <p:spPr bwMode="auto">
          <a:xfrm>
            <a:off x="527050" y="3990975"/>
            <a:ext cx="7445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kumimoji="0" lang="ja-JP" altLang="en-US" sz="1400">
                <a:solidFill>
                  <a:prstClr val="black"/>
                </a:solidFill>
              </a:rPr>
              <a:t>放流口</a:t>
            </a:r>
          </a:p>
        </p:txBody>
      </p:sp>
      <p:sp>
        <p:nvSpPr>
          <p:cNvPr id="5159" name="Freeform 12"/>
          <p:cNvSpPr>
            <a:spLocks/>
          </p:cNvSpPr>
          <p:nvPr/>
        </p:nvSpPr>
        <p:spPr bwMode="auto">
          <a:xfrm rot="1304447">
            <a:off x="1260476" y="3935414"/>
            <a:ext cx="404813" cy="261937"/>
          </a:xfrm>
          <a:custGeom>
            <a:avLst/>
            <a:gdLst>
              <a:gd name="T0" fmla="*/ 2147483647 w 128"/>
              <a:gd name="T1" fmla="*/ 0 h 104"/>
              <a:gd name="T2" fmla="*/ 0 w 128"/>
              <a:gd name="T3" fmla="*/ 2147483647 h 104"/>
              <a:gd name="T4" fmla="*/ 0 60000 65536"/>
              <a:gd name="T5" fmla="*/ 0 60000 65536"/>
              <a:gd name="T6" fmla="*/ 0 w 128"/>
              <a:gd name="T7" fmla="*/ 0 h 104"/>
              <a:gd name="T8" fmla="*/ 128 w 128"/>
              <a:gd name="T9" fmla="*/ 104 h 104"/>
            </a:gdLst>
            <a:ahLst/>
            <a:cxnLst>
              <a:cxn ang="T4">
                <a:pos x="T0" y="T1"/>
              </a:cxn>
              <a:cxn ang="T5">
                <a:pos x="T2" y="T3"/>
              </a:cxn>
            </a:cxnLst>
            <a:rect l="T6" t="T7" r="T8" b="T9"/>
            <a:pathLst>
              <a:path w="128" h="104">
                <a:moveTo>
                  <a:pt x="128" y="0"/>
                </a:moveTo>
                <a:lnTo>
                  <a:pt x="0" y="104"/>
                </a:ln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ja-JP" altLang="en-US">
              <a:solidFill>
                <a:prstClr val="black"/>
              </a:solidFill>
            </a:endParaRPr>
          </a:p>
        </p:txBody>
      </p:sp>
      <p:sp>
        <p:nvSpPr>
          <p:cNvPr id="5160" name="Rectangle 17"/>
          <p:cNvSpPr>
            <a:spLocks noChangeArrowheads="1"/>
          </p:cNvSpPr>
          <p:nvPr/>
        </p:nvSpPr>
        <p:spPr bwMode="auto">
          <a:xfrm>
            <a:off x="8663357" y="3095951"/>
            <a:ext cx="847835" cy="307777"/>
          </a:xfrm>
          <a:prstGeom prst="rect">
            <a:avLst/>
          </a:prstGeom>
          <a:solidFill>
            <a:schemeClr val="bg1"/>
          </a:solidFill>
          <a:ln>
            <a:solidFill>
              <a:srgbClr val="0000FF"/>
            </a:solidFill>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kumimoji="0" lang="ja-JP" altLang="en-US" sz="1400" b="1" dirty="0">
                <a:solidFill>
                  <a:srgbClr val="0000FF"/>
                </a:solidFill>
              </a:rPr>
              <a:t>分流部</a:t>
            </a:r>
          </a:p>
        </p:txBody>
      </p:sp>
      <p:cxnSp>
        <p:nvCxnSpPr>
          <p:cNvPr id="5162" name="直線コネクタ 2"/>
          <p:cNvCxnSpPr>
            <a:cxnSpLocks noChangeShapeType="1"/>
          </p:cNvCxnSpPr>
          <p:nvPr/>
        </p:nvCxnSpPr>
        <p:spPr bwMode="auto">
          <a:xfrm rot="1304447" flipH="1" flipV="1">
            <a:off x="4933950" y="1439864"/>
            <a:ext cx="139700" cy="5508625"/>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cxnSp>
        <p:nvCxnSpPr>
          <p:cNvPr id="5163" name="直線コネクタ 126"/>
          <p:cNvCxnSpPr>
            <a:cxnSpLocks noChangeShapeType="1"/>
          </p:cNvCxnSpPr>
          <p:nvPr/>
        </p:nvCxnSpPr>
        <p:spPr bwMode="auto">
          <a:xfrm rot="1304447" flipH="1" flipV="1">
            <a:off x="4911725" y="1493839"/>
            <a:ext cx="139700" cy="5508625"/>
          </a:xfrm>
          <a:prstGeom prst="line">
            <a:avLst/>
          </a:prstGeom>
          <a:noFill/>
          <a:ln w="50800" algn="ctr">
            <a:solidFill>
              <a:schemeClr val="bg1"/>
            </a:solidFill>
            <a:prstDash val="dash"/>
            <a:round/>
            <a:headEnd/>
            <a:tailEnd/>
          </a:ln>
          <a:extLst>
            <a:ext uri="{909E8E84-426E-40DD-AFC4-6F175D3DCCD1}">
              <a14:hiddenFill xmlns:a14="http://schemas.microsoft.com/office/drawing/2010/main">
                <a:noFill/>
              </a14:hiddenFill>
            </a:ext>
          </a:extLst>
        </p:spPr>
      </p:cxnSp>
      <p:cxnSp>
        <p:nvCxnSpPr>
          <p:cNvPr id="5164" name="直線コネクタ 5"/>
          <p:cNvCxnSpPr>
            <a:cxnSpLocks noChangeShapeType="1"/>
          </p:cNvCxnSpPr>
          <p:nvPr/>
        </p:nvCxnSpPr>
        <p:spPr bwMode="auto">
          <a:xfrm rot="1304447">
            <a:off x="2128838" y="2114551"/>
            <a:ext cx="411162" cy="1185863"/>
          </a:xfrm>
          <a:prstGeom prst="line">
            <a:avLst/>
          </a:prstGeom>
          <a:noFill/>
          <a:ln w="31750" algn="ctr">
            <a:solidFill>
              <a:srgbClr val="FF0000"/>
            </a:solidFill>
            <a:round/>
            <a:headEnd/>
            <a:tailEnd/>
          </a:ln>
          <a:extLst>
            <a:ext uri="{909E8E84-426E-40DD-AFC4-6F175D3DCCD1}">
              <a14:hiddenFill xmlns:a14="http://schemas.microsoft.com/office/drawing/2010/main">
                <a:noFill/>
              </a14:hiddenFill>
            </a:ext>
          </a:extLst>
        </p:spPr>
      </p:cxnSp>
      <p:cxnSp>
        <p:nvCxnSpPr>
          <p:cNvPr id="5165" name="直線コネクタ 132"/>
          <p:cNvCxnSpPr>
            <a:cxnSpLocks noChangeShapeType="1"/>
          </p:cNvCxnSpPr>
          <p:nvPr/>
        </p:nvCxnSpPr>
        <p:spPr bwMode="auto">
          <a:xfrm rot="1304447">
            <a:off x="5038726" y="2168526"/>
            <a:ext cx="411163" cy="1185863"/>
          </a:xfrm>
          <a:prstGeom prst="line">
            <a:avLst/>
          </a:prstGeom>
          <a:noFill/>
          <a:ln w="31750" algn="ctr">
            <a:solidFill>
              <a:srgbClr val="FF0000"/>
            </a:solidFill>
            <a:round/>
            <a:headEnd/>
            <a:tailEnd/>
          </a:ln>
          <a:extLst>
            <a:ext uri="{909E8E84-426E-40DD-AFC4-6F175D3DCCD1}">
              <a14:hiddenFill xmlns:a14="http://schemas.microsoft.com/office/drawing/2010/main">
                <a:noFill/>
              </a14:hiddenFill>
            </a:ext>
          </a:extLst>
        </p:spPr>
      </p:cxnSp>
      <p:cxnSp>
        <p:nvCxnSpPr>
          <p:cNvPr id="5166" name="直線コネクタ 133"/>
          <p:cNvCxnSpPr>
            <a:cxnSpLocks noChangeShapeType="1"/>
          </p:cNvCxnSpPr>
          <p:nvPr/>
        </p:nvCxnSpPr>
        <p:spPr bwMode="auto">
          <a:xfrm flipH="1" flipV="1">
            <a:off x="2335214" y="2300288"/>
            <a:ext cx="2928937" cy="0"/>
          </a:xfrm>
          <a:prstGeom prst="line">
            <a:avLst/>
          </a:prstGeom>
          <a:noFill/>
          <a:ln w="3810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sp>
        <p:nvSpPr>
          <p:cNvPr id="5167" name="Text Box 194"/>
          <p:cNvSpPr txBox="1">
            <a:spLocks noChangeArrowheads="1"/>
          </p:cNvSpPr>
          <p:nvPr/>
        </p:nvSpPr>
        <p:spPr bwMode="auto">
          <a:xfrm>
            <a:off x="2409825" y="1973263"/>
            <a:ext cx="2903538" cy="246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400">
                <a:solidFill>
                  <a:srgbClr val="FF0000"/>
                </a:solidFill>
                <a:latin typeface="ＭＳ ゴシック" pitchFamily="49" charset="-128"/>
              </a:rPr>
              <a:t>一連区間</a:t>
            </a:r>
            <a:r>
              <a:rPr lang="en-US" altLang="ja-JP" sz="1400">
                <a:solidFill>
                  <a:srgbClr val="FF0000"/>
                </a:solidFill>
                <a:latin typeface="ＭＳ ゴシック" pitchFamily="49" charset="-128"/>
              </a:rPr>
              <a:t>737m</a:t>
            </a:r>
            <a:r>
              <a:rPr lang="ja-JP" altLang="en-US" sz="1400">
                <a:solidFill>
                  <a:srgbClr val="FF0000"/>
                </a:solidFill>
                <a:latin typeface="ＭＳ ゴシック" pitchFamily="49" charset="-128"/>
              </a:rPr>
              <a:t>　Ｈ２８工事にて完成</a:t>
            </a:r>
            <a:endParaRPr lang="ja-JP" altLang="ja-JP" sz="1400">
              <a:solidFill>
                <a:srgbClr val="FF0000"/>
              </a:solidFill>
              <a:latin typeface="Times New Roman" pitchFamily="18" charset="0"/>
            </a:endParaRPr>
          </a:p>
        </p:txBody>
      </p:sp>
      <p:sp>
        <p:nvSpPr>
          <p:cNvPr id="5168" name="Rectangle 3"/>
          <p:cNvSpPr txBox="1">
            <a:spLocks noChangeArrowheads="1"/>
          </p:cNvSpPr>
          <p:nvPr/>
        </p:nvSpPr>
        <p:spPr bwMode="auto">
          <a:xfrm>
            <a:off x="4972051" y="0"/>
            <a:ext cx="4570413" cy="539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2800" b="1" u="sng">
              <a:solidFill>
                <a:srgbClr val="0000FF"/>
              </a:solidFill>
              <a:latin typeface="Calibri" pitchFamily="34" charset="0"/>
            </a:endParaRPr>
          </a:p>
        </p:txBody>
      </p:sp>
      <p:sp>
        <p:nvSpPr>
          <p:cNvPr id="5169" name="Text Box 93"/>
          <p:cNvSpPr txBox="1">
            <a:spLocks noChangeArrowheads="1"/>
          </p:cNvSpPr>
          <p:nvPr/>
        </p:nvSpPr>
        <p:spPr bwMode="auto">
          <a:xfrm>
            <a:off x="7507289" y="4430713"/>
            <a:ext cx="1882775" cy="1995074"/>
          </a:xfrm>
          <a:prstGeom prst="rect">
            <a:avLst/>
          </a:prstGeom>
          <a:solidFill>
            <a:srgbClr val="FFFFFF"/>
          </a:solidFill>
          <a:ln w="25400">
            <a:solidFill>
              <a:srgbClr val="000000"/>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30000"/>
              </a:spcBef>
              <a:buFontTx/>
              <a:buNone/>
            </a:pPr>
            <a:r>
              <a:rPr lang="ja-JP" altLang="en-US" sz="1200" dirty="0">
                <a:solidFill>
                  <a:prstClr val="black"/>
                </a:solidFill>
              </a:rPr>
              <a:t>凡例</a:t>
            </a:r>
          </a:p>
          <a:p>
            <a:pPr eaLnBrk="1" hangingPunct="1">
              <a:spcBef>
                <a:spcPct val="30000"/>
              </a:spcBef>
              <a:buFontTx/>
              <a:buNone/>
            </a:pPr>
            <a:r>
              <a:rPr lang="ja-JP" altLang="en-US" sz="1200" dirty="0">
                <a:solidFill>
                  <a:prstClr val="black"/>
                </a:solidFill>
              </a:rPr>
              <a:t>　　　　　鴨川</a:t>
            </a:r>
            <a:endParaRPr lang="en-US" altLang="ja-JP" sz="1200" dirty="0">
              <a:solidFill>
                <a:prstClr val="black"/>
              </a:solidFill>
            </a:endParaRPr>
          </a:p>
          <a:p>
            <a:pPr eaLnBrk="1" hangingPunct="1">
              <a:spcBef>
                <a:spcPct val="30000"/>
              </a:spcBef>
              <a:buFontTx/>
              <a:buNone/>
            </a:pPr>
            <a:r>
              <a:rPr lang="ja-JP" altLang="en-US" sz="1200" dirty="0">
                <a:solidFill>
                  <a:prstClr val="black"/>
                </a:solidFill>
              </a:rPr>
              <a:t>　　　　　鴨川の流域</a:t>
            </a:r>
          </a:p>
          <a:p>
            <a:pPr eaLnBrk="1" hangingPunct="1">
              <a:spcBef>
                <a:spcPct val="30000"/>
              </a:spcBef>
              <a:buFontTx/>
              <a:buNone/>
            </a:pPr>
            <a:r>
              <a:rPr lang="ja-JP" altLang="en-US" sz="1200" dirty="0">
                <a:solidFill>
                  <a:prstClr val="black"/>
                </a:solidFill>
              </a:rPr>
              <a:t>　　　　　鴨川放水路</a:t>
            </a:r>
          </a:p>
          <a:p>
            <a:pPr eaLnBrk="1" hangingPunct="1">
              <a:spcBef>
                <a:spcPct val="30000"/>
              </a:spcBef>
              <a:buFontTx/>
              <a:buNone/>
            </a:pPr>
            <a:r>
              <a:rPr lang="ja-JP" altLang="en-US" sz="1200" dirty="0">
                <a:solidFill>
                  <a:prstClr val="black"/>
                </a:solidFill>
              </a:rPr>
              <a:t>　　　　　雨水排水Ａの流域</a:t>
            </a:r>
          </a:p>
          <a:p>
            <a:pPr eaLnBrk="1" hangingPunct="1">
              <a:spcBef>
                <a:spcPct val="30000"/>
              </a:spcBef>
              <a:buFontTx/>
              <a:buNone/>
            </a:pPr>
            <a:r>
              <a:rPr lang="ja-JP" altLang="en-US" sz="1200" dirty="0">
                <a:solidFill>
                  <a:prstClr val="black"/>
                </a:solidFill>
              </a:rPr>
              <a:t>　　　　　雨水排水Ｂの流域</a:t>
            </a:r>
            <a:endParaRPr lang="en-US" altLang="ja-JP" sz="1200" dirty="0">
              <a:solidFill>
                <a:prstClr val="black"/>
              </a:solidFill>
            </a:endParaRPr>
          </a:p>
          <a:p>
            <a:pPr eaLnBrk="1" hangingPunct="1">
              <a:spcBef>
                <a:spcPct val="30000"/>
              </a:spcBef>
              <a:buFontTx/>
              <a:buNone/>
            </a:pPr>
            <a:r>
              <a:rPr lang="ja-JP" altLang="en-US" sz="1200" dirty="0">
                <a:solidFill>
                  <a:prstClr val="black"/>
                </a:solidFill>
              </a:rPr>
              <a:t>　　　　　雨水排水Ｃの流域</a:t>
            </a:r>
            <a:endParaRPr lang="en-US" altLang="ja-JP" sz="1200" dirty="0">
              <a:solidFill>
                <a:prstClr val="black"/>
              </a:solidFill>
            </a:endParaRPr>
          </a:p>
          <a:p>
            <a:pPr eaLnBrk="1" hangingPunct="1">
              <a:spcBef>
                <a:spcPct val="30000"/>
              </a:spcBef>
              <a:buFontTx/>
              <a:buNone/>
            </a:pPr>
            <a:r>
              <a:rPr lang="ja-JP" altLang="en-US" sz="1200" dirty="0">
                <a:solidFill>
                  <a:prstClr val="black"/>
                </a:solidFill>
              </a:rPr>
              <a:t>　　　　　雨水排水路</a:t>
            </a:r>
          </a:p>
        </p:txBody>
      </p:sp>
      <p:sp>
        <p:nvSpPr>
          <p:cNvPr id="5170" name="Line 96"/>
          <p:cNvSpPr>
            <a:spLocks noChangeShapeType="1"/>
          </p:cNvSpPr>
          <p:nvPr/>
        </p:nvSpPr>
        <p:spPr bwMode="auto">
          <a:xfrm>
            <a:off x="7723188" y="4808538"/>
            <a:ext cx="252412" cy="0"/>
          </a:xfrm>
          <a:prstGeom prst="line">
            <a:avLst/>
          </a:prstGeom>
          <a:noFill/>
          <a:ln w="6350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171" name="Line 137"/>
          <p:cNvSpPr>
            <a:spLocks noChangeShapeType="1"/>
          </p:cNvSpPr>
          <p:nvPr/>
        </p:nvSpPr>
        <p:spPr bwMode="auto">
          <a:xfrm>
            <a:off x="7723188" y="5278438"/>
            <a:ext cx="252412" cy="0"/>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174" name="Freeform 139"/>
          <p:cNvSpPr>
            <a:spLocks noChangeAspect="1"/>
          </p:cNvSpPr>
          <p:nvPr/>
        </p:nvSpPr>
        <p:spPr bwMode="auto">
          <a:xfrm>
            <a:off x="7732713" y="5462589"/>
            <a:ext cx="252412" cy="122237"/>
          </a:xfrm>
          <a:custGeom>
            <a:avLst/>
            <a:gdLst>
              <a:gd name="T0" fmla="*/ 0 w 150"/>
              <a:gd name="T1" fmla="*/ 2147483647 h 72"/>
              <a:gd name="T2" fmla="*/ 2147483647 w 150"/>
              <a:gd name="T3" fmla="*/ 2147483647 h 72"/>
              <a:gd name="T4" fmla="*/ 2147483647 w 150"/>
              <a:gd name="T5" fmla="*/ 0 h 72"/>
              <a:gd name="T6" fmla="*/ 0 w 150"/>
              <a:gd name="T7" fmla="*/ 0 h 72"/>
              <a:gd name="T8" fmla="*/ 0 w 150"/>
              <a:gd name="T9" fmla="*/ 2147483647 h 72"/>
              <a:gd name="T10" fmla="*/ 0 60000 65536"/>
              <a:gd name="T11" fmla="*/ 0 60000 65536"/>
              <a:gd name="T12" fmla="*/ 0 60000 65536"/>
              <a:gd name="T13" fmla="*/ 0 60000 65536"/>
              <a:gd name="T14" fmla="*/ 0 60000 65536"/>
              <a:gd name="T15" fmla="*/ 0 w 150"/>
              <a:gd name="T16" fmla="*/ 0 h 72"/>
              <a:gd name="T17" fmla="*/ 150 w 150"/>
              <a:gd name="T18" fmla="*/ 72 h 72"/>
            </a:gdLst>
            <a:ahLst/>
            <a:cxnLst>
              <a:cxn ang="T10">
                <a:pos x="T0" y="T1"/>
              </a:cxn>
              <a:cxn ang="T11">
                <a:pos x="T2" y="T3"/>
              </a:cxn>
              <a:cxn ang="T12">
                <a:pos x="T4" y="T5"/>
              </a:cxn>
              <a:cxn ang="T13">
                <a:pos x="T6" y="T7"/>
              </a:cxn>
              <a:cxn ang="T14">
                <a:pos x="T8" y="T9"/>
              </a:cxn>
            </a:cxnLst>
            <a:rect l="T15" t="T16" r="T17" b="T18"/>
            <a:pathLst>
              <a:path w="150" h="72">
                <a:moveTo>
                  <a:pt x="0" y="72"/>
                </a:moveTo>
                <a:lnTo>
                  <a:pt x="150" y="72"/>
                </a:lnTo>
                <a:lnTo>
                  <a:pt x="150" y="0"/>
                </a:lnTo>
                <a:lnTo>
                  <a:pt x="0" y="0"/>
                </a:lnTo>
                <a:lnTo>
                  <a:pt x="0" y="72"/>
                </a:lnTo>
                <a:close/>
              </a:path>
            </a:pathLst>
          </a:custGeom>
          <a:solidFill>
            <a:srgbClr val="FF00FF">
              <a:alpha val="70195"/>
            </a:srgbClr>
          </a:solidFill>
          <a:ln w="9525" cap="flat" cmpd="sng">
            <a:solidFill>
              <a:srgbClr val="FF00FF"/>
            </a:solidFill>
            <a:prstDash val="solid"/>
            <a:round/>
            <a:headEnd/>
            <a:tailEnd/>
          </a:ln>
        </p:spPr>
        <p:txBody>
          <a:bodyPr/>
          <a:lstStyle/>
          <a:p>
            <a:endParaRPr lang="ja-JP" altLang="en-US">
              <a:solidFill>
                <a:prstClr val="black"/>
              </a:solidFill>
            </a:endParaRPr>
          </a:p>
        </p:txBody>
      </p:sp>
      <p:sp>
        <p:nvSpPr>
          <p:cNvPr id="5175" name="Freeform 139"/>
          <p:cNvSpPr>
            <a:spLocks noChangeAspect="1"/>
          </p:cNvSpPr>
          <p:nvPr/>
        </p:nvSpPr>
        <p:spPr bwMode="auto">
          <a:xfrm>
            <a:off x="7732713" y="5688014"/>
            <a:ext cx="252412" cy="122237"/>
          </a:xfrm>
          <a:custGeom>
            <a:avLst/>
            <a:gdLst>
              <a:gd name="T0" fmla="*/ 0 w 150"/>
              <a:gd name="T1" fmla="*/ 2147483647 h 72"/>
              <a:gd name="T2" fmla="*/ 2147483647 w 150"/>
              <a:gd name="T3" fmla="*/ 2147483647 h 72"/>
              <a:gd name="T4" fmla="*/ 2147483647 w 150"/>
              <a:gd name="T5" fmla="*/ 0 h 72"/>
              <a:gd name="T6" fmla="*/ 0 w 150"/>
              <a:gd name="T7" fmla="*/ 0 h 72"/>
              <a:gd name="T8" fmla="*/ 0 w 150"/>
              <a:gd name="T9" fmla="*/ 2147483647 h 72"/>
              <a:gd name="T10" fmla="*/ 0 60000 65536"/>
              <a:gd name="T11" fmla="*/ 0 60000 65536"/>
              <a:gd name="T12" fmla="*/ 0 60000 65536"/>
              <a:gd name="T13" fmla="*/ 0 60000 65536"/>
              <a:gd name="T14" fmla="*/ 0 60000 65536"/>
              <a:gd name="T15" fmla="*/ 0 w 150"/>
              <a:gd name="T16" fmla="*/ 0 h 72"/>
              <a:gd name="T17" fmla="*/ 150 w 150"/>
              <a:gd name="T18" fmla="*/ 72 h 72"/>
            </a:gdLst>
            <a:ahLst/>
            <a:cxnLst>
              <a:cxn ang="T10">
                <a:pos x="T0" y="T1"/>
              </a:cxn>
              <a:cxn ang="T11">
                <a:pos x="T2" y="T3"/>
              </a:cxn>
              <a:cxn ang="T12">
                <a:pos x="T4" y="T5"/>
              </a:cxn>
              <a:cxn ang="T13">
                <a:pos x="T6" y="T7"/>
              </a:cxn>
              <a:cxn ang="T14">
                <a:pos x="T8" y="T9"/>
              </a:cxn>
            </a:cxnLst>
            <a:rect l="T15" t="T16" r="T17" b="T18"/>
            <a:pathLst>
              <a:path w="150" h="72">
                <a:moveTo>
                  <a:pt x="0" y="72"/>
                </a:moveTo>
                <a:lnTo>
                  <a:pt x="150" y="72"/>
                </a:lnTo>
                <a:lnTo>
                  <a:pt x="150" y="0"/>
                </a:lnTo>
                <a:lnTo>
                  <a:pt x="0" y="0"/>
                </a:lnTo>
                <a:lnTo>
                  <a:pt x="0" y="72"/>
                </a:lnTo>
                <a:close/>
              </a:path>
            </a:pathLst>
          </a:custGeom>
          <a:solidFill>
            <a:srgbClr val="FFFF00">
              <a:alpha val="70195"/>
            </a:srgbClr>
          </a:solidFill>
          <a:ln w="9525" cap="flat" cmpd="sng">
            <a:solidFill>
              <a:srgbClr val="FFFF00"/>
            </a:solidFill>
            <a:prstDash val="solid"/>
            <a:round/>
            <a:headEnd/>
            <a:tailEnd/>
          </a:ln>
        </p:spPr>
        <p:txBody>
          <a:bodyPr/>
          <a:lstStyle/>
          <a:p>
            <a:endParaRPr lang="ja-JP" altLang="en-US">
              <a:solidFill>
                <a:prstClr val="black"/>
              </a:solidFill>
            </a:endParaRPr>
          </a:p>
        </p:txBody>
      </p:sp>
      <p:sp>
        <p:nvSpPr>
          <p:cNvPr id="5176" name="Line 137"/>
          <p:cNvSpPr>
            <a:spLocks noChangeShapeType="1"/>
          </p:cNvSpPr>
          <p:nvPr/>
        </p:nvSpPr>
        <p:spPr bwMode="auto">
          <a:xfrm>
            <a:off x="7732713" y="6228004"/>
            <a:ext cx="252412" cy="0"/>
          </a:xfrm>
          <a:prstGeom prst="line">
            <a:avLst/>
          </a:prstGeom>
          <a:noFill/>
          <a:ln w="63500">
            <a:solidFill>
              <a:srgbClr val="993300"/>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177" name="Rectangle 3"/>
          <p:cNvSpPr>
            <a:spLocks noChangeArrowheads="1"/>
          </p:cNvSpPr>
          <p:nvPr/>
        </p:nvSpPr>
        <p:spPr bwMode="auto">
          <a:xfrm>
            <a:off x="381001" y="0"/>
            <a:ext cx="9161463" cy="539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b="1" u="sng" dirty="0">
                <a:solidFill>
                  <a:srgbClr val="0000FF"/>
                </a:solidFill>
                <a:latin typeface="Calibri" pitchFamily="34" charset="0"/>
              </a:rPr>
              <a:t>鴨川</a:t>
            </a:r>
            <a:r>
              <a:rPr lang="ja-JP" altLang="en-US" sz="2800" b="1" dirty="0">
                <a:solidFill>
                  <a:srgbClr val="0000FF"/>
                </a:solidFill>
                <a:latin typeface="Calibri" pitchFamily="34" charset="0"/>
              </a:rPr>
              <a:t>　</a:t>
            </a:r>
            <a:r>
              <a:rPr lang="ja-JP" altLang="en-US" sz="2800" b="1" u="sng" dirty="0">
                <a:solidFill>
                  <a:srgbClr val="0000FF"/>
                </a:solidFill>
                <a:latin typeface="Calibri" pitchFamily="34" charset="0"/>
              </a:rPr>
              <a:t>早期効果発現の取り組み</a:t>
            </a:r>
          </a:p>
        </p:txBody>
      </p:sp>
      <p:grpSp>
        <p:nvGrpSpPr>
          <p:cNvPr id="5178" name="Group 55"/>
          <p:cNvGrpSpPr>
            <a:grpSpLocks/>
          </p:cNvGrpSpPr>
          <p:nvPr/>
        </p:nvGrpSpPr>
        <p:grpSpPr bwMode="auto">
          <a:xfrm rot="1174590">
            <a:off x="1114426" y="1720851"/>
            <a:ext cx="271463" cy="1192213"/>
            <a:chOff x="500" y="2804"/>
            <a:chExt cx="220" cy="892"/>
          </a:xfrm>
        </p:grpSpPr>
        <p:sp>
          <p:nvSpPr>
            <p:cNvPr id="5224" name="Line 56"/>
            <p:cNvSpPr>
              <a:spLocks noChangeShapeType="1"/>
            </p:cNvSpPr>
            <p:nvPr/>
          </p:nvSpPr>
          <p:spPr bwMode="auto">
            <a:xfrm>
              <a:off x="624" y="3024"/>
              <a:ext cx="0" cy="6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225" name="Line 57"/>
            <p:cNvSpPr>
              <a:spLocks noChangeShapeType="1"/>
            </p:cNvSpPr>
            <p:nvPr/>
          </p:nvSpPr>
          <p:spPr bwMode="auto">
            <a:xfrm flipH="1">
              <a:off x="576" y="3024"/>
              <a:ext cx="48"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226" name="Line 58"/>
            <p:cNvSpPr>
              <a:spLocks noChangeShapeType="1"/>
            </p:cNvSpPr>
            <p:nvPr/>
          </p:nvSpPr>
          <p:spPr bwMode="auto">
            <a:xfrm>
              <a:off x="576" y="3120"/>
              <a:ext cx="96"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227" name="Line 59"/>
            <p:cNvSpPr>
              <a:spLocks noChangeShapeType="1"/>
            </p:cNvSpPr>
            <p:nvPr/>
          </p:nvSpPr>
          <p:spPr bwMode="auto">
            <a:xfrm>
              <a:off x="528" y="3504"/>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228" name="Text Box 60"/>
            <p:cNvSpPr txBox="1">
              <a:spLocks noChangeArrowheads="1"/>
            </p:cNvSpPr>
            <p:nvPr/>
          </p:nvSpPr>
          <p:spPr bwMode="auto">
            <a:xfrm>
              <a:off x="500" y="2804"/>
              <a:ext cx="22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30000"/>
                </a:spcBef>
                <a:buFontTx/>
                <a:buNone/>
              </a:pPr>
              <a:r>
                <a:rPr lang="en-US" altLang="ja-JP" sz="1800">
                  <a:solidFill>
                    <a:prstClr val="black"/>
                  </a:solidFill>
                </a:rPr>
                <a:t>N</a:t>
              </a:r>
            </a:p>
          </p:txBody>
        </p:sp>
      </p:grpSp>
      <p:sp>
        <p:nvSpPr>
          <p:cNvPr id="5179" name="Text Box 81"/>
          <p:cNvSpPr txBox="1">
            <a:spLocks noChangeArrowheads="1"/>
          </p:cNvSpPr>
          <p:nvPr/>
        </p:nvSpPr>
        <p:spPr bwMode="auto">
          <a:xfrm>
            <a:off x="7675563" y="2466975"/>
            <a:ext cx="1331912" cy="323850"/>
          </a:xfrm>
          <a:prstGeom prst="rect">
            <a:avLst/>
          </a:prstGeom>
          <a:solidFill>
            <a:schemeClr val="bg1"/>
          </a:solidFill>
          <a:ln w="25400">
            <a:solidFill>
              <a:srgbClr val="008000"/>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30000"/>
              </a:spcBef>
              <a:buFontTx/>
              <a:buNone/>
            </a:pPr>
            <a:r>
              <a:rPr lang="ja-JP" altLang="en-US" sz="1400" b="1">
                <a:solidFill>
                  <a:srgbClr val="008000"/>
                </a:solidFill>
              </a:rPr>
              <a:t>鴨川放水路</a:t>
            </a:r>
          </a:p>
        </p:txBody>
      </p:sp>
      <p:sp>
        <p:nvSpPr>
          <p:cNvPr id="5180" name="Line 146"/>
          <p:cNvSpPr>
            <a:spLocks noChangeShapeType="1"/>
          </p:cNvSpPr>
          <p:nvPr/>
        </p:nvSpPr>
        <p:spPr bwMode="auto">
          <a:xfrm flipH="1">
            <a:off x="7205664" y="2706689"/>
            <a:ext cx="460375" cy="28892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181" name="Line 36"/>
          <p:cNvSpPr>
            <a:spLocks noChangeShapeType="1"/>
          </p:cNvSpPr>
          <p:nvPr/>
        </p:nvSpPr>
        <p:spPr bwMode="auto">
          <a:xfrm rot="-1069393">
            <a:off x="11180763" y="5632450"/>
            <a:ext cx="7937" cy="6683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182" name="Line 37"/>
          <p:cNvSpPr>
            <a:spLocks noChangeShapeType="1"/>
          </p:cNvSpPr>
          <p:nvPr/>
        </p:nvSpPr>
        <p:spPr bwMode="auto">
          <a:xfrm rot="-1069393">
            <a:off x="13649325" y="4840289"/>
            <a:ext cx="9525" cy="6810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183" name="Line 38"/>
          <p:cNvSpPr>
            <a:spLocks noChangeShapeType="1"/>
          </p:cNvSpPr>
          <p:nvPr/>
        </p:nvSpPr>
        <p:spPr bwMode="auto">
          <a:xfrm rot="-1069393">
            <a:off x="11042650" y="5324475"/>
            <a:ext cx="2592388"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184" name="Text Box 39"/>
          <p:cNvSpPr txBox="1">
            <a:spLocks noChangeArrowheads="1"/>
          </p:cNvSpPr>
          <p:nvPr/>
        </p:nvSpPr>
        <p:spPr bwMode="auto">
          <a:xfrm rot="-1069393">
            <a:off x="11664950" y="5013325"/>
            <a:ext cx="1250950" cy="274638"/>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200">
                <a:solidFill>
                  <a:prstClr val="black"/>
                </a:solidFill>
                <a:latin typeface="ＭＳ Ｐゴシック" pitchFamily="50" charset="-128"/>
              </a:rPr>
              <a:t>放水路</a:t>
            </a:r>
            <a:r>
              <a:rPr lang="en-US" altLang="ja-JP" sz="1200">
                <a:solidFill>
                  <a:prstClr val="black"/>
                </a:solidFill>
                <a:latin typeface="ＭＳ Ｐゴシック" pitchFamily="50" charset="-128"/>
              </a:rPr>
              <a:t>L=2,160m</a:t>
            </a:r>
          </a:p>
        </p:txBody>
      </p:sp>
      <p:sp>
        <p:nvSpPr>
          <p:cNvPr id="5185" name="Freeform 40"/>
          <p:cNvSpPr>
            <a:spLocks/>
          </p:cNvSpPr>
          <p:nvPr/>
        </p:nvSpPr>
        <p:spPr bwMode="auto">
          <a:xfrm rot="-1069393">
            <a:off x="11291888" y="5867401"/>
            <a:ext cx="2667000" cy="474663"/>
          </a:xfrm>
          <a:custGeom>
            <a:avLst/>
            <a:gdLst>
              <a:gd name="T0" fmla="*/ 0 w 1680"/>
              <a:gd name="T1" fmla="*/ 2147483647 h 299"/>
              <a:gd name="T2" fmla="*/ 2147483647 w 1680"/>
              <a:gd name="T3" fmla="*/ 2147483647 h 299"/>
              <a:gd name="T4" fmla="*/ 2147483647 w 1680"/>
              <a:gd name="T5" fmla="*/ 2147483647 h 299"/>
              <a:gd name="T6" fmla="*/ 2147483647 w 1680"/>
              <a:gd name="T7" fmla="*/ 2147483647 h 299"/>
              <a:gd name="T8" fmla="*/ 2147483647 w 1680"/>
              <a:gd name="T9" fmla="*/ 2147483647 h 299"/>
              <a:gd name="T10" fmla="*/ 2147483647 w 1680"/>
              <a:gd name="T11" fmla="*/ 2147483647 h 299"/>
              <a:gd name="T12" fmla="*/ 2147483647 w 1680"/>
              <a:gd name="T13" fmla="*/ 2147483647 h 299"/>
              <a:gd name="T14" fmla="*/ 2147483647 w 1680"/>
              <a:gd name="T15" fmla="*/ 2147483647 h 299"/>
              <a:gd name="T16" fmla="*/ 2147483647 w 1680"/>
              <a:gd name="T17" fmla="*/ 2147483647 h 299"/>
              <a:gd name="T18" fmla="*/ 2147483647 w 1680"/>
              <a:gd name="T19" fmla="*/ 0 h 299"/>
              <a:gd name="T20" fmla="*/ 2147483647 w 1680"/>
              <a:gd name="T21" fmla="*/ 2147483647 h 299"/>
              <a:gd name="T22" fmla="*/ 2147483647 w 1680"/>
              <a:gd name="T23" fmla="*/ 2147483647 h 299"/>
              <a:gd name="T24" fmla="*/ 2147483647 w 1680"/>
              <a:gd name="T25" fmla="*/ 2147483647 h 2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0"/>
              <a:gd name="T40" fmla="*/ 0 h 299"/>
              <a:gd name="T41" fmla="*/ 1680 w 1680"/>
              <a:gd name="T42" fmla="*/ 299 h 2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0" h="299">
                <a:moveTo>
                  <a:pt x="0" y="299"/>
                </a:moveTo>
                <a:lnTo>
                  <a:pt x="33" y="272"/>
                </a:lnTo>
                <a:lnTo>
                  <a:pt x="127" y="276"/>
                </a:lnTo>
                <a:lnTo>
                  <a:pt x="132" y="157"/>
                </a:lnTo>
                <a:lnTo>
                  <a:pt x="212" y="158"/>
                </a:lnTo>
                <a:cubicBezTo>
                  <a:pt x="335" y="157"/>
                  <a:pt x="751" y="156"/>
                  <a:pt x="873" y="153"/>
                </a:cubicBezTo>
                <a:lnTo>
                  <a:pt x="944" y="139"/>
                </a:lnTo>
                <a:lnTo>
                  <a:pt x="1037" y="98"/>
                </a:lnTo>
                <a:lnTo>
                  <a:pt x="1090" y="54"/>
                </a:lnTo>
                <a:lnTo>
                  <a:pt x="1147" y="0"/>
                </a:lnTo>
                <a:lnTo>
                  <a:pt x="1328" y="157"/>
                </a:lnTo>
                <a:lnTo>
                  <a:pt x="1468" y="171"/>
                </a:lnTo>
                <a:lnTo>
                  <a:pt x="1680" y="171"/>
                </a:lnTo>
              </a:path>
            </a:pathLst>
          </a:custGeom>
          <a:noFill/>
          <a:ln w="38100" cap="flat" cmpd="sng">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5186" name="Line 41"/>
          <p:cNvSpPr>
            <a:spLocks noChangeShapeType="1"/>
          </p:cNvSpPr>
          <p:nvPr/>
        </p:nvSpPr>
        <p:spPr bwMode="auto">
          <a:xfrm rot="-1069393">
            <a:off x="12298363" y="6191250"/>
            <a:ext cx="1714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187" name="AutoShape 42"/>
          <p:cNvSpPr>
            <a:spLocks/>
          </p:cNvSpPr>
          <p:nvPr/>
        </p:nvSpPr>
        <p:spPr bwMode="auto">
          <a:xfrm rot="-1069393">
            <a:off x="14885988" y="5545138"/>
            <a:ext cx="388937" cy="144462"/>
          </a:xfrm>
          <a:prstGeom prst="borderCallout1">
            <a:avLst>
              <a:gd name="adj1" fmla="val 79120"/>
              <a:gd name="adj2" fmla="val -19593"/>
              <a:gd name="adj3" fmla="val -127472"/>
              <a:gd name="adj4" fmla="val -73060"/>
            </a:avLst>
          </a:prstGeom>
          <a:solidFill>
            <a:schemeClr val="bg1"/>
          </a:solidFill>
          <a:ln w="9525">
            <a:solidFill>
              <a:srgbClr val="000099"/>
            </a:solidFill>
            <a:miter lim="800000"/>
            <a:headEnd/>
            <a:tailEnd type="triangle" w="med" len="med"/>
          </a:ln>
        </p:spPr>
        <p:txBody>
          <a:bodyPr lIns="18000" tIns="18000" rIns="18000" bIns="1800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000">
                <a:solidFill>
                  <a:srgbClr val="000099"/>
                </a:solidFill>
                <a:latin typeface="Times New Roman" pitchFamily="18" charset="0"/>
              </a:rPr>
              <a:t>鴨川</a:t>
            </a:r>
          </a:p>
        </p:txBody>
      </p:sp>
      <p:sp>
        <p:nvSpPr>
          <p:cNvPr id="5188" name="Freeform 43"/>
          <p:cNvSpPr>
            <a:spLocks/>
          </p:cNvSpPr>
          <p:nvPr/>
        </p:nvSpPr>
        <p:spPr bwMode="auto">
          <a:xfrm rot="-1069393">
            <a:off x="11630025" y="6203951"/>
            <a:ext cx="168275" cy="123825"/>
          </a:xfrm>
          <a:custGeom>
            <a:avLst/>
            <a:gdLst>
              <a:gd name="T0" fmla="*/ 2147483647 w 106"/>
              <a:gd name="T1" fmla="*/ 0 h 78"/>
              <a:gd name="T2" fmla="*/ 0 w 106"/>
              <a:gd name="T3" fmla="*/ 2147483647 h 78"/>
              <a:gd name="T4" fmla="*/ 2147483647 w 106"/>
              <a:gd name="T5" fmla="*/ 2147483647 h 78"/>
              <a:gd name="T6" fmla="*/ 2147483647 w 106"/>
              <a:gd name="T7" fmla="*/ 2147483647 h 78"/>
              <a:gd name="T8" fmla="*/ 2147483647 w 106"/>
              <a:gd name="T9" fmla="*/ 2147483647 h 78"/>
              <a:gd name="T10" fmla="*/ 2147483647 w 106"/>
              <a:gd name="T11" fmla="*/ 2147483647 h 78"/>
              <a:gd name="T12" fmla="*/ 2147483647 w 106"/>
              <a:gd name="T13" fmla="*/ 2147483647 h 78"/>
              <a:gd name="T14" fmla="*/ 2147483647 w 106"/>
              <a:gd name="T15" fmla="*/ 2147483647 h 78"/>
              <a:gd name="T16" fmla="*/ 2147483647 w 106"/>
              <a:gd name="T17" fmla="*/ 2147483647 h 78"/>
              <a:gd name="T18" fmla="*/ 2147483647 w 106"/>
              <a:gd name="T19" fmla="*/ 2147483647 h 78"/>
              <a:gd name="T20" fmla="*/ 2147483647 w 106"/>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78"/>
              <a:gd name="T35" fmla="*/ 106 w 106"/>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78">
                <a:moveTo>
                  <a:pt x="4" y="0"/>
                </a:moveTo>
                <a:lnTo>
                  <a:pt x="0" y="32"/>
                </a:lnTo>
                <a:lnTo>
                  <a:pt x="28" y="38"/>
                </a:lnTo>
                <a:lnTo>
                  <a:pt x="30" y="66"/>
                </a:lnTo>
                <a:lnTo>
                  <a:pt x="64" y="56"/>
                </a:lnTo>
                <a:lnTo>
                  <a:pt x="74" y="66"/>
                </a:lnTo>
                <a:lnTo>
                  <a:pt x="102" y="78"/>
                </a:lnTo>
                <a:lnTo>
                  <a:pt x="106" y="52"/>
                </a:lnTo>
                <a:lnTo>
                  <a:pt x="66" y="40"/>
                </a:lnTo>
                <a:lnTo>
                  <a:pt x="70" y="12"/>
                </a:lnTo>
                <a:lnTo>
                  <a:pt x="4" y="0"/>
                </a:lnTo>
                <a:close/>
              </a:path>
            </a:pathLst>
          </a:custGeom>
          <a:solidFill>
            <a:srgbClr val="0000FF">
              <a:alpha val="59999"/>
            </a:srgbClr>
          </a:solidFill>
          <a:ln w="9525" cap="flat" cmpd="sng">
            <a:solidFill>
              <a:srgbClr val="0000FF"/>
            </a:solidFill>
            <a:prstDash val="solid"/>
            <a:round/>
            <a:headEnd/>
            <a:tailEnd/>
          </a:ln>
        </p:spPr>
        <p:txBody>
          <a:bodyPr/>
          <a:lstStyle/>
          <a:p>
            <a:endParaRPr lang="ja-JP" altLang="en-US">
              <a:solidFill>
                <a:prstClr val="black"/>
              </a:solidFill>
            </a:endParaRPr>
          </a:p>
        </p:txBody>
      </p:sp>
      <p:sp>
        <p:nvSpPr>
          <p:cNvPr id="5189" name="Freeform 44"/>
          <p:cNvSpPr>
            <a:spLocks/>
          </p:cNvSpPr>
          <p:nvPr/>
        </p:nvSpPr>
        <p:spPr bwMode="auto">
          <a:xfrm rot="-1069393">
            <a:off x="11580813" y="6664326"/>
            <a:ext cx="87312" cy="85725"/>
          </a:xfrm>
          <a:custGeom>
            <a:avLst/>
            <a:gdLst>
              <a:gd name="T0" fmla="*/ 2147483647 w 55"/>
              <a:gd name="T1" fmla="*/ 2147483647 h 54"/>
              <a:gd name="T2" fmla="*/ 0 w 55"/>
              <a:gd name="T3" fmla="*/ 2147483647 h 54"/>
              <a:gd name="T4" fmla="*/ 2147483647 w 55"/>
              <a:gd name="T5" fmla="*/ 2147483647 h 54"/>
              <a:gd name="T6" fmla="*/ 2147483647 w 55"/>
              <a:gd name="T7" fmla="*/ 2147483647 h 54"/>
              <a:gd name="T8" fmla="*/ 2147483647 w 55"/>
              <a:gd name="T9" fmla="*/ 0 h 54"/>
              <a:gd name="T10" fmla="*/ 2147483647 w 55"/>
              <a:gd name="T11" fmla="*/ 2147483647 h 54"/>
              <a:gd name="T12" fmla="*/ 2147483647 w 55"/>
              <a:gd name="T13" fmla="*/ 2147483647 h 54"/>
              <a:gd name="T14" fmla="*/ 0 60000 65536"/>
              <a:gd name="T15" fmla="*/ 0 60000 65536"/>
              <a:gd name="T16" fmla="*/ 0 60000 65536"/>
              <a:gd name="T17" fmla="*/ 0 60000 65536"/>
              <a:gd name="T18" fmla="*/ 0 60000 65536"/>
              <a:gd name="T19" fmla="*/ 0 60000 65536"/>
              <a:gd name="T20" fmla="*/ 0 60000 65536"/>
              <a:gd name="T21" fmla="*/ 0 w 55"/>
              <a:gd name="T22" fmla="*/ 0 h 54"/>
              <a:gd name="T23" fmla="*/ 55 w 55"/>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54">
                <a:moveTo>
                  <a:pt x="5" y="28"/>
                </a:moveTo>
                <a:lnTo>
                  <a:pt x="0" y="40"/>
                </a:lnTo>
                <a:lnTo>
                  <a:pt x="29" y="54"/>
                </a:lnTo>
                <a:lnTo>
                  <a:pt x="43" y="32"/>
                </a:lnTo>
                <a:lnTo>
                  <a:pt x="55" y="0"/>
                </a:lnTo>
                <a:lnTo>
                  <a:pt x="21" y="2"/>
                </a:lnTo>
                <a:lnTo>
                  <a:pt x="5" y="28"/>
                </a:lnTo>
                <a:close/>
              </a:path>
            </a:pathLst>
          </a:custGeom>
          <a:solidFill>
            <a:srgbClr val="0000FF">
              <a:alpha val="59999"/>
            </a:srgbClr>
          </a:solidFill>
          <a:ln w="9525" cap="flat" cmpd="sng">
            <a:solidFill>
              <a:srgbClr val="0000FF"/>
            </a:solidFill>
            <a:prstDash val="solid"/>
            <a:round/>
            <a:headEnd/>
            <a:tailEnd/>
          </a:ln>
        </p:spPr>
        <p:txBody>
          <a:bodyPr/>
          <a:lstStyle/>
          <a:p>
            <a:endParaRPr lang="ja-JP" altLang="en-US">
              <a:solidFill>
                <a:prstClr val="black"/>
              </a:solidFill>
            </a:endParaRPr>
          </a:p>
        </p:txBody>
      </p:sp>
      <p:sp>
        <p:nvSpPr>
          <p:cNvPr id="5190" name="Freeform 45"/>
          <p:cNvSpPr>
            <a:spLocks/>
          </p:cNvSpPr>
          <p:nvPr/>
        </p:nvSpPr>
        <p:spPr bwMode="auto">
          <a:xfrm rot="-1069393">
            <a:off x="11752263" y="6888163"/>
            <a:ext cx="255587" cy="165100"/>
          </a:xfrm>
          <a:custGeom>
            <a:avLst/>
            <a:gdLst>
              <a:gd name="T0" fmla="*/ 0 w 161"/>
              <a:gd name="T1" fmla="*/ 2147483647 h 104"/>
              <a:gd name="T2" fmla="*/ 2147483647 w 161"/>
              <a:gd name="T3" fmla="*/ 2147483647 h 104"/>
              <a:gd name="T4" fmla="*/ 2147483647 w 161"/>
              <a:gd name="T5" fmla="*/ 2147483647 h 104"/>
              <a:gd name="T6" fmla="*/ 2147483647 w 161"/>
              <a:gd name="T7" fmla="*/ 2147483647 h 104"/>
              <a:gd name="T8" fmla="*/ 2147483647 w 161"/>
              <a:gd name="T9" fmla="*/ 0 h 104"/>
              <a:gd name="T10" fmla="*/ 2147483647 w 161"/>
              <a:gd name="T11" fmla="*/ 0 h 104"/>
              <a:gd name="T12" fmla="*/ 2147483647 w 161"/>
              <a:gd name="T13" fmla="*/ 2147483647 h 104"/>
              <a:gd name="T14" fmla="*/ 0 w 161"/>
              <a:gd name="T15" fmla="*/ 2147483647 h 104"/>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104"/>
              <a:gd name="T26" fmla="*/ 161 w 161"/>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104">
                <a:moveTo>
                  <a:pt x="0" y="52"/>
                </a:moveTo>
                <a:lnTo>
                  <a:pt x="29" y="104"/>
                </a:lnTo>
                <a:lnTo>
                  <a:pt x="156" y="76"/>
                </a:lnTo>
                <a:lnTo>
                  <a:pt x="161" y="39"/>
                </a:lnTo>
                <a:lnTo>
                  <a:pt x="155" y="0"/>
                </a:lnTo>
                <a:lnTo>
                  <a:pt x="108" y="0"/>
                </a:lnTo>
                <a:lnTo>
                  <a:pt x="38" y="20"/>
                </a:lnTo>
                <a:lnTo>
                  <a:pt x="0" y="52"/>
                </a:lnTo>
                <a:close/>
              </a:path>
            </a:pathLst>
          </a:custGeom>
          <a:solidFill>
            <a:srgbClr val="0000FF">
              <a:alpha val="50195"/>
            </a:srgbClr>
          </a:solidFill>
          <a:ln w="9525" cap="flat" cmpd="sng">
            <a:solidFill>
              <a:srgbClr val="0000FF"/>
            </a:solidFill>
            <a:prstDash val="solid"/>
            <a:round/>
            <a:headEnd/>
            <a:tailEnd/>
          </a:ln>
        </p:spPr>
        <p:txBody>
          <a:bodyPr/>
          <a:lstStyle/>
          <a:p>
            <a:endParaRPr lang="ja-JP" altLang="en-US">
              <a:solidFill>
                <a:prstClr val="black"/>
              </a:solidFill>
            </a:endParaRPr>
          </a:p>
        </p:txBody>
      </p:sp>
      <p:sp>
        <p:nvSpPr>
          <p:cNvPr id="5191" name="Freeform 46"/>
          <p:cNvSpPr>
            <a:spLocks/>
          </p:cNvSpPr>
          <p:nvPr/>
        </p:nvSpPr>
        <p:spPr bwMode="auto">
          <a:xfrm rot="-1069393">
            <a:off x="12172950" y="6538914"/>
            <a:ext cx="357188" cy="263525"/>
          </a:xfrm>
          <a:custGeom>
            <a:avLst/>
            <a:gdLst>
              <a:gd name="T0" fmla="*/ 2147483647 w 225"/>
              <a:gd name="T1" fmla="*/ 2147483647 h 166"/>
              <a:gd name="T2" fmla="*/ 0 w 225"/>
              <a:gd name="T3" fmla="*/ 2147483647 h 166"/>
              <a:gd name="T4" fmla="*/ 2147483647 w 225"/>
              <a:gd name="T5" fmla="*/ 2147483647 h 166"/>
              <a:gd name="T6" fmla="*/ 2147483647 w 225"/>
              <a:gd name="T7" fmla="*/ 2147483647 h 166"/>
              <a:gd name="T8" fmla="*/ 2147483647 w 225"/>
              <a:gd name="T9" fmla="*/ 2147483647 h 166"/>
              <a:gd name="T10" fmla="*/ 2147483647 w 225"/>
              <a:gd name="T11" fmla="*/ 2147483647 h 166"/>
              <a:gd name="T12" fmla="*/ 2147483647 w 225"/>
              <a:gd name="T13" fmla="*/ 0 h 166"/>
              <a:gd name="T14" fmla="*/ 2147483647 w 225"/>
              <a:gd name="T15" fmla="*/ 2147483647 h 166"/>
              <a:gd name="T16" fmla="*/ 2147483647 w 225"/>
              <a:gd name="T17" fmla="*/ 2147483647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5"/>
              <a:gd name="T28" fmla="*/ 0 h 166"/>
              <a:gd name="T29" fmla="*/ 225 w 225"/>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5" h="166">
                <a:moveTo>
                  <a:pt x="5" y="117"/>
                </a:moveTo>
                <a:lnTo>
                  <a:pt x="0" y="163"/>
                </a:lnTo>
                <a:lnTo>
                  <a:pt x="52" y="166"/>
                </a:lnTo>
                <a:lnTo>
                  <a:pt x="126" y="139"/>
                </a:lnTo>
                <a:lnTo>
                  <a:pt x="225" y="73"/>
                </a:lnTo>
                <a:lnTo>
                  <a:pt x="224" y="10"/>
                </a:lnTo>
                <a:lnTo>
                  <a:pt x="168" y="0"/>
                </a:lnTo>
                <a:lnTo>
                  <a:pt x="19" y="80"/>
                </a:lnTo>
                <a:lnTo>
                  <a:pt x="5" y="117"/>
                </a:lnTo>
                <a:close/>
              </a:path>
            </a:pathLst>
          </a:custGeom>
          <a:solidFill>
            <a:srgbClr val="0000FF">
              <a:alpha val="59999"/>
            </a:srgbClr>
          </a:solidFill>
          <a:ln w="9525" cap="flat" cmpd="sng">
            <a:solidFill>
              <a:srgbClr val="0000FF"/>
            </a:solidFill>
            <a:prstDash val="solid"/>
            <a:round/>
            <a:headEnd/>
            <a:tailEnd/>
          </a:ln>
        </p:spPr>
        <p:txBody>
          <a:bodyPr/>
          <a:lstStyle/>
          <a:p>
            <a:endParaRPr lang="ja-JP" altLang="en-US">
              <a:solidFill>
                <a:prstClr val="black"/>
              </a:solidFill>
            </a:endParaRPr>
          </a:p>
        </p:txBody>
      </p:sp>
      <p:sp>
        <p:nvSpPr>
          <p:cNvPr id="5192" name="Freeform 47"/>
          <p:cNvSpPr>
            <a:spLocks/>
          </p:cNvSpPr>
          <p:nvPr/>
        </p:nvSpPr>
        <p:spPr bwMode="auto">
          <a:xfrm rot="-1069393">
            <a:off x="13138150" y="6132514"/>
            <a:ext cx="238125" cy="200025"/>
          </a:xfrm>
          <a:custGeom>
            <a:avLst/>
            <a:gdLst>
              <a:gd name="T0" fmla="*/ 2147483647 w 150"/>
              <a:gd name="T1" fmla="*/ 2147483647 h 126"/>
              <a:gd name="T2" fmla="*/ 2147483647 w 150"/>
              <a:gd name="T3" fmla="*/ 0 h 126"/>
              <a:gd name="T4" fmla="*/ 2147483647 w 150"/>
              <a:gd name="T5" fmla="*/ 2147483647 h 126"/>
              <a:gd name="T6" fmla="*/ 2147483647 w 150"/>
              <a:gd name="T7" fmla="*/ 2147483647 h 126"/>
              <a:gd name="T8" fmla="*/ 2147483647 w 150"/>
              <a:gd name="T9" fmla="*/ 2147483647 h 126"/>
              <a:gd name="T10" fmla="*/ 2147483647 w 150"/>
              <a:gd name="T11" fmla="*/ 2147483647 h 126"/>
              <a:gd name="T12" fmla="*/ 2147483647 w 150"/>
              <a:gd name="T13" fmla="*/ 2147483647 h 126"/>
              <a:gd name="T14" fmla="*/ 2147483647 w 150"/>
              <a:gd name="T15" fmla="*/ 2147483647 h 126"/>
              <a:gd name="T16" fmla="*/ 0 w 150"/>
              <a:gd name="T17" fmla="*/ 2147483647 h 126"/>
              <a:gd name="T18" fmla="*/ 2147483647 w 150"/>
              <a:gd name="T19" fmla="*/ 2147483647 h 126"/>
              <a:gd name="T20" fmla="*/ 2147483647 w 150"/>
              <a:gd name="T21" fmla="*/ 2147483647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
              <a:gd name="T34" fmla="*/ 0 h 126"/>
              <a:gd name="T35" fmla="*/ 150 w 150"/>
              <a:gd name="T36" fmla="*/ 126 h 1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 h="126">
                <a:moveTo>
                  <a:pt x="103" y="17"/>
                </a:moveTo>
                <a:lnTo>
                  <a:pt x="123" y="0"/>
                </a:lnTo>
                <a:lnTo>
                  <a:pt x="150" y="14"/>
                </a:lnTo>
                <a:lnTo>
                  <a:pt x="132" y="33"/>
                </a:lnTo>
                <a:lnTo>
                  <a:pt x="132" y="50"/>
                </a:lnTo>
                <a:lnTo>
                  <a:pt x="84" y="89"/>
                </a:lnTo>
                <a:lnTo>
                  <a:pt x="28" y="126"/>
                </a:lnTo>
                <a:lnTo>
                  <a:pt x="8" y="118"/>
                </a:lnTo>
                <a:lnTo>
                  <a:pt x="0" y="96"/>
                </a:lnTo>
                <a:lnTo>
                  <a:pt x="42" y="57"/>
                </a:lnTo>
                <a:lnTo>
                  <a:pt x="103" y="17"/>
                </a:lnTo>
                <a:close/>
              </a:path>
            </a:pathLst>
          </a:custGeom>
          <a:solidFill>
            <a:srgbClr val="0000FF">
              <a:alpha val="59999"/>
            </a:srgbClr>
          </a:solidFill>
          <a:ln w="9525" cap="flat" cmpd="sng">
            <a:solidFill>
              <a:srgbClr val="0000FF"/>
            </a:solidFill>
            <a:prstDash val="solid"/>
            <a:round/>
            <a:headEnd/>
            <a:tailEnd/>
          </a:ln>
        </p:spPr>
        <p:txBody>
          <a:bodyPr/>
          <a:lstStyle/>
          <a:p>
            <a:endParaRPr lang="ja-JP" altLang="en-US">
              <a:solidFill>
                <a:prstClr val="black"/>
              </a:solidFill>
            </a:endParaRPr>
          </a:p>
        </p:txBody>
      </p:sp>
      <p:sp>
        <p:nvSpPr>
          <p:cNvPr id="5193" name="Freeform 48"/>
          <p:cNvSpPr>
            <a:spLocks/>
          </p:cNvSpPr>
          <p:nvPr/>
        </p:nvSpPr>
        <p:spPr bwMode="auto">
          <a:xfrm rot="-1069393">
            <a:off x="11658600" y="6416675"/>
            <a:ext cx="76200" cy="1588"/>
          </a:xfrm>
          <a:custGeom>
            <a:avLst/>
            <a:gdLst>
              <a:gd name="T0" fmla="*/ 0 w 48"/>
              <a:gd name="T1" fmla="*/ 0 h 1"/>
              <a:gd name="T2" fmla="*/ 2147483647 w 48"/>
              <a:gd name="T3" fmla="*/ 2147483647 h 1"/>
              <a:gd name="T4" fmla="*/ 0 60000 65536"/>
              <a:gd name="T5" fmla="*/ 0 60000 65536"/>
              <a:gd name="T6" fmla="*/ 0 w 48"/>
              <a:gd name="T7" fmla="*/ 0 h 1"/>
              <a:gd name="T8" fmla="*/ 48 w 48"/>
              <a:gd name="T9" fmla="*/ 1 h 1"/>
            </a:gdLst>
            <a:ahLst/>
            <a:cxnLst>
              <a:cxn ang="T4">
                <a:pos x="T0" y="T1"/>
              </a:cxn>
              <a:cxn ang="T5">
                <a:pos x="T2" y="T3"/>
              </a:cxn>
            </a:cxnLst>
            <a:rect l="T6" t="T7" r="T8" b="T9"/>
            <a:pathLst>
              <a:path w="48" h="1">
                <a:moveTo>
                  <a:pt x="0" y="0"/>
                </a:moveTo>
                <a:lnTo>
                  <a:pt x="48" y="1"/>
                </a:ln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ja-JP" altLang="en-US">
              <a:solidFill>
                <a:prstClr val="black"/>
              </a:solidFill>
            </a:endParaRPr>
          </a:p>
        </p:txBody>
      </p:sp>
      <p:sp>
        <p:nvSpPr>
          <p:cNvPr id="5194" name="Freeform 49"/>
          <p:cNvSpPr>
            <a:spLocks/>
          </p:cNvSpPr>
          <p:nvPr/>
        </p:nvSpPr>
        <p:spPr bwMode="auto">
          <a:xfrm rot="-1069393">
            <a:off x="11563350" y="6442076"/>
            <a:ext cx="115888" cy="60325"/>
          </a:xfrm>
          <a:custGeom>
            <a:avLst/>
            <a:gdLst>
              <a:gd name="T0" fmla="*/ 2147483647 w 61"/>
              <a:gd name="T1" fmla="*/ 0 h 38"/>
              <a:gd name="T2" fmla="*/ 2147483647 w 61"/>
              <a:gd name="T3" fmla="*/ 0 h 38"/>
              <a:gd name="T4" fmla="*/ 0 w 61"/>
              <a:gd name="T5" fmla="*/ 2147483647 h 38"/>
              <a:gd name="T6" fmla="*/ 0 60000 65536"/>
              <a:gd name="T7" fmla="*/ 0 60000 65536"/>
              <a:gd name="T8" fmla="*/ 0 60000 65536"/>
              <a:gd name="T9" fmla="*/ 0 w 61"/>
              <a:gd name="T10" fmla="*/ 0 h 38"/>
              <a:gd name="T11" fmla="*/ 61 w 61"/>
              <a:gd name="T12" fmla="*/ 38 h 38"/>
            </a:gdLst>
            <a:ahLst/>
            <a:cxnLst>
              <a:cxn ang="T6">
                <a:pos x="T0" y="T1"/>
              </a:cxn>
              <a:cxn ang="T7">
                <a:pos x="T2" y="T3"/>
              </a:cxn>
              <a:cxn ang="T8">
                <a:pos x="T4" y="T5"/>
              </a:cxn>
            </a:cxnLst>
            <a:rect l="T9" t="T10" r="T11" b="T12"/>
            <a:pathLst>
              <a:path w="61" h="38">
                <a:moveTo>
                  <a:pt x="61" y="0"/>
                </a:moveTo>
                <a:lnTo>
                  <a:pt x="2" y="0"/>
                </a:lnTo>
                <a:lnTo>
                  <a:pt x="0" y="38"/>
                </a:ln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ja-JP" altLang="en-US">
              <a:solidFill>
                <a:prstClr val="black"/>
              </a:solidFill>
            </a:endParaRPr>
          </a:p>
        </p:txBody>
      </p:sp>
      <p:sp>
        <p:nvSpPr>
          <p:cNvPr id="5195" name="Rectangle 50"/>
          <p:cNvSpPr>
            <a:spLocks noChangeArrowheads="1"/>
          </p:cNvSpPr>
          <p:nvPr/>
        </p:nvSpPr>
        <p:spPr bwMode="auto">
          <a:xfrm rot="-464547">
            <a:off x="11142663" y="5967413"/>
            <a:ext cx="906462" cy="89376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30000"/>
              </a:spcBef>
              <a:buFontTx/>
              <a:buNone/>
            </a:pPr>
            <a:endParaRPr lang="ja-JP" altLang="en-US" sz="1800">
              <a:solidFill>
                <a:prstClr val="black"/>
              </a:solidFill>
            </a:endParaRPr>
          </a:p>
        </p:txBody>
      </p:sp>
      <p:sp>
        <p:nvSpPr>
          <p:cNvPr id="5196" name="Freeform 51"/>
          <p:cNvSpPr>
            <a:spLocks/>
          </p:cNvSpPr>
          <p:nvPr/>
        </p:nvSpPr>
        <p:spPr bwMode="auto">
          <a:xfrm rot="-1069393">
            <a:off x="13596938" y="4149725"/>
            <a:ext cx="857250" cy="3175000"/>
          </a:xfrm>
          <a:custGeom>
            <a:avLst/>
            <a:gdLst>
              <a:gd name="T0" fmla="*/ 2147483647 w 540"/>
              <a:gd name="T1" fmla="*/ 0 h 2000"/>
              <a:gd name="T2" fmla="*/ 2147483647 w 540"/>
              <a:gd name="T3" fmla="*/ 2147483647 h 2000"/>
              <a:gd name="T4" fmla="*/ 2147483647 w 540"/>
              <a:gd name="T5" fmla="*/ 2147483647 h 2000"/>
              <a:gd name="T6" fmla="*/ 2147483647 w 540"/>
              <a:gd name="T7" fmla="*/ 2147483647 h 2000"/>
              <a:gd name="T8" fmla="*/ 2147483647 w 540"/>
              <a:gd name="T9" fmla="*/ 2147483647 h 2000"/>
              <a:gd name="T10" fmla="*/ 2147483647 w 540"/>
              <a:gd name="T11" fmla="*/ 2147483647 h 2000"/>
              <a:gd name="T12" fmla="*/ 2147483647 w 540"/>
              <a:gd name="T13" fmla="*/ 2147483647 h 2000"/>
              <a:gd name="T14" fmla="*/ 2147483647 w 540"/>
              <a:gd name="T15" fmla="*/ 2147483647 h 2000"/>
              <a:gd name="T16" fmla="*/ 0 w 540"/>
              <a:gd name="T17" fmla="*/ 2147483647 h 2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0"/>
              <a:gd name="T28" fmla="*/ 0 h 2000"/>
              <a:gd name="T29" fmla="*/ 540 w 540"/>
              <a:gd name="T30" fmla="*/ 2000 h 2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0" h="2000">
                <a:moveTo>
                  <a:pt x="540" y="0"/>
                </a:moveTo>
                <a:cubicBezTo>
                  <a:pt x="535" y="35"/>
                  <a:pt x="514" y="110"/>
                  <a:pt x="508" y="208"/>
                </a:cubicBezTo>
                <a:lnTo>
                  <a:pt x="504" y="588"/>
                </a:lnTo>
                <a:cubicBezTo>
                  <a:pt x="485" y="723"/>
                  <a:pt x="419" y="919"/>
                  <a:pt x="392" y="1020"/>
                </a:cubicBezTo>
                <a:cubicBezTo>
                  <a:pt x="365" y="1121"/>
                  <a:pt x="357" y="1135"/>
                  <a:pt x="344" y="1196"/>
                </a:cubicBezTo>
                <a:cubicBezTo>
                  <a:pt x="331" y="1257"/>
                  <a:pt x="329" y="1318"/>
                  <a:pt x="316" y="1384"/>
                </a:cubicBezTo>
                <a:cubicBezTo>
                  <a:pt x="303" y="1450"/>
                  <a:pt x="293" y="1519"/>
                  <a:pt x="264" y="1592"/>
                </a:cubicBezTo>
                <a:cubicBezTo>
                  <a:pt x="235" y="1665"/>
                  <a:pt x="188" y="1756"/>
                  <a:pt x="144" y="1824"/>
                </a:cubicBezTo>
                <a:cubicBezTo>
                  <a:pt x="100" y="1892"/>
                  <a:pt x="30" y="1963"/>
                  <a:pt x="0" y="2000"/>
                </a:cubicBezTo>
              </a:path>
            </a:pathLst>
          </a:custGeom>
          <a:noFill/>
          <a:ln w="38100" cap="flat" cmpd="sng">
            <a:solidFill>
              <a:srgbClr val="800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ja-JP" altLang="en-US">
              <a:solidFill>
                <a:prstClr val="black"/>
              </a:solidFill>
            </a:endParaRPr>
          </a:p>
        </p:txBody>
      </p:sp>
      <p:sp>
        <p:nvSpPr>
          <p:cNvPr id="5197" name="Line 52"/>
          <p:cNvSpPr>
            <a:spLocks noChangeShapeType="1"/>
          </p:cNvSpPr>
          <p:nvPr/>
        </p:nvSpPr>
        <p:spPr bwMode="auto">
          <a:xfrm rot="-1069393">
            <a:off x="11649075" y="6426200"/>
            <a:ext cx="36513"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grpSp>
        <p:nvGrpSpPr>
          <p:cNvPr id="5198" name="Group 53"/>
          <p:cNvGrpSpPr>
            <a:grpSpLocks/>
          </p:cNvGrpSpPr>
          <p:nvPr/>
        </p:nvGrpSpPr>
        <p:grpSpPr bwMode="auto">
          <a:xfrm rot="-6469393">
            <a:off x="10730707" y="4896645"/>
            <a:ext cx="246063" cy="1082675"/>
            <a:chOff x="500" y="2805"/>
            <a:chExt cx="220" cy="891"/>
          </a:xfrm>
        </p:grpSpPr>
        <p:sp>
          <p:nvSpPr>
            <p:cNvPr id="5219" name="Line 54"/>
            <p:cNvSpPr>
              <a:spLocks noChangeShapeType="1"/>
            </p:cNvSpPr>
            <p:nvPr/>
          </p:nvSpPr>
          <p:spPr bwMode="auto">
            <a:xfrm>
              <a:off x="624" y="3024"/>
              <a:ext cx="0" cy="6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220" name="Line 55"/>
            <p:cNvSpPr>
              <a:spLocks noChangeShapeType="1"/>
            </p:cNvSpPr>
            <p:nvPr/>
          </p:nvSpPr>
          <p:spPr bwMode="auto">
            <a:xfrm flipH="1">
              <a:off x="576" y="3024"/>
              <a:ext cx="48"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221" name="Line 56"/>
            <p:cNvSpPr>
              <a:spLocks noChangeShapeType="1"/>
            </p:cNvSpPr>
            <p:nvPr/>
          </p:nvSpPr>
          <p:spPr bwMode="auto">
            <a:xfrm>
              <a:off x="576" y="3120"/>
              <a:ext cx="96"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222" name="Line 57"/>
            <p:cNvSpPr>
              <a:spLocks noChangeShapeType="1"/>
            </p:cNvSpPr>
            <p:nvPr/>
          </p:nvSpPr>
          <p:spPr bwMode="auto">
            <a:xfrm>
              <a:off x="528" y="3504"/>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5223" name="Text Box 58"/>
            <p:cNvSpPr txBox="1">
              <a:spLocks noChangeArrowheads="1"/>
            </p:cNvSpPr>
            <p:nvPr/>
          </p:nvSpPr>
          <p:spPr bwMode="auto">
            <a:xfrm>
              <a:off x="500" y="2805"/>
              <a:ext cx="220"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30000"/>
                </a:spcBef>
                <a:buFontTx/>
                <a:buNone/>
              </a:pPr>
              <a:r>
                <a:rPr lang="en-US" altLang="ja-JP" sz="1800">
                  <a:solidFill>
                    <a:prstClr val="black"/>
                  </a:solidFill>
                </a:rPr>
                <a:t>N</a:t>
              </a:r>
            </a:p>
          </p:txBody>
        </p:sp>
      </p:grpSp>
      <p:sp>
        <p:nvSpPr>
          <p:cNvPr id="5199" name="Freeform 59"/>
          <p:cNvSpPr>
            <a:spLocks/>
          </p:cNvSpPr>
          <p:nvPr/>
        </p:nvSpPr>
        <p:spPr bwMode="auto">
          <a:xfrm rot="-1069393">
            <a:off x="11406188" y="5286376"/>
            <a:ext cx="5748337" cy="1133475"/>
          </a:xfrm>
          <a:custGeom>
            <a:avLst/>
            <a:gdLst>
              <a:gd name="T0" fmla="*/ 0 w 3621"/>
              <a:gd name="T1" fmla="*/ 2147483647 h 714"/>
              <a:gd name="T2" fmla="*/ 2147483647 w 3621"/>
              <a:gd name="T3" fmla="*/ 2147483647 h 714"/>
              <a:gd name="T4" fmla="*/ 2147483647 w 3621"/>
              <a:gd name="T5" fmla="*/ 2147483647 h 714"/>
              <a:gd name="T6" fmla="*/ 2147483647 w 3621"/>
              <a:gd name="T7" fmla="*/ 2147483647 h 714"/>
              <a:gd name="T8" fmla="*/ 2147483647 w 3621"/>
              <a:gd name="T9" fmla="*/ 2147483647 h 714"/>
              <a:gd name="T10" fmla="*/ 2147483647 w 3621"/>
              <a:gd name="T11" fmla="*/ 2147483647 h 714"/>
              <a:gd name="T12" fmla="*/ 2147483647 w 3621"/>
              <a:gd name="T13" fmla="*/ 2147483647 h 714"/>
              <a:gd name="T14" fmla="*/ 2147483647 w 3621"/>
              <a:gd name="T15" fmla="*/ 2147483647 h 714"/>
              <a:gd name="T16" fmla="*/ 2147483647 w 3621"/>
              <a:gd name="T17" fmla="*/ 2147483647 h 714"/>
              <a:gd name="T18" fmla="*/ 2147483647 w 3621"/>
              <a:gd name="T19" fmla="*/ 2147483647 h 714"/>
              <a:gd name="T20" fmla="*/ 2147483647 w 3621"/>
              <a:gd name="T21" fmla="*/ 2147483647 h 714"/>
              <a:gd name="T22" fmla="*/ 2147483647 w 3621"/>
              <a:gd name="T23" fmla="*/ 2147483647 h 714"/>
              <a:gd name="T24" fmla="*/ 2147483647 w 3621"/>
              <a:gd name="T25" fmla="*/ 2147483647 h 714"/>
              <a:gd name="T26" fmla="*/ 2147483647 w 3621"/>
              <a:gd name="T27" fmla="*/ 2147483647 h 714"/>
              <a:gd name="T28" fmla="*/ 2147483647 w 3621"/>
              <a:gd name="T29" fmla="*/ 2147483647 h 714"/>
              <a:gd name="T30" fmla="*/ 2147483647 w 3621"/>
              <a:gd name="T31" fmla="*/ 2147483647 h 714"/>
              <a:gd name="T32" fmla="*/ 2147483647 w 3621"/>
              <a:gd name="T33" fmla="*/ 2147483647 h 714"/>
              <a:gd name="T34" fmla="*/ 2147483647 w 3621"/>
              <a:gd name="T35" fmla="*/ 2147483647 h 714"/>
              <a:gd name="T36" fmla="*/ 2147483647 w 3621"/>
              <a:gd name="T37" fmla="*/ 2147483647 h 714"/>
              <a:gd name="T38" fmla="*/ 2147483647 w 3621"/>
              <a:gd name="T39" fmla="*/ 2147483647 h 714"/>
              <a:gd name="T40" fmla="*/ 2147483647 w 3621"/>
              <a:gd name="T41" fmla="*/ 2147483647 h 714"/>
              <a:gd name="T42" fmla="*/ 2147483647 w 3621"/>
              <a:gd name="T43" fmla="*/ 2147483647 h 714"/>
              <a:gd name="T44" fmla="*/ 2147483647 w 3621"/>
              <a:gd name="T45" fmla="*/ 2147483647 h 714"/>
              <a:gd name="T46" fmla="*/ 2147483647 w 3621"/>
              <a:gd name="T47" fmla="*/ 2147483647 h 714"/>
              <a:gd name="T48" fmla="*/ 2147483647 w 3621"/>
              <a:gd name="T49" fmla="*/ 2147483647 h 714"/>
              <a:gd name="T50" fmla="*/ 2147483647 w 3621"/>
              <a:gd name="T51" fmla="*/ 2147483647 h 714"/>
              <a:gd name="T52" fmla="*/ 2147483647 w 3621"/>
              <a:gd name="T53" fmla="*/ 2147483647 h 714"/>
              <a:gd name="T54" fmla="*/ 2147483647 w 3621"/>
              <a:gd name="T55" fmla="*/ 2147483647 h 714"/>
              <a:gd name="T56" fmla="*/ 2147483647 w 3621"/>
              <a:gd name="T57" fmla="*/ 2147483647 h 714"/>
              <a:gd name="T58" fmla="*/ 2147483647 w 3621"/>
              <a:gd name="T59" fmla="*/ 2147483647 h 714"/>
              <a:gd name="T60" fmla="*/ 2147483647 w 3621"/>
              <a:gd name="T61" fmla="*/ 2147483647 h 714"/>
              <a:gd name="T62" fmla="*/ 2147483647 w 3621"/>
              <a:gd name="T63" fmla="*/ 2147483647 h 714"/>
              <a:gd name="T64" fmla="*/ 2147483647 w 3621"/>
              <a:gd name="T65" fmla="*/ 2147483647 h 714"/>
              <a:gd name="T66" fmla="*/ 2147483647 w 3621"/>
              <a:gd name="T67" fmla="*/ 2147483647 h 714"/>
              <a:gd name="T68" fmla="*/ 2147483647 w 3621"/>
              <a:gd name="T69" fmla="*/ 2147483647 h 714"/>
              <a:gd name="T70" fmla="*/ 2147483647 w 3621"/>
              <a:gd name="T71" fmla="*/ 2147483647 h 714"/>
              <a:gd name="T72" fmla="*/ 2147483647 w 3621"/>
              <a:gd name="T73" fmla="*/ 2147483647 h 714"/>
              <a:gd name="T74" fmla="*/ 2147483647 w 3621"/>
              <a:gd name="T75" fmla="*/ 0 h 714"/>
              <a:gd name="T76" fmla="*/ 2147483647 w 3621"/>
              <a:gd name="T77" fmla="*/ 2147483647 h 714"/>
              <a:gd name="T78" fmla="*/ 2147483647 w 3621"/>
              <a:gd name="T79" fmla="*/ 2147483647 h 714"/>
              <a:gd name="T80" fmla="*/ 2147483647 w 3621"/>
              <a:gd name="T81" fmla="*/ 2147483647 h 714"/>
              <a:gd name="T82" fmla="*/ 2147483647 w 3621"/>
              <a:gd name="T83" fmla="*/ 2147483647 h 714"/>
              <a:gd name="T84" fmla="*/ 2147483647 w 3621"/>
              <a:gd name="T85" fmla="*/ 2147483647 h 714"/>
              <a:gd name="T86" fmla="*/ 2147483647 w 3621"/>
              <a:gd name="T87" fmla="*/ 2147483647 h 714"/>
              <a:gd name="T88" fmla="*/ 2147483647 w 3621"/>
              <a:gd name="T89" fmla="*/ 2147483647 h 714"/>
              <a:gd name="T90" fmla="*/ 2147483647 w 3621"/>
              <a:gd name="T91" fmla="*/ 2147483647 h 714"/>
              <a:gd name="T92" fmla="*/ 2147483647 w 3621"/>
              <a:gd name="T93" fmla="*/ 2147483647 h 714"/>
              <a:gd name="T94" fmla="*/ 2147483647 w 3621"/>
              <a:gd name="T95" fmla="*/ 2147483647 h 714"/>
              <a:gd name="T96" fmla="*/ 2147483647 w 3621"/>
              <a:gd name="T97" fmla="*/ 2147483647 h 714"/>
              <a:gd name="T98" fmla="*/ 2147483647 w 3621"/>
              <a:gd name="T99" fmla="*/ 2147483647 h 714"/>
              <a:gd name="T100" fmla="*/ 2147483647 w 3621"/>
              <a:gd name="T101" fmla="*/ 2147483647 h 714"/>
              <a:gd name="T102" fmla="*/ 2147483647 w 3621"/>
              <a:gd name="T103" fmla="*/ 2147483647 h 714"/>
              <a:gd name="T104" fmla="*/ 2147483647 w 3621"/>
              <a:gd name="T105" fmla="*/ 2147483647 h 714"/>
              <a:gd name="T106" fmla="*/ 2147483647 w 3621"/>
              <a:gd name="T107" fmla="*/ 2147483647 h 714"/>
              <a:gd name="T108" fmla="*/ 2147483647 w 3621"/>
              <a:gd name="T109" fmla="*/ 2147483647 h 714"/>
              <a:gd name="T110" fmla="*/ 2147483647 w 3621"/>
              <a:gd name="T111" fmla="*/ 2147483647 h 714"/>
              <a:gd name="T112" fmla="*/ 2147483647 w 3621"/>
              <a:gd name="T113" fmla="*/ 2147483647 h 714"/>
              <a:gd name="T114" fmla="*/ 2147483647 w 3621"/>
              <a:gd name="T115" fmla="*/ 2147483647 h 714"/>
              <a:gd name="T116" fmla="*/ 2147483647 w 3621"/>
              <a:gd name="T117" fmla="*/ 2147483647 h 714"/>
              <a:gd name="T118" fmla="*/ 2147483647 w 3621"/>
              <a:gd name="T119" fmla="*/ 2147483647 h 714"/>
              <a:gd name="T120" fmla="*/ 2147483647 w 3621"/>
              <a:gd name="T121" fmla="*/ 2147483647 h 714"/>
              <a:gd name="T122" fmla="*/ 2147483647 w 3621"/>
              <a:gd name="T123" fmla="*/ 2147483647 h 714"/>
              <a:gd name="T124" fmla="*/ 2147483647 w 3621"/>
              <a:gd name="T125" fmla="*/ 2147483647 h 7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21"/>
              <a:gd name="T190" fmla="*/ 0 h 714"/>
              <a:gd name="T191" fmla="*/ 3621 w 3621"/>
              <a:gd name="T192" fmla="*/ 714 h 7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21" h="714">
                <a:moveTo>
                  <a:pt x="0" y="612"/>
                </a:moveTo>
                <a:lnTo>
                  <a:pt x="66" y="575"/>
                </a:lnTo>
                <a:lnTo>
                  <a:pt x="119" y="560"/>
                </a:lnTo>
                <a:lnTo>
                  <a:pt x="219" y="552"/>
                </a:lnTo>
                <a:lnTo>
                  <a:pt x="324" y="549"/>
                </a:lnTo>
                <a:lnTo>
                  <a:pt x="383" y="544"/>
                </a:lnTo>
                <a:lnTo>
                  <a:pt x="483" y="512"/>
                </a:lnTo>
                <a:lnTo>
                  <a:pt x="555" y="464"/>
                </a:lnTo>
                <a:lnTo>
                  <a:pt x="631" y="424"/>
                </a:lnTo>
                <a:lnTo>
                  <a:pt x="823" y="472"/>
                </a:lnTo>
                <a:lnTo>
                  <a:pt x="863" y="468"/>
                </a:lnTo>
                <a:lnTo>
                  <a:pt x="955" y="468"/>
                </a:lnTo>
                <a:lnTo>
                  <a:pt x="1059" y="480"/>
                </a:lnTo>
                <a:lnTo>
                  <a:pt x="1095" y="428"/>
                </a:lnTo>
                <a:lnTo>
                  <a:pt x="1131" y="424"/>
                </a:lnTo>
                <a:lnTo>
                  <a:pt x="1179" y="384"/>
                </a:lnTo>
                <a:lnTo>
                  <a:pt x="1211" y="332"/>
                </a:lnTo>
                <a:lnTo>
                  <a:pt x="1251" y="284"/>
                </a:lnTo>
                <a:lnTo>
                  <a:pt x="1283" y="269"/>
                </a:lnTo>
                <a:lnTo>
                  <a:pt x="1325" y="263"/>
                </a:lnTo>
                <a:lnTo>
                  <a:pt x="1399" y="272"/>
                </a:lnTo>
                <a:lnTo>
                  <a:pt x="1467" y="300"/>
                </a:lnTo>
                <a:lnTo>
                  <a:pt x="1512" y="275"/>
                </a:lnTo>
                <a:lnTo>
                  <a:pt x="1560" y="281"/>
                </a:lnTo>
                <a:lnTo>
                  <a:pt x="1578" y="263"/>
                </a:lnTo>
                <a:lnTo>
                  <a:pt x="1591" y="232"/>
                </a:lnTo>
                <a:lnTo>
                  <a:pt x="1652" y="200"/>
                </a:lnTo>
                <a:lnTo>
                  <a:pt x="1706" y="183"/>
                </a:lnTo>
                <a:lnTo>
                  <a:pt x="1787" y="213"/>
                </a:lnTo>
                <a:lnTo>
                  <a:pt x="1819" y="220"/>
                </a:lnTo>
                <a:lnTo>
                  <a:pt x="1887" y="236"/>
                </a:lnTo>
                <a:lnTo>
                  <a:pt x="1926" y="215"/>
                </a:lnTo>
                <a:lnTo>
                  <a:pt x="1970" y="209"/>
                </a:lnTo>
                <a:lnTo>
                  <a:pt x="2010" y="176"/>
                </a:lnTo>
                <a:lnTo>
                  <a:pt x="2070" y="167"/>
                </a:lnTo>
                <a:lnTo>
                  <a:pt x="2117" y="168"/>
                </a:lnTo>
                <a:lnTo>
                  <a:pt x="2275" y="108"/>
                </a:lnTo>
                <a:lnTo>
                  <a:pt x="2343" y="0"/>
                </a:lnTo>
                <a:lnTo>
                  <a:pt x="2474" y="71"/>
                </a:lnTo>
                <a:lnTo>
                  <a:pt x="2520" y="104"/>
                </a:lnTo>
                <a:lnTo>
                  <a:pt x="2534" y="122"/>
                </a:lnTo>
                <a:lnTo>
                  <a:pt x="2517" y="173"/>
                </a:lnTo>
                <a:lnTo>
                  <a:pt x="2523" y="201"/>
                </a:lnTo>
                <a:lnTo>
                  <a:pt x="2565" y="251"/>
                </a:lnTo>
                <a:lnTo>
                  <a:pt x="2591" y="264"/>
                </a:lnTo>
                <a:lnTo>
                  <a:pt x="2639" y="246"/>
                </a:lnTo>
                <a:lnTo>
                  <a:pt x="2672" y="240"/>
                </a:lnTo>
                <a:lnTo>
                  <a:pt x="2723" y="288"/>
                </a:lnTo>
                <a:lnTo>
                  <a:pt x="2778" y="260"/>
                </a:lnTo>
                <a:lnTo>
                  <a:pt x="2819" y="264"/>
                </a:lnTo>
                <a:lnTo>
                  <a:pt x="2862" y="296"/>
                </a:lnTo>
                <a:lnTo>
                  <a:pt x="2911" y="308"/>
                </a:lnTo>
                <a:lnTo>
                  <a:pt x="2954" y="303"/>
                </a:lnTo>
                <a:lnTo>
                  <a:pt x="2978" y="323"/>
                </a:lnTo>
                <a:lnTo>
                  <a:pt x="3047" y="380"/>
                </a:lnTo>
                <a:lnTo>
                  <a:pt x="3083" y="405"/>
                </a:lnTo>
                <a:lnTo>
                  <a:pt x="3119" y="456"/>
                </a:lnTo>
                <a:lnTo>
                  <a:pt x="3107" y="500"/>
                </a:lnTo>
                <a:lnTo>
                  <a:pt x="3171" y="540"/>
                </a:lnTo>
                <a:lnTo>
                  <a:pt x="3215" y="531"/>
                </a:lnTo>
                <a:lnTo>
                  <a:pt x="3287" y="580"/>
                </a:lnTo>
                <a:lnTo>
                  <a:pt x="3344" y="558"/>
                </a:lnTo>
                <a:lnTo>
                  <a:pt x="3621" y="714"/>
                </a:lnTo>
              </a:path>
            </a:pathLst>
          </a:custGeom>
          <a:noFill/>
          <a:ln w="25400">
            <a:solidFill>
              <a:srgbClr val="0000FF"/>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5200" name="Freeform 60"/>
          <p:cNvSpPr>
            <a:spLocks/>
          </p:cNvSpPr>
          <p:nvPr/>
        </p:nvSpPr>
        <p:spPr bwMode="auto">
          <a:xfrm rot="-1069393">
            <a:off x="12118975" y="6275388"/>
            <a:ext cx="147638" cy="233362"/>
          </a:xfrm>
          <a:custGeom>
            <a:avLst/>
            <a:gdLst>
              <a:gd name="T0" fmla="*/ 2147483647 w 93"/>
              <a:gd name="T1" fmla="*/ 2147483647 h 147"/>
              <a:gd name="T2" fmla="*/ 0 w 93"/>
              <a:gd name="T3" fmla="*/ 2147483647 h 147"/>
              <a:gd name="T4" fmla="*/ 2147483647 w 93"/>
              <a:gd name="T5" fmla="*/ 2147483647 h 147"/>
              <a:gd name="T6" fmla="*/ 2147483647 w 93"/>
              <a:gd name="T7" fmla="*/ 2147483647 h 147"/>
              <a:gd name="T8" fmla="*/ 2147483647 w 93"/>
              <a:gd name="T9" fmla="*/ 2147483647 h 147"/>
              <a:gd name="T10" fmla="*/ 2147483647 w 93"/>
              <a:gd name="T11" fmla="*/ 0 h 147"/>
              <a:gd name="T12" fmla="*/ 2147483647 w 93"/>
              <a:gd name="T13" fmla="*/ 2147483647 h 147"/>
              <a:gd name="T14" fmla="*/ 0 60000 65536"/>
              <a:gd name="T15" fmla="*/ 0 60000 65536"/>
              <a:gd name="T16" fmla="*/ 0 60000 65536"/>
              <a:gd name="T17" fmla="*/ 0 60000 65536"/>
              <a:gd name="T18" fmla="*/ 0 60000 65536"/>
              <a:gd name="T19" fmla="*/ 0 60000 65536"/>
              <a:gd name="T20" fmla="*/ 0 60000 65536"/>
              <a:gd name="T21" fmla="*/ 0 w 93"/>
              <a:gd name="T22" fmla="*/ 0 h 147"/>
              <a:gd name="T23" fmla="*/ 93 w 93"/>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147">
                <a:moveTo>
                  <a:pt x="30" y="9"/>
                </a:moveTo>
                <a:lnTo>
                  <a:pt x="0" y="147"/>
                </a:lnTo>
                <a:lnTo>
                  <a:pt x="18" y="138"/>
                </a:lnTo>
                <a:lnTo>
                  <a:pt x="48" y="39"/>
                </a:lnTo>
                <a:lnTo>
                  <a:pt x="93" y="27"/>
                </a:lnTo>
                <a:lnTo>
                  <a:pt x="87" y="0"/>
                </a:lnTo>
                <a:lnTo>
                  <a:pt x="30" y="9"/>
                </a:lnTo>
                <a:close/>
              </a:path>
            </a:pathLst>
          </a:custGeom>
          <a:solidFill>
            <a:srgbClr val="0000FF">
              <a:alpha val="59999"/>
            </a:srgbClr>
          </a:solidFill>
          <a:ln w="9525" cap="flat" cmpd="sng">
            <a:solidFill>
              <a:srgbClr val="0000FF"/>
            </a:solidFill>
            <a:prstDash val="solid"/>
            <a:round/>
            <a:headEnd/>
            <a:tailEnd/>
          </a:ln>
        </p:spPr>
        <p:txBody>
          <a:bodyPr/>
          <a:lstStyle/>
          <a:p>
            <a:endParaRPr lang="ja-JP" altLang="en-US">
              <a:solidFill>
                <a:prstClr val="black"/>
              </a:solidFill>
            </a:endParaRPr>
          </a:p>
        </p:txBody>
      </p:sp>
      <p:sp>
        <p:nvSpPr>
          <p:cNvPr id="5201" name="Freeform 61"/>
          <p:cNvSpPr>
            <a:spLocks/>
          </p:cNvSpPr>
          <p:nvPr/>
        </p:nvSpPr>
        <p:spPr bwMode="auto">
          <a:xfrm rot="-1069393">
            <a:off x="11657013" y="6637339"/>
            <a:ext cx="66675" cy="130175"/>
          </a:xfrm>
          <a:custGeom>
            <a:avLst/>
            <a:gdLst>
              <a:gd name="T0" fmla="*/ 2147483647 w 42"/>
              <a:gd name="T1" fmla="*/ 0 h 82"/>
              <a:gd name="T2" fmla="*/ 0 w 42"/>
              <a:gd name="T3" fmla="*/ 2147483647 h 82"/>
              <a:gd name="T4" fmla="*/ 2147483647 w 42"/>
              <a:gd name="T5" fmla="*/ 2147483647 h 82"/>
              <a:gd name="T6" fmla="*/ 2147483647 w 42"/>
              <a:gd name="T7" fmla="*/ 2147483647 h 82"/>
              <a:gd name="T8" fmla="*/ 2147483647 w 42"/>
              <a:gd name="T9" fmla="*/ 0 h 82"/>
              <a:gd name="T10" fmla="*/ 2147483647 w 42"/>
              <a:gd name="T11" fmla="*/ 0 h 82"/>
              <a:gd name="T12" fmla="*/ 0 60000 65536"/>
              <a:gd name="T13" fmla="*/ 0 60000 65536"/>
              <a:gd name="T14" fmla="*/ 0 60000 65536"/>
              <a:gd name="T15" fmla="*/ 0 60000 65536"/>
              <a:gd name="T16" fmla="*/ 0 60000 65536"/>
              <a:gd name="T17" fmla="*/ 0 60000 65536"/>
              <a:gd name="T18" fmla="*/ 0 w 42"/>
              <a:gd name="T19" fmla="*/ 0 h 82"/>
              <a:gd name="T20" fmla="*/ 42 w 42"/>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42" h="82">
                <a:moveTo>
                  <a:pt x="4" y="0"/>
                </a:moveTo>
                <a:lnTo>
                  <a:pt x="0" y="46"/>
                </a:lnTo>
                <a:lnTo>
                  <a:pt x="6" y="82"/>
                </a:lnTo>
                <a:lnTo>
                  <a:pt x="40" y="82"/>
                </a:lnTo>
                <a:lnTo>
                  <a:pt x="42" y="0"/>
                </a:lnTo>
                <a:lnTo>
                  <a:pt x="4" y="0"/>
                </a:lnTo>
                <a:close/>
              </a:path>
            </a:pathLst>
          </a:custGeom>
          <a:solidFill>
            <a:srgbClr val="0000FF">
              <a:alpha val="59999"/>
            </a:srgbClr>
          </a:solidFill>
          <a:ln w="9525" cap="flat" cmpd="sng">
            <a:solidFill>
              <a:srgbClr val="0000FF"/>
            </a:solidFill>
            <a:prstDash val="solid"/>
            <a:round/>
            <a:headEnd/>
            <a:tailEnd/>
          </a:ln>
        </p:spPr>
        <p:txBody>
          <a:bodyPr/>
          <a:lstStyle/>
          <a:p>
            <a:endParaRPr lang="ja-JP" altLang="en-US">
              <a:solidFill>
                <a:prstClr val="black"/>
              </a:solidFill>
            </a:endParaRPr>
          </a:p>
        </p:txBody>
      </p:sp>
      <p:sp>
        <p:nvSpPr>
          <p:cNvPr id="5202" name="Freeform 62"/>
          <p:cNvSpPr>
            <a:spLocks/>
          </p:cNvSpPr>
          <p:nvPr/>
        </p:nvSpPr>
        <p:spPr bwMode="auto">
          <a:xfrm rot="-1069393">
            <a:off x="12565063" y="6335714"/>
            <a:ext cx="80962" cy="92075"/>
          </a:xfrm>
          <a:custGeom>
            <a:avLst/>
            <a:gdLst>
              <a:gd name="T0" fmla="*/ 0 w 51"/>
              <a:gd name="T1" fmla="*/ 2147483647 h 58"/>
              <a:gd name="T2" fmla="*/ 2147483647 w 51"/>
              <a:gd name="T3" fmla="*/ 2147483647 h 58"/>
              <a:gd name="T4" fmla="*/ 2147483647 w 51"/>
              <a:gd name="T5" fmla="*/ 2147483647 h 58"/>
              <a:gd name="T6" fmla="*/ 2147483647 w 51"/>
              <a:gd name="T7" fmla="*/ 0 h 58"/>
              <a:gd name="T8" fmla="*/ 2147483647 w 51"/>
              <a:gd name="T9" fmla="*/ 2147483647 h 58"/>
              <a:gd name="T10" fmla="*/ 0 w 51"/>
              <a:gd name="T11" fmla="*/ 2147483647 h 58"/>
              <a:gd name="T12" fmla="*/ 0 60000 65536"/>
              <a:gd name="T13" fmla="*/ 0 60000 65536"/>
              <a:gd name="T14" fmla="*/ 0 60000 65536"/>
              <a:gd name="T15" fmla="*/ 0 60000 65536"/>
              <a:gd name="T16" fmla="*/ 0 60000 65536"/>
              <a:gd name="T17" fmla="*/ 0 60000 65536"/>
              <a:gd name="T18" fmla="*/ 0 w 51"/>
              <a:gd name="T19" fmla="*/ 0 h 58"/>
              <a:gd name="T20" fmla="*/ 51 w 5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51" h="58">
                <a:moveTo>
                  <a:pt x="0" y="52"/>
                </a:moveTo>
                <a:lnTo>
                  <a:pt x="30" y="58"/>
                </a:lnTo>
                <a:lnTo>
                  <a:pt x="39" y="32"/>
                </a:lnTo>
                <a:lnTo>
                  <a:pt x="51" y="0"/>
                </a:lnTo>
                <a:lnTo>
                  <a:pt x="17" y="2"/>
                </a:lnTo>
                <a:lnTo>
                  <a:pt x="0" y="52"/>
                </a:lnTo>
                <a:close/>
              </a:path>
            </a:pathLst>
          </a:custGeom>
          <a:solidFill>
            <a:srgbClr val="0000FF">
              <a:alpha val="59999"/>
            </a:srgbClr>
          </a:solidFill>
          <a:ln w="9525" cap="flat" cmpd="sng">
            <a:solidFill>
              <a:srgbClr val="0000FF"/>
            </a:solidFill>
            <a:prstDash val="solid"/>
            <a:round/>
            <a:headEnd/>
            <a:tailEnd/>
          </a:ln>
        </p:spPr>
        <p:txBody>
          <a:bodyPr/>
          <a:lstStyle/>
          <a:p>
            <a:endParaRPr lang="ja-JP" altLang="en-US">
              <a:solidFill>
                <a:prstClr val="black"/>
              </a:solidFill>
            </a:endParaRPr>
          </a:p>
        </p:txBody>
      </p:sp>
      <p:sp>
        <p:nvSpPr>
          <p:cNvPr id="5203" name="Text Box 63"/>
          <p:cNvSpPr txBox="1">
            <a:spLocks noChangeArrowheads="1"/>
          </p:cNvSpPr>
          <p:nvPr/>
        </p:nvSpPr>
        <p:spPr bwMode="auto">
          <a:xfrm rot="-4439854">
            <a:off x="13626307" y="6819107"/>
            <a:ext cx="839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30000"/>
              </a:spcBef>
              <a:buFontTx/>
              <a:buNone/>
            </a:pPr>
            <a:r>
              <a:rPr lang="ja-JP" altLang="en-US" sz="1400" b="1">
                <a:solidFill>
                  <a:srgbClr val="EEECE1"/>
                </a:solidFill>
              </a:rPr>
              <a:t>国道８号</a:t>
            </a:r>
          </a:p>
        </p:txBody>
      </p:sp>
      <p:sp>
        <p:nvSpPr>
          <p:cNvPr id="5204" name="Text Box 64"/>
          <p:cNvSpPr txBox="1">
            <a:spLocks noChangeArrowheads="1"/>
          </p:cNvSpPr>
          <p:nvPr/>
        </p:nvSpPr>
        <p:spPr bwMode="auto">
          <a:xfrm rot="-5269393">
            <a:off x="11762582" y="7344569"/>
            <a:ext cx="1122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30000"/>
              </a:spcBef>
              <a:buFontTx/>
              <a:buNone/>
            </a:pPr>
            <a:r>
              <a:rPr lang="en-US" altLang="ja-JP" sz="1400" b="1">
                <a:solidFill>
                  <a:srgbClr val="EEECE1"/>
                </a:solidFill>
              </a:rPr>
              <a:t>JR</a:t>
            </a:r>
            <a:r>
              <a:rPr lang="ja-JP" altLang="en-US" sz="1400" b="1">
                <a:solidFill>
                  <a:srgbClr val="EEECE1"/>
                </a:solidFill>
              </a:rPr>
              <a:t>北陸本線</a:t>
            </a:r>
          </a:p>
        </p:txBody>
      </p:sp>
      <p:sp>
        <p:nvSpPr>
          <p:cNvPr id="5205" name="Text Box 65"/>
          <p:cNvSpPr txBox="1">
            <a:spLocks noChangeArrowheads="1"/>
          </p:cNvSpPr>
          <p:nvPr/>
        </p:nvSpPr>
        <p:spPr bwMode="auto">
          <a:xfrm rot="-4692122">
            <a:off x="14805025" y="6186488"/>
            <a:ext cx="125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30000"/>
              </a:spcBef>
              <a:buFontTx/>
              <a:buNone/>
            </a:pPr>
            <a:r>
              <a:rPr lang="ja-JP" altLang="en-US" sz="1400" b="1">
                <a:solidFill>
                  <a:srgbClr val="EEECE1"/>
                </a:solidFill>
              </a:rPr>
              <a:t>北陸自動車道</a:t>
            </a:r>
          </a:p>
        </p:txBody>
      </p:sp>
      <p:sp>
        <p:nvSpPr>
          <p:cNvPr id="5206" name="Oval 173"/>
          <p:cNvSpPr>
            <a:spLocks noChangeArrowheads="1"/>
          </p:cNvSpPr>
          <p:nvPr/>
        </p:nvSpPr>
        <p:spPr bwMode="auto">
          <a:xfrm>
            <a:off x="2514600" y="2838450"/>
            <a:ext cx="609600" cy="838200"/>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a:solidFill>
                <a:prstClr val="black"/>
              </a:solidFill>
            </a:endParaRPr>
          </a:p>
        </p:txBody>
      </p:sp>
      <p:grpSp>
        <p:nvGrpSpPr>
          <p:cNvPr id="5207" name="グループ化 2"/>
          <p:cNvGrpSpPr>
            <a:grpSpLocks/>
          </p:cNvGrpSpPr>
          <p:nvPr/>
        </p:nvGrpSpPr>
        <p:grpSpPr bwMode="auto">
          <a:xfrm>
            <a:off x="673101" y="1901825"/>
            <a:ext cx="1514475" cy="636588"/>
            <a:chOff x="418248" y="1656835"/>
            <a:chExt cx="1515269" cy="636493"/>
          </a:xfrm>
        </p:grpSpPr>
        <p:sp>
          <p:nvSpPr>
            <p:cNvPr id="2" name="角丸四角形吹き出し 1"/>
            <p:cNvSpPr/>
            <p:nvPr/>
          </p:nvSpPr>
          <p:spPr>
            <a:xfrm>
              <a:off x="418248" y="1656835"/>
              <a:ext cx="1515269" cy="636493"/>
            </a:xfrm>
            <a:prstGeom prst="wedgeRoundRectCallout">
              <a:avLst>
                <a:gd name="adj1" fmla="val 77918"/>
                <a:gd name="adj2" fmla="val 180287"/>
                <a:gd name="adj3" fmla="val 16667"/>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Ａ　</a:t>
              </a:r>
              <a:r>
                <a:rPr lang="en-US" altLang="ja-JP" sz="1400" dirty="0">
                  <a:solidFill>
                    <a:srgbClr val="FF0000"/>
                  </a:solidFill>
                </a:rPr>
                <a:t>H22</a:t>
              </a:r>
              <a:r>
                <a:rPr lang="ja-JP" altLang="en-US" sz="1400" dirty="0">
                  <a:solidFill>
                    <a:srgbClr val="FF0000"/>
                  </a:solidFill>
                </a:rPr>
                <a:t>接続済</a:t>
              </a:r>
              <a:endParaRPr lang="en-US" altLang="ja-JP" sz="1400" dirty="0">
                <a:solidFill>
                  <a:srgbClr val="FF0000"/>
                </a:solidFill>
              </a:endParaRPr>
            </a:p>
            <a:p>
              <a:pPr algn="ctr">
                <a:defRPr/>
              </a:pPr>
              <a:r>
                <a:rPr lang="ja-JP" altLang="en-US" sz="1400" dirty="0">
                  <a:solidFill>
                    <a:srgbClr val="FF0000"/>
                  </a:solidFill>
                </a:rPr>
                <a:t>（火の宮町地内）</a:t>
              </a:r>
              <a:endParaRPr lang="ja-JP" altLang="en-US" sz="1400" dirty="0">
                <a:solidFill>
                  <a:prstClr val="white"/>
                </a:solidFill>
              </a:endParaRPr>
            </a:p>
          </p:txBody>
        </p:sp>
        <p:sp>
          <p:nvSpPr>
            <p:cNvPr id="5218" name="Oval 128"/>
            <p:cNvSpPr>
              <a:spLocks noChangeAspect="1" noChangeArrowheads="1"/>
            </p:cNvSpPr>
            <p:nvPr/>
          </p:nvSpPr>
          <p:spPr bwMode="auto">
            <a:xfrm>
              <a:off x="601748" y="1760643"/>
              <a:ext cx="215957" cy="216039"/>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30000"/>
                </a:spcBef>
                <a:buFontTx/>
                <a:buNone/>
              </a:pPr>
              <a:endParaRPr lang="ja-JP" altLang="en-US" sz="1800">
                <a:solidFill>
                  <a:prstClr val="black"/>
                </a:solidFill>
              </a:endParaRPr>
            </a:p>
          </p:txBody>
        </p:sp>
      </p:grpSp>
      <p:sp>
        <p:nvSpPr>
          <p:cNvPr id="118" name="角丸四角形吹き出し 117"/>
          <p:cNvSpPr/>
          <p:nvPr/>
        </p:nvSpPr>
        <p:spPr>
          <a:xfrm>
            <a:off x="350837" y="3425826"/>
            <a:ext cx="1177926" cy="360363"/>
          </a:xfrm>
          <a:prstGeom prst="wedgeRoundRectCallout">
            <a:avLst>
              <a:gd name="adj1" fmla="val 92482"/>
              <a:gd name="adj2" fmla="val -30874"/>
              <a:gd name="adj3" fmla="val 16667"/>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0000FF"/>
                </a:solidFill>
              </a:rPr>
              <a:t>暫定吐き口</a:t>
            </a:r>
          </a:p>
        </p:txBody>
      </p:sp>
      <p:sp>
        <p:nvSpPr>
          <p:cNvPr id="122" name="角丸四角形吹き出し 121"/>
          <p:cNvSpPr/>
          <p:nvPr/>
        </p:nvSpPr>
        <p:spPr bwMode="auto">
          <a:xfrm>
            <a:off x="4064794" y="5304169"/>
            <a:ext cx="1516063" cy="636587"/>
          </a:xfrm>
          <a:prstGeom prst="wedgeRoundRectCallout">
            <a:avLst>
              <a:gd name="adj1" fmla="val -21506"/>
              <a:gd name="adj2" fmla="val -309022"/>
              <a:gd name="adj3" fmla="val 16667"/>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Ｂ　</a:t>
            </a:r>
            <a:r>
              <a:rPr lang="en-US" altLang="ja-JP" sz="1400" dirty="0">
                <a:solidFill>
                  <a:srgbClr val="FF0000"/>
                </a:solidFill>
              </a:rPr>
              <a:t>H29</a:t>
            </a:r>
            <a:r>
              <a:rPr lang="ja-JP" altLang="en-US" sz="1400" dirty="0">
                <a:solidFill>
                  <a:srgbClr val="FF0000"/>
                </a:solidFill>
              </a:rPr>
              <a:t>接続予定</a:t>
            </a:r>
            <a:endParaRPr lang="en-US" altLang="ja-JP" sz="1400" dirty="0">
              <a:solidFill>
                <a:srgbClr val="FF0000"/>
              </a:solidFill>
            </a:endParaRPr>
          </a:p>
          <a:p>
            <a:pPr algn="ctr">
              <a:defRPr/>
            </a:pPr>
            <a:r>
              <a:rPr lang="ja-JP" altLang="en-US" sz="1400" dirty="0">
                <a:solidFill>
                  <a:srgbClr val="FF0000"/>
                </a:solidFill>
              </a:rPr>
              <a:t>（村木地内）</a:t>
            </a:r>
            <a:endParaRPr lang="ja-JP" altLang="en-US" sz="1400" dirty="0">
              <a:solidFill>
                <a:prstClr val="white"/>
              </a:solidFill>
            </a:endParaRPr>
          </a:p>
        </p:txBody>
      </p:sp>
      <p:sp>
        <p:nvSpPr>
          <p:cNvPr id="5210" name="Freeform 89"/>
          <p:cNvSpPr>
            <a:spLocks/>
          </p:cNvSpPr>
          <p:nvPr/>
        </p:nvSpPr>
        <p:spPr bwMode="auto">
          <a:xfrm rot="1304447" flipH="1" flipV="1">
            <a:off x="4322763" y="3479800"/>
            <a:ext cx="157162" cy="374650"/>
          </a:xfrm>
          <a:custGeom>
            <a:avLst/>
            <a:gdLst>
              <a:gd name="T0" fmla="*/ 0 w 39"/>
              <a:gd name="T1" fmla="*/ 0 h 132"/>
              <a:gd name="T2" fmla="*/ 2147483647 w 39"/>
              <a:gd name="T3" fmla="*/ 2147483647 h 132"/>
              <a:gd name="T4" fmla="*/ 0 60000 65536"/>
              <a:gd name="T5" fmla="*/ 0 60000 65536"/>
              <a:gd name="T6" fmla="*/ 0 w 39"/>
              <a:gd name="T7" fmla="*/ 0 h 132"/>
              <a:gd name="T8" fmla="*/ 39 w 39"/>
              <a:gd name="T9" fmla="*/ 132 h 132"/>
            </a:gdLst>
            <a:ahLst/>
            <a:cxnLst>
              <a:cxn ang="T4">
                <a:pos x="T0" y="T1"/>
              </a:cxn>
              <a:cxn ang="T5">
                <a:pos x="T2" y="T3"/>
              </a:cxn>
            </a:cxnLst>
            <a:rect l="T6" t="T7" r="T8" b="T9"/>
            <a:pathLst>
              <a:path w="39" h="132">
                <a:moveTo>
                  <a:pt x="0" y="0"/>
                </a:moveTo>
                <a:lnTo>
                  <a:pt x="39" y="132"/>
                </a:lnTo>
              </a:path>
            </a:pathLst>
          </a:custGeom>
          <a:noFill/>
          <a:ln w="76200">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5211" name="Freeform 139"/>
          <p:cNvSpPr>
            <a:spLocks noChangeAspect="1"/>
          </p:cNvSpPr>
          <p:nvPr/>
        </p:nvSpPr>
        <p:spPr bwMode="auto">
          <a:xfrm>
            <a:off x="7723188" y="4994275"/>
            <a:ext cx="252412" cy="122238"/>
          </a:xfrm>
          <a:custGeom>
            <a:avLst/>
            <a:gdLst>
              <a:gd name="T0" fmla="*/ 0 w 150"/>
              <a:gd name="T1" fmla="*/ 2147483647 h 72"/>
              <a:gd name="T2" fmla="*/ 2147483647 w 150"/>
              <a:gd name="T3" fmla="*/ 2147483647 h 72"/>
              <a:gd name="T4" fmla="*/ 2147483647 w 150"/>
              <a:gd name="T5" fmla="*/ 0 h 72"/>
              <a:gd name="T6" fmla="*/ 0 w 150"/>
              <a:gd name="T7" fmla="*/ 0 h 72"/>
              <a:gd name="T8" fmla="*/ 0 w 150"/>
              <a:gd name="T9" fmla="*/ 2147483647 h 72"/>
              <a:gd name="T10" fmla="*/ 0 60000 65536"/>
              <a:gd name="T11" fmla="*/ 0 60000 65536"/>
              <a:gd name="T12" fmla="*/ 0 60000 65536"/>
              <a:gd name="T13" fmla="*/ 0 60000 65536"/>
              <a:gd name="T14" fmla="*/ 0 60000 65536"/>
              <a:gd name="T15" fmla="*/ 0 w 150"/>
              <a:gd name="T16" fmla="*/ 0 h 72"/>
              <a:gd name="T17" fmla="*/ 150 w 150"/>
              <a:gd name="T18" fmla="*/ 72 h 72"/>
            </a:gdLst>
            <a:ahLst/>
            <a:cxnLst>
              <a:cxn ang="T10">
                <a:pos x="T0" y="T1"/>
              </a:cxn>
              <a:cxn ang="T11">
                <a:pos x="T2" y="T3"/>
              </a:cxn>
              <a:cxn ang="T12">
                <a:pos x="T4" y="T5"/>
              </a:cxn>
              <a:cxn ang="T13">
                <a:pos x="T6" y="T7"/>
              </a:cxn>
              <a:cxn ang="T14">
                <a:pos x="T8" y="T9"/>
              </a:cxn>
            </a:cxnLst>
            <a:rect l="T15" t="T16" r="T17" b="T18"/>
            <a:pathLst>
              <a:path w="150" h="72">
                <a:moveTo>
                  <a:pt x="0" y="72"/>
                </a:moveTo>
                <a:lnTo>
                  <a:pt x="150" y="72"/>
                </a:lnTo>
                <a:lnTo>
                  <a:pt x="150" y="0"/>
                </a:lnTo>
                <a:lnTo>
                  <a:pt x="0" y="0"/>
                </a:lnTo>
                <a:lnTo>
                  <a:pt x="0" y="72"/>
                </a:lnTo>
                <a:close/>
              </a:path>
            </a:pathLst>
          </a:custGeom>
          <a:solidFill>
            <a:srgbClr val="00B0F0">
              <a:alpha val="59999"/>
            </a:srgbClr>
          </a:solidFill>
          <a:ln w="9525" cap="flat" cmpd="sng">
            <a:solidFill>
              <a:srgbClr val="00B0F0"/>
            </a:solidFill>
            <a:prstDash val="solid"/>
            <a:round/>
            <a:headEnd/>
            <a:tailEnd/>
          </a:ln>
        </p:spPr>
        <p:txBody>
          <a:bodyPr/>
          <a:lstStyle/>
          <a:p>
            <a:endParaRPr lang="ja-JP" altLang="en-US">
              <a:solidFill>
                <a:prstClr val="black"/>
              </a:solidFill>
            </a:endParaRPr>
          </a:p>
        </p:txBody>
      </p:sp>
      <p:sp>
        <p:nvSpPr>
          <p:cNvPr id="5212" name="Oval 173"/>
          <p:cNvSpPr>
            <a:spLocks noChangeArrowheads="1"/>
          </p:cNvSpPr>
          <p:nvPr/>
        </p:nvSpPr>
        <p:spPr bwMode="auto">
          <a:xfrm>
            <a:off x="4127500" y="3282951"/>
            <a:ext cx="609600" cy="708025"/>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a:solidFill>
                <a:prstClr val="black"/>
              </a:solidFill>
            </a:endParaRPr>
          </a:p>
        </p:txBody>
      </p:sp>
      <p:sp>
        <p:nvSpPr>
          <p:cNvPr id="5213" name="Freeform 12"/>
          <p:cNvSpPr>
            <a:spLocks/>
          </p:cNvSpPr>
          <p:nvPr/>
        </p:nvSpPr>
        <p:spPr bwMode="auto">
          <a:xfrm rot="2336795">
            <a:off x="4989513" y="4430714"/>
            <a:ext cx="392112" cy="276225"/>
          </a:xfrm>
          <a:custGeom>
            <a:avLst/>
            <a:gdLst>
              <a:gd name="T0" fmla="*/ 2147483647 w 128"/>
              <a:gd name="T1" fmla="*/ 0 h 104"/>
              <a:gd name="T2" fmla="*/ 0 w 128"/>
              <a:gd name="T3" fmla="*/ 2147483647 h 104"/>
              <a:gd name="T4" fmla="*/ 0 60000 65536"/>
              <a:gd name="T5" fmla="*/ 0 60000 65536"/>
              <a:gd name="T6" fmla="*/ 0 w 128"/>
              <a:gd name="T7" fmla="*/ 0 h 104"/>
              <a:gd name="T8" fmla="*/ 128 w 128"/>
              <a:gd name="T9" fmla="*/ 104 h 104"/>
            </a:gdLst>
            <a:ahLst/>
            <a:cxnLst>
              <a:cxn ang="T4">
                <a:pos x="T0" y="T1"/>
              </a:cxn>
              <a:cxn ang="T5">
                <a:pos x="T2" y="T3"/>
              </a:cxn>
            </a:cxnLst>
            <a:rect l="T6" t="T7" r="T8" b="T9"/>
            <a:pathLst>
              <a:path w="128" h="104">
                <a:moveTo>
                  <a:pt x="128" y="0"/>
                </a:moveTo>
                <a:lnTo>
                  <a:pt x="0" y="104"/>
                </a:ln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ja-JP" altLang="en-US">
              <a:solidFill>
                <a:prstClr val="black"/>
              </a:solidFill>
            </a:endParaRPr>
          </a:p>
        </p:txBody>
      </p:sp>
      <p:sp>
        <p:nvSpPr>
          <p:cNvPr id="6" name="フリーフォーム 5"/>
          <p:cNvSpPr/>
          <p:nvPr/>
        </p:nvSpPr>
        <p:spPr>
          <a:xfrm>
            <a:off x="2295526" y="3438525"/>
            <a:ext cx="2886075" cy="19050"/>
          </a:xfrm>
          <a:custGeom>
            <a:avLst/>
            <a:gdLst>
              <a:gd name="connsiteX0" fmla="*/ 0 w 2886075"/>
              <a:gd name="connsiteY0" fmla="*/ 19050 h 28575"/>
              <a:gd name="connsiteX1" fmla="*/ 1314450 w 2886075"/>
              <a:gd name="connsiteY1" fmla="*/ 28575 h 28575"/>
              <a:gd name="connsiteX2" fmla="*/ 2019300 w 2886075"/>
              <a:gd name="connsiteY2" fmla="*/ 9525 h 28575"/>
              <a:gd name="connsiteX3" fmla="*/ 2886075 w 2886075"/>
              <a:gd name="connsiteY3" fmla="*/ 0 h 28575"/>
              <a:gd name="connsiteX0" fmla="*/ 0 w 2886075"/>
              <a:gd name="connsiteY0" fmla="*/ 10937 h 20462"/>
              <a:gd name="connsiteX1" fmla="*/ 1314450 w 2886075"/>
              <a:gd name="connsiteY1" fmla="*/ 20462 h 20462"/>
              <a:gd name="connsiteX2" fmla="*/ 2019300 w 2886075"/>
              <a:gd name="connsiteY2" fmla="*/ 1412 h 20462"/>
              <a:gd name="connsiteX3" fmla="*/ 2886075 w 2886075"/>
              <a:gd name="connsiteY3" fmla="*/ 1412 h 20462"/>
              <a:gd name="connsiteX0" fmla="*/ 0 w 2886075"/>
              <a:gd name="connsiteY0" fmla="*/ 9525 h 19050"/>
              <a:gd name="connsiteX1" fmla="*/ 1314450 w 2886075"/>
              <a:gd name="connsiteY1" fmla="*/ 19050 h 19050"/>
              <a:gd name="connsiteX2" fmla="*/ 2019300 w 2886075"/>
              <a:gd name="connsiteY2" fmla="*/ 19050 h 19050"/>
              <a:gd name="connsiteX3" fmla="*/ 2886075 w 2886075"/>
              <a:gd name="connsiteY3" fmla="*/ 0 h 19050"/>
            </a:gdLst>
            <a:ahLst/>
            <a:cxnLst>
              <a:cxn ang="0">
                <a:pos x="connsiteX0" y="connsiteY0"/>
              </a:cxn>
              <a:cxn ang="0">
                <a:pos x="connsiteX1" y="connsiteY1"/>
              </a:cxn>
              <a:cxn ang="0">
                <a:pos x="connsiteX2" y="connsiteY2"/>
              </a:cxn>
              <a:cxn ang="0">
                <a:pos x="connsiteX3" y="connsiteY3"/>
              </a:cxn>
            </a:cxnLst>
            <a:rect l="l" t="t" r="r" b="b"/>
            <a:pathLst>
              <a:path w="2886075" h="19050">
                <a:moveTo>
                  <a:pt x="0" y="9525"/>
                </a:moveTo>
                <a:lnTo>
                  <a:pt x="1314450" y="19050"/>
                </a:lnTo>
                <a:lnTo>
                  <a:pt x="2019300" y="19050"/>
                </a:lnTo>
                <a:cubicBezTo>
                  <a:pt x="2281237" y="15875"/>
                  <a:pt x="2597150" y="0"/>
                  <a:pt x="2886075" y="0"/>
                </a:cubicBezTo>
              </a:path>
            </a:pathLst>
          </a:cu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nvGrpSpPr>
          <p:cNvPr id="111" name="Group 126"/>
          <p:cNvGrpSpPr>
            <a:grpSpLocks/>
          </p:cNvGrpSpPr>
          <p:nvPr/>
        </p:nvGrpSpPr>
        <p:grpSpPr bwMode="auto">
          <a:xfrm>
            <a:off x="6115210" y="304173"/>
            <a:ext cx="3276600" cy="1870075"/>
            <a:chOff x="3696" y="480"/>
            <a:chExt cx="2064" cy="1178"/>
          </a:xfrm>
        </p:grpSpPr>
        <p:pic>
          <p:nvPicPr>
            <p:cNvPr id="112" name="Picture 28" descr="配分図"/>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6" y="480"/>
              <a:ext cx="2064"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Text Box 123"/>
            <p:cNvSpPr txBox="1">
              <a:spLocks noChangeArrowheads="1"/>
            </p:cNvSpPr>
            <p:nvPr/>
          </p:nvSpPr>
          <p:spPr bwMode="auto">
            <a:xfrm>
              <a:off x="5231" y="1096"/>
              <a:ext cx="478" cy="58"/>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36000" tIns="0" rIns="36000" bIns="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30000"/>
                </a:spcBef>
                <a:buFontTx/>
                <a:buNone/>
              </a:pPr>
              <a:r>
                <a:rPr lang="ja-JP" altLang="en-US" sz="600" dirty="0">
                  <a:solidFill>
                    <a:prstClr val="black"/>
                  </a:solidFill>
                  <a:latin typeface="Arial" charset="0"/>
                  <a:ea typeface="ＭＳ ゴシック" pitchFamily="49" charset="-128"/>
                </a:rPr>
                <a:t>市道杉野印田線橋梁</a:t>
              </a:r>
            </a:p>
          </p:txBody>
        </p:sp>
        <p:sp>
          <p:nvSpPr>
            <p:cNvPr id="115" name="Text Box 124"/>
            <p:cNvSpPr txBox="1">
              <a:spLocks noChangeArrowheads="1"/>
            </p:cNvSpPr>
            <p:nvPr/>
          </p:nvSpPr>
          <p:spPr bwMode="auto">
            <a:xfrm>
              <a:off x="5148" y="1309"/>
              <a:ext cx="400" cy="254"/>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2000" tIns="36000" rIns="0" bIns="36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30000"/>
                </a:spcBef>
                <a:buFontTx/>
                <a:buNone/>
              </a:pPr>
              <a:r>
                <a:rPr lang="en-US" altLang="ja-JP" sz="600">
                  <a:solidFill>
                    <a:prstClr val="black"/>
                  </a:solidFill>
                  <a:latin typeface="Arial" charset="0"/>
                  <a:ea typeface="ＭＳ ゴシック" pitchFamily="49" charset="-128"/>
                </a:rPr>
                <a:t>■</a:t>
              </a:r>
              <a:r>
                <a:rPr lang="ja-JP" altLang="en-US" sz="600">
                  <a:solidFill>
                    <a:prstClr val="black"/>
                  </a:solidFill>
                  <a:latin typeface="Arial" charset="0"/>
                  <a:ea typeface="ＭＳ ゴシック" pitchFamily="49" charset="-128"/>
                </a:rPr>
                <a:t>：分水地点</a:t>
              </a:r>
            </a:p>
            <a:p>
              <a:pPr eaLnBrk="1" hangingPunct="1">
                <a:spcBef>
                  <a:spcPct val="30000"/>
                </a:spcBef>
                <a:buFontTx/>
                <a:buNone/>
              </a:pPr>
              <a:r>
                <a:rPr lang="ja-JP" altLang="en-US" sz="600">
                  <a:solidFill>
                    <a:prstClr val="black"/>
                  </a:solidFill>
                  <a:latin typeface="Arial" charset="0"/>
                  <a:ea typeface="ＭＳ ゴシック" pitchFamily="49" charset="-128"/>
                </a:rPr>
                <a:t>●：主要地点</a:t>
              </a:r>
            </a:p>
            <a:p>
              <a:pPr eaLnBrk="1" hangingPunct="1">
                <a:spcBef>
                  <a:spcPct val="30000"/>
                </a:spcBef>
                <a:buFontTx/>
                <a:buNone/>
              </a:pPr>
              <a:r>
                <a:rPr lang="ja-JP" altLang="en-US" sz="600">
                  <a:solidFill>
                    <a:prstClr val="black"/>
                  </a:solidFill>
                  <a:latin typeface="Arial" charset="0"/>
                  <a:ea typeface="ＭＳ ゴシック" pitchFamily="49" charset="-128"/>
                </a:rPr>
                <a:t>単位：ｍ</a:t>
              </a:r>
              <a:r>
                <a:rPr lang="en-US" altLang="ja-JP" sz="600">
                  <a:solidFill>
                    <a:prstClr val="black"/>
                  </a:solidFill>
                  <a:latin typeface="Arial" charset="0"/>
                  <a:ea typeface="ＭＳ ゴシック" pitchFamily="49" charset="-128"/>
                </a:rPr>
                <a:t>3</a:t>
              </a:r>
              <a:r>
                <a:rPr lang="ja-JP" altLang="en-US" sz="600">
                  <a:solidFill>
                    <a:prstClr val="black"/>
                  </a:solidFill>
                  <a:latin typeface="Arial" charset="0"/>
                  <a:ea typeface="ＭＳ ゴシック" pitchFamily="49" charset="-128"/>
                </a:rPr>
                <a:t>／</a:t>
              </a:r>
              <a:r>
                <a:rPr lang="en-US" altLang="ja-JP" sz="600">
                  <a:solidFill>
                    <a:prstClr val="black"/>
                  </a:solidFill>
                  <a:latin typeface="Arial" charset="0"/>
                  <a:ea typeface="ＭＳ ゴシック" pitchFamily="49" charset="-128"/>
                </a:rPr>
                <a:t>s</a:t>
              </a:r>
            </a:p>
          </p:txBody>
        </p:sp>
      </p:grpSp>
      <p:sp>
        <p:nvSpPr>
          <p:cNvPr id="116" name="AutoShape 29"/>
          <p:cNvSpPr>
            <a:spLocks noChangeArrowheads="1"/>
          </p:cNvSpPr>
          <p:nvPr/>
        </p:nvSpPr>
        <p:spPr bwMode="auto">
          <a:xfrm>
            <a:off x="8018721" y="166044"/>
            <a:ext cx="1438078" cy="324445"/>
          </a:xfrm>
          <a:prstGeom prst="roundRect">
            <a:avLst>
              <a:gd name="adj" fmla="val 16667"/>
            </a:avLst>
          </a:prstGeom>
          <a:solidFill>
            <a:schemeClr val="bg1"/>
          </a:solidFill>
          <a:ln w="12700">
            <a:solidFill>
              <a:schemeClr val="tx1"/>
            </a:solidFill>
            <a:round/>
            <a:headEnd/>
            <a:tailEnd/>
          </a:ln>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30000"/>
              </a:spcBef>
              <a:buFontTx/>
              <a:buNone/>
            </a:pPr>
            <a:r>
              <a:rPr lang="ja-JP" altLang="en-US" sz="1800" dirty="0">
                <a:solidFill>
                  <a:prstClr val="black"/>
                </a:solidFill>
                <a:latin typeface="Arial" charset="0"/>
              </a:rPr>
              <a:t>流量配分図</a:t>
            </a:r>
          </a:p>
        </p:txBody>
      </p:sp>
      <p:sp>
        <p:nvSpPr>
          <p:cNvPr id="119" name="角丸四角形吹き出し 118"/>
          <p:cNvSpPr/>
          <p:nvPr/>
        </p:nvSpPr>
        <p:spPr bwMode="auto">
          <a:xfrm>
            <a:off x="6530975" y="166043"/>
            <a:ext cx="1361752" cy="276258"/>
          </a:xfrm>
          <a:prstGeom prst="wedgeRoundRectCallout">
            <a:avLst>
              <a:gd name="adj1" fmla="val 26080"/>
              <a:gd name="adj2" fmla="val 192131"/>
              <a:gd name="adj3" fmla="val 16667"/>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FF0000"/>
                </a:solidFill>
              </a:rPr>
              <a:t>Ａ　約</a:t>
            </a:r>
            <a:r>
              <a:rPr lang="en-US" altLang="ja-JP" sz="1400" dirty="0">
                <a:solidFill>
                  <a:srgbClr val="FF0000"/>
                </a:solidFill>
              </a:rPr>
              <a:t>2m3/s</a:t>
            </a:r>
            <a:endParaRPr lang="ja-JP" altLang="en-US" sz="1400" dirty="0">
              <a:solidFill>
                <a:prstClr val="white"/>
              </a:solidFill>
            </a:endParaRPr>
          </a:p>
        </p:txBody>
      </p:sp>
      <p:sp>
        <p:nvSpPr>
          <p:cNvPr id="3" name="円/楕円 2"/>
          <p:cNvSpPr/>
          <p:nvPr/>
        </p:nvSpPr>
        <p:spPr>
          <a:xfrm>
            <a:off x="6681192" y="166043"/>
            <a:ext cx="275704" cy="2762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角丸四角形吹き出し 122"/>
          <p:cNvSpPr/>
          <p:nvPr/>
        </p:nvSpPr>
        <p:spPr bwMode="auto">
          <a:xfrm>
            <a:off x="6688566" y="1097889"/>
            <a:ext cx="1117164" cy="276258"/>
          </a:xfrm>
          <a:prstGeom prst="wedgeRoundRectCallout">
            <a:avLst>
              <a:gd name="adj1" fmla="val 48231"/>
              <a:gd name="adj2" fmla="val -110640"/>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solidFill>
                  <a:srgbClr val="FF0000"/>
                </a:solidFill>
              </a:rPr>
              <a:t>B</a:t>
            </a:r>
            <a:r>
              <a:rPr lang="ja-JP" altLang="en-US" sz="1400" dirty="0">
                <a:solidFill>
                  <a:srgbClr val="FF0000"/>
                </a:solidFill>
              </a:rPr>
              <a:t>　約</a:t>
            </a:r>
            <a:r>
              <a:rPr lang="en-US" altLang="ja-JP" sz="1400" dirty="0">
                <a:solidFill>
                  <a:srgbClr val="FF0000"/>
                </a:solidFill>
              </a:rPr>
              <a:t>1m3/s</a:t>
            </a:r>
            <a:endParaRPr lang="ja-JP" altLang="en-US" sz="1400" dirty="0">
              <a:solidFill>
                <a:prstClr val="white"/>
              </a:solidFill>
            </a:endParaRPr>
          </a:p>
        </p:txBody>
      </p:sp>
      <p:sp>
        <p:nvSpPr>
          <p:cNvPr id="124" name="円/楕円 123"/>
          <p:cNvSpPr/>
          <p:nvPr/>
        </p:nvSpPr>
        <p:spPr>
          <a:xfrm>
            <a:off x="6753200" y="1100286"/>
            <a:ext cx="275704" cy="2762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5" name="角丸四角形吹き出し 124"/>
          <p:cNvSpPr/>
          <p:nvPr/>
        </p:nvSpPr>
        <p:spPr bwMode="auto">
          <a:xfrm>
            <a:off x="5313364" y="475870"/>
            <a:ext cx="2023269" cy="276258"/>
          </a:xfrm>
          <a:prstGeom prst="wedgeRoundRectCallout">
            <a:avLst>
              <a:gd name="adj1" fmla="val 48133"/>
              <a:gd name="adj2" fmla="val 73740"/>
              <a:gd name="adj3" fmla="val 16667"/>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rgbClr val="0000FF"/>
                </a:solidFill>
              </a:rPr>
              <a:t>暫定吐き口　約</a:t>
            </a:r>
            <a:r>
              <a:rPr lang="en-US" altLang="ja-JP" sz="1400" dirty="0">
                <a:solidFill>
                  <a:srgbClr val="0000FF"/>
                </a:solidFill>
              </a:rPr>
              <a:t>6m3/s</a:t>
            </a:r>
            <a:endParaRPr lang="ja-JP" altLang="en-US" sz="1400" dirty="0">
              <a:solidFill>
                <a:srgbClr val="0000FF"/>
              </a:solidFill>
            </a:endParaRPr>
          </a:p>
        </p:txBody>
      </p:sp>
      <p:sp>
        <p:nvSpPr>
          <p:cNvPr id="126" name="Oval 128"/>
          <p:cNvSpPr>
            <a:spLocks noChangeAspect="1" noChangeArrowheads="1"/>
          </p:cNvSpPr>
          <p:nvPr/>
        </p:nvSpPr>
        <p:spPr bwMode="auto">
          <a:xfrm>
            <a:off x="4135589" y="5398405"/>
            <a:ext cx="215844" cy="216071"/>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30000"/>
              </a:spcBef>
              <a:buFontTx/>
              <a:buNone/>
            </a:pPr>
            <a:endParaRPr lang="ja-JP" altLang="en-US" sz="1800">
              <a:solidFill>
                <a:prstClr val="black"/>
              </a:solidFill>
            </a:endParaRPr>
          </a:p>
        </p:txBody>
      </p:sp>
      <p:grpSp>
        <p:nvGrpSpPr>
          <p:cNvPr id="109" name="グループ化 120"/>
          <p:cNvGrpSpPr>
            <a:grpSpLocks/>
          </p:cNvGrpSpPr>
          <p:nvPr/>
        </p:nvGrpSpPr>
        <p:grpSpPr bwMode="auto">
          <a:xfrm>
            <a:off x="6001695" y="5351216"/>
            <a:ext cx="1516063" cy="636587"/>
            <a:chOff x="390765" y="1275485"/>
            <a:chExt cx="1515269" cy="636493"/>
          </a:xfrm>
          <a:solidFill>
            <a:srgbClr val="00FFCC"/>
          </a:solidFill>
        </p:grpSpPr>
        <p:sp>
          <p:nvSpPr>
            <p:cNvPr id="110" name="Oval 128"/>
            <p:cNvSpPr>
              <a:spLocks noChangeAspect="1" noChangeArrowheads="1"/>
            </p:cNvSpPr>
            <p:nvPr/>
          </p:nvSpPr>
          <p:spPr bwMode="auto">
            <a:xfrm>
              <a:off x="476441" y="1349526"/>
              <a:ext cx="215957" cy="216039"/>
            </a:xfrm>
            <a:prstGeom prst="ellipse">
              <a:avLst/>
            </a:prstGeom>
            <a:grpFill/>
            <a:ln w="22225" algn="ctr">
              <a:solidFill>
                <a:srgbClr val="FF0000"/>
              </a:solidFill>
              <a:round/>
              <a:headEnd/>
              <a:tailEnd/>
            </a:ln>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30000"/>
                </a:spcBef>
                <a:buFontTx/>
                <a:buNone/>
              </a:pPr>
              <a:endParaRPr lang="ja-JP" altLang="en-US" sz="1800">
                <a:solidFill>
                  <a:prstClr val="black"/>
                </a:solidFill>
              </a:endParaRPr>
            </a:p>
          </p:txBody>
        </p:sp>
        <p:sp>
          <p:nvSpPr>
            <p:cNvPr id="113" name="角丸四角形吹き出し 112"/>
            <p:cNvSpPr/>
            <p:nvPr/>
          </p:nvSpPr>
          <p:spPr>
            <a:xfrm>
              <a:off x="390765" y="1275485"/>
              <a:ext cx="1515269" cy="636493"/>
            </a:xfrm>
            <a:prstGeom prst="wedgeRoundRectCallout">
              <a:avLst>
                <a:gd name="adj1" fmla="val -46572"/>
                <a:gd name="adj2" fmla="val -353793"/>
                <a:gd name="adj3" fmla="val 16667"/>
              </a:avLst>
            </a:prstGeom>
            <a:grpFill/>
            <a:ln>
              <a:solidFill>
                <a:srgbClr val="00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prstClr val="black"/>
                  </a:solidFill>
                </a:rPr>
                <a:t>Ｃ　接続調整中</a:t>
              </a:r>
              <a:endParaRPr lang="en-US" altLang="ja-JP" sz="1400" dirty="0">
                <a:solidFill>
                  <a:prstClr val="black"/>
                </a:solidFill>
              </a:endParaRPr>
            </a:p>
            <a:p>
              <a:pPr algn="ctr">
                <a:defRPr/>
              </a:pPr>
              <a:r>
                <a:rPr lang="ja-JP" altLang="en-US" sz="1400" dirty="0">
                  <a:solidFill>
                    <a:prstClr val="black"/>
                  </a:solidFill>
                </a:rPr>
                <a:t>（新金屋地内）</a:t>
              </a:r>
            </a:p>
          </p:txBody>
        </p:sp>
      </p:grpSp>
      <p:sp>
        <p:nvSpPr>
          <p:cNvPr id="117" name="Oval 128"/>
          <p:cNvSpPr>
            <a:spLocks noChangeAspect="1" noChangeArrowheads="1"/>
          </p:cNvSpPr>
          <p:nvPr/>
        </p:nvSpPr>
        <p:spPr bwMode="auto">
          <a:xfrm>
            <a:off x="6104022" y="5419305"/>
            <a:ext cx="277950" cy="278242"/>
          </a:xfrm>
          <a:prstGeom prst="ellipse">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30000"/>
              </a:spcBef>
              <a:buFontTx/>
              <a:buNone/>
            </a:pPr>
            <a:endParaRPr lang="ja-JP" altLang="en-US" sz="1800">
              <a:solidFill>
                <a:prstClr val="black"/>
              </a:solidFill>
            </a:endParaRPr>
          </a:p>
        </p:txBody>
      </p:sp>
      <p:sp>
        <p:nvSpPr>
          <p:cNvPr id="120" name="Freeform 89"/>
          <p:cNvSpPr>
            <a:spLocks/>
          </p:cNvSpPr>
          <p:nvPr/>
        </p:nvSpPr>
        <p:spPr bwMode="auto">
          <a:xfrm rot="1304447" flipH="1" flipV="1">
            <a:off x="6185728" y="3466586"/>
            <a:ext cx="278539" cy="304374"/>
          </a:xfrm>
          <a:custGeom>
            <a:avLst/>
            <a:gdLst>
              <a:gd name="T0" fmla="*/ 0 w 39"/>
              <a:gd name="T1" fmla="*/ 0 h 132"/>
              <a:gd name="T2" fmla="*/ 2147483647 w 39"/>
              <a:gd name="T3" fmla="*/ 2147483647 h 132"/>
              <a:gd name="T4" fmla="*/ 0 60000 65536"/>
              <a:gd name="T5" fmla="*/ 0 60000 65536"/>
              <a:gd name="T6" fmla="*/ 0 w 39"/>
              <a:gd name="T7" fmla="*/ 0 h 132"/>
              <a:gd name="T8" fmla="*/ 39 w 39"/>
              <a:gd name="T9" fmla="*/ 132 h 132"/>
            </a:gdLst>
            <a:ahLst/>
            <a:cxnLst>
              <a:cxn ang="T4">
                <a:pos x="T0" y="T1"/>
              </a:cxn>
              <a:cxn ang="T5">
                <a:pos x="T2" y="T3"/>
              </a:cxn>
            </a:cxnLst>
            <a:rect l="T6" t="T7" r="T8" b="T9"/>
            <a:pathLst>
              <a:path w="39" h="132">
                <a:moveTo>
                  <a:pt x="0" y="0"/>
                </a:moveTo>
                <a:lnTo>
                  <a:pt x="39" y="132"/>
                </a:lnTo>
              </a:path>
            </a:pathLst>
          </a:custGeom>
          <a:noFill/>
          <a:ln w="76200">
            <a:solidFill>
              <a:srgbClr val="0099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21" name="角丸四角形吹き出し 120"/>
          <p:cNvSpPr/>
          <p:nvPr/>
        </p:nvSpPr>
        <p:spPr bwMode="auto">
          <a:xfrm>
            <a:off x="7164606" y="1588807"/>
            <a:ext cx="1387417" cy="339025"/>
          </a:xfrm>
          <a:prstGeom prst="wedgeRoundRectCallout">
            <a:avLst>
              <a:gd name="adj1" fmla="val 18619"/>
              <a:gd name="adj2" fmla="val -251856"/>
              <a:gd name="adj3" fmla="val 16667"/>
            </a:avLst>
          </a:prstGeom>
          <a:solidFill>
            <a:srgbClr val="00CC99"/>
          </a:solidFill>
          <a:ln>
            <a:solidFill>
              <a:srgbClr val="0099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solidFill>
                  <a:prstClr val="black"/>
                </a:solidFill>
              </a:rPr>
              <a:t>C</a:t>
            </a:r>
            <a:r>
              <a:rPr lang="ja-JP" altLang="en-US" sz="1400" dirty="0">
                <a:solidFill>
                  <a:prstClr val="black"/>
                </a:solidFill>
              </a:rPr>
              <a:t>　</a:t>
            </a:r>
            <a:r>
              <a:rPr lang="en-US" altLang="ja-JP" sz="1400" dirty="0">
                <a:solidFill>
                  <a:prstClr val="black"/>
                </a:solidFill>
              </a:rPr>
              <a:t>1m3/s</a:t>
            </a:r>
            <a:r>
              <a:rPr lang="ja-JP" altLang="en-US" sz="1400" dirty="0">
                <a:solidFill>
                  <a:prstClr val="black"/>
                </a:solidFill>
              </a:rPr>
              <a:t>程度</a:t>
            </a:r>
          </a:p>
        </p:txBody>
      </p:sp>
      <p:sp>
        <p:nvSpPr>
          <p:cNvPr id="127" name="円/楕円 126"/>
          <p:cNvSpPr/>
          <p:nvPr/>
        </p:nvSpPr>
        <p:spPr>
          <a:xfrm>
            <a:off x="7241740" y="1613232"/>
            <a:ext cx="275704" cy="2762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7698384" y="5913912"/>
            <a:ext cx="278952" cy="186959"/>
          </a:xfrm>
          <a:prstGeom prst="rect">
            <a:avLst/>
          </a:prstGeom>
          <a:solidFill>
            <a:srgbClr val="009900">
              <a:alpha val="30000"/>
            </a:srgb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rgbClr val="FF0000"/>
              </a:solidFill>
            </a:endParaRPr>
          </a:p>
        </p:txBody>
      </p:sp>
      <p:sp>
        <p:nvSpPr>
          <p:cNvPr id="129" name="Text Box 194"/>
          <p:cNvSpPr txBox="1">
            <a:spLocks noChangeArrowheads="1"/>
          </p:cNvSpPr>
          <p:nvPr/>
        </p:nvSpPr>
        <p:spPr bwMode="auto">
          <a:xfrm>
            <a:off x="405882" y="4417475"/>
            <a:ext cx="3393799" cy="2289713"/>
          </a:xfrm>
          <a:prstGeom prst="rect">
            <a:avLst/>
          </a:prstGeom>
          <a:solidFill>
            <a:srgbClr val="FFFFFF"/>
          </a:solidFill>
          <a:ln w="25400">
            <a:solidFill>
              <a:srgbClr val="FF0000"/>
            </a:solidFill>
            <a:miter lim="800000"/>
            <a:headEnd/>
            <a:tailEnd/>
          </a:ln>
          <a:extLst/>
        </p:spPr>
        <p:txBody>
          <a:bodyPr lIns="74295" tIns="8890" rIns="74295" bIns="8890"/>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ts val="2000"/>
              </a:lnSpc>
              <a:spcBef>
                <a:spcPct val="0"/>
              </a:spcBef>
              <a:buNone/>
            </a:pPr>
            <a:r>
              <a:rPr lang="ja-JP" altLang="en-US" sz="1400" dirty="0">
                <a:solidFill>
                  <a:srgbClr val="0000FF"/>
                </a:solidFill>
                <a:latin typeface="Times New Roman" pitchFamily="18" charset="0"/>
              </a:rPr>
              <a:t>魚津港暫定吐口　約６</a:t>
            </a:r>
            <a:r>
              <a:rPr lang="en-US" altLang="ja-JP" sz="1400" dirty="0">
                <a:solidFill>
                  <a:srgbClr val="0000FF"/>
                </a:solidFill>
                <a:latin typeface="Times New Roman" pitchFamily="18" charset="0"/>
              </a:rPr>
              <a:t>m3/s</a:t>
            </a:r>
            <a:r>
              <a:rPr lang="ja-JP" altLang="en-US" sz="1400" dirty="0">
                <a:solidFill>
                  <a:srgbClr val="0000FF"/>
                </a:solidFill>
                <a:latin typeface="Times New Roman" pitchFamily="18" charset="0"/>
              </a:rPr>
              <a:t>（</a:t>
            </a:r>
            <a:r>
              <a:rPr lang="en-US" altLang="ja-JP" sz="1400" dirty="0">
                <a:solidFill>
                  <a:srgbClr val="0000FF"/>
                </a:solidFill>
                <a:latin typeface="Times New Roman" pitchFamily="18" charset="0"/>
              </a:rPr>
              <a:t>H19</a:t>
            </a:r>
            <a:r>
              <a:rPr lang="ja-JP" altLang="en-US" sz="1400" dirty="0">
                <a:solidFill>
                  <a:srgbClr val="0000FF"/>
                </a:solidFill>
                <a:latin typeface="Times New Roman" pitchFamily="18" charset="0"/>
              </a:rPr>
              <a:t>施工済み）</a:t>
            </a:r>
            <a:endParaRPr lang="en-US" altLang="ja-JP" sz="1400" dirty="0">
              <a:solidFill>
                <a:srgbClr val="0000FF"/>
              </a:solidFill>
              <a:latin typeface="Times New Roman" pitchFamily="18" charset="0"/>
            </a:endParaRPr>
          </a:p>
          <a:p>
            <a:pPr eaLnBrk="1" hangingPunct="1">
              <a:lnSpc>
                <a:spcPts val="2000"/>
              </a:lnSpc>
              <a:spcBef>
                <a:spcPct val="0"/>
              </a:spcBef>
              <a:buNone/>
            </a:pPr>
            <a:r>
              <a:rPr lang="ja-JP" altLang="en-US" sz="1400" dirty="0">
                <a:solidFill>
                  <a:srgbClr val="FF0000"/>
                </a:solidFill>
                <a:latin typeface="Times New Roman" pitchFamily="18" charset="0"/>
              </a:rPr>
              <a:t>Ａ　雨水排水Ａ　　約２</a:t>
            </a:r>
            <a:r>
              <a:rPr lang="en-US" altLang="ja-JP" sz="1400" dirty="0">
                <a:solidFill>
                  <a:srgbClr val="FF0000"/>
                </a:solidFill>
                <a:latin typeface="Times New Roman" pitchFamily="18" charset="0"/>
              </a:rPr>
              <a:t>m3/s</a:t>
            </a:r>
            <a:r>
              <a:rPr lang="ja-JP" altLang="en-US" sz="1400" dirty="0">
                <a:solidFill>
                  <a:srgbClr val="FF0000"/>
                </a:solidFill>
                <a:latin typeface="Times New Roman" pitchFamily="18" charset="0"/>
              </a:rPr>
              <a:t>（</a:t>
            </a:r>
            <a:r>
              <a:rPr lang="en-US" altLang="ja-JP" sz="1400" dirty="0">
                <a:solidFill>
                  <a:srgbClr val="FF0000"/>
                </a:solidFill>
                <a:latin typeface="Times New Roman" pitchFamily="18" charset="0"/>
              </a:rPr>
              <a:t>H22</a:t>
            </a:r>
            <a:r>
              <a:rPr lang="ja-JP" altLang="en-US" sz="1400" dirty="0">
                <a:solidFill>
                  <a:srgbClr val="FF0000"/>
                </a:solidFill>
                <a:latin typeface="Times New Roman" pitchFamily="18" charset="0"/>
              </a:rPr>
              <a:t>接続済）</a:t>
            </a:r>
            <a:endParaRPr lang="en-US" altLang="ja-JP" sz="1400" dirty="0">
              <a:solidFill>
                <a:srgbClr val="FF0000"/>
              </a:solidFill>
              <a:latin typeface="Times New Roman" pitchFamily="18" charset="0"/>
            </a:endParaRPr>
          </a:p>
          <a:p>
            <a:pPr eaLnBrk="1" hangingPunct="1">
              <a:lnSpc>
                <a:spcPts val="2000"/>
              </a:lnSpc>
              <a:spcBef>
                <a:spcPct val="0"/>
              </a:spcBef>
              <a:buNone/>
            </a:pPr>
            <a:r>
              <a:rPr lang="ja-JP" altLang="en-US" sz="1400" dirty="0">
                <a:solidFill>
                  <a:srgbClr val="FF0000"/>
                </a:solidFill>
                <a:latin typeface="Times New Roman" pitchFamily="18" charset="0"/>
              </a:rPr>
              <a:t>Ｂ　雨水排水Ｂ　　約１</a:t>
            </a:r>
            <a:r>
              <a:rPr lang="en-US" altLang="ja-JP" sz="1400" dirty="0">
                <a:solidFill>
                  <a:srgbClr val="FF0000"/>
                </a:solidFill>
                <a:latin typeface="Times New Roman" pitchFamily="18" charset="0"/>
              </a:rPr>
              <a:t>m3/s</a:t>
            </a:r>
            <a:r>
              <a:rPr lang="ja-JP" altLang="en-US" sz="1400" dirty="0">
                <a:solidFill>
                  <a:srgbClr val="FF0000"/>
                </a:solidFill>
                <a:latin typeface="Times New Roman" pitchFamily="18" charset="0"/>
              </a:rPr>
              <a:t>（</a:t>
            </a:r>
            <a:r>
              <a:rPr lang="en-US" altLang="ja-JP" sz="1400" dirty="0">
                <a:solidFill>
                  <a:srgbClr val="FF0000"/>
                </a:solidFill>
                <a:latin typeface="Times New Roman" pitchFamily="18" charset="0"/>
              </a:rPr>
              <a:t>H29</a:t>
            </a:r>
            <a:r>
              <a:rPr lang="ja-JP" altLang="en-US" sz="1400" dirty="0">
                <a:solidFill>
                  <a:srgbClr val="FF0000"/>
                </a:solidFill>
                <a:latin typeface="Times New Roman" pitchFamily="18" charset="0"/>
              </a:rPr>
              <a:t>接続予定）</a:t>
            </a:r>
            <a:endParaRPr lang="en-US" altLang="ja-JP" sz="1400" dirty="0">
              <a:solidFill>
                <a:srgbClr val="FF0000"/>
              </a:solidFill>
              <a:latin typeface="Times New Roman" pitchFamily="18" charset="0"/>
            </a:endParaRPr>
          </a:p>
          <a:p>
            <a:pPr eaLnBrk="1" hangingPunct="1">
              <a:lnSpc>
                <a:spcPts val="2000"/>
              </a:lnSpc>
              <a:spcBef>
                <a:spcPct val="0"/>
              </a:spcBef>
              <a:buNone/>
            </a:pPr>
            <a:r>
              <a:rPr lang="ja-JP" altLang="en-US" sz="1400" dirty="0">
                <a:solidFill>
                  <a:prstClr val="black"/>
                </a:solidFill>
                <a:latin typeface="Times New Roman" pitchFamily="18" charset="0"/>
              </a:rPr>
              <a:t>Ｃ　雨水排水Ｃ　　約１</a:t>
            </a:r>
            <a:r>
              <a:rPr lang="en-US" altLang="ja-JP" sz="1400" dirty="0">
                <a:solidFill>
                  <a:prstClr val="black"/>
                </a:solidFill>
                <a:latin typeface="Times New Roman" pitchFamily="18" charset="0"/>
              </a:rPr>
              <a:t>m3/s</a:t>
            </a:r>
            <a:r>
              <a:rPr lang="ja-JP" altLang="en-US" sz="1400" dirty="0">
                <a:solidFill>
                  <a:prstClr val="black"/>
                </a:solidFill>
                <a:latin typeface="Times New Roman" pitchFamily="18" charset="0"/>
              </a:rPr>
              <a:t>（接続調整中）</a:t>
            </a:r>
            <a:endParaRPr lang="en-US" altLang="ja-JP" sz="1400" dirty="0">
              <a:solidFill>
                <a:prstClr val="black"/>
              </a:solidFill>
              <a:latin typeface="Times New Roman" pitchFamily="18" charset="0"/>
            </a:endParaRPr>
          </a:p>
          <a:p>
            <a:pPr eaLnBrk="1" hangingPunct="1">
              <a:lnSpc>
                <a:spcPts val="2000"/>
              </a:lnSpc>
              <a:spcBef>
                <a:spcPct val="0"/>
              </a:spcBef>
              <a:buNone/>
            </a:pPr>
            <a:r>
              <a:rPr lang="ja-JP" altLang="en-US" sz="1400" dirty="0">
                <a:solidFill>
                  <a:srgbClr val="FF0000"/>
                </a:solidFill>
                <a:latin typeface="Times New Roman" pitchFamily="18" charset="0"/>
              </a:rPr>
              <a:t>⇒暫定吐口排水量＞雨水排水量</a:t>
            </a:r>
            <a:endParaRPr lang="en-US" altLang="ja-JP" sz="1400" dirty="0">
              <a:solidFill>
                <a:srgbClr val="FF0000"/>
              </a:solidFill>
              <a:latin typeface="Times New Roman" pitchFamily="18" charset="0"/>
            </a:endParaRPr>
          </a:p>
          <a:p>
            <a:pPr eaLnBrk="1" hangingPunct="1">
              <a:lnSpc>
                <a:spcPts val="2000"/>
              </a:lnSpc>
              <a:spcBef>
                <a:spcPct val="0"/>
              </a:spcBef>
              <a:buNone/>
            </a:pPr>
            <a:endParaRPr lang="en-US" altLang="ja-JP" sz="1400" dirty="0">
              <a:solidFill>
                <a:srgbClr val="FF0000"/>
              </a:solidFill>
              <a:latin typeface="Times New Roman" pitchFamily="18" charset="0"/>
            </a:endParaRPr>
          </a:p>
          <a:p>
            <a:pPr eaLnBrk="1" hangingPunct="1">
              <a:lnSpc>
                <a:spcPts val="2000"/>
              </a:lnSpc>
              <a:spcBef>
                <a:spcPct val="0"/>
              </a:spcBef>
              <a:buNone/>
            </a:pPr>
            <a:r>
              <a:rPr lang="ja-JP" altLang="en-US" sz="1400" dirty="0">
                <a:solidFill>
                  <a:srgbClr val="FF0000"/>
                </a:solidFill>
                <a:latin typeface="Times New Roman" pitchFamily="18" charset="0"/>
              </a:rPr>
              <a:t>雨水排水Ｃ接続後、鉄道上流部と</a:t>
            </a:r>
            <a:endParaRPr lang="en-US" altLang="ja-JP" sz="1400" dirty="0">
              <a:solidFill>
                <a:srgbClr val="FF0000"/>
              </a:solidFill>
              <a:latin typeface="Times New Roman" pitchFamily="18" charset="0"/>
            </a:endParaRPr>
          </a:p>
          <a:p>
            <a:pPr eaLnBrk="1" hangingPunct="1">
              <a:lnSpc>
                <a:spcPts val="2000"/>
              </a:lnSpc>
              <a:spcBef>
                <a:spcPct val="0"/>
              </a:spcBef>
              <a:buNone/>
            </a:pPr>
            <a:r>
              <a:rPr lang="ja-JP" altLang="en-US" sz="1400" dirty="0">
                <a:solidFill>
                  <a:srgbClr val="FF0000"/>
                </a:solidFill>
                <a:latin typeface="Times New Roman" pitchFamily="18" charset="0"/>
              </a:rPr>
              <a:t>魚津港付近の放水路整備を同時期に　　　進めたい　　</a:t>
            </a:r>
            <a:endParaRPr lang="en-US" altLang="ja-JP" sz="1400" dirty="0">
              <a:solidFill>
                <a:srgbClr val="FF0000"/>
              </a:solidFill>
              <a:latin typeface="Times New Roman" pitchFamily="18" charset="0"/>
            </a:endParaRPr>
          </a:p>
        </p:txBody>
      </p:sp>
      <p:sp>
        <p:nvSpPr>
          <p:cNvPr id="130" name="Oval 128"/>
          <p:cNvSpPr>
            <a:spLocks noChangeAspect="1" noChangeArrowheads="1"/>
          </p:cNvSpPr>
          <p:nvPr/>
        </p:nvSpPr>
        <p:spPr bwMode="auto">
          <a:xfrm>
            <a:off x="436410" y="4689843"/>
            <a:ext cx="215844" cy="216071"/>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30000"/>
              </a:spcBef>
              <a:buFontTx/>
              <a:buNone/>
            </a:pPr>
            <a:endParaRPr lang="ja-JP" altLang="en-US" sz="1800">
              <a:solidFill>
                <a:prstClr val="black"/>
              </a:solidFill>
            </a:endParaRPr>
          </a:p>
        </p:txBody>
      </p:sp>
      <p:sp>
        <p:nvSpPr>
          <p:cNvPr id="131" name="Oval 128"/>
          <p:cNvSpPr>
            <a:spLocks noChangeAspect="1" noChangeArrowheads="1"/>
          </p:cNvSpPr>
          <p:nvPr/>
        </p:nvSpPr>
        <p:spPr bwMode="auto">
          <a:xfrm>
            <a:off x="422347" y="4951109"/>
            <a:ext cx="215844" cy="216071"/>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30000"/>
              </a:spcBef>
              <a:buFontTx/>
              <a:buNone/>
            </a:pPr>
            <a:endParaRPr lang="ja-JP" altLang="en-US" sz="1800">
              <a:solidFill>
                <a:prstClr val="black"/>
              </a:solidFill>
            </a:endParaRPr>
          </a:p>
        </p:txBody>
      </p:sp>
      <p:sp>
        <p:nvSpPr>
          <p:cNvPr id="132" name="Oval 128"/>
          <p:cNvSpPr>
            <a:spLocks noChangeAspect="1" noChangeArrowheads="1"/>
          </p:cNvSpPr>
          <p:nvPr/>
        </p:nvSpPr>
        <p:spPr bwMode="auto">
          <a:xfrm>
            <a:off x="425566" y="5229154"/>
            <a:ext cx="215844" cy="216071"/>
          </a:xfrm>
          <a:prstGeom prst="ellipse">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30000"/>
              </a:spcBef>
              <a:buFontTx/>
              <a:buNone/>
            </a:pPr>
            <a:endParaRPr lang="ja-JP" altLang="en-US" sz="1800">
              <a:solidFill>
                <a:prstClr val="black"/>
              </a:solidFill>
            </a:endParaRPr>
          </a:p>
        </p:txBody>
      </p:sp>
      <p:sp>
        <p:nvSpPr>
          <p:cNvPr id="8" name="正方形/長方形 7"/>
          <p:cNvSpPr/>
          <p:nvPr/>
        </p:nvSpPr>
        <p:spPr>
          <a:xfrm>
            <a:off x="436410" y="4689842"/>
            <a:ext cx="3081364" cy="237892"/>
          </a:xfrm>
          <a:prstGeom prst="rect">
            <a:avLst/>
          </a:prstGeom>
          <a:solidFill>
            <a:srgbClr val="FF66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FF0000"/>
              </a:solidFill>
            </a:endParaRPr>
          </a:p>
        </p:txBody>
      </p:sp>
      <p:sp>
        <p:nvSpPr>
          <p:cNvPr id="133" name="正方形/長方形 132"/>
          <p:cNvSpPr/>
          <p:nvPr/>
        </p:nvSpPr>
        <p:spPr>
          <a:xfrm>
            <a:off x="441507" y="4924050"/>
            <a:ext cx="3247843" cy="268663"/>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FF0000"/>
              </a:solidFill>
            </a:endParaRPr>
          </a:p>
        </p:txBody>
      </p:sp>
      <p:sp>
        <p:nvSpPr>
          <p:cNvPr id="134" name="正方形/長方形 133"/>
          <p:cNvSpPr/>
          <p:nvPr/>
        </p:nvSpPr>
        <p:spPr>
          <a:xfrm>
            <a:off x="420902" y="5204157"/>
            <a:ext cx="3317660" cy="268663"/>
          </a:xfrm>
          <a:prstGeom prst="rect">
            <a:avLst/>
          </a:prstGeom>
          <a:solidFill>
            <a:srgbClr val="00CC9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FF0000"/>
              </a:solidFill>
            </a:endParaRPr>
          </a:p>
        </p:txBody>
      </p:sp>
    </p:spTree>
    <p:extLst>
      <p:ext uri="{BB962C8B-B14F-4D97-AF65-F5344CB8AC3E}">
        <p14:creationId xmlns:p14="http://schemas.microsoft.com/office/powerpoint/2010/main" val="824059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フリーフォーム 34"/>
          <p:cNvSpPr/>
          <p:nvPr/>
        </p:nvSpPr>
        <p:spPr>
          <a:xfrm>
            <a:off x="406268" y="404763"/>
            <a:ext cx="9091953" cy="6421857"/>
          </a:xfrm>
          <a:custGeom>
            <a:avLst/>
            <a:gdLst>
              <a:gd name="connsiteX0" fmla="*/ 3396343 w 9666514"/>
              <a:gd name="connsiteY0" fmla="*/ 0 h 6574971"/>
              <a:gd name="connsiteX1" fmla="*/ 3396343 w 9666514"/>
              <a:gd name="connsiteY1" fmla="*/ 3280228 h 6574971"/>
              <a:gd name="connsiteX2" fmla="*/ 0 w 9666514"/>
              <a:gd name="connsiteY2" fmla="*/ 3280228 h 6574971"/>
              <a:gd name="connsiteX3" fmla="*/ 0 w 9666514"/>
              <a:gd name="connsiteY3" fmla="*/ 6574971 h 6574971"/>
              <a:gd name="connsiteX4" fmla="*/ 9666514 w 9666514"/>
              <a:gd name="connsiteY4" fmla="*/ 6574971 h 6574971"/>
              <a:gd name="connsiteX5" fmla="*/ 9666514 w 9666514"/>
              <a:gd name="connsiteY5" fmla="*/ 0 h 6574971"/>
              <a:gd name="connsiteX6" fmla="*/ 3396343 w 9666514"/>
              <a:gd name="connsiteY6" fmla="*/ 0 h 657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6514" h="6574971">
                <a:moveTo>
                  <a:pt x="3396343" y="0"/>
                </a:moveTo>
                <a:lnTo>
                  <a:pt x="3396343" y="3280228"/>
                </a:lnTo>
                <a:lnTo>
                  <a:pt x="0" y="3280228"/>
                </a:lnTo>
                <a:lnTo>
                  <a:pt x="0" y="6574971"/>
                </a:lnTo>
                <a:lnTo>
                  <a:pt x="9666514" y="6574971"/>
                </a:lnTo>
                <a:lnTo>
                  <a:pt x="9666514" y="0"/>
                </a:lnTo>
                <a:lnTo>
                  <a:pt x="3396343" y="0"/>
                </a:lnTo>
                <a:close/>
              </a:path>
            </a:pathLst>
          </a:custGeom>
          <a:solidFill>
            <a:srgbClr val="FFCCFF">
              <a:alpha val="20000"/>
            </a:srgbClr>
          </a:solidFill>
          <a:ln w="12700">
            <a:solidFill>
              <a:srgbClr val="FF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7389" tIns="43695" rIns="87389" bIns="43695" rtlCol="0" anchor="ctr"/>
          <a:lstStyle/>
          <a:p>
            <a:pPr algn="ctr"/>
            <a:endParaRPr lang="ja-JP" altLang="en-US">
              <a:solidFill>
                <a:prstClr val="white"/>
              </a:solidFill>
            </a:endParaRPr>
          </a:p>
        </p:txBody>
      </p:sp>
      <p:pic>
        <p:nvPicPr>
          <p:cNvPr id="1065"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2252" y="3755409"/>
            <a:ext cx="1352952" cy="1834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37"/>
          <p:cNvSpPr txBox="1">
            <a:spLocks noChangeArrowheads="1"/>
          </p:cNvSpPr>
          <p:nvPr/>
        </p:nvSpPr>
        <p:spPr bwMode="auto">
          <a:xfrm>
            <a:off x="389600" y="4998"/>
            <a:ext cx="9135400" cy="371008"/>
          </a:xfrm>
          <a:prstGeom prst="rect">
            <a:avLst/>
          </a:prstGeom>
          <a:gradFill flip="none" rotWithShape="1">
            <a:gsLst>
              <a:gs pos="15000">
                <a:srgbClr val="2D2D8A">
                  <a:lumMod val="40000"/>
                  <a:lumOff val="60000"/>
                </a:srgbClr>
              </a:gs>
              <a:gs pos="25000">
                <a:srgbClr val="2D2D8A">
                  <a:lumMod val="60000"/>
                  <a:lumOff val="40000"/>
                </a:srgbClr>
              </a:gs>
              <a:gs pos="60000">
                <a:srgbClr val="2D2D8A">
                  <a:lumMod val="50000"/>
                </a:srgbClr>
              </a:gs>
            </a:gsLst>
            <a:lin ang="13500000" scaled="1"/>
            <a:tileRect/>
          </a:gradFill>
          <a:ln w="19050">
            <a:solidFill>
              <a:srgbClr val="0000FF"/>
            </a:solidFill>
            <a:miter lim="800000"/>
            <a:headEnd/>
            <a:tailEnd/>
          </a:ln>
        </p:spPr>
        <p:txBody>
          <a:bodyPr wrap="square" lIns="91422" tIns="35993" rIns="91422" bIns="46790" anchor="ctr">
            <a:spAutoFit/>
          </a:bodyPr>
          <a:lstStyle/>
          <a:p>
            <a:pPr algn="ctr" fontAlgn="base">
              <a:spcBef>
                <a:spcPct val="50000"/>
              </a:spcBef>
              <a:spcAft>
                <a:spcPct val="0"/>
              </a:spcAft>
              <a:defRPr/>
            </a:pPr>
            <a:r>
              <a:rPr kumimoji="0" lang="ja-JP" altLang="en-US" b="1" i="1" kern="0" dirty="0">
                <a:solidFill>
                  <a:srgbClr val="FFFFFF"/>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緊急浸水対策計画策定の取組みについて</a:t>
            </a:r>
            <a:r>
              <a:rPr kumimoji="0" lang="ja-JP" altLang="en-US" b="1" kern="0" dirty="0">
                <a:solidFill>
                  <a:srgbClr val="FFFFFF"/>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　　　　　　</a:t>
            </a:r>
          </a:p>
        </p:txBody>
      </p:sp>
      <p:graphicFrame>
        <p:nvGraphicFramePr>
          <p:cNvPr id="13" name="オブジェクト 5"/>
          <p:cNvGraphicFramePr>
            <a:graphicFrameLocks noChangeAspect="1"/>
          </p:cNvGraphicFramePr>
          <p:nvPr>
            <p:extLst/>
          </p:nvPr>
        </p:nvGraphicFramePr>
        <p:xfrm>
          <a:off x="627709" y="7015887"/>
          <a:ext cx="3063875" cy="1444625"/>
        </p:xfrm>
        <a:graphic>
          <a:graphicData uri="http://schemas.openxmlformats.org/presentationml/2006/ole">
            <mc:AlternateContent xmlns:mc="http://schemas.openxmlformats.org/markup-compatibility/2006">
              <mc:Choice xmlns:v="urn:schemas-microsoft-com:vml" Requires="v">
                <p:oleObj spid="_x0000_s4134" name="ワークシート" r:id="rId6" imgW="3686043" imgH="1742961" progId="Excel.Sheet.8">
                  <p:embed/>
                </p:oleObj>
              </mc:Choice>
              <mc:Fallback>
                <p:oleObj name="ワークシート" r:id="rId6" imgW="3686043" imgH="1742961" progId="Excel.Sheet.8">
                  <p:embed/>
                  <p:pic>
                    <p:nvPicPr>
                      <p:cNvPr id="0" name=""/>
                      <p:cNvPicPr>
                        <a:picLocks noChangeAspect="1" noChangeArrowheads="1"/>
                      </p:cNvPicPr>
                      <p:nvPr/>
                    </p:nvPicPr>
                    <p:blipFill>
                      <a:blip r:embed="rId7"/>
                      <a:srcRect/>
                      <a:stretch>
                        <a:fillRect/>
                      </a:stretch>
                    </p:blipFill>
                    <p:spPr bwMode="auto">
                      <a:xfrm>
                        <a:off x="627709" y="7015887"/>
                        <a:ext cx="3063875" cy="1444625"/>
                      </a:xfrm>
                      <a:prstGeom prst="rect">
                        <a:avLst/>
                      </a:prstGeom>
                      <a:solidFill>
                        <a:schemeClr val="accent1"/>
                      </a:solidFill>
                      <a:ln>
                        <a:noFill/>
                      </a:ln>
                      <a:extLst/>
                    </p:spPr>
                  </p:pic>
                </p:oleObj>
              </mc:Fallback>
            </mc:AlternateContent>
          </a:graphicData>
        </a:graphic>
      </p:graphicFrame>
      <p:graphicFrame>
        <p:nvGraphicFramePr>
          <p:cNvPr id="14" name="オブジェクト 7"/>
          <p:cNvGraphicFramePr>
            <a:graphicFrameLocks noChangeAspect="1"/>
          </p:cNvGraphicFramePr>
          <p:nvPr>
            <p:extLst/>
          </p:nvPr>
        </p:nvGraphicFramePr>
        <p:xfrm>
          <a:off x="465829" y="1537434"/>
          <a:ext cx="2992738" cy="2032229"/>
        </p:xfrm>
        <a:graphic>
          <a:graphicData uri="http://schemas.openxmlformats.org/presentationml/2006/ole">
            <mc:AlternateContent xmlns:mc="http://schemas.openxmlformats.org/markup-compatibility/2006">
              <mc:Choice xmlns:v="urn:schemas-microsoft-com:vml" Requires="v">
                <p:oleObj spid="_x0000_s4135" name="ワークシート" r:id="rId9" imgW="4714787" imgH="3200333" progId="Excel.Sheet.8">
                  <p:embed/>
                </p:oleObj>
              </mc:Choice>
              <mc:Fallback>
                <p:oleObj name="ワークシート" r:id="rId9" imgW="4714787" imgH="3200333" progId="Excel.Shee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829" y="1537434"/>
                        <a:ext cx="2992738" cy="2032229"/>
                      </a:xfrm>
                      <a:prstGeom prst="rect">
                        <a:avLst/>
                      </a:prstGeom>
                      <a:noFill/>
                      <a:ln>
                        <a:noFill/>
                      </a:ln>
                      <a:extLst/>
                    </p:spPr>
                  </p:pic>
                </p:oleObj>
              </mc:Fallback>
            </mc:AlternateContent>
          </a:graphicData>
        </a:graphic>
      </p:graphicFrame>
      <p:sp>
        <p:nvSpPr>
          <p:cNvPr id="17" name="Text Box 37"/>
          <p:cNvSpPr txBox="1">
            <a:spLocks noChangeArrowheads="1"/>
          </p:cNvSpPr>
          <p:nvPr/>
        </p:nvSpPr>
        <p:spPr bwMode="auto">
          <a:xfrm>
            <a:off x="10100015" y="1820145"/>
            <a:ext cx="3130842" cy="317534"/>
          </a:xfrm>
          <a:prstGeom prst="rect">
            <a:avLst/>
          </a:prstGeom>
          <a:gradFill>
            <a:gsLst>
              <a:gs pos="0">
                <a:srgbClr val="00B0F0"/>
              </a:gs>
              <a:gs pos="100000">
                <a:srgbClr val="2D2D8A">
                  <a:lumMod val="75000"/>
                </a:srgbClr>
              </a:gs>
              <a:gs pos="100000">
                <a:srgbClr val="BBE0E3">
                  <a:shade val="100000"/>
                  <a:satMod val="115000"/>
                </a:srgbClr>
              </a:gs>
            </a:gsLst>
            <a:lin ang="5400000" scaled="0"/>
          </a:gradFill>
          <a:ln w="28575">
            <a:noFill/>
            <a:miter lim="800000"/>
            <a:headEnd/>
            <a:tailEnd/>
          </a:ln>
          <a:effectLst/>
          <a:scene3d>
            <a:camera prst="orthographicFront"/>
            <a:lightRig rig="threePt" dir="t"/>
          </a:scene3d>
          <a:sp3d>
            <a:bevelT w="63500" h="25400"/>
          </a:sp3d>
        </p:spPr>
        <p:txBody>
          <a:bodyPr wrap="square" lIns="91422" tIns="45710" rIns="91422" bIns="45710"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50000"/>
              </a:spcBef>
              <a:spcAft>
                <a:spcPct val="0"/>
              </a:spcAft>
              <a:defRPr/>
            </a:pPr>
            <a:r>
              <a:rPr lang="ja-JP" altLang="en-US" sz="1400" kern="0" dirty="0">
                <a:solidFill>
                  <a:srgbClr val="FFFFFF"/>
                </a:solidFill>
                <a:latin typeface="HGS創英角ｺﾞｼｯｸUB" pitchFamily="50" charset="-128"/>
                <a:ea typeface="HGS創英角ｺﾞｼｯｸUB" pitchFamily="50" charset="-128"/>
              </a:rPr>
              <a:t>緊急浸水対策計画策定事業</a:t>
            </a:r>
          </a:p>
        </p:txBody>
      </p:sp>
      <p:sp>
        <p:nvSpPr>
          <p:cNvPr id="24" name="角丸四角形 95"/>
          <p:cNvSpPr>
            <a:spLocks noChangeArrowheads="1"/>
          </p:cNvSpPr>
          <p:nvPr/>
        </p:nvSpPr>
        <p:spPr bwMode="auto">
          <a:xfrm>
            <a:off x="-19979" y="1211522"/>
            <a:ext cx="2364589" cy="432048"/>
          </a:xfrm>
          <a:prstGeom prst="roundRect">
            <a:avLst>
              <a:gd name="adj" fmla="val 5921"/>
            </a:avLst>
          </a:prstGeom>
          <a:noFill/>
          <a:ln w="19050" algn="ctr">
            <a:noFill/>
            <a:miter lim="800000"/>
            <a:headEnd/>
            <a:tailEnd/>
          </a:ln>
        </p:spPr>
        <p:txBody>
          <a:bodyPr lIns="35993" tIns="17997" rIns="35993" bIns="17997" anchor="ctr" anchorCtr="1"/>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lnSpc>
                <a:spcPct val="85000"/>
              </a:lnSpc>
              <a:spcBef>
                <a:spcPct val="0"/>
              </a:spcBef>
              <a:spcAft>
                <a:spcPct val="0"/>
              </a:spcAft>
              <a:buFontTx/>
              <a:buNone/>
              <a:defRPr/>
            </a:pPr>
            <a:r>
              <a:rPr lang="ja-JP" altLang="en-US" sz="1100" u="sng" dirty="0">
                <a:solidFill>
                  <a:prstClr val="black"/>
                </a:solidFill>
                <a:latin typeface="ＭＳ Ｐゴシック" charset="-128"/>
              </a:rPr>
              <a:t>○浸水対策の推進体制　　　　</a:t>
            </a:r>
          </a:p>
        </p:txBody>
      </p:sp>
      <p:sp>
        <p:nvSpPr>
          <p:cNvPr id="2" name="角丸四角形 1"/>
          <p:cNvSpPr/>
          <p:nvPr/>
        </p:nvSpPr>
        <p:spPr>
          <a:xfrm>
            <a:off x="3598442" y="396917"/>
            <a:ext cx="5824605" cy="30777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r>
              <a:rPr lang="ja-JP" altLang="en-US" sz="1500" u="sng" dirty="0">
                <a:solidFill>
                  <a:prstClr val="black"/>
                </a:solidFill>
                <a:effectLst>
                  <a:outerShdw blurRad="38100" dist="38100" dir="2700000" algn="tl">
                    <a:srgbClr val="000000">
                      <a:alpha val="43137"/>
                    </a:srgbClr>
                  </a:outerShdw>
                </a:effectLst>
              </a:rPr>
              <a:t>鴨川緊急浸水対策計画について</a:t>
            </a:r>
            <a:r>
              <a:rPr lang="ja-JP" altLang="en-US" sz="1500" b="1" u="sng" dirty="0">
                <a:solidFill>
                  <a:prstClr val="black"/>
                </a:solidFill>
                <a:effectLst>
                  <a:outerShdw blurRad="38100" dist="38100" dir="2700000" algn="tl">
                    <a:srgbClr val="000000">
                      <a:alpha val="43137"/>
                    </a:srgbClr>
                  </a:outerShdw>
                </a:effectLst>
              </a:rPr>
              <a:t>（平成</a:t>
            </a:r>
            <a:r>
              <a:rPr lang="en-US" altLang="ja-JP" sz="1500" b="1" u="sng" dirty="0">
                <a:solidFill>
                  <a:prstClr val="black"/>
                </a:solidFill>
                <a:effectLst>
                  <a:outerShdw blurRad="38100" dist="38100" dir="2700000" algn="tl">
                    <a:srgbClr val="000000">
                      <a:alpha val="43137"/>
                    </a:srgbClr>
                  </a:outerShdw>
                </a:effectLst>
              </a:rPr>
              <a:t>27</a:t>
            </a:r>
            <a:r>
              <a:rPr lang="ja-JP" altLang="en-US" sz="1500" b="1" u="sng" dirty="0">
                <a:solidFill>
                  <a:prstClr val="black"/>
                </a:solidFill>
                <a:effectLst>
                  <a:outerShdw blurRad="38100" dist="38100" dir="2700000" algn="tl">
                    <a:srgbClr val="000000">
                      <a:alpha val="43137"/>
                    </a:srgbClr>
                  </a:outerShdw>
                </a:effectLst>
              </a:rPr>
              <a:t>年内　策定予定</a:t>
            </a:r>
            <a:r>
              <a:rPr lang="en-US" altLang="ja-JP" sz="1500" b="1" u="sng" dirty="0">
                <a:solidFill>
                  <a:prstClr val="black"/>
                </a:solidFill>
                <a:effectLst>
                  <a:outerShdw blurRad="38100" dist="38100" dir="2700000" algn="tl">
                    <a:srgbClr val="000000">
                      <a:alpha val="43137"/>
                    </a:srgbClr>
                  </a:outerShdw>
                </a:effectLst>
              </a:rPr>
              <a:t>)</a:t>
            </a:r>
            <a:endParaRPr lang="ja-JP" altLang="en-US" sz="1100" b="1" u="sng" dirty="0">
              <a:solidFill>
                <a:prstClr val="black"/>
              </a:solidFill>
              <a:effectLst>
                <a:outerShdw blurRad="38100" dist="38100" dir="2700000" algn="tl">
                  <a:srgbClr val="000000">
                    <a:alpha val="43137"/>
                  </a:srgbClr>
                </a:outerShdw>
              </a:effectLst>
            </a:endParaRPr>
          </a:p>
        </p:txBody>
      </p:sp>
      <p:pic>
        <p:nvPicPr>
          <p:cNvPr id="1067" name="Picture 4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74958" y="3796574"/>
            <a:ext cx="1434375" cy="10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 name="グループ化 35"/>
          <p:cNvGrpSpPr/>
          <p:nvPr/>
        </p:nvGrpSpPr>
        <p:grpSpPr>
          <a:xfrm>
            <a:off x="10099906" y="3846759"/>
            <a:ext cx="756000" cy="148780"/>
            <a:chOff x="6002263" y="3165905"/>
            <a:chExt cx="756000" cy="148779"/>
          </a:xfrm>
        </p:grpSpPr>
        <p:sp>
          <p:nvSpPr>
            <p:cNvPr id="51" name="角丸四角形 50"/>
            <p:cNvSpPr/>
            <p:nvPr/>
          </p:nvSpPr>
          <p:spPr>
            <a:xfrm>
              <a:off x="6002373" y="3168982"/>
              <a:ext cx="288000" cy="144000"/>
            </a:xfrm>
            <a:prstGeom prst="roundRect">
              <a:avLst/>
            </a:prstGeom>
            <a:solidFill>
              <a:srgbClr val="FFFF99"/>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800" b="1" dirty="0">
                <a:solidFill>
                  <a:prstClr val="black"/>
                </a:solidFill>
              </a:endParaRPr>
            </a:p>
          </p:txBody>
        </p:sp>
        <p:sp>
          <p:nvSpPr>
            <p:cNvPr id="52" name="角丸四角形 51"/>
            <p:cNvSpPr/>
            <p:nvPr/>
          </p:nvSpPr>
          <p:spPr>
            <a:xfrm>
              <a:off x="6464896" y="3165905"/>
              <a:ext cx="288000" cy="144000"/>
            </a:xfrm>
            <a:prstGeom prst="roundRect">
              <a:avLst/>
            </a:prstGeom>
            <a:solidFill>
              <a:srgbClr val="CCC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800" b="1" dirty="0">
                <a:solidFill>
                  <a:prstClr val="black"/>
                </a:solidFill>
              </a:endParaRPr>
            </a:p>
          </p:txBody>
        </p:sp>
        <p:sp>
          <p:nvSpPr>
            <p:cNvPr id="50" name="正方形/長方形 49"/>
            <p:cNvSpPr/>
            <p:nvPr/>
          </p:nvSpPr>
          <p:spPr>
            <a:xfrm>
              <a:off x="6274292" y="3170103"/>
              <a:ext cx="252000" cy="143999"/>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
          <p:nvSpPr>
            <p:cNvPr id="41" name="角丸四角形 40"/>
            <p:cNvSpPr/>
            <p:nvPr/>
          </p:nvSpPr>
          <p:spPr>
            <a:xfrm>
              <a:off x="6002263" y="3170684"/>
              <a:ext cx="756000" cy="144000"/>
            </a:xfrm>
            <a:prstGeom prst="round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nchorCtr="1"/>
            <a:lstStyle/>
            <a:p>
              <a:pPr algn="ctr"/>
              <a:r>
                <a:rPr lang="ja-JP" altLang="en-US" sz="900" b="1" dirty="0">
                  <a:solidFill>
                    <a:prstClr val="black"/>
                  </a:solidFill>
                </a:rPr>
                <a:t>防災訓練</a:t>
              </a:r>
            </a:p>
          </p:txBody>
        </p:sp>
      </p:grpSp>
      <p:pic>
        <p:nvPicPr>
          <p:cNvPr id="1081" name="Picture 5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03639" y="7156549"/>
            <a:ext cx="930259" cy="477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2" name="Picture 5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01869" y="7156549"/>
            <a:ext cx="930259" cy="498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3" name="Picture 59"/>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4677"/>
          <a:stretch/>
        </p:blipFill>
        <p:spPr bwMode="auto">
          <a:xfrm>
            <a:off x="446713" y="5693986"/>
            <a:ext cx="1672373" cy="1094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4" name="Picture 6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99586" y="5693986"/>
            <a:ext cx="1708787" cy="1094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角丸四角形 64"/>
          <p:cNvSpPr/>
          <p:nvPr/>
        </p:nvSpPr>
        <p:spPr>
          <a:xfrm>
            <a:off x="423896" y="5606080"/>
            <a:ext cx="1260672" cy="175808"/>
          </a:xfrm>
          <a:prstGeom prst="roundRect">
            <a:avLst/>
          </a:prstGeom>
          <a:solidFill>
            <a:srgbClr val="CCFFFF"/>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2" tIns="44727" rIns="91422" bIns="45710" rtlCol="0" anchor="ctr" anchorCtr="1"/>
          <a:lstStyle/>
          <a:p>
            <a:pPr algn="ctr"/>
            <a:r>
              <a:rPr lang="ja-JP" altLang="en-US" sz="1000" b="1" dirty="0">
                <a:solidFill>
                  <a:prstClr val="black"/>
                </a:solidFill>
              </a:rPr>
              <a:t>校庭貯留（検討中）</a:t>
            </a:r>
          </a:p>
        </p:txBody>
      </p:sp>
      <p:sp>
        <p:nvSpPr>
          <p:cNvPr id="67" name="角丸四角形 66"/>
          <p:cNvSpPr/>
          <p:nvPr/>
        </p:nvSpPr>
        <p:spPr>
          <a:xfrm>
            <a:off x="1540609" y="6610341"/>
            <a:ext cx="829770" cy="17594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22" tIns="71986" rIns="91422" bIns="45710" rtlCol="0" anchor="ctr"/>
          <a:lstStyle/>
          <a:p>
            <a:pPr algn="ctr"/>
            <a:r>
              <a:rPr lang="ja-JP" altLang="en-US" sz="800" b="1" dirty="0">
                <a:solidFill>
                  <a:prstClr val="white"/>
                </a:solidFill>
              </a:rPr>
              <a:t>平常時</a:t>
            </a:r>
          </a:p>
        </p:txBody>
      </p:sp>
      <p:sp>
        <p:nvSpPr>
          <p:cNvPr id="68" name="角丸四角形 67"/>
          <p:cNvSpPr/>
          <p:nvPr/>
        </p:nvSpPr>
        <p:spPr>
          <a:xfrm>
            <a:off x="3513679" y="6636322"/>
            <a:ext cx="829770" cy="17594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22" tIns="71986" rIns="91422" bIns="45710" rtlCol="0" anchor="ctr"/>
          <a:lstStyle/>
          <a:p>
            <a:pPr algn="ctr"/>
            <a:r>
              <a:rPr lang="ja-JP" altLang="en-US" sz="800" b="1" dirty="0">
                <a:solidFill>
                  <a:prstClr val="white"/>
                </a:solidFill>
              </a:rPr>
              <a:t>豪雨時</a:t>
            </a:r>
          </a:p>
        </p:txBody>
      </p:sp>
      <p:sp>
        <p:nvSpPr>
          <p:cNvPr id="69" name="角丸四角形 68"/>
          <p:cNvSpPr/>
          <p:nvPr/>
        </p:nvSpPr>
        <p:spPr>
          <a:xfrm>
            <a:off x="7222337" y="6964072"/>
            <a:ext cx="720000" cy="14400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22" tIns="71986" rIns="91422" bIns="45710" rtlCol="0" anchor="ctr"/>
          <a:lstStyle/>
          <a:p>
            <a:pPr algn="ctr"/>
            <a:r>
              <a:rPr lang="ja-JP" altLang="en-US" sz="800" b="1" dirty="0">
                <a:solidFill>
                  <a:prstClr val="white"/>
                </a:solidFill>
              </a:rPr>
              <a:t>平常時</a:t>
            </a:r>
          </a:p>
        </p:txBody>
      </p:sp>
      <p:sp>
        <p:nvSpPr>
          <p:cNvPr id="4" name="角丸四角形吹き出し 3"/>
          <p:cNvSpPr/>
          <p:nvPr/>
        </p:nvSpPr>
        <p:spPr>
          <a:xfrm>
            <a:off x="4207993" y="5845167"/>
            <a:ext cx="1103888" cy="867578"/>
          </a:xfrm>
          <a:prstGeom prst="wedgeRoundRectCallout">
            <a:avLst>
              <a:gd name="adj1" fmla="val -77901"/>
              <a:gd name="adj2" fmla="val 16617"/>
              <a:gd name="adj3" fmla="val 16667"/>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4405" tIns="43695" rIns="34405" bIns="43695" rtlCol="0" anchor="ctr"/>
          <a:lstStyle/>
          <a:p>
            <a:r>
              <a:rPr lang="ja-JP" altLang="en-US" sz="1100" dirty="0">
                <a:solidFill>
                  <a:prstClr val="black"/>
                </a:solidFill>
              </a:rPr>
              <a:t>豪雨時に一旦雨水を貯留し、水路の負担を軽減</a:t>
            </a:r>
          </a:p>
        </p:txBody>
      </p:sp>
      <p:sp>
        <p:nvSpPr>
          <p:cNvPr id="54" name="角丸四角形吹き出し 53"/>
          <p:cNvSpPr/>
          <p:nvPr/>
        </p:nvSpPr>
        <p:spPr>
          <a:xfrm>
            <a:off x="10139395" y="5028815"/>
            <a:ext cx="1422287" cy="260586"/>
          </a:xfrm>
          <a:prstGeom prst="wedgeRoundRectCallout">
            <a:avLst>
              <a:gd name="adj1" fmla="val -10125"/>
              <a:gd name="adj2" fmla="val -93597"/>
              <a:gd name="adj3" fmla="val 16667"/>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7389" tIns="43695" rIns="87389" bIns="43695" rtlCol="0" anchor="ctr"/>
          <a:lstStyle/>
          <a:p>
            <a:r>
              <a:rPr lang="ja-JP" altLang="en-US" sz="900" dirty="0">
                <a:solidFill>
                  <a:prstClr val="black"/>
                </a:solidFill>
              </a:rPr>
              <a:t>災害時に迅速な対応が行えるよう準備</a:t>
            </a:r>
          </a:p>
        </p:txBody>
      </p:sp>
      <p:sp>
        <p:nvSpPr>
          <p:cNvPr id="63" name="正方形/長方形 62"/>
          <p:cNvSpPr/>
          <p:nvPr/>
        </p:nvSpPr>
        <p:spPr>
          <a:xfrm>
            <a:off x="8401448" y="6968663"/>
            <a:ext cx="1651135" cy="437114"/>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7389" tIns="43695" rIns="87389" bIns="43695" rtlCol="0" anchor="ctr"/>
          <a:lstStyle/>
          <a:p>
            <a:pPr>
              <a:lnSpc>
                <a:spcPts val="956"/>
              </a:lnSpc>
            </a:pPr>
            <a:r>
              <a:rPr lang="ja-JP" altLang="en-US" sz="1000" dirty="0">
                <a:solidFill>
                  <a:prstClr val="black"/>
                </a:solidFill>
              </a:rPr>
              <a:t>鴨川の場合、</a:t>
            </a:r>
            <a:r>
              <a:rPr lang="en-US" altLang="ja-JP" sz="1000" dirty="0">
                <a:solidFill>
                  <a:prstClr val="black"/>
                </a:solidFill>
              </a:rPr>
              <a:t>(</a:t>
            </a:r>
            <a:r>
              <a:rPr lang="ja-JP" altLang="en-US" sz="1000" dirty="0">
                <a:solidFill>
                  <a:prstClr val="black"/>
                </a:solidFill>
              </a:rPr>
              <a:t>計画△△</a:t>
            </a:r>
            <a:r>
              <a:rPr lang="en-US" altLang="ja-JP" sz="1000" dirty="0">
                <a:solidFill>
                  <a:prstClr val="black"/>
                </a:solidFill>
              </a:rPr>
              <a:t>m3/s)</a:t>
            </a:r>
            <a:r>
              <a:rPr lang="ja-JP" altLang="en-US" sz="1000" dirty="0">
                <a:solidFill>
                  <a:prstClr val="black"/>
                </a:solidFill>
              </a:rPr>
              <a:t>に対し、○○</a:t>
            </a:r>
            <a:r>
              <a:rPr lang="en-US" altLang="ja-JP" sz="1000" dirty="0">
                <a:solidFill>
                  <a:prstClr val="black"/>
                </a:solidFill>
              </a:rPr>
              <a:t>m3/s</a:t>
            </a:r>
            <a:r>
              <a:rPr lang="ja-JP" altLang="en-US" sz="1000" dirty="0">
                <a:solidFill>
                  <a:prstClr val="black"/>
                </a:solidFill>
              </a:rPr>
              <a:t>流出量が抑制される</a:t>
            </a:r>
          </a:p>
        </p:txBody>
      </p:sp>
      <p:cxnSp>
        <p:nvCxnSpPr>
          <p:cNvPr id="46" name="直線矢印コネクタ 45"/>
          <p:cNvCxnSpPr>
            <a:stCxn id="79" idx="0"/>
          </p:cNvCxnSpPr>
          <p:nvPr/>
        </p:nvCxnSpPr>
        <p:spPr>
          <a:xfrm flipH="1">
            <a:off x="5966982" y="6293557"/>
            <a:ext cx="167158" cy="22715"/>
          </a:xfrm>
          <a:prstGeom prst="straightConnector1">
            <a:avLst/>
          </a:prstGeom>
          <a:ln>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nvGrpSpPr>
          <p:cNvPr id="31" name="グループ化 30"/>
          <p:cNvGrpSpPr/>
          <p:nvPr/>
        </p:nvGrpSpPr>
        <p:grpSpPr>
          <a:xfrm>
            <a:off x="2913275" y="4569002"/>
            <a:ext cx="1077748" cy="1025750"/>
            <a:chOff x="7273671" y="5841668"/>
            <a:chExt cx="1145856" cy="1050207"/>
          </a:xfrm>
        </p:grpSpPr>
        <p:pic>
          <p:nvPicPr>
            <p:cNvPr id="1066" name="Picture 4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64548" y="5841668"/>
              <a:ext cx="954979" cy="1032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角丸四角形 79"/>
            <p:cNvSpPr/>
            <p:nvPr/>
          </p:nvSpPr>
          <p:spPr>
            <a:xfrm>
              <a:off x="7273671" y="6711733"/>
              <a:ext cx="882207" cy="18014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5660" tIns="75323" rIns="95660" bIns="47829" rtlCol="0" anchor="ctr"/>
            <a:lstStyle/>
            <a:p>
              <a:pPr algn="ctr"/>
              <a:r>
                <a:rPr lang="ja-JP" altLang="en-US" sz="800" b="1" dirty="0">
                  <a:solidFill>
                    <a:prstClr val="white"/>
                  </a:solidFill>
                </a:rPr>
                <a:t>浸透</a:t>
              </a:r>
              <a:r>
                <a:rPr lang="ja-JP" altLang="en-US" sz="800" b="1" dirty="0" err="1">
                  <a:solidFill>
                    <a:prstClr val="white"/>
                  </a:solidFill>
                </a:rPr>
                <a:t>ます</a:t>
              </a:r>
              <a:endParaRPr lang="ja-JP" altLang="en-US" sz="800" b="1" dirty="0">
                <a:solidFill>
                  <a:prstClr val="white"/>
                </a:solidFill>
              </a:endParaRPr>
            </a:p>
          </p:txBody>
        </p:sp>
      </p:grpSp>
      <p:sp>
        <p:nvSpPr>
          <p:cNvPr id="81" name="角丸四角形 95"/>
          <p:cNvSpPr>
            <a:spLocks noChangeArrowheads="1"/>
          </p:cNvSpPr>
          <p:nvPr/>
        </p:nvSpPr>
        <p:spPr bwMode="auto">
          <a:xfrm>
            <a:off x="440350" y="699744"/>
            <a:ext cx="3126199" cy="493172"/>
          </a:xfrm>
          <a:prstGeom prst="roundRect">
            <a:avLst>
              <a:gd name="adj" fmla="val 5921"/>
            </a:avLst>
          </a:prstGeom>
          <a:solidFill>
            <a:schemeClr val="bg1"/>
          </a:solidFill>
          <a:ln w="15875" algn="ctr">
            <a:solidFill>
              <a:srgbClr val="000000"/>
            </a:solidFill>
            <a:miter lim="800000"/>
            <a:headEnd/>
            <a:tailEnd/>
          </a:ln>
        </p:spPr>
        <p:txBody>
          <a:bodyPr lIns="34405" tIns="17203" rIns="34405" bIns="17203" anchor="ctr" anchorCtr="1"/>
          <a:lstStyle/>
          <a:p>
            <a:pPr fontAlgn="base">
              <a:lnSpc>
                <a:spcPct val="85000"/>
              </a:lnSpc>
              <a:spcBef>
                <a:spcPct val="0"/>
              </a:spcBef>
              <a:spcAft>
                <a:spcPct val="0"/>
              </a:spcAft>
            </a:pPr>
            <a:r>
              <a:rPr lang="ja-JP" altLang="en-US" sz="1100" dirty="0">
                <a:solidFill>
                  <a:srgbClr val="000000"/>
                </a:solidFill>
                <a:effectLst>
                  <a:outerShdw blurRad="38100" dist="38100" dir="2700000" algn="tl">
                    <a:srgbClr val="000000">
                      <a:alpha val="43137"/>
                    </a:srgbClr>
                  </a:outerShdw>
                </a:effectLst>
                <a:latin typeface="ＭＳ Ｐゴシック" charset="-128"/>
              </a:rPr>
              <a:t>市町村が主体となり、河川の流域全体での総合的な浸水対策を策定。県が策定に係る調査費を補助。</a:t>
            </a:r>
          </a:p>
        </p:txBody>
      </p:sp>
      <p:sp>
        <p:nvSpPr>
          <p:cNvPr id="55" name="角丸四角形吹き出し 54"/>
          <p:cNvSpPr/>
          <p:nvPr/>
        </p:nvSpPr>
        <p:spPr>
          <a:xfrm>
            <a:off x="3027356" y="3960489"/>
            <a:ext cx="1013289" cy="547907"/>
          </a:xfrm>
          <a:prstGeom prst="wedgeRoundRectCallout">
            <a:avLst>
              <a:gd name="adj1" fmla="val 67371"/>
              <a:gd name="adj2" fmla="val 153025"/>
              <a:gd name="adj3" fmla="val 16667"/>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7389" tIns="43695" rIns="87389" bIns="43695" rtlCol="0" anchor="ctr"/>
          <a:lstStyle/>
          <a:p>
            <a:r>
              <a:rPr lang="ja-JP" altLang="en-US" sz="1100" dirty="0">
                <a:solidFill>
                  <a:prstClr val="black"/>
                </a:solidFill>
              </a:rPr>
              <a:t>雨水の河川等への流出を抑制</a:t>
            </a:r>
          </a:p>
        </p:txBody>
      </p:sp>
      <p:graphicFrame>
        <p:nvGraphicFramePr>
          <p:cNvPr id="12" name="オブジェクト 11"/>
          <p:cNvGraphicFramePr>
            <a:graphicFrameLocks noChangeAspect="1"/>
          </p:cNvGraphicFramePr>
          <p:nvPr>
            <p:extLst/>
          </p:nvPr>
        </p:nvGraphicFramePr>
        <p:xfrm>
          <a:off x="3635880" y="700599"/>
          <a:ext cx="5826187" cy="2952247"/>
        </p:xfrm>
        <a:graphic>
          <a:graphicData uri="http://schemas.openxmlformats.org/presentationml/2006/ole">
            <mc:AlternateContent xmlns:mc="http://schemas.openxmlformats.org/markup-compatibility/2006">
              <mc:Choice xmlns:v="urn:schemas-microsoft-com:vml" Requires="v">
                <p:oleObj spid="_x0000_s4136" name="ワークシート" r:id="rId18" imgW="8705863" imgH="4248215" progId="Excel.Sheet.12">
                  <p:embed/>
                </p:oleObj>
              </mc:Choice>
              <mc:Fallback>
                <p:oleObj name="ワークシート" r:id="rId18" imgW="8705863" imgH="4248215" progId="Excel.Sheet.12">
                  <p:embed/>
                  <p:pic>
                    <p:nvPicPr>
                      <p:cNvPr id="0" name=""/>
                      <p:cNvPicPr/>
                      <p:nvPr/>
                    </p:nvPicPr>
                    <p:blipFill>
                      <a:blip r:embed="rId19"/>
                      <a:stretch>
                        <a:fillRect/>
                      </a:stretch>
                    </p:blipFill>
                    <p:spPr>
                      <a:xfrm>
                        <a:off x="3635880" y="700599"/>
                        <a:ext cx="5826187" cy="2952247"/>
                      </a:xfrm>
                      <a:prstGeom prst="rect">
                        <a:avLst/>
                      </a:prstGeom>
                    </p:spPr>
                  </p:pic>
                </p:oleObj>
              </mc:Fallback>
            </mc:AlternateContent>
          </a:graphicData>
        </a:graphic>
      </p:graphicFrame>
      <p:sp>
        <p:nvSpPr>
          <p:cNvPr id="28" name="正方形/長方形 27"/>
          <p:cNvSpPr/>
          <p:nvPr/>
        </p:nvSpPr>
        <p:spPr>
          <a:xfrm>
            <a:off x="4296075" y="709047"/>
            <a:ext cx="2031613" cy="29271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7389" tIns="43695" rIns="87389" bIns="43695" rtlCol="0" anchor="ctr"/>
          <a:lstStyle/>
          <a:p>
            <a:pPr algn="ctr"/>
            <a:endParaRPr lang="ja-JP" altLang="en-US">
              <a:solidFill>
                <a:prstClr val="white"/>
              </a:solidFill>
            </a:endParaRPr>
          </a:p>
        </p:txBody>
      </p:sp>
      <p:sp>
        <p:nvSpPr>
          <p:cNvPr id="75" name="正方形/長方形 74"/>
          <p:cNvSpPr/>
          <p:nvPr/>
        </p:nvSpPr>
        <p:spPr>
          <a:xfrm>
            <a:off x="6365456" y="709047"/>
            <a:ext cx="3081280" cy="292717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7389" tIns="43695" rIns="87389" bIns="43695" rtlCol="0" anchor="ctr"/>
          <a:lstStyle/>
          <a:p>
            <a:pPr algn="ctr"/>
            <a:endParaRPr lang="ja-JP" altLang="en-US">
              <a:solidFill>
                <a:prstClr val="white"/>
              </a:solidFill>
            </a:endParaRPr>
          </a:p>
        </p:txBody>
      </p:sp>
      <p:grpSp>
        <p:nvGrpSpPr>
          <p:cNvPr id="16" name="グループ化 15"/>
          <p:cNvGrpSpPr/>
          <p:nvPr/>
        </p:nvGrpSpPr>
        <p:grpSpPr>
          <a:xfrm>
            <a:off x="5475120" y="3762222"/>
            <a:ext cx="3971617" cy="2074487"/>
            <a:chOff x="3515408" y="4871383"/>
            <a:chExt cx="4222601" cy="2123948"/>
          </a:xfrm>
        </p:grpSpPr>
        <p:pic>
          <p:nvPicPr>
            <p:cNvPr id="1060" name="Picture 36"/>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515408" y="4871383"/>
              <a:ext cx="4222601" cy="212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フリーフォーム 5"/>
            <p:cNvSpPr/>
            <p:nvPr/>
          </p:nvSpPr>
          <p:spPr>
            <a:xfrm>
              <a:off x="3843337" y="5257799"/>
              <a:ext cx="3367088" cy="895350"/>
            </a:xfrm>
            <a:custGeom>
              <a:avLst/>
              <a:gdLst>
                <a:gd name="connsiteX0" fmla="*/ 0 w 3367088"/>
                <a:gd name="connsiteY0" fmla="*/ 309563 h 895350"/>
                <a:gd name="connsiteX1" fmla="*/ 252413 w 3367088"/>
                <a:gd name="connsiteY1" fmla="*/ 271463 h 895350"/>
                <a:gd name="connsiteX2" fmla="*/ 381000 w 3367088"/>
                <a:gd name="connsiteY2" fmla="*/ 247650 h 895350"/>
                <a:gd name="connsiteX3" fmla="*/ 514350 w 3367088"/>
                <a:gd name="connsiteY3" fmla="*/ 157163 h 895350"/>
                <a:gd name="connsiteX4" fmla="*/ 728663 w 3367088"/>
                <a:gd name="connsiteY4" fmla="*/ 214313 h 895350"/>
                <a:gd name="connsiteX5" fmla="*/ 804863 w 3367088"/>
                <a:gd name="connsiteY5" fmla="*/ 209550 h 895350"/>
                <a:gd name="connsiteX6" fmla="*/ 962025 w 3367088"/>
                <a:gd name="connsiteY6" fmla="*/ 138113 h 895350"/>
                <a:gd name="connsiteX7" fmla="*/ 1081088 w 3367088"/>
                <a:gd name="connsiteY7" fmla="*/ 123825 h 895350"/>
                <a:gd name="connsiteX8" fmla="*/ 1319213 w 3367088"/>
                <a:gd name="connsiteY8" fmla="*/ 47625 h 895350"/>
                <a:gd name="connsiteX9" fmla="*/ 1671638 w 3367088"/>
                <a:gd name="connsiteY9" fmla="*/ 14288 h 895350"/>
                <a:gd name="connsiteX10" fmla="*/ 1709738 w 3367088"/>
                <a:gd name="connsiteY10" fmla="*/ 0 h 895350"/>
                <a:gd name="connsiteX11" fmla="*/ 2076450 w 3367088"/>
                <a:gd name="connsiteY11" fmla="*/ 166688 h 895350"/>
                <a:gd name="connsiteX12" fmla="*/ 2281238 w 3367088"/>
                <a:gd name="connsiteY12" fmla="*/ 290513 h 895350"/>
                <a:gd name="connsiteX13" fmla="*/ 2419350 w 3367088"/>
                <a:gd name="connsiteY13" fmla="*/ 404813 h 895350"/>
                <a:gd name="connsiteX14" fmla="*/ 2657475 w 3367088"/>
                <a:gd name="connsiteY14" fmla="*/ 538163 h 895350"/>
                <a:gd name="connsiteX15" fmla="*/ 2995613 w 3367088"/>
                <a:gd name="connsiteY15" fmla="*/ 728663 h 895350"/>
                <a:gd name="connsiteX16" fmla="*/ 3367088 w 3367088"/>
                <a:gd name="connsiteY16" fmla="*/ 895350 h 895350"/>
                <a:gd name="connsiteX17" fmla="*/ 3367088 w 3367088"/>
                <a:gd name="connsiteY17" fmla="*/ 895350 h 895350"/>
                <a:gd name="connsiteX18" fmla="*/ 3367088 w 3367088"/>
                <a:gd name="connsiteY18" fmla="*/ 895350 h 895350"/>
                <a:gd name="connsiteX19" fmla="*/ 3367088 w 3367088"/>
                <a:gd name="connsiteY19" fmla="*/ 89535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8" h="895350">
                  <a:moveTo>
                    <a:pt x="0" y="309563"/>
                  </a:moveTo>
                  <a:lnTo>
                    <a:pt x="252413" y="271463"/>
                  </a:lnTo>
                  <a:lnTo>
                    <a:pt x="381000" y="247650"/>
                  </a:lnTo>
                  <a:lnTo>
                    <a:pt x="514350" y="157163"/>
                  </a:lnTo>
                  <a:lnTo>
                    <a:pt x="728663" y="214313"/>
                  </a:lnTo>
                  <a:lnTo>
                    <a:pt x="804863" y="209550"/>
                  </a:lnTo>
                  <a:lnTo>
                    <a:pt x="962025" y="138113"/>
                  </a:lnTo>
                  <a:lnTo>
                    <a:pt x="1081088" y="123825"/>
                  </a:lnTo>
                  <a:lnTo>
                    <a:pt x="1319213" y="47625"/>
                  </a:lnTo>
                  <a:lnTo>
                    <a:pt x="1671638" y="14288"/>
                  </a:lnTo>
                  <a:lnTo>
                    <a:pt x="1709738" y="0"/>
                  </a:lnTo>
                  <a:lnTo>
                    <a:pt x="2076450" y="166688"/>
                  </a:lnTo>
                  <a:lnTo>
                    <a:pt x="2281238" y="290513"/>
                  </a:lnTo>
                  <a:lnTo>
                    <a:pt x="2419350" y="404813"/>
                  </a:lnTo>
                  <a:lnTo>
                    <a:pt x="2657475" y="538163"/>
                  </a:lnTo>
                  <a:lnTo>
                    <a:pt x="2995613" y="728663"/>
                  </a:lnTo>
                  <a:lnTo>
                    <a:pt x="3367088" y="895350"/>
                  </a:lnTo>
                  <a:lnTo>
                    <a:pt x="3367088" y="895350"/>
                  </a:lnTo>
                  <a:lnTo>
                    <a:pt x="3367088" y="895350"/>
                  </a:lnTo>
                  <a:lnTo>
                    <a:pt x="3367088" y="895350"/>
                  </a:lnTo>
                </a:path>
              </a:pathLst>
            </a:custGeom>
            <a:noFill/>
            <a:ln w="31750">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フリーフォーム 14"/>
            <p:cNvSpPr/>
            <p:nvPr/>
          </p:nvSpPr>
          <p:spPr>
            <a:xfrm>
              <a:off x="3900488" y="5543550"/>
              <a:ext cx="3624262" cy="1052513"/>
            </a:xfrm>
            <a:custGeom>
              <a:avLst/>
              <a:gdLst>
                <a:gd name="connsiteX0" fmla="*/ 0 w 3624262"/>
                <a:gd name="connsiteY0" fmla="*/ 176213 h 1052513"/>
                <a:gd name="connsiteX1" fmla="*/ 242887 w 3624262"/>
                <a:gd name="connsiteY1" fmla="*/ 128588 h 1052513"/>
                <a:gd name="connsiteX2" fmla="*/ 328612 w 3624262"/>
                <a:gd name="connsiteY2" fmla="*/ 171450 h 1052513"/>
                <a:gd name="connsiteX3" fmla="*/ 519112 w 3624262"/>
                <a:gd name="connsiteY3" fmla="*/ 123825 h 1052513"/>
                <a:gd name="connsiteX4" fmla="*/ 781050 w 3624262"/>
                <a:gd name="connsiteY4" fmla="*/ 57150 h 1052513"/>
                <a:gd name="connsiteX5" fmla="*/ 914400 w 3624262"/>
                <a:gd name="connsiteY5" fmla="*/ 66675 h 1052513"/>
                <a:gd name="connsiteX6" fmla="*/ 1195387 w 3624262"/>
                <a:gd name="connsiteY6" fmla="*/ 0 h 1052513"/>
                <a:gd name="connsiteX7" fmla="*/ 1190625 w 3624262"/>
                <a:gd name="connsiteY7" fmla="*/ 119063 h 1052513"/>
                <a:gd name="connsiteX8" fmla="*/ 1385887 w 3624262"/>
                <a:gd name="connsiteY8" fmla="*/ 190500 h 1052513"/>
                <a:gd name="connsiteX9" fmla="*/ 1419225 w 3624262"/>
                <a:gd name="connsiteY9" fmla="*/ 157163 h 1052513"/>
                <a:gd name="connsiteX10" fmla="*/ 1490662 w 3624262"/>
                <a:gd name="connsiteY10" fmla="*/ 133350 h 1052513"/>
                <a:gd name="connsiteX11" fmla="*/ 1557337 w 3624262"/>
                <a:gd name="connsiteY11" fmla="*/ 195263 h 1052513"/>
                <a:gd name="connsiteX12" fmla="*/ 1681162 w 3624262"/>
                <a:gd name="connsiteY12" fmla="*/ 233363 h 1052513"/>
                <a:gd name="connsiteX13" fmla="*/ 1776412 w 3624262"/>
                <a:gd name="connsiteY13" fmla="*/ 285750 h 1052513"/>
                <a:gd name="connsiteX14" fmla="*/ 1914525 w 3624262"/>
                <a:gd name="connsiteY14" fmla="*/ 314325 h 1052513"/>
                <a:gd name="connsiteX15" fmla="*/ 1924050 w 3624262"/>
                <a:gd name="connsiteY15" fmla="*/ 271463 h 1052513"/>
                <a:gd name="connsiteX16" fmla="*/ 2176462 w 3624262"/>
                <a:gd name="connsiteY16" fmla="*/ 414338 h 1052513"/>
                <a:gd name="connsiteX17" fmla="*/ 2271712 w 3624262"/>
                <a:gd name="connsiteY17" fmla="*/ 466725 h 1052513"/>
                <a:gd name="connsiteX18" fmla="*/ 2381250 w 3624262"/>
                <a:gd name="connsiteY18" fmla="*/ 500063 h 1052513"/>
                <a:gd name="connsiteX19" fmla="*/ 2486025 w 3624262"/>
                <a:gd name="connsiteY19" fmla="*/ 542925 h 1052513"/>
                <a:gd name="connsiteX20" fmla="*/ 2543175 w 3624262"/>
                <a:gd name="connsiteY20" fmla="*/ 561975 h 1052513"/>
                <a:gd name="connsiteX21" fmla="*/ 2600325 w 3624262"/>
                <a:gd name="connsiteY21" fmla="*/ 533400 h 1052513"/>
                <a:gd name="connsiteX22" fmla="*/ 2714625 w 3624262"/>
                <a:gd name="connsiteY22" fmla="*/ 647700 h 1052513"/>
                <a:gd name="connsiteX23" fmla="*/ 2709862 w 3624262"/>
                <a:gd name="connsiteY23" fmla="*/ 685800 h 1052513"/>
                <a:gd name="connsiteX24" fmla="*/ 3014662 w 3624262"/>
                <a:gd name="connsiteY24" fmla="*/ 738188 h 1052513"/>
                <a:gd name="connsiteX25" fmla="*/ 3390900 w 3624262"/>
                <a:gd name="connsiteY25" fmla="*/ 952500 h 1052513"/>
                <a:gd name="connsiteX26" fmla="*/ 3424237 w 3624262"/>
                <a:gd name="connsiteY26" fmla="*/ 985838 h 1052513"/>
                <a:gd name="connsiteX27" fmla="*/ 3529012 w 3624262"/>
                <a:gd name="connsiteY27" fmla="*/ 976313 h 1052513"/>
                <a:gd name="connsiteX28" fmla="*/ 3624262 w 3624262"/>
                <a:gd name="connsiteY28" fmla="*/ 1052513 h 105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24262" h="1052513">
                  <a:moveTo>
                    <a:pt x="0" y="176213"/>
                  </a:moveTo>
                  <a:lnTo>
                    <a:pt x="242887" y="128588"/>
                  </a:lnTo>
                  <a:lnTo>
                    <a:pt x="328612" y="171450"/>
                  </a:lnTo>
                  <a:lnTo>
                    <a:pt x="519112" y="123825"/>
                  </a:lnTo>
                  <a:lnTo>
                    <a:pt x="781050" y="57150"/>
                  </a:lnTo>
                  <a:lnTo>
                    <a:pt x="914400" y="66675"/>
                  </a:lnTo>
                  <a:lnTo>
                    <a:pt x="1195387" y="0"/>
                  </a:lnTo>
                  <a:lnTo>
                    <a:pt x="1190625" y="119063"/>
                  </a:lnTo>
                  <a:lnTo>
                    <a:pt x="1385887" y="190500"/>
                  </a:lnTo>
                  <a:lnTo>
                    <a:pt x="1419225" y="157163"/>
                  </a:lnTo>
                  <a:lnTo>
                    <a:pt x="1490662" y="133350"/>
                  </a:lnTo>
                  <a:lnTo>
                    <a:pt x="1557337" y="195263"/>
                  </a:lnTo>
                  <a:lnTo>
                    <a:pt x="1681162" y="233363"/>
                  </a:lnTo>
                  <a:lnTo>
                    <a:pt x="1776412" y="285750"/>
                  </a:lnTo>
                  <a:lnTo>
                    <a:pt x="1914525" y="314325"/>
                  </a:lnTo>
                  <a:lnTo>
                    <a:pt x="1924050" y="271463"/>
                  </a:lnTo>
                  <a:lnTo>
                    <a:pt x="2176462" y="414338"/>
                  </a:lnTo>
                  <a:lnTo>
                    <a:pt x="2271712" y="466725"/>
                  </a:lnTo>
                  <a:lnTo>
                    <a:pt x="2381250" y="500063"/>
                  </a:lnTo>
                  <a:lnTo>
                    <a:pt x="2486025" y="542925"/>
                  </a:lnTo>
                  <a:lnTo>
                    <a:pt x="2543175" y="561975"/>
                  </a:lnTo>
                  <a:lnTo>
                    <a:pt x="2600325" y="533400"/>
                  </a:lnTo>
                  <a:lnTo>
                    <a:pt x="2714625" y="647700"/>
                  </a:lnTo>
                  <a:lnTo>
                    <a:pt x="2709862" y="685800"/>
                  </a:lnTo>
                  <a:lnTo>
                    <a:pt x="3014662" y="738188"/>
                  </a:lnTo>
                  <a:lnTo>
                    <a:pt x="3390900" y="952500"/>
                  </a:lnTo>
                  <a:lnTo>
                    <a:pt x="3424237" y="985838"/>
                  </a:lnTo>
                  <a:lnTo>
                    <a:pt x="3529012" y="976313"/>
                  </a:lnTo>
                  <a:lnTo>
                    <a:pt x="3624262" y="1052513"/>
                  </a:lnTo>
                </a:path>
              </a:pathLst>
            </a:custGeom>
            <a:noFill/>
            <a:ln w="31750">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フリーフォーム 28"/>
            <p:cNvSpPr/>
            <p:nvPr/>
          </p:nvSpPr>
          <p:spPr>
            <a:xfrm>
              <a:off x="7215188" y="6153150"/>
              <a:ext cx="409575" cy="461963"/>
            </a:xfrm>
            <a:custGeom>
              <a:avLst/>
              <a:gdLst>
                <a:gd name="connsiteX0" fmla="*/ 0 w 409575"/>
                <a:gd name="connsiteY0" fmla="*/ 0 h 461963"/>
                <a:gd name="connsiteX1" fmla="*/ 409575 w 409575"/>
                <a:gd name="connsiteY1" fmla="*/ 442913 h 461963"/>
                <a:gd name="connsiteX2" fmla="*/ 366712 w 409575"/>
                <a:gd name="connsiteY2" fmla="*/ 461963 h 461963"/>
                <a:gd name="connsiteX3" fmla="*/ 319087 w 409575"/>
                <a:gd name="connsiteY3" fmla="*/ 447675 h 461963"/>
              </a:gdLst>
              <a:ahLst/>
              <a:cxnLst>
                <a:cxn ang="0">
                  <a:pos x="connsiteX0" y="connsiteY0"/>
                </a:cxn>
                <a:cxn ang="0">
                  <a:pos x="connsiteX1" y="connsiteY1"/>
                </a:cxn>
                <a:cxn ang="0">
                  <a:pos x="connsiteX2" y="connsiteY2"/>
                </a:cxn>
                <a:cxn ang="0">
                  <a:pos x="connsiteX3" y="connsiteY3"/>
                </a:cxn>
              </a:cxnLst>
              <a:rect l="l" t="t" r="r" b="b"/>
              <a:pathLst>
                <a:path w="409575" h="461963">
                  <a:moveTo>
                    <a:pt x="0" y="0"/>
                  </a:moveTo>
                  <a:lnTo>
                    <a:pt x="409575" y="442913"/>
                  </a:lnTo>
                  <a:lnTo>
                    <a:pt x="366712" y="461963"/>
                  </a:lnTo>
                  <a:lnTo>
                    <a:pt x="319087" y="447675"/>
                  </a:lnTo>
                </a:path>
              </a:pathLst>
            </a:custGeom>
            <a:noFill/>
            <a:ln w="31750">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26" name="グループ化 25"/>
          <p:cNvGrpSpPr>
            <a:grpSpLocks noChangeAspect="1"/>
          </p:cNvGrpSpPr>
          <p:nvPr/>
        </p:nvGrpSpPr>
        <p:grpSpPr>
          <a:xfrm>
            <a:off x="5484329" y="5693984"/>
            <a:ext cx="2109916" cy="1098368"/>
            <a:chOff x="7770913" y="5357180"/>
            <a:chExt cx="1913744" cy="1031156"/>
          </a:xfrm>
        </p:grpSpPr>
        <p:grpSp>
          <p:nvGrpSpPr>
            <p:cNvPr id="21" name="グループ化 20"/>
            <p:cNvGrpSpPr/>
            <p:nvPr/>
          </p:nvGrpSpPr>
          <p:grpSpPr>
            <a:xfrm>
              <a:off x="7770913" y="5357180"/>
              <a:ext cx="1913744" cy="1031156"/>
              <a:chOff x="7770885" y="4984229"/>
              <a:chExt cx="1913736" cy="959369"/>
            </a:xfrm>
          </p:grpSpPr>
          <p:grpSp>
            <p:nvGrpSpPr>
              <p:cNvPr id="27" name="グループ化 26"/>
              <p:cNvGrpSpPr/>
              <p:nvPr/>
            </p:nvGrpSpPr>
            <p:grpSpPr>
              <a:xfrm>
                <a:off x="7770885" y="4984229"/>
                <a:ext cx="1913736" cy="959369"/>
                <a:chOff x="7770909" y="4903274"/>
                <a:chExt cx="1913740" cy="959372"/>
              </a:xfrm>
            </p:grpSpPr>
            <p:pic>
              <p:nvPicPr>
                <p:cNvPr id="1071" name="Picture 47"/>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b="1084"/>
                <a:stretch/>
              </p:blipFill>
              <p:spPr bwMode="auto">
                <a:xfrm>
                  <a:off x="7770909" y="4903274"/>
                  <a:ext cx="1871698" cy="959372"/>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7" name="正方形/長方形 6"/>
                <p:cNvSpPr/>
                <p:nvPr/>
              </p:nvSpPr>
              <p:spPr>
                <a:xfrm>
                  <a:off x="8229922" y="5743023"/>
                  <a:ext cx="288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prstClr val="black"/>
                      </a:solidFill>
                    </a:rPr>
                    <a:t>排水桝</a:t>
                  </a:r>
                </a:p>
              </p:txBody>
            </p:sp>
            <p:sp>
              <p:nvSpPr>
                <p:cNvPr id="59" name="正方形/長方形 58"/>
                <p:cNvSpPr/>
                <p:nvPr/>
              </p:nvSpPr>
              <p:spPr>
                <a:xfrm>
                  <a:off x="9396574" y="5695391"/>
                  <a:ext cx="288000" cy="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prstClr val="black"/>
                      </a:solidFill>
                    </a:rPr>
                    <a:t>排水路</a:t>
                  </a:r>
                </a:p>
              </p:txBody>
            </p:sp>
            <p:sp>
              <p:nvSpPr>
                <p:cNvPr id="60" name="正方形/長方形 59"/>
                <p:cNvSpPr/>
                <p:nvPr/>
              </p:nvSpPr>
              <p:spPr>
                <a:xfrm>
                  <a:off x="7832232" y="5427925"/>
                  <a:ext cx="288000" cy="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b="1" dirty="0">
                      <a:solidFill>
                        <a:srgbClr val="00B050"/>
                      </a:solidFill>
                    </a:rPr>
                    <a:t>水田</a:t>
                  </a:r>
                </a:p>
              </p:txBody>
            </p:sp>
            <p:sp>
              <p:nvSpPr>
                <p:cNvPr id="8" name="下矢印 7"/>
                <p:cNvSpPr/>
                <p:nvPr/>
              </p:nvSpPr>
              <p:spPr>
                <a:xfrm rot="18600000">
                  <a:off x="8638423" y="5359902"/>
                  <a:ext cx="45719" cy="91664"/>
                </a:xfrm>
                <a:prstGeom prst="downArrow">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フリーフォーム 10"/>
                <p:cNvSpPr/>
                <p:nvPr/>
              </p:nvSpPr>
              <p:spPr>
                <a:xfrm>
                  <a:off x="8748706" y="5491169"/>
                  <a:ext cx="538162" cy="271462"/>
                </a:xfrm>
                <a:custGeom>
                  <a:avLst/>
                  <a:gdLst>
                    <a:gd name="connsiteX0" fmla="*/ 0 w 538162"/>
                    <a:gd name="connsiteY0" fmla="*/ 0 h 271462"/>
                    <a:gd name="connsiteX1" fmla="*/ 42862 w 538162"/>
                    <a:gd name="connsiteY1" fmla="*/ 28575 h 271462"/>
                    <a:gd name="connsiteX2" fmla="*/ 114300 w 538162"/>
                    <a:gd name="connsiteY2" fmla="*/ 23812 h 271462"/>
                    <a:gd name="connsiteX3" fmla="*/ 471487 w 538162"/>
                    <a:gd name="connsiteY3" fmla="*/ 266700 h 271462"/>
                    <a:gd name="connsiteX4" fmla="*/ 538162 w 538162"/>
                    <a:gd name="connsiteY4" fmla="*/ 271462 h 27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162" h="271462">
                      <a:moveTo>
                        <a:pt x="0" y="0"/>
                      </a:moveTo>
                      <a:lnTo>
                        <a:pt x="42862" y="28575"/>
                      </a:lnTo>
                      <a:lnTo>
                        <a:pt x="114300" y="23812"/>
                      </a:lnTo>
                      <a:lnTo>
                        <a:pt x="471487" y="266700"/>
                      </a:lnTo>
                      <a:lnTo>
                        <a:pt x="538162" y="271462"/>
                      </a:lnTo>
                    </a:path>
                  </a:pathLst>
                </a:custGeom>
                <a:noFill/>
                <a:ln w="12700">
                  <a:solidFill>
                    <a:srgbClr val="00B0F0"/>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8" name="正方形/長方形 77"/>
                <p:cNvSpPr/>
                <p:nvPr/>
              </p:nvSpPr>
              <p:spPr>
                <a:xfrm>
                  <a:off x="8033869" y="5236855"/>
                  <a:ext cx="288000" cy="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a:solidFill>
                        <a:srgbClr val="FF0000"/>
                      </a:solidFill>
                    </a:rPr>
                    <a:t>豪雨時</a:t>
                  </a:r>
                </a:p>
              </p:txBody>
            </p:sp>
            <p:sp>
              <p:nvSpPr>
                <p:cNvPr id="79" name="正方形/長方形 78"/>
                <p:cNvSpPr/>
                <p:nvPr/>
              </p:nvSpPr>
              <p:spPr>
                <a:xfrm>
                  <a:off x="8216305" y="5426970"/>
                  <a:ext cx="288000" cy="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a:solidFill>
                        <a:prstClr val="white"/>
                      </a:solidFill>
                    </a:rPr>
                    <a:t>平時</a:t>
                  </a:r>
                </a:p>
              </p:txBody>
            </p:sp>
            <p:sp>
              <p:nvSpPr>
                <p:cNvPr id="83" name="正方形/長方形 82"/>
                <p:cNvSpPr/>
                <p:nvPr/>
              </p:nvSpPr>
              <p:spPr>
                <a:xfrm>
                  <a:off x="7810801" y="5067744"/>
                  <a:ext cx="356106" cy="86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b="1" dirty="0">
                      <a:solidFill>
                        <a:prstClr val="black"/>
                      </a:solidFill>
                    </a:rPr>
                    <a:t>溜める</a:t>
                  </a:r>
                </a:p>
              </p:txBody>
            </p:sp>
            <p:sp>
              <p:nvSpPr>
                <p:cNvPr id="87" name="正方形/長方形 86"/>
                <p:cNvSpPr/>
                <p:nvPr/>
              </p:nvSpPr>
              <p:spPr>
                <a:xfrm>
                  <a:off x="9077306" y="5244328"/>
                  <a:ext cx="419122" cy="168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a:solidFill>
                        <a:prstClr val="black"/>
                      </a:solidFill>
                    </a:rPr>
                    <a:t>調整板</a:t>
                  </a:r>
                </a:p>
              </p:txBody>
            </p:sp>
            <p:sp>
              <p:nvSpPr>
                <p:cNvPr id="57" name="正方形/長方形 56"/>
                <p:cNvSpPr/>
                <p:nvPr/>
              </p:nvSpPr>
              <p:spPr>
                <a:xfrm>
                  <a:off x="8934543" y="5295065"/>
                  <a:ext cx="750106" cy="252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a:solidFill>
                        <a:prstClr val="black"/>
                      </a:solidFill>
                    </a:rPr>
                    <a:t> </a:t>
                  </a:r>
                  <a:r>
                    <a:rPr lang="en-US" altLang="ja-JP" sz="800" dirty="0">
                      <a:solidFill>
                        <a:prstClr val="black"/>
                      </a:solidFill>
                    </a:rPr>
                    <a:t>(</a:t>
                  </a:r>
                  <a:r>
                    <a:rPr lang="ja-JP" altLang="en-US" sz="800" dirty="0">
                      <a:solidFill>
                        <a:prstClr val="black"/>
                      </a:solidFill>
                    </a:rPr>
                    <a:t>排水量を抑える</a:t>
                  </a:r>
                  <a:r>
                    <a:rPr lang="en-US" altLang="ja-JP" sz="800" dirty="0">
                      <a:solidFill>
                        <a:prstClr val="black"/>
                      </a:solidFill>
                    </a:rPr>
                    <a:t>)</a:t>
                  </a:r>
                  <a:endParaRPr lang="ja-JP" altLang="en-US" sz="800" dirty="0">
                    <a:solidFill>
                      <a:prstClr val="black"/>
                    </a:solidFill>
                  </a:endParaRPr>
                </a:p>
              </p:txBody>
            </p:sp>
          </p:grpSp>
          <p:cxnSp>
            <p:nvCxnSpPr>
              <p:cNvPr id="62" name="直線矢印コネクタ 61"/>
              <p:cNvCxnSpPr/>
              <p:nvPr/>
            </p:nvCxnSpPr>
            <p:spPr>
              <a:xfrm>
                <a:off x="7869857" y="5235004"/>
                <a:ext cx="87803" cy="169564"/>
              </a:xfrm>
              <a:prstGeom prst="straightConnector1">
                <a:avLst/>
              </a:prstGeom>
              <a:ln>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cxnSp>
          <p:nvCxnSpPr>
            <p:cNvPr id="76" name="直線コネクタ 75"/>
            <p:cNvCxnSpPr/>
            <p:nvPr/>
          </p:nvCxnSpPr>
          <p:spPr>
            <a:xfrm flipV="1">
              <a:off x="7775676" y="5809820"/>
              <a:ext cx="756382" cy="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7775675" y="5852634"/>
              <a:ext cx="756382"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71" name="正方形/長方形 70"/>
          <p:cNvSpPr/>
          <p:nvPr/>
        </p:nvSpPr>
        <p:spPr>
          <a:xfrm>
            <a:off x="5430577" y="5719719"/>
            <a:ext cx="1277680" cy="1657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87389" tIns="0" rIns="87389" bIns="43695" rtlCol="0" anchor="t" anchorCtr="0"/>
          <a:lstStyle/>
          <a:p>
            <a:pPr>
              <a:lnSpc>
                <a:spcPts val="1147"/>
              </a:lnSpc>
            </a:pPr>
            <a:r>
              <a:rPr lang="ja-JP" altLang="en-US" sz="900" dirty="0">
                <a:solidFill>
                  <a:prstClr val="black"/>
                </a:solidFill>
              </a:rPr>
              <a:t>水田貯留のイメージ図</a:t>
            </a:r>
          </a:p>
        </p:txBody>
      </p:sp>
      <p:sp>
        <p:nvSpPr>
          <p:cNvPr id="82" name="角丸四角形吹き出し 81"/>
          <p:cNvSpPr/>
          <p:nvPr/>
        </p:nvSpPr>
        <p:spPr>
          <a:xfrm>
            <a:off x="7612767" y="5845166"/>
            <a:ext cx="1855075" cy="850092"/>
          </a:xfrm>
          <a:prstGeom prst="wedgeRoundRectCallout">
            <a:avLst>
              <a:gd name="adj1" fmla="val -68817"/>
              <a:gd name="adj2" fmla="val 32644"/>
              <a:gd name="adj3" fmla="val 16667"/>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7389" tIns="43695" rIns="87389" bIns="43695" rtlCol="0" anchor="ctr"/>
          <a:lstStyle/>
          <a:p>
            <a:r>
              <a:rPr lang="ja-JP" altLang="en-US" sz="1100" dirty="0">
                <a:solidFill>
                  <a:prstClr val="black"/>
                </a:solidFill>
              </a:rPr>
              <a:t>水田に降った雨を一時的に溜め、時間をかけて少しずつ水路へ流すことで、流域の浸水被害を軽減</a:t>
            </a:r>
          </a:p>
        </p:txBody>
      </p:sp>
      <p:sp>
        <p:nvSpPr>
          <p:cNvPr id="44" name="フリーフォーム 43"/>
          <p:cNvSpPr/>
          <p:nvPr/>
        </p:nvSpPr>
        <p:spPr>
          <a:xfrm>
            <a:off x="5472424" y="6177511"/>
            <a:ext cx="866822" cy="35162"/>
          </a:xfrm>
          <a:custGeom>
            <a:avLst/>
            <a:gdLst>
              <a:gd name="connsiteX0" fmla="*/ 828675 w 828675"/>
              <a:gd name="connsiteY0" fmla="*/ 4762 h 52387"/>
              <a:gd name="connsiteX1" fmla="*/ 0 w 828675"/>
              <a:gd name="connsiteY1" fmla="*/ 0 h 52387"/>
              <a:gd name="connsiteX2" fmla="*/ 0 w 828675"/>
              <a:gd name="connsiteY2" fmla="*/ 52387 h 52387"/>
              <a:gd name="connsiteX3" fmla="*/ 809625 w 828675"/>
              <a:gd name="connsiteY3" fmla="*/ 52387 h 52387"/>
              <a:gd name="connsiteX4" fmla="*/ 828675 w 828675"/>
              <a:gd name="connsiteY4" fmla="*/ 4762 h 5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52387">
                <a:moveTo>
                  <a:pt x="828675" y="4762"/>
                </a:moveTo>
                <a:lnTo>
                  <a:pt x="0" y="0"/>
                </a:lnTo>
                <a:lnTo>
                  <a:pt x="0" y="52387"/>
                </a:lnTo>
                <a:lnTo>
                  <a:pt x="809625" y="52387"/>
                </a:lnTo>
                <a:lnTo>
                  <a:pt x="828675" y="4762"/>
                </a:lnTo>
                <a:close/>
              </a:path>
            </a:pathLst>
          </a:custGeom>
          <a:solidFill>
            <a:srgbClr val="00B0F0">
              <a:alpha val="60000"/>
            </a:srgbClr>
          </a:solidFill>
          <a:ln w="317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7389" tIns="43695" rIns="87389" bIns="43695" rtlCol="0" anchor="ctr"/>
          <a:lstStyle/>
          <a:p>
            <a:pPr algn="ctr"/>
            <a:endParaRPr lang="ja-JP" altLang="en-US" dirty="0">
              <a:solidFill>
                <a:prstClr val="white"/>
              </a:solidFill>
            </a:endParaRPr>
          </a:p>
        </p:txBody>
      </p:sp>
      <p:sp>
        <p:nvSpPr>
          <p:cNvPr id="45" name="右矢印 44"/>
          <p:cNvSpPr/>
          <p:nvPr/>
        </p:nvSpPr>
        <p:spPr>
          <a:xfrm>
            <a:off x="2085497" y="6040130"/>
            <a:ext cx="327980" cy="404370"/>
          </a:xfrm>
          <a:prstGeom prst="rightArrow">
            <a:avLst/>
          </a:prstGeom>
          <a:solidFill>
            <a:srgbClr val="92D050">
              <a:alpha val="38000"/>
            </a:srgbClr>
          </a:solid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7389" tIns="43695" rIns="87389" bIns="43695" rtlCol="0" anchor="ctr"/>
          <a:lstStyle/>
          <a:p>
            <a:pPr algn="ctr"/>
            <a:endParaRPr lang="ja-JP" altLang="en-US">
              <a:solidFill>
                <a:prstClr val="white"/>
              </a:solidFill>
            </a:endParaRPr>
          </a:p>
        </p:txBody>
      </p:sp>
      <p:sp>
        <p:nvSpPr>
          <p:cNvPr id="9" name="角丸四角形 8"/>
          <p:cNvSpPr/>
          <p:nvPr/>
        </p:nvSpPr>
        <p:spPr>
          <a:xfrm>
            <a:off x="452248" y="3700985"/>
            <a:ext cx="1015807" cy="175808"/>
          </a:xfrm>
          <a:prstGeom prst="roundRect">
            <a:avLst/>
          </a:prstGeom>
          <a:solidFill>
            <a:srgbClr val="FFFF9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2" tIns="51608" rIns="91422" bIns="45710" rtlCol="0" anchor="ctr"/>
          <a:lstStyle/>
          <a:p>
            <a:pPr algn="ctr"/>
            <a:r>
              <a:rPr lang="ja-JP" altLang="en-US" sz="1000" b="1" dirty="0">
                <a:solidFill>
                  <a:prstClr val="black"/>
                </a:solidFill>
              </a:rPr>
              <a:t>河道掘削</a:t>
            </a:r>
          </a:p>
        </p:txBody>
      </p:sp>
      <p:sp>
        <p:nvSpPr>
          <p:cNvPr id="91" name="Text Box 37"/>
          <p:cNvSpPr txBox="1">
            <a:spLocks noChangeArrowheads="1"/>
          </p:cNvSpPr>
          <p:nvPr/>
        </p:nvSpPr>
        <p:spPr bwMode="auto">
          <a:xfrm>
            <a:off x="8858" y="353037"/>
            <a:ext cx="3130842" cy="334830"/>
          </a:xfrm>
          <a:prstGeom prst="rect">
            <a:avLst/>
          </a:prstGeom>
          <a:noFill/>
          <a:ln w="28575">
            <a:noFill/>
            <a:miter lim="800000"/>
            <a:headEnd/>
            <a:tailEnd/>
          </a:ln>
          <a:effectLst/>
          <a:scene3d>
            <a:camera prst="orthographicFront"/>
            <a:lightRig rig="threePt" dir="t"/>
          </a:scene3d>
          <a:sp3d>
            <a:bevelT w="63500" h="25400"/>
          </a:sp3d>
        </p:spPr>
        <p:txBody>
          <a:bodyPr wrap="square" lIns="91422" tIns="45710" rIns="91422" bIns="45710"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50000"/>
              </a:spcBef>
              <a:spcAft>
                <a:spcPct val="0"/>
              </a:spcAft>
              <a:defRPr/>
            </a:pPr>
            <a:r>
              <a:rPr lang="ja-JP" altLang="en-US" sz="1500" u="sng" kern="0" dirty="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緊急浸水対策計画策定事業</a:t>
            </a:r>
          </a:p>
        </p:txBody>
      </p:sp>
      <p:grpSp>
        <p:nvGrpSpPr>
          <p:cNvPr id="18" name="グループ化 17"/>
          <p:cNvGrpSpPr/>
          <p:nvPr/>
        </p:nvGrpSpPr>
        <p:grpSpPr>
          <a:xfrm>
            <a:off x="8758033" y="3843548"/>
            <a:ext cx="582189" cy="631397"/>
            <a:chOff x="7005783" y="4897099"/>
            <a:chExt cx="618980" cy="646451"/>
          </a:xfrm>
        </p:grpSpPr>
        <p:sp>
          <p:nvSpPr>
            <p:cNvPr id="33" name="正方形/長方形 32"/>
            <p:cNvSpPr/>
            <p:nvPr/>
          </p:nvSpPr>
          <p:spPr>
            <a:xfrm>
              <a:off x="7005783" y="4897099"/>
              <a:ext cx="618980" cy="646451"/>
            </a:xfrm>
            <a:prstGeom prst="rect">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860"/>
                </a:lnSpc>
              </a:pPr>
              <a:r>
                <a:rPr lang="ja-JP" altLang="en-US" sz="600" dirty="0">
                  <a:solidFill>
                    <a:prstClr val="black"/>
                  </a:solidFill>
                </a:rPr>
                <a:t>（凡　　例）</a:t>
              </a:r>
              <a:endParaRPr lang="en-US" altLang="ja-JP" sz="600" dirty="0">
                <a:solidFill>
                  <a:prstClr val="black"/>
                </a:solidFill>
              </a:endParaRPr>
            </a:p>
            <a:p>
              <a:pPr>
                <a:lnSpc>
                  <a:spcPts val="860"/>
                </a:lnSpc>
              </a:pPr>
              <a:r>
                <a:rPr lang="ja-JP" altLang="en-US" sz="600" dirty="0">
                  <a:solidFill>
                    <a:prstClr val="black"/>
                  </a:solidFill>
                </a:rPr>
                <a:t>　　　　　市街地</a:t>
              </a:r>
              <a:endParaRPr lang="en-US" altLang="ja-JP" sz="600" dirty="0">
                <a:solidFill>
                  <a:prstClr val="black"/>
                </a:solidFill>
              </a:endParaRPr>
            </a:p>
            <a:p>
              <a:pPr>
                <a:lnSpc>
                  <a:spcPts val="860"/>
                </a:lnSpc>
              </a:pPr>
              <a:r>
                <a:rPr lang="ja-JP" altLang="en-US" sz="600" dirty="0">
                  <a:solidFill>
                    <a:prstClr val="black"/>
                  </a:solidFill>
                </a:rPr>
                <a:t>　　　　　宅地</a:t>
              </a:r>
              <a:endParaRPr lang="en-US" altLang="ja-JP" sz="600" dirty="0">
                <a:solidFill>
                  <a:prstClr val="black"/>
                </a:solidFill>
              </a:endParaRPr>
            </a:p>
            <a:p>
              <a:pPr>
                <a:lnSpc>
                  <a:spcPts val="860"/>
                </a:lnSpc>
              </a:pPr>
              <a:r>
                <a:rPr lang="ja-JP" altLang="en-US" sz="600" dirty="0">
                  <a:solidFill>
                    <a:prstClr val="black"/>
                  </a:solidFill>
                </a:rPr>
                <a:t>　　　　　畑</a:t>
              </a:r>
              <a:endParaRPr lang="en-US" altLang="ja-JP" sz="600" dirty="0">
                <a:solidFill>
                  <a:prstClr val="black"/>
                </a:solidFill>
              </a:endParaRPr>
            </a:p>
            <a:p>
              <a:pPr>
                <a:lnSpc>
                  <a:spcPts val="860"/>
                </a:lnSpc>
              </a:pPr>
              <a:r>
                <a:rPr lang="ja-JP" altLang="en-US" sz="600" dirty="0">
                  <a:solidFill>
                    <a:prstClr val="black"/>
                  </a:solidFill>
                </a:rPr>
                <a:t>　　　　　水田</a:t>
              </a:r>
            </a:p>
          </p:txBody>
        </p:sp>
        <p:sp>
          <p:nvSpPr>
            <p:cNvPr id="43" name="正方形/長方形 42"/>
            <p:cNvSpPr/>
            <p:nvPr/>
          </p:nvSpPr>
          <p:spPr>
            <a:xfrm>
              <a:off x="7038670" y="5071117"/>
              <a:ext cx="193629" cy="53783"/>
            </a:xfrm>
            <a:prstGeom prst="rect">
              <a:avLst/>
            </a:prstGeom>
            <a:solidFill>
              <a:srgbClr val="FF0000"/>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4" name="正方形/長方形 83"/>
            <p:cNvSpPr/>
            <p:nvPr/>
          </p:nvSpPr>
          <p:spPr>
            <a:xfrm>
              <a:off x="7038670" y="5193823"/>
              <a:ext cx="193629" cy="53783"/>
            </a:xfrm>
            <a:prstGeom prst="rect">
              <a:avLst/>
            </a:prstGeom>
            <a:solidFill>
              <a:srgbClr val="FFC000"/>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5" name="正方形/長方形 84"/>
            <p:cNvSpPr/>
            <p:nvPr/>
          </p:nvSpPr>
          <p:spPr>
            <a:xfrm>
              <a:off x="7041224" y="5317821"/>
              <a:ext cx="193629" cy="53783"/>
            </a:xfrm>
            <a:prstGeom prst="rect">
              <a:avLst/>
            </a:prstGeom>
            <a:solidFill>
              <a:srgbClr val="00B050"/>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6" name="正方形/長方形 85"/>
            <p:cNvSpPr/>
            <p:nvPr/>
          </p:nvSpPr>
          <p:spPr>
            <a:xfrm>
              <a:off x="7041224" y="5422742"/>
              <a:ext cx="193629" cy="53783"/>
            </a:xfrm>
            <a:prstGeom prst="rect">
              <a:avLst/>
            </a:prstGeom>
            <a:solidFill>
              <a:srgbClr val="FFFF00"/>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39" name="グループ化 38"/>
          <p:cNvGrpSpPr/>
          <p:nvPr/>
        </p:nvGrpSpPr>
        <p:grpSpPr>
          <a:xfrm>
            <a:off x="5497482" y="3695199"/>
            <a:ext cx="1970413" cy="193001"/>
            <a:chOff x="3319288" y="4723768"/>
            <a:chExt cx="1288746" cy="144000"/>
          </a:xfrm>
        </p:grpSpPr>
        <p:sp>
          <p:nvSpPr>
            <p:cNvPr id="37" name="角丸四角形 36"/>
            <p:cNvSpPr/>
            <p:nvPr/>
          </p:nvSpPr>
          <p:spPr>
            <a:xfrm>
              <a:off x="3319288" y="4724279"/>
              <a:ext cx="616215" cy="131172"/>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角丸四角形 57"/>
            <p:cNvSpPr/>
            <p:nvPr/>
          </p:nvSpPr>
          <p:spPr>
            <a:xfrm>
              <a:off x="3924034" y="4724279"/>
              <a:ext cx="684000" cy="131172"/>
            </a:xfrm>
            <a:prstGeom prst="round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正方形/長方形 37"/>
            <p:cNvSpPr/>
            <p:nvPr/>
          </p:nvSpPr>
          <p:spPr>
            <a:xfrm>
              <a:off x="3900113" y="4723768"/>
              <a:ext cx="72000" cy="14400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56" name="角丸四角形 55"/>
          <p:cNvSpPr/>
          <p:nvPr/>
        </p:nvSpPr>
        <p:spPr>
          <a:xfrm>
            <a:off x="5484332" y="3695648"/>
            <a:ext cx="1980233" cy="175808"/>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2" tIns="51608" rIns="91422" bIns="45710" rtlCol="0" anchor="ctr" anchorCtr="1"/>
          <a:lstStyle/>
          <a:p>
            <a:pPr algn="ctr"/>
            <a:r>
              <a:rPr lang="ja-JP" altLang="en-US" sz="1000" b="1" dirty="0">
                <a:solidFill>
                  <a:prstClr val="black"/>
                </a:solidFill>
              </a:rPr>
              <a:t>水田貯留の支援・協力（検討中）</a:t>
            </a:r>
          </a:p>
        </p:txBody>
      </p:sp>
      <p:grpSp>
        <p:nvGrpSpPr>
          <p:cNvPr id="25" name="グループ化 24"/>
          <p:cNvGrpSpPr/>
          <p:nvPr/>
        </p:nvGrpSpPr>
        <p:grpSpPr>
          <a:xfrm>
            <a:off x="2984658" y="3687423"/>
            <a:ext cx="1688568" cy="183736"/>
            <a:chOff x="2730095" y="3771398"/>
            <a:chExt cx="1795276" cy="188117"/>
          </a:xfrm>
        </p:grpSpPr>
        <p:sp>
          <p:nvSpPr>
            <p:cNvPr id="48" name="角丸四角形 47"/>
            <p:cNvSpPr/>
            <p:nvPr/>
          </p:nvSpPr>
          <p:spPr>
            <a:xfrm>
              <a:off x="2730095" y="3779515"/>
              <a:ext cx="938246" cy="180000"/>
            </a:xfrm>
            <a:prstGeom prst="roundRect">
              <a:avLst/>
            </a:prstGeom>
            <a:solidFill>
              <a:srgbClr val="CC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800" b="1" dirty="0">
                <a:solidFill>
                  <a:prstClr val="black"/>
                </a:solidFill>
              </a:endParaRPr>
            </a:p>
          </p:txBody>
        </p:sp>
        <p:sp>
          <p:nvSpPr>
            <p:cNvPr id="47" name="角丸四角形 46"/>
            <p:cNvSpPr/>
            <p:nvPr/>
          </p:nvSpPr>
          <p:spPr>
            <a:xfrm>
              <a:off x="3773735" y="3771398"/>
              <a:ext cx="751636" cy="180000"/>
            </a:xfrm>
            <a:prstGeom prst="roundRect">
              <a:avLst/>
            </a:prstGeom>
            <a:solidFill>
              <a:srgbClr val="CCC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800" b="1" dirty="0">
                <a:solidFill>
                  <a:prstClr val="black"/>
                </a:solidFill>
              </a:endParaRPr>
            </a:p>
          </p:txBody>
        </p:sp>
        <p:sp>
          <p:nvSpPr>
            <p:cNvPr id="10" name="正方形/長方形 9"/>
            <p:cNvSpPr/>
            <p:nvPr/>
          </p:nvSpPr>
          <p:spPr>
            <a:xfrm>
              <a:off x="3625693" y="3774238"/>
              <a:ext cx="239923" cy="180000"/>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grpSp>
      <p:sp>
        <p:nvSpPr>
          <p:cNvPr id="42" name="角丸四角形 41"/>
          <p:cNvSpPr/>
          <p:nvPr/>
        </p:nvSpPr>
        <p:spPr>
          <a:xfrm>
            <a:off x="2980856" y="3684485"/>
            <a:ext cx="1684731" cy="175807"/>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7389" tIns="51608" rIns="87389" bIns="43695" rtlCol="0" anchor="ctr" anchorCtr="1"/>
          <a:lstStyle/>
          <a:p>
            <a:pPr algn="ctr"/>
            <a:r>
              <a:rPr lang="ja-JP" altLang="en-US" sz="1000" b="1" dirty="0">
                <a:solidFill>
                  <a:prstClr val="black"/>
                </a:solidFill>
              </a:rPr>
              <a:t>浸透施設の設置支援・協力</a:t>
            </a:r>
          </a:p>
        </p:txBody>
      </p:sp>
      <p:pic>
        <p:nvPicPr>
          <p:cNvPr id="3" name="図 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73996" y="3918778"/>
            <a:ext cx="2117979" cy="1649539"/>
          </a:xfrm>
          <a:prstGeom prst="rect">
            <a:avLst/>
          </a:prstGeom>
        </p:spPr>
      </p:pic>
      <p:pic>
        <p:nvPicPr>
          <p:cNvPr id="19" name="図 1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839613" y="3677073"/>
            <a:ext cx="1091293" cy="849928"/>
          </a:xfrm>
          <a:prstGeom prst="rect">
            <a:avLst/>
          </a:prstGeom>
        </p:spPr>
      </p:pic>
      <p:sp>
        <p:nvSpPr>
          <p:cNvPr id="20" name="正方形/長方形 19"/>
          <p:cNvSpPr/>
          <p:nvPr/>
        </p:nvSpPr>
        <p:spPr>
          <a:xfrm>
            <a:off x="402326" y="5456020"/>
            <a:ext cx="580235" cy="879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22" tIns="71986" rIns="91422" bIns="45710" rtlCol="0" anchor="ctr"/>
          <a:lstStyle/>
          <a:p>
            <a:pPr algn="ctr"/>
            <a:r>
              <a:rPr lang="ja-JP" altLang="en-US" sz="800" b="1" dirty="0">
                <a:solidFill>
                  <a:prstClr val="white"/>
                </a:solidFill>
              </a:rPr>
              <a:t>掘削後</a:t>
            </a:r>
          </a:p>
        </p:txBody>
      </p:sp>
      <p:sp>
        <p:nvSpPr>
          <p:cNvPr id="89" name="正方形/長方形 88"/>
          <p:cNvSpPr/>
          <p:nvPr/>
        </p:nvSpPr>
        <p:spPr>
          <a:xfrm>
            <a:off x="2443208" y="3686581"/>
            <a:ext cx="580235" cy="879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22" tIns="71986" rIns="91422" bIns="45710" rtlCol="0" anchor="ctr"/>
          <a:lstStyle/>
          <a:p>
            <a:pPr algn="ctr"/>
            <a:r>
              <a:rPr lang="ja-JP" altLang="en-US" sz="800" b="1" dirty="0">
                <a:solidFill>
                  <a:prstClr val="white"/>
                </a:solidFill>
              </a:rPr>
              <a:t>掘削前</a:t>
            </a:r>
          </a:p>
        </p:txBody>
      </p:sp>
      <p:cxnSp>
        <p:nvCxnSpPr>
          <p:cNvPr id="23" name="直線矢印コネクタ 22"/>
          <p:cNvCxnSpPr/>
          <p:nvPr/>
        </p:nvCxnSpPr>
        <p:spPr>
          <a:xfrm flipH="1">
            <a:off x="1282898" y="4672450"/>
            <a:ext cx="80520" cy="341689"/>
          </a:xfrm>
          <a:prstGeom prst="straightConnector1">
            <a:avLst/>
          </a:prstGeom>
          <a:ln w="158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H="1">
            <a:off x="2385258" y="4083627"/>
            <a:ext cx="65641" cy="150814"/>
          </a:xfrm>
          <a:prstGeom prst="straightConnector1">
            <a:avLst/>
          </a:prstGeom>
          <a:ln w="158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8" name="角丸四角形 87"/>
          <p:cNvSpPr/>
          <p:nvPr/>
        </p:nvSpPr>
        <p:spPr>
          <a:xfrm>
            <a:off x="6815727" y="3219919"/>
            <a:ext cx="2673439" cy="30777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r"/>
            <a:r>
              <a:rPr lang="ja-JP" altLang="en-US" sz="1100" b="1" u="sng" dirty="0">
                <a:solidFill>
                  <a:prstClr val="black"/>
                </a:solidFill>
                <a:effectLst>
                  <a:outerShdw blurRad="38100" dist="38100" dir="2700000" algn="tl">
                    <a:srgbClr val="000000">
                      <a:alpha val="43137"/>
                    </a:srgbClr>
                  </a:outerShdw>
                </a:effectLst>
                <a:latin typeface="ＭＳ Ｐゴシック" panose="020B0600070205080204" pitchFamily="50" charset="-128"/>
              </a:rPr>
              <a:t>現在、検討されている対策（案）</a:t>
            </a:r>
            <a:endParaRPr lang="en-US" altLang="ja-JP" sz="1100" b="1" u="sng" dirty="0">
              <a:solidFill>
                <a:prstClr val="black"/>
              </a:solidFill>
              <a:effectLst>
                <a:outerShdw blurRad="38100" dist="38100" dir="2700000" algn="tl">
                  <a:srgbClr val="000000">
                    <a:alpha val="43137"/>
                  </a:srgbClr>
                </a:outerShdw>
              </a:effectLst>
              <a:latin typeface="ＭＳ Ｐゴシック" panose="020B0600070205080204" pitchFamily="50" charset="-128"/>
            </a:endParaRPr>
          </a:p>
          <a:p>
            <a:pPr algn="r"/>
            <a:r>
              <a:rPr lang="en-US" altLang="ja-JP" sz="1100" b="1" u="sng" dirty="0">
                <a:solidFill>
                  <a:prstClr val="black"/>
                </a:solidFill>
                <a:effectLst>
                  <a:outerShdw blurRad="38100" dist="38100" dir="2700000" algn="tl">
                    <a:srgbClr val="000000">
                      <a:alpha val="43137"/>
                    </a:srgbClr>
                  </a:outerShdw>
                </a:effectLst>
                <a:latin typeface="ＭＳ Ｐゴシック" panose="020B0600070205080204" pitchFamily="50" charset="-128"/>
              </a:rPr>
              <a:t>(H27.10.13</a:t>
            </a:r>
            <a:r>
              <a:rPr lang="ja-JP" altLang="en-US" sz="1100" b="1" u="sng" dirty="0">
                <a:solidFill>
                  <a:prstClr val="black"/>
                </a:solidFill>
                <a:effectLst>
                  <a:outerShdw blurRad="38100" dist="38100" dir="2700000" algn="tl">
                    <a:srgbClr val="000000">
                      <a:alpha val="43137"/>
                    </a:srgbClr>
                  </a:outerShdw>
                </a:effectLst>
                <a:latin typeface="ＭＳ Ｐゴシック" panose="020B0600070205080204" pitchFamily="50" charset="-128"/>
              </a:rPr>
              <a:t>第</a:t>
            </a:r>
            <a:r>
              <a:rPr lang="en-US" altLang="ja-JP" sz="1100" b="1" u="sng" dirty="0">
                <a:solidFill>
                  <a:prstClr val="black"/>
                </a:solidFill>
                <a:effectLst>
                  <a:outerShdw blurRad="38100" dist="38100" dir="2700000" algn="tl">
                    <a:srgbClr val="000000">
                      <a:alpha val="43137"/>
                    </a:srgbClr>
                  </a:outerShdw>
                </a:effectLst>
                <a:latin typeface="ＭＳ Ｐゴシック" panose="020B0600070205080204" pitchFamily="50" charset="-128"/>
              </a:rPr>
              <a:t>2</a:t>
            </a:r>
            <a:r>
              <a:rPr lang="ja-JP" altLang="en-US" sz="1100" b="1" u="sng" dirty="0">
                <a:solidFill>
                  <a:prstClr val="black"/>
                </a:solidFill>
                <a:effectLst>
                  <a:outerShdw blurRad="38100" dist="38100" dir="2700000" algn="tl">
                    <a:srgbClr val="000000">
                      <a:alpha val="43137"/>
                    </a:srgbClr>
                  </a:outerShdw>
                </a:effectLst>
                <a:latin typeface="ＭＳ Ｐゴシック" panose="020B0600070205080204" pitchFamily="50" charset="-128"/>
              </a:rPr>
              <a:t>回協議会資料より</a:t>
            </a:r>
            <a:r>
              <a:rPr lang="en-US" altLang="ja-JP" sz="1100" b="1" u="sng" dirty="0">
                <a:solidFill>
                  <a:prstClr val="black"/>
                </a:solidFill>
                <a:effectLst>
                  <a:outerShdw blurRad="38100" dist="38100" dir="2700000" algn="tl">
                    <a:srgbClr val="000000">
                      <a:alpha val="43137"/>
                    </a:srgbClr>
                  </a:outerShdw>
                </a:effectLst>
                <a:latin typeface="ＭＳ Ｐゴシック" panose="020B0600070205080204" pitchFamily="50" charset="-128"/>
              </a:rPr>
              <a:t>)</a:t>
            </a:r>
            <a:endParaRPr lang="ja-JP" altLang="en-US" sz="1100" b="1" u="sng" dirty="0">
              <a:solidFill>
                <a:prstClr val="black"/>
              </a:solidFill>
              <a:effectLst>
                <a:outerShdw blurRad="38100" dist="38100" dir="2700000" algn="tl">
                  <a:srgbClr val="000000">
                    <a:alpha val="43137"/>
                  </a:srgbClr>
                </a:outerShdw>
              </a:effectLst>
              <a:latin typeface="ＭＳ Ｐゴシック" panose="020B0600070205080204" pitchFamily="50" charset="-128"/>
            </a:endParaRPr>
          </a:p>
        </p:txBody>
      </p:sp>
      <p:sp>
        <p:nvSpPr>
          <p:cNvPr id="22" name="正方形/長方形 21"/>
          <p:cNvSpPr/>
          <p:nvPr/>
        </p:nvSpPr>
        <p:spPr>
          <a:xfrm>
            <a:off x="7729846" y="3846759"/>
            <a:ext cx="948192" cy="339132"/>
          </a:xfrm>
          <a:prstGeom prst="rect">
            <a:avLst/>
          </a:prstGeom>
          <a:solidFill>
            <a:schemeClr val="bg1"/>
          </a:solidFill>
          <a:ln w="508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91422" tIns="34405" rIns="91422" bIns="45710" rtlCol="0" anchor="ctr"/>
          <a:lstStyle/>
          <a:p>
            <a:pPr algn="ctr"/>
            <a:r>
              <a:rPr lang="ja-JP" altLang="en-US" sz="700" b="1" dirty="0">
                <a:solidFill>
                  <a:prstClr val="black"/>
                </a:solidFill>
              </a:rPr>
              <a:t>鴨川流域</a:t>
            </a:r>
            <a:endParaRPr lang="en-US" altLang="ja-JP" sz="700" b="1" dirty="0">
              <a:solidFill>
                <a:prstClr val="black"/>
              </a:solidFill>
            </a:endParaRPr>
          </a:p>
          <a:p>
            <a:pPr algn="ctr"/>
            <a:r>
              <a:rPr lang="ja-JP" altLang="en-US" sz="700" b="1" dirty="0">
                <a:solidFill>
                  <a:prstClr val="black"/>
                </a:solidFill>
              </a:rPr>
              <a:t>水田面積：約</a:t>
            </a:r>
            <a:r>
              <a:rPr lang="en-US" altLang="ja-JP" sz="700" b="1" dirty="0">
                <a:solidFill>
                  <a:prstClr val="black"/>
                </a:solidFill>
              </a:rPr>
              <a:t>1.2k</a:t>
            </a:r>
            <a:r>
              <a:rPr lang="ja-JP" altLang="en-US" sz="700" b="1" dirty="0">
                <a:solidFill>
                  <a:prstClr val="black"/>
                </a:solidFill>
              </a:rPr>
              <a:t>㎡</a:t>
            </a:r>
            <a:endParaRPr lang="en-US" altLang="ja-JP" sz="700" b="1" dirty="0">
              <a:solidFill>
                <a:prstClr val="black"/>
              </a:solidFill>
            </a:endParaRPr>
          </a:p>
        </p:txBody>
      </p:sp>
      <p:cxnSp>
        <p:nvCxnSpPr>
          <p:cNvPr id="32" name="直線コネクタ 31"/>
          <p:cNvCxnSpPr/>
          <p:nvPr/>
        </p:nvCxnSpPr>
        <p:spPr>
          <a:xfrm flipH="1">
            <a:off x="7472374" y="4058194"/>
            <a:ext cx="261954" cy="426054"/>
          </a:xfrm>
          <a:prstGeom prst="line">
            <a:avLst/>
          </a:prstGeom>
          <a:ln w="31750">
            <a:solidFill>
              <a:srgbClr val="0000CC"/>
            </a:solidFill>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070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タイトル 1"/>
          <p:cNvSpPr>
            <a:spLocks noGrp="1"/>
          </p:cNvSpPr>
          <p:nvPr>
            <p:ph type="title"/>
          </p:nvPr>
        </p:nvSpPr>
        <p:spPr>
          <a:xfrm>
            <a:off x="0" y="-52717"/>
            <a:ext cx="9922513" cy="819264"/>
          </a:xfrm>
          <a:solidFill>
            <a:srgbClr val="009900"/>
          </a:solidFill>
        </p:spPr>
        <p:txBody>
          <a:bodyPr wrap="none" anchor="b" anchorCtr="0">
            <a:normAutofit/>
          </a:bodyPr>
          <a:lstStyle/>
          <a:p>
            <a:r>
              <a:rPr lang="ja-JP" altLang="en-US" sz="2800" b="1" dirty="0" smtClean="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地方</a:t>
            </a:r>
            <a:r>
              <a:rPr lang="ja-JP" altLang="en-US" sz="28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創生推進</a:t>
            </a:r>
            <a:r>
              <a:rPr lang="ja-JP" altLang="en-US" sz="2800" b="1" dirty="0" smtClean="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基盤整備事業</a:t>
            </a:r>
            <a:endParaRPr lang="ja-JP" altLang="en-US" sz="28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67" name="テキスト ボックス 66"/>
          <p:cNvSpPr txBox="1"/>
          <p:nvPr/>
        </p:nvSpPr>
        <p:spPr>
          <a:xfrm>
            <a:off x="-872" y="-18573"/>
            <a:ext cx="5673952" cy="584775"/>
          </a:xfrm>
          <a:prstGeom prst="rect">
            <a:avLst/>
          </a:prstGeom>
          <a:noFill/>
        </p:spPr>
        <p:txBody>
          <a:bodyPr wrap="square" rtlCol="0">
            <a:spAutoFit/>
          </a:bodyPr>
          <a:lstStyle/>
          <a:p>
            <a:r>
              <a:rPr lang="ja-JP" altLang="en-US" sz="1600" b="1"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平成２７年度９月補正</a:t>
            </a:r>
            <a:r>
              <a:rPr lang="ja-JP" altLang="en-US" sz="1600" b="1" dirty="0" smtClean="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予算</a:t>
            </a:r>
            <a:endParaRPr lang="en-US" altLang="ja-JP" sz="1600" b="1" dirty="0" smtClean="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r>
              <a:rPr lang="ja-JP" altLang="en-US" sz="1600" b="1" dirty="0" smtClean="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（主要県単独事業）</a:t>
            </a:r>
            <a:endParaRPr lang="ja-JP" altLang="en-US" sz="1600" b="1"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416542" y="832922"/>
            <a:ext cx="8514900" cy="2395528"/>
          </a:xfrm>
          <a:prstGeom prst="rect">
            <a:avLst/>
          </a:prstGeom>
          <a:noFill/>
        </p:spPr>
        <p:txBody>
          <a:bodyPr wrap="square" rtlCol="0">
            <a:spAutoFit/>
          </a:bodyPr>
          <a:lstStyle/>
          <a:p>
            <a:r>
              <a:rPr lang="ja-JP" altLang="en-US" sz="1600" dirty="0">
                <a:solidFill>
                  <a:prstClr val="black"/>
                </a:solidFill>
                <a:latin typeface="游ゴシック" panose="020B0400000000000000" pitchFamily="50" charset="-128"/>
                <a:ea typeface="游ゴシック" panose="020B0400000000000000" pitchFamily="50" charset="-128"/>
              </a:rPr>
              <a:t>県内各地の魅力ある地域づくりや交流人口の拡大、安心して暮らせるまちづくり</a:t>
            </a:r>
            <a:r>
              <a:rPr lang="ja-JP" altLang="en-US" sz="1600" dirty="0" smtClean="0">
                <a:solidFill>
                  <a:prstClr val="black"/>
                </a:solidFill>
                <a:latin typeface="游ゴシック" panose="020B0400000000000000" pitchFamily="50" charset="-128"/>
                <a:ea typeface="游ゴシック" panose="020B0400000000000000" pitchFamily="50" charset="-128"/>
              </a:rPr>
              <a:t>を</a:t>
            </a:r>
            <a:endParaRPr lang="en-US" altLang="ja-JP" sz="1600" dirty="0" smtClean="0">
              <a:solidFill>
                <a:prstClr val="black"/>
              </a:solidFill>
              <a:latin typeface="游ゴシック" panose="020B0400000000000000" pitchFamily="50" charset="-128"/>
              <a:ea typeface="游ゴシック" panose="020B0400000000000000" pitchFamily="50" charset="-128"/>
            </a:endParaRPr>
          </a:p>
          <a:p>
            <a:r>
              <a:rPr lang="ja-JP" altLang="en-US" sz="1600" dirty="0" smtClean="0">
                <a:solidFill>
                  <a:prstClr val="black"/>
                </a:solidFill>
                <a:latin typeface="游ゴシック" panose="020B0400000000000000" pitchFamily="50" charset="-128"/>
                <a:ea typeface="游ゴシック" panose="020B0400000000000000" pitchFamily="50" charset="-128"/>
              </a:rPr>
              <a:t>進める</a:t>
            </a:r>
            <a:r>
              <a:rPr lang="ja-JP" altLang="en-US" sz="1600" dirty="0">
                <a:solidFill>
                  <a:prstClr val="black"/>
                </a:solidFill>
                <a:latin typeface="游ゴシック" panose="020B0400000000000000" pitchFamily="50" charset="-128"/>
                <a:ea typeface="游ゴシック" panose="020B0400000000000000" pitchFamily="50" charset="-128"/>
              </a:rPr>
              <a:t>ための</a:t>
            </a:r>
            <a:endParaRPr lang="en-US" altLang="ja-JP" sz="1600" dirty="0">
              <a:solidFill>
                <a:prstClr val="black"/>
              </a:solidFill>
              <a:latin typeface="游ゴシック" panose="020B0400000000000000" pitchFamily="50" charset="-128"/>
              <a:ea typeface="游ゴシック" panose="020B0400000000000000" pitchFamily="50" charset="-128"/>
            </a:endParaRPr>
          </a:p>
          <a:p>
            <a:pPr>
              <a:spcBef>
                <a:spcPts val="650"/>
              </a:spcBef>
            </a:pPr>
            <a:r>
              <a:rPr lang="ja-JP" altLang="en-US" sz="1600" b="1" dirty="0">
                <a:solidFill>
                  <a:prstClr val="black"/>
                </a:solidFill>
                <a:latin typeface="游ゴシック" panose="020B0400000000000000" pitchFamily="50" charset="-128"/>
                <a:ea typeface="游ゴシック" panose="020B0400000000000000" pitchFamily="50" charset="-128"/>
              </a:rPr>
              <a:t>　○定住・半定住を推進する地域における道路整備</a:t>
            </a:r>
            <a:endParaRPr lang="en-US" altLang="ja-JP" sz="1600" b="1" dirty="0">
              <a:solidFill>
                <a:prstClr val="black"/>
              </a:solidFill>
              <a:latin typeface="游ゴシック" panose="020B0400000000000000" pitchFamily="50" charset="-128"/>
              <a:ea typeface="游ゴシック" panose="020B0400000000000000" pitchFamily="50" charset="-128"/>
            </a:endParaRPr>
          </a:p>
          <a:p>
            <a:r>
              <a:rPr lang="ja-JP" altLang="en-US" sz="1600" b="1" dirty="0">
                <a:solidFill>
                  <a:prstClr val="black"/>
                </a:solidFill>
                <a:latin typeface="游ゴシック" panose="020B0400000000000000" pitchFamily="50" charset="-128"/>
                <a:ea typeface="游ゴシック" panose="020B0400000000000000" pitchFamily="50" charset="-128"/>
              </a:rPr>
              <a:t>　○中山間地域</a:t>
            </a:r>
            <a:r>
              <a:rPr lang="ja-JP" altLang="en-US" sz="1600" b="1" dirty="0" smtClean="0">
                <a:solidFill>
                  <a:prstClr val="black"/>
                </a:solidFill>
                <a:latin typeface="游ゴシック" panose="020B0400000000000000" pitchFamily="50" charset="-128"/>
                <a:ea typeface="游ゴシック" panose="020B0400000000000000" pitchFamily="50" charset="-128"/>
              </a:rPr>
              <a:t>で安心</a:t>
            </a:r>
            <a:r>
              <a:rPr lang="ja-JP" altLang="en-US" sz="1600" b="1" dirty="0">
                <a:solidFill>
                  <a:prstClr val="black"/>
                </a:solidFill>
                <a:latin typeface="游ゴシック" panose="020B0400000000000000" pitchFamily="50" charset="-128"/>
                <a:ea typeface="游ゴシック" panose="020B0400000000000000" pitchFamily="50" charset="-128"/>
              </a:rPr>
              <a:t>して人が住み、生活するために必要な道路整備</a:t>
            </a:r>
            <a:endParaRPr lang="en-US" altLang="ja-JP" sz="1600" b="1" dirty="0">
              <a:solidFill>
                <a:prstClr val="black"/>
              </a:solidFill>
              <a:latin typeface="游ゴシック" panose="020B0400000000000000" pitchFamily="50" charset="-128"/>
              <a:ea typeface="游ゴシック" panose="020B0400000000000000" pitchFamily="50" charset="-128"/>
            </a:endParaRPr>
          </a:p>
          <a:p>
            <a:r>
              <a:rPr lang="ja-JP" altLang="en-US" sz="1600" b="1" dirty="0">
                <a:solidFill>
                  <a:prstClr val="black"/>
                </a:solidFill>
                <a:latin typeface="游ゴシック" panose="020B0400000000000000" pitchFamily="50" charset="-128"/>
                <a:ea typeface="游ゴシック" panose="020B0400000000000000" pitchFamily="50" charset="-128"/>
              </a:rPr>
              <a:t>　○集落間ネットワークの維持のために必要な道路整備</a:t>
            </a:r>
            <a:endParaRPr lang="en-US" altLang="ja-JP" sz="1600" b="1" dirty="0">
              <a:solidFill>
                <a:prstClr val="black"/>
              </a:solidFill>
              <a:latin typeface="游ゴシック" panose="020B0400000000000000" pitchFamily="50" charset="-128"/>
              <a:ea typeface="游ゴシック" panose="020B0400000000000000" pitchFamily="50" charset="-128"/>
            </a:endParaRPr>
          </a:p>
          <a:p>
            <a:pPr>
              <a:spcBef>
                <a:spcPts val="1200"/>
              </a:spcBef>
            </a:pPr>
            <a:r>
              <a:rPr lang="ja-JP" altLang="en-US" sz="1600" dirty="0" smtClean="0">
                <a:solidFill>
                  <a:prstClr val="black"/>
                </a:solidFill>
                <a:latin typeface="游ゴシック" panose="020B0400000000000000" pitchFamily="50" charset="-128"/>
                <a:ea typeface="游ゴシック" panose="020B0400000000000000" pitchFamily="50" charset="-128"/>
              </a:rPr>
              <a:t>農</a:t>
            </a:r>
            <a:r>
              <a:rPr lang="ja-JP" altLang="en-US" sz="1600" dirty="0">
                <a:solidFill>
                  <a:prstClr val="black"/>
                </a:solidFill>
                <a:latin typeface="游ゴシック" panose="020B0400000000000000" pitchFamily="50" charset="-128"/>
                <a:ea typeface="游ゴシック" panose="020B0400000000000000" pitchFamily="50" charset="-128"/>
              </a:rPr>
              <a:t>山村地域の魅力の向上を図るための</a:t>
            </a:r>
            <a:endParaRPr lang="en-US" altLang="ja-JP" sz="1600" dirty="0">
              <a:solidFill>
                <a:prstClr val="black"/>
              </a:solidFill>
              <a:latin typeface="游ゴシック" panose="020B0400000000000000" pitchFamily="50" charset="-128"/>
              <a:ea typeface="游ゴシック" panose="020B0400000000000000" pitchFamily="50" charset="-128"/>
            </a:endParaRPr>
          </a:p>
          <a:p>
            <a:pPr>
              <a:spcBef>
                <a:spcPts val="650"/>
              </a:spcBef>
            </a:pPr>
            <a:r>
              <a:rPr lang="ja-JP" altLang="en-US" sz="1600" b="1" dirty="0">
                <a:solidFill>
                  <a:prstClr val="black"/>
                </a:solidFill>
                <a:latin typeface="游ゴシック" panose="020B0400000000000000" pitchFamily="50" charset="-128"/>
                <a:ea typeface="游ゴシック" panose="020B0400000000000000" pitchFamily="50" charset="-128"/>
              </a:rPr>
              <a:t>　○</a:t>
            </a:r>
            <a:r>
              <a:rPr lang="ja-JP" altLang="en-US" sz="1600" b="1" dirty="0" smtClean="0">
                <a:solidFill>
                  <a:prstClr val="black"/>
                </a:solidFill>
                <a:latin typeface="游ゴシック" panose="020B0400000000000000" pitchFamily="50" charset="-128"/>
                <a:ea typeface="游ゴシック" panose="020B0400000000000000" pitchFamily="50" charset="-128"/>
              </a:rPr>
              <a:t>農業</a:t>
            </a:r>
            <a:r>
              <a:rPr lang="ja-JP" altLang="en-US" sz="1600" b="1" dirty="0">
                <a:solidFill>
                  <a:prstClr val="black"/>
                </a:solidFill>
                <a:latin typeface="游ゴシック" panose="020B0400000000000000" pitchFamily="50" charset="-128"/>
                <a:ea typeface="游ゴシック" panose="020B0400000000000000" pitchFamily="50" charset="-128"/>
              </a:rPr>
              <a:t>生産活動の継続・</a:t>
            </a:r>
            <a:r>
              <a:rPr lang="ja-JP" altLang="en-US" sz="1600" b="1" dirty="0" smtClean="0">
                <a:solidFill>
                  <a:prstClr val="black"/>
                </a:solidFill>
                <a:latin typeface="游ゴシック" panose="020B0400000000000000" pitchFamily="50" charset="-128"/>
                <a:ea typeface="游ゴシック" panose="020B0400000000000000" pitchFamily="50" charset="-128"/>
              </a:rPr>
              <a:t>拡充や都市農村交流の促進に資する農業用施設整備</a:t>
            </a:r>
            <a:endParaRPr lang="en-US" altLang="ja-JP" sz="1600" b="1" dirty="0">
              <a:solidFill>
                <a:prstClr val="black"/>
              </a:solidFill>
              <a:latin typeface="游ゴシック" panose="020B0400000000000000" pitchFamily="50" charset="-128"/>
              <a:ea typeface="游ゴシック" panose="020B0400000000000000" pitchFamily="50" charset="-128"/>
            </a:endParaRPr>
          </a:p>
          <a:p>
            <a:r>
              <a:rPr lang="ja-JP" altLang="en-US" sz="1600" b="1" dirty="0">
                <a:solidFill>
                  <a:prstClr val="black"/>
                </a:solidFill>
                <a:latin typeface="游ゴシック" panose="020B0400000000000000" pitchFamily="50" charset="-128"/>
                <a:ea typeface="游ゴシック" panose="020B0400000000000000" pitchFamily="50" charset="-128"/>
              </a:rPr>
              <a:t>　</a:t>
            </a:r>
            <a:r>
              <a:rPr lang="ja-JP" altLang="en-US" sz="1600" b="1" dirty="0" smtClean="0">
                <a:solidFill>
                  <a:prstClr val="black"/>
                </a:solidFill>
                <a:latin typeface="游ゴシック" panose="020B0400000000000000" pitchFamily="50" charset="-128"/>
                <a:ea typeface="游ゴシック" panose="020B0400000000000000" pitchFamily="50" charset="-128"/>
              </a:rPr>
              <a:t>○林業生産活動の継続・拡充や都市山村交流の促進に資する森林整備</a:t>
            </a:r>
            <a:endParaRPr lang="ja-JP" altLang="en-US" sz="1600" b="1" dirty="0">
              <a:solidFill>
                <a:prstClr val="black"/>
              </a:solidFill>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4657478" y="3308625"/>
            <a:ext cx="5336081" cy="3648767"/>
          </a:xfrm>
          <a:prstGeom prst="rect">
            <a:avLst/>
          </a:prstGeom>
          <a:noFill/>
          <a:ln>
            <a:solidFill>
              <a:srgbClr val="009900"/>
            </a:solidFill>
          </a:ln>
        </p:spPr>
        <p:txBody>
          <a:bodyPr wrap="none" rtlCol="0">
            <a:noAutofit/>
          </a:bodyPr>
          <a:lstStyle/>
          <a:p>
            <a:endParaRPr lang="ja-JP" altLang="en-US" sz="1950" dirty="0">
              <a:solidFill>
                <a:prstClr val="black"/>
              </a:solidFill>
            </a:endParaRPr>
          </a:p>
        </p:txBody>
      </p:sp>
      <p:sp>
        <p:nvSpPr>
          <p:cNvPr id="6" name="テキスト ボックス 5"/>
          <p:cNvSpPr txBox="1"/>
          <p:nvPr/>
        </p:nvSpPr>
        <p:spPr>
          <a:xfrm>
            <a:off x="4657478" y="3308626"/>
            <a:ext cx="5265035" cy="369332"/>
          </a:xfrm>
          <a:prstGeom prst="rect">
            <a:avLst/>
          </a:prstGeom>
          <a:solidFill>
            <a:srgbClr val="009900"/>
          </a:solidFill>
        </p:spPr>
        <p:txBody>
          <a:bodyPr wrap="square" rtlCol="0">
            <a:spAutoFit/>
          </a:bodyPr>
          <a:lstStyle/>
          <a:p>
            <a:pPr algn="ctr"/>
            <a:r>
              <a:rPr lang="ja-JP" altLang="en-US" b="1" dirty="0" smtClean="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道路・河川等災害未然防止</a:t>
            </a:r>
            <a:r>
              <a:rPr lang="ja-JP" altLang="en-US" b="1"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対策事業</a:t>
            </a:r>
          </a:p>
        </p:txBody>
      </p:sp>
      <p:sp>
        <p:nvSpPr>
          <p:cNvPr id="80" name="テキスト ボックス 79"/>
          <p:cNvSpPr txBox="1"/>
          <p:nvPr/>
        </p:nvSpPr>
        <p:spPr>
          <a:xfrm>
            <a:off x="4872252" y="3854686"/>
            <a:ext cx="4925679" cy="523220"/>
          </a:xfrm>
          <a:prstGeom prst="rect">
            <a:avLst/>
          </a:prstGeom>
          <a:noFill/>
        </p:spPr>
        <p:txBody>
          <a:bodyPr wrap="square" rtlCol="0">
            <a:spAutoFit/>
          </a:bodyPr>
          <a:lstStyle/>
          <a:p>
            <a:r>
              <a:rPr lang="ja-JP" altLang="en-US" sz="1400" b="1" dirty="0">
                <a:solidFill>
                  <a:prstClr val="black"/>
                </a:solidFill>
                <a:latin typeface="游ゴシック" panose="020B0400000000000000" pitchFamily="50" charset="-128"/>
                <a:ea typeface="游ゴシック" panose="020B0400000000000000" pitchFamily="50" charset="-128"/>
              </a:rPr>
              <a:t>河川の溢水対策や土砂災害等を未然に防止するための対策、山腹崩壊の予防対策を引き続き、重点的に実施</a:t>
            </a:r>
          </a:p>
        </p:txBody>
      </p:sp>
      <p:sp>
        <p:nvSpPr>
          <p:cNvPr id="10" name="四角形吹き出し 9"/>
          <p:cNvSpPr/>
          <p:nvPr/>
        </p:nvSpPr>
        <p:spPr>
          <a:xfrm>
            <a:off x="7783290" y="12320"/>
            <a:ext cx="2014641" cy="369332"/>
          </a:xfrm>
          <a:prstGeom prst="wedgeRectCallout">
            <a:avLst>
              <a:gd name="adj1" fmla="val -39750"/>
              <a:gd name="adj2" fmla="val 900"/>
            </a:avLst>
          </a:prstGeom>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lang="en-US" altLang="ja-JP" sz="900" b="1" dirty="0" smtClean="0">
                <a:solidFill>
                  <a:prstClr val="black"/>
                </a:solidFill>
                <a:latin typeface="游ゴシック" panose="020B0400000000000000" pitchFamily="50" charset="-128"/>
                <a:ea typeface="游ゴシック" panose="020B0400000000000000" pitchFamily="50" charset="-128"/>
              </a:rPr>
              <a:t>【</a:t>
            </a:r>
            <a:r>
              <a:rPr lang="ja-JP" altLang="en-US" sz="900" b="1" dirty="0" smtClean="0">
                <a:solidFill>
                  <a:prstClr val="black"/>
                </a:solidFill>
                <a:latin typeface="游ゴシック" panose="020B0400000000000000" pitchFamily="50" charset="-128"/>
                <a:ea typeface="游ゴシック" panose="020B0400000000000000" pitchFamily="50" charset="-128"/>
              </a:rPr>
              <a:t>今回新設</a:t>
            </a:r>
            <a:r>
              <a:rPr lang="en-US" altLang="ja-JP" sz="900" b="1" dirty="0" smtClean="0">
                <a:solidFill>
                  <a:prstClr val="black"/>
                </a:solidFill>
                <a:latin typeface="游ゴシック" panose="020B0400000000000000" pitchFamily="50" charset="-128"/>
                <a:ea typeface="游ゴシック" panose="020B0400000000000000" pitchFamily="50" charset="-128"/>
              </a:rPr>
              <a:t>】</a:t>
            </a:r>
          </a:p>
          <a:p>
            <a:r>
              <a:rPr lang="ja-JP" altLang="en-US" sz="900" b="1" dirty="0" smtClean="0">
                <a:solidFill>
                  <a:prstClr val="black"/>
                </a:solidFill>
                <a:latin typeface="游ゴシック" panose="020B0400000000000000" pitchFamily="50" charset="-128"/>
                <a:ea typeface="游ゴシック" panose="020B0400000000000000" pitchFamily="50" charset="-128"/>
              </a:rPr>
              <a:t>土木</a:t>
            </a:r>
            <a:r>
              <a:rPr lang="ja-JP" altLang="en-US" sz="900" b="1" dirty="0">
                <a:solidFill>
                  <a:prstClr val="black"/>
                </a:solidFill>
                <a:latin typeface="游ゴシック" panose="020B0400000000000000" pitchFamily="50" charset="-128"/>
                <a:ea typeface="游ゴシック" panose="020B0400000000000000" pitchFamily="50" charset="-128"/>
              </a:rPr>
              <a:t>・農林</a:t>
            </a:r>
            <a:r>
              <a:rPr lang="ja-JP" altLang="en-US" sz="900" b="1" dirty="0" smtClean="0">
                <a:solidFill>
                  <a:prstClr val="black"/>
                </a:solidFill>
                <a:latin typeface="游ゴシック" panose="020B0400000000000000" pitchFamily="50" charset="-128"/>
                <a:ea typeface="游ゴシック" panose="020B0400000000000000" pitchFamily="50" charset="-128"/>
              </a:rPr>
              <a:t>水産部あわせて</a:t>
            </a:r>
            <a:r>
              <a:rPr lang="ja-JP" altLang="en-US" sz="900" b="1" dirty="0">
                <a:solidFill>
                  <a:prstClr val="black"/>
                </a:solidFill>
                <a:latin typeface="游ゴシック" panose="020B0400000000000000" pitchFamily="50" charset="-128"/>
                <a:ea typeface="游ゴシック" panose="020B0400000000000000" pitchFamily="50" charset="-128"/>
              </a:rPr>
              <a:t>９億円</a:t>
            </a:r>
          </a:p>
        </p:txBody>
      </p:sp>
      <p:sp>
        <p:nvSpPr>
          <p:cNvPr id="95" name="四角形吹き出し 94"/>
          <p:cNvSpPr/>
          <p:nvPr/>
        </p:nvSpPr>
        <p:spPr>
          <a:xfrm>
            <a:off x="3736301" y="3210904"/>
            <a:ext cx="1338828" cy="369332"/>
          </a:xfrm>
          <a:prstGeom prst="wedgeRectCallout">
            <a:avLst>
              <a:gd name="adj1" fmla="val 57084"/>
              <a:gd name="adj2" fmla="val 26766"/>
            </a:avLst>
          </a:prstGeom>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none" rtlCol="0" anchor="ctr">
            <a:spAutoFit/>
          </a:bodyPr>
          <a:lstStyle/>
          <a:p>
            <a:r>
              <a:rPr lang="ja-JP" altLang="en-US" sz="900" b="1" dirty="0">
                <a:solidFill>
                  <a:prstClr val="black"/>
                </a:solidFill>
                <a:latin typeface="游ゴシック" panose="020B0400000000000000" pitchFamily="50" charset="-128"/>
                <a:ea typeface="游ゴシック" panose="020B0400000000000000" pitchFamily="50" charset="-128"/>
              </a:rPr>
              <a:t>土木・農林水産部</a:t>
            </a:r>
            <a:endParaRPr lang="en-US" altLang="ja-JP" sz="900" b="1" dirty="0">
              <a:solidFill>
                <a:prstClr val="black"/>
              </a:solidFill>
              <a:latin typeface="游ゴシック" panose="020B0400000000000000" pitchFamily="50" charset="-128"/>
              <a:ea typeface="游ゴシック" panose="020B0400000000000000" pitchFamily="50" charset="-128"/>
            </a:endParaRPr>
          </a:p>
          <a:p>
            <a:r>
              <a:rPr lang="ja-JP" altLang="en-US" sz="900" b="1" dirty="0">
                <a:solidFill>
                  <a:prstClr val="black"/>
                </a:solidFill>
                <a:latin typeface="游ゴシック" panose="020B0400000000000000" pitchFamily="50" charset="-128"/>
                <a:ea typeface="游ゴシック" panose="020B0400000000000000" pitchFamily="50" charset="-128"/>
              </a:rPr>
              <a:t>あわせて２億５千万円</a:t>
            </a:r>
          </a:p>
        </p:txBody>
      </p:sp>
      <p:sp>
        <p:nvSpPr>
          <p:cNvPr id="96" name="四角形吹き出し 95"/>
          <p:cNvSpPr/>
          <p:nvPr/>
        </p:nvSpPr>
        <p:spPr>
          <a:xfrm>
            <a:off x="6790861" y="4435269"/>
            <a:ext cx="1287532" cy="230832"/>
          </a:xfrm>
          <a:prstGeom prst="wedgeRectCallout">
            <a:avLst>
              <a:gd name="adj1" fmla="val -20147"/>
              <a:gd name="adj2" fmla="val -89786"/>
            </a:avLst>
          </a:prstGeom>
          <a:ln w="1270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ja-JP" altLang="en-US" sz="900" b="1" dirty="0">
                <a:solidFill>
                  <a:prstClr val="black"/>
                </a:solidFill>
                <a:latin typeface="游ゴシック" panose="020B0400000000000000" pitchFamily="50" charset="-128"/>
                <a:ea typeface="游ゴシック" panose="020B0400000000000000" pitchFamily="50" charset="-128"/>
              </a:rPr>
              <a:t>昨年の</a:t>
            </a:r>
            <a:r>
              <a:rPr lang="en-US" altLang="ja-JP" sz="900" b="1" dirty="0">
                <a:solidFill>
                  <a:prstClr val="black"/>
                </a:solidFill>
                <a:latin typeface="游ゴシック" panose="020B0400000000000000" pitchFamily="50" charset="-128"/>
                <a:ea typeface="游ゴシック" panose="020B0400000000000000" pitchFamily="50" charset="-128"/>
              </a:rPr>
              <a:t>9</a:t>
            </a:r>
            <a:r>
              <a:rPr lang="ja-JP" altLang="en-US" sz="900" b="1" dirty="0">
                <a:solidFill>
                  <a:prstClr val="black"/>
                </a:solidFill>
                <a:latin typeface="游ゴシック" panose="020B0400000000000000" pitchFamily="50" charset="-128"/>
                <a:ea typeface="游ゴシック" panose="020B0400000000000000" pitchFamily="50" charset="-128"/>
              </a:rPr>
              <a:t>月補正で新設</a:t>
            </a:r>
          </a:p>
        </p:txBody>
      </p:sp>
      <p:pic>
        <p:nvPicPr>
          <p:cNvPr id="12" name="Picture 2" descr="IMG_4565"/>
          <p:cNvPicPr>
            <a:picLocks noChangeAspect="1" noChangeArrowheads="1"/>
          </p:cNvPicPr>
          <p:nvPr/>
        </p:nvPicPr>
        <p:blipFill rotWithShape="1">
          <a:blip r:embed="rId3">
            <a:extLst>
              <a:ext uri="{28A0092B-C50C-407E-A947-70E740481C1C}">
                <a14:useLocalDpi xmlns:a14="http://schemas.microsoft.com/office/drawing/2010/main" val="0"/>
              </a:ext>
            </a:extLst>
          </a:blip>
          <a:srcRect l="40194" t="10093" b="34183"/>
          <a:stretch/>
        </p:blipFill>
        <p:spPr bwMode="auto">
          <a:xfrm>
            <a:off x="506509" y="3356992"/>
            <a:ext cx="2130107" cy="148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2"/>
          <p:cNvSpPr txBox="1"/>
          <p:nvPr/>
        </p:nvSpPr>
        <p:spPr>
          <a:xfrm>
            <a:off x="2731135" y="3573016"/>
            <a:ext cx="2004830" cy="1063689"/>
          </a:xfrm>
          <a:prstGeom prst="rect">
            <a:avLst/>
          </a:prstGeom>
          <a:noFill/>
        </p:spPr>
        <p:txBody>
          <a:bodyPr wrap="square" rtlCol="0">
            <a:spAutoFit/>
          </a:bodyPr>
          <a:lstStyle/>
          <a:p>
            <a:r>
              <a:rPr lang="ja-JP" altLang="en-US" sz="975" dirty="0">
                <a:solidFill>
                  <a:prstClr val="black"/>
                </a:solidFill>
                <a:latin typeface="游ゴシック" panose="020B0400000000000000" pitchFamily="50" charset="-128"/>
                <a:ea typeface="游ゴシック" panose="020B0400000000000000" pitchFamily="50" charset="-128"/>
              </a:rPr>
              <a:t>　　　   </a:t>
            </a:r>
            <a:r>
              <a:rPr lang="ja-JP" altLang="en-US" sz="600" dirty="0">
                <a:solidFill>
                  <a:prstClr val="black"/>
                </a:solidFill>
                <a:latin typeface="游ゴシック" panose="020B0400000000000000" pitchFamily="50" charset="-128"/>
                <a:ea typeface="游ゴシック" panose="020B0400000000000000" pitchFamily="50" charset="-128"/>
              </a:rPr>
              <a:t>もおわきがた</a:t>
            </a:r>
          </a:p>
          <a:p>
            <a:r>
              <a:rPr lang="ja-JP" altLang="en-US" sz="1050" dirty="0">
                <a:solidFill>
                  <a:prstClr val="black"/>
                </a:solidFill>
                <a:latin typeface="游ゴシック" panose="020B0400000000000000" pitchFamily="50" charset="-128"/>
                <a:ea typeface="游ゴシック" panose="020B0400000000000000" pitchFamily="50" charset="-128"/>
              </a:rPr>
              <a:t>県道　万尾脇方線</a:t>
            </a:r>
            <a:endParaRPr lang="en-US" altLang="ja-JP" sz="1050" dirty="0">
              <a:solidFill>
                <a:prstClr val="black"/>
              </a:solidFill>
              <a:latin typeface="游ゴシック" panose="020B0400000000000000" pitchFamily="50" charset="-128"/>
              <a:ea typeface="游ゴシック" panose="020B0400000000000000" pitchFamily="50" charset="-128"/>
            </a:endParaRPr>
          </a:p>
          <a:p>
            <a:r>
              <a:rPr lang="ja-JP" altLang="en-US" sz="1050" dirty="0">
                <a:solidFill>
                  <a:prstClr val="black"/>
                </a:solidFill>
                <a:latin typeface="游ゴシック" panose="020B0400000000000000" pitchFamily="50" charset="-128"/>
                <a:ea typeface="游ゴシック" panose="020B0400000000000000" pitchFamily="50" charset="-128"/>
              </a:rPr>
              <a:t>（氷見市宇波地内）</a:t>
            </a:r>
            <a:endParaRPr lang="en-US" altLang="ja-JP" sz="1050" dirty="0">
              <a:solidFill>
                <a:prstClr val="black"/>
              </a:solidFill>
              <a:latin typeface="游ゴシック" panose="020B0400000000000000" pitchFamily="50" charset="-128"/>
              <a:ea typeface="游ゴシック" panose="020B0400000000000000" pitchFamily="50" charset="-128"/>
            </a:endParaRPr>
          </a:p>
          <a:p>
            <a:endParaRPr lang="en-US" altLang="ja-JP" sz="1137" b="1" dirty="0">
              <a:solidFill>
                <a:prstClr val="black"/>
              </a:solidFill>
              <a:latin typeface="游ゴシック" panose="020B0400000000000000" pitchFamily="50" charset="-128"/>
              <a:ea typeface="游ゴシック" panose="020B0400000000000000" pitchFamily="50" charset="-128"/>
            </a:endParaRPr>
          </a:p>
          <a:p>
            <a:r>
              <a:rPr lang="ja-JP" altLang="ja-JP" sz="1050" b="1" dirty="0">
                <a:solidFill>
                  <a:prstClr val="black"/>
                </a:solidFill>
                <a:latin typeface="游ゴシック" panose="020B0400000000000000" pitchFamily="50" charset="-128"/>
                <a:ea typeface="游ゴシック" panose="020B0400000000000000" pitchFamily="50" charset="-128"/>
              </a:rPr>
              <a:t>灘浦小学校の通学路となっているが、歩道が未整備</a:t>
            </a:r>
            <a:endParaRPr lang="ja-JP" altLang="en-US" sz="1050" b="1" dirty="0">
              <a:solidFill>
                <a:prstClr val="black"/>
              </a:solidFill>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648131" y="4833343"/>
            <a:ext cx="1872208" cy="276999"/>
          </a:xfrm>
          <a:prstGeom prst="rect">
            <a:avLst/>
          </a:prstGeom>
          <a:noFill/>
        </p:spPr>
        <p:txBody>
          <a:bodyPr wrap="square" rtlCol="0">
            <a:spAutoFit/>
          </a:bodyPr>
          <a:lstStyle/>
          <a:p>
            <a:pPr algn="ctr"/>
            <a:r>
              <a:rPr lang="ja-JP" altLang="en-US" sz="1200" b="1" dirty="0">
                <a:solidFill>
                  <a:prstClr val="black"/>
                </a:solidFill>
                <a:latin typeface="游ゴシック" panose="020B0400000000000000" pitchFamily="50" charset="-128"/>
                <a:ea typeface="游ゴシック" panose="020B0400000000000000" pitchFamily="50" charset="-128"/>
              </a:rPr>
              <a:t>歩道整備</a:t>
            </a:r>
          </a:p>
        </p:txBody>
      </p:sp>
      <p:pic>
        <p:nvPicPr>
          <p:cNvPr id="1028" name="図 2" descr="IMG_4744.jpg"/>
          <p:cNvPicPr>
            <a:picLocks noChangeAspect="1"/>
          </p:cNvPicPr>
          <p:nvPr/>
        </p:nvPicPr>
        <p:blipFill rotWithShape="1">
          <a:blip r:embed="rId4">
            <a:extLst>
              <a:ext uri="{28A0092B-C50C-407E-A947-70E740481C1C}">
                <a14:useLocalDpi xmlns:a14="http://schemas.microsoft.com/office/drawing/2010/main" val="0"/>
              </a:ext>
            </a:extLst>
          </a:blip>
          <a:srcRect b="7358"/>
          <a:stretch/>
        </p:blipFill>
        <p:spPr bwMode="auto">
          <a:xfrm>
            <a:off x="5313040" y="4790790"/>
            <a:ext cx="1810777" cy="130084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17" name="Freeform 109"/>
          <p:cNvSpPr>
            <a:spLocks noChangeAspect="1"/>
          </p:cNvSpPr>
          <p:nvPr/>
        </p:nvSpPr>
        <p:spPr bwMode="auto">
          <a:xfrm>
            <a:off x="6327740" y="5198995"/>
            <a:ext cx="406621" cy="301309"/>
          </a:xfrm>
          <a:custGeom>
            <a:avLst/>
            <a:gdLst>
              <a:gd name="T0" fmla="*/ 0 w 80"/>
              <a:gd name="T1" fmla="*/ 0 h 57"/>
              <a:gd name="T2" fmla="*/ 2147483647 w 80"/>
              <a:gd name="T3" fmla="*/ 2147483647 h 57"/>
              <a:gd name="T4" fmla="*/ 2147483647 w 80"/>
              <a:gd name="T5" fmla="*/ 2147483647 h 57"/>
              <a:gd name="T6" fmla="*/ 0 60000 65536"/>
              <a:gd name="T7" fmla="*/ 0 60000 65536"/>
              <a:gd name="T8" fmla="*/ 0 60000 65536"/>
              <a:gd name="T9" fmla="*/ 0 w 80"/>
              <a:gd name="T10" fmla="*/ 0 h 57"/>
              <a:gd name="T11" fmla="*/ 80 w 80"/>
              <a:gd name="T12" fmla="*/ 57 h 57"/>
            </a:gdLst>
            <a:ahLst/>
            <a:cxnLst>
              <a:cxn ang="T6">
                <a:pos x="T0" y="T1"/>
              </a:cxn>
              <a:cxn ang="T7">
                <a:pos x="T2" y="T3"/>
              </a:cxn>
              <a:cxn ang="T8">
                <a:pos x="T4" y="T5"/>
              </a:cxn>
            </a:cxnLst>
            <a:rect l="T9" t="T10" r="T11" b="T12"/>
            <a:pathLst>
              <a:path w="80" h="57">
                <a:moveTo>
                  <a:pt x="0" y="0"/>
                </a:moveTo>
                <a:cubicBezTo>
                  <a:pt x="4" y="4"/>
                  <a:pt x="13" y="17"/>
                  <a:pt x="26" y="26"/>
                </a:cubicBezTo>
                <a:cubicBezTo>
                  <a:pt x="39" y="35"/>
                  <a:pt x="69" y="51"/>
                  <a:pt x="80" y="57"/>
                </a:cubicBezTo>
              </a:path>
            </a:pathLst>
          </a:custGeom>
          <a:noFill/>
          <a:ln w="19050">
            <a:solidFill>
              <a:srgbClr val="FF0000"/>
            </a:solidFill>
            <a:round/>
            <a:headEnd/>
            <a:tailEnd type="stealth" w="lg" len="lg"/>
          </a:ln>
          <a:effectLst>
            <a:glow rad="101600">
              <a:schemeClr val="bg1">
                <a:alpha val="40000"/>
              </a:schemeClr>
            </a:glow>
          </a:effectLst>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eaLnBrk="0" fontAlgn="base" hangingPunct="0">
              <a:spcBef>
                <a:spcPct val="0"/>
              </a:spcBef>
              <a:spcAft>
                <a:spcPct val="0"/>
              </a:spcAft>
            </a:pPr>
            <a:endParaRPr kumimoji="0" lang="ja-JP" altLang="ja-JP" sz="1950">
              <a:solidFill>
                <a:prstClr val="black"/>
              </a:solidFill>
              <a:latin typeface="Arial" panose="020B0604020202020204" pitchFamily="34" charset="0"/>
            </a:endParaRPr>
          </a:p>
        </p:txBody>
      </p:sp>
      <p:sp>
        <p:nvSpPr>
          <p:cNvPr id="19" name="Freeform 124"/>
          <p:cNvSpPr>
            <a:spLocks noChangeAspect="1"/>
          </p:cNvSpPr>
          <p:nvPr/>
        </p:nvSpPr>
        <p:spPr bwMode="auto">
          <a:xfrm>
            <a:off x="6330206" y="5085489"/>
            <a:ext cx="185757" cy="70208"/>
          </a:xfrm>
          <a:custGeom>
            <a:avLst/>
            <a:gdLst>
              <a:gd name="T0" fmla="*/ 0 w 37"/>
              <a:gd name="T1" fmla="*/ 2147483647 h 13"/>
              <a:gd name="T2" fmla="*/ 2147483647 w 37"/>
              <a:gd name="T3" fmla="*/ 2147483647 h 13"/>
              <a:gd name="T4" fmla="*/ 2147483647 w 37"/>
              <a:gd name="T5" fmla="*/ 2147483647 h 13"/>
              <a:gd name="T6" fmla="*/ 0 60000 65536"/>
              <a:gd name="T7" fmla="*/ 0 60000 65536"/>
              <a:gd name="T8" fmla="*/ 0 60000 65536"/>
              <a:gd name="T9" fmla="*/ 0 w 37"/>
              <a:gd name="T10" fmla="*/ 0 h 13"/>
              <a:gd name="T11" fmla="*/ 37 w 37"/>
              <a:gd name="T12" fmla="*/ 13 h 13"/>
            </a:gdLst>
            <a:ahLst/>
            <a:cxnLst>
              <a:cxn ang="T6">
                <a:pos x="T0" y="T1"/>
              </a:cxn>
              <a:cxn ang="T7">
                <a:pos x="T2" y="T3"/>
              </a:cxn>
              <a:cxn ang="T8">
                <a:pos x="T4" y="T5"/>
              </a:cxn>
            </a:cxnLst>
            <a:rect l="T9" t="T10" r="T11" b="T12"/>
            <a:pathLst>
              <a:path w="37" h="13">
                <a:moveTo>
                  <a:pt x="0" y="5"/>
                </a:moveTo>
                <a:cubicBezTo>
                  <a:pt x="2" y="4"/>
                  <a:pt x="5" y="0"/>
                  <a:pt x="11" y="1"/>
                </a:cubicBezTo>
                <a:cubicBezTo>
                  <a:pt x="17" y="2"/>
                  <a:pt x="32" y="11"/>
                  <a:pt x="37" y="13"/>
                </a:cubicBezTo>
              </a:path>
            </a:pathLst>
          </a:custGeom>
          <a:noFill/>
          <a:ln w="9525">
            <a:solidFill>
              <a:srgbClr val="FF0000"/>
            </a:solidFill>
            <a:round/>
            <a:headEnd/>
            <a:tailEnd type="stealth" w="sm" len="sm"/>
          </a:ln>
          <a:effectLst>
            <a:glow rad="101600">
              <a:schemeClr val="bg1">
                <a:alpha val="40000"/>
              </a:schemeClr>
            </a:glow>
          </a:effectLst>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eaLnBrk="0" fontAlgn="base" hangingPunct="0">
              <a:spcBef>
                <a:spcPct val="0"/>
              </a:spcBef>
              <a:spcAft>
                <a:spcPct val="0"/>
              </a:spcAft>
            </a:pPr>
            <a:endParaRPr kumimoji="0" lang="ja-JP" altLang="ja-JP" sz="1950">
              <a:solidFill>
                <a:prstClr val="black"/>
              </a:solidFill>
              <a:latin typeface="Arial" panose="020B0604020202020204" pitchFamily="34" charset="0"/>
            </a:endParaRPr>
          </a:p>
        </p:txBody>
      </p:sp>
      <p:sp>
        <p:nvSpPr>
          <p:cNvPr id="20" name="Freeform 125"/>
          <p:cNvSpPr>
            <a:spLocks noChangeAspect="1"/>
          </p:cNvSpPr>
          <p:nvPr/>
        </p:nvSpPr>
        <p:spPr bwMode="auto">
          <a:xfrm flipH="1">
            <a:off x="5982099" y="5092368"/>
            <a:ext cx="190146" cy="70208"/>
          </a:xfrm>
          <a:custGeom>
            <a:avLst/>
            <a:gdLst>
              <a:gd name="T0" fmla="*/ 0 w 37"/>
              <a:gd name="T1" fmla="*/ 2147483647 h 13"/>
              <a:gd name="T2" fmla="*/ 2147483647 w 37"/>
              <a:gd name="T3" fmla="*/ 2147483647 h 13"/>
              <a:gd name="T4" fmla="*/ 2147483647 w 37"/>
              <a:gd name="T5" fmla="*/ 2147483647 h 13"/>
              <a:gd name="T6" fmla="*/ 0 60000 65536"/>
              <a:gd name="T7" fmla="*/ 0 60000 65536"/>
              <a:gd name="T8" fmla="*/ 0 60000 65536"/>
              <a:gd name="T9" fmla="*/ 0 w 37"/>
              <a:gd name="T10" fmla="*/ 0 h 13"/>
              <a:gd name="T11" fmla="*/ 37 w 37"/>
              <a:gd name="T12" fmla="*/ 13 h 13"/>
            </a:gdLst>
            <a:ahLst/>
            <a:cxnLst>
              <a:cxn ang="T6">
                <a:pos x="T0" y="T1"/>
              </a:cxn>
              <a:cxn ang="T7">
                <a:pos x="T2" y="T3"/>
              </a:cxn>
              <a:cxn ang="T8">
                <a:pos x="T4" y="T5"/>
              </a:cxn>
            </a:cxnLst>
            <a:rect l="T9" t="T10" r="T11" b="T12"/>
            <a:pathLst>
              <a:path w="37" h="13">
                <a:moveTo>
                  <a:pt x="0" y="5"/>
                </a:moveTo>
                <a:cubicBezTo>
                  <a:pt x="2" y="4"/>
                  <a:pt x="5" y="0"/>
                  <a:pt x="11" y="1"/>
                </a:cubicBezTo>
                <a:cubicBezTo>
                  <a:pt x="17" y="2"/>
                  <a:pt x="32" y="11"/>
                  <a:pt x="37" y="13"/>
                </a:cubicBezTo>
              </a:path>
            </a:pathLst>
          </a:custGeom>
          <a:noFill/>
          <a:ln w="9525">
            <a:solidFill>
              <a:srgbClr val="FF0000"/>
            </a:solidFill>
            <a:round/>
            <a:headEnd/>
            <a:tailEnd type="stealth" w="sm" len="sm"/>
          </a:ln>
          <a:effectLst>
            <a:glow rad="101600">
              <a:schemeClr val="bg1">
                <a:alpha val="40000"/>
              </a:schemeClr>
            </a:glow>
          </a:effectLst>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pPr eaLnBrk="0" fontAlgn="base" hangingPunct="0">
              <a:spcBef>
                <a:spcPct val="0"/>
              </a:spcBef>
              <a:spcAft>
                <a:spcPct val="0"/>
              </a:spcAft>
            </a:pPr>
            <a:endParaRPr kumimoji="0" lang="ja-JP" altLang="ja-JP" sz="1950">
              <a:solidFill>
                <a:prstClr val="black"/>
              </a:solidFill>
              <a:latin typeface="Arial" panose="020B0604020202020204" pitchFamily="34" charset="0"/>
            </a:endParaRPr>
          </a:p>
        </p:txBody>
      </p:sp>
      <p:sp>
        <p:nvSpPr>
          <p:cNvPr id="97" name="テキスト ボックス 96"/>
          <p:cNvSpPr txBox="1"/>
          <p:nvPr/>
        </p:nvSpPr>
        <p:spPr>
          <a:xfrm>
            <a:off x="5208333" y="6091638"/>
            <a:ext cx="2026801" cy="730969"/>
          </a:xfrm>
          <a:prstGeom prst="rect">
            <a:avLst/>
          </a:prstGeom>
          <a:noFill/>
        </p:spPr>
        <p:txBody>
          <a:bodyPr wrap="square" rtlCol="0">
            <a:spAutoFit/>
          </a:bodyPr>
          <a:lstStyle/>
          <a:p>
            <a:pPr algn="ctr"/>
            <a:r>
              <a:rPr lang="ja-JP" altLang="ja-JP" sz="900" dirty="0">
                <a:solidFill>
                  <a:prstClr val="black"/>
                </a:solidFill>
                <a:latin typeface="游ゴシック" panose="020B0400000000000000" pitchFamily="50" charset="-128"/>
                <a:ea typeface="游ゴシック" panose="020B0400000000000000" pitchFamily="50" charset="-128"/>
              </a:rPr>
              <a:t>一級河川小矢部川水系和田川</a:t>
            </a:r>
            <a:endParaRPr lang="en-US" altLang="ja-JP" sz="900" dirty="0">
              <a:solidFill>
                <a:prstClr val="black"/>
              </a:solidFill>
              <a:latin typeface="游ゴシック" panose="020B0400000000000000" pitchFamily="50" charset="-128"/>
              <a:ea typeface="游ゴシック" panose="020B0400000000000000" pitchFamily="50" charset="-128"/>
            </a:endParaRPr>
          </a:p>
          <a:p>
            <a:pPr algn="ctr"/>
            <a:r>
              <a:rPr lang="ja-JP" altLang="ja-JP" sz="900" dirty="0">
                <a:solidFill>
                  <a:prstClr val="black"/>
                </a:solidFill>
                <a:latin typeface="游ゴシック" panose="020B0400000000000000" pitchFamily="50" charset="-128"/>
                <a:ea typeface="游ゴシック" panose="020B0400000000000000" pitchFamily="50" charset="-128"/>
              </a:rPr>
              <a:t>（高岡市木津外地内）</a:t>
            </a:r>
            <a:endParaRPr lang="en-US" altLang="ja-JP" sz="900" dirty="0">
              <a:solidFill>
                <a:prstClr val="black"/>
              </a:solidFill>
              <a:latin typeface="游ゴシック" panose="020B0400000000000000" pitchFamily="50" charset="-128"/>
              <a:ea typeface="游ゴシック" panose="020B0400000000000000" pitchFamily="50" charset="-128"/>
            </a:endParaRPr>
          </a:p>
          <a:p>
            <a:pPr>
              <a:spcBef>
                <a:spcPts val="325"/>
              </a:spcBef>
            </a:pPr>
            <a:r>
              <a:rPr lang="ja-JP" altLang="en-US" sz="1050" b="1" dirty="0">
                <a:solidFill>
                  <a:prstClr val="black"/>
                </a:solidFill>
                <a:latin typeface="游ゴシック" panose="020B0400000000000000" pitchFamily="50" charset="-128"/>
                <a:ea typeface="游ゴシック" panose="020B0400000000000000" pitchFamily="50" charset="-128"/>
              </a:rPr>
              <a:t>　流下能力の向上を図るため</a:t>
            </a:r>
            <a:endParaRPr lang="en-US" altLang="ja-JP" sz="1050" b="1" dirty="0">
              <a:solidFill>
                <a:prstClr val="black"/>
              </a:solidFill>
              <a:latin typeface="游ゴシック" panose="020B0400000000000000" pitchFamily="50" charset="-128"/>
              <a:ea typeface="游ゴシック" panose="020B0400000000000000" pitchFamily="50" charset="-128"/>
            </a:endParaRPr>
          </a:p>
          <a:p>
            <a:r>
              <a:rPr lang="ja-JP" altLang="en-US" sz="1050" b="1" dirty="0">
                <a:solidFill>
                  <a:prstClr val="black"/>
                </a:solidFill>
                <a:latin typeface="游ゴシック" panose="020B0400000000000000" pitchFamily="50" charset="-128"/>
                <a:ea typeface="游ゴシック" panose="020B0400000000000000" pitchFamily="50" charset="-128"/>
              </a:rPr>
              <a:t>　</a:t>
            </a:r>
            <a:r>
              <a:rPr lang="ja-JP" altLang="en-US" sz="1050" b="1" dirty="0" smtClean="0">
                <a:solidFill>
                  <a:prstClr val="black"/>
                </a:solidFill>
                <a:latin typeface="游ゴシック" panose="020B0400000000000000" pitchFamily="50" charset="-128"/>
                <a:ea typeface="游ゴシック" panose="020B0400000000000000" pitchFamily="50" charset="-128"/>
              </a:rPr>
              <a:t>の護岸嵩上げ</a:t>
            </a:r>
            <a:r>
              <a:rPr lang="ja-JP" altLang="en-US" sz="1050" b="1" dirty="0">
                <a:solidFill>
                  <a:prstClr val="black"/>
                </a:solidFill>
                <a:latin typeface="游ゴシック" panose="020B0400000000000000" pitchFamily="50" charset="-128"/>
                <a:ea typeface="游ゴシック" panose="020B0400000000000000" pitchFamily="50" charset="-128"/>
              </a:rPr>
              <a:t>　</a:t>
            </a:r>
            <a:endParaRPr lang="en-US" altLang="ja-JP" sz="1050" b="1" dirty="0">
              <a:solidFill>
                <a:prstClr val="black"/>
              </a:solidFill>
              <a:latin typeface="游ゴシック" panose="020B0400000000000000" pitchFamily="50" charset="-128"/>
              <a:ea typeface="游ゴシック" panose="020B0400000000000000" pitchFamily="50" charset="-128"/>
            </a:endParaRPr>
          </a:p>
        </p:txBody>
      </p:sp>
      <p:sp>
        <p:nvSpPr>
          <p:cNvPr id="22" name="テキスト ボックス 21"/>
          <p:cNvSpPr txBox="1"/>
          <p:nvPr/>
        </p:nvSpPr>
        <p:spPr>
          <a:xfrm>
            <a:off x="5338065" y="4819829"/>
            <a:ext cx="859425" cy="138499"/>
          </a:xfrm>
          <a:prstGeom prst="rect">
            <a:avLst/>
          </a:prstGeom>
          <a:noFill/>
        </p:spPr>
        <p:txBody>
          <a:bodyPr wrap="none" lIns="39000" tIns="0" rIns="39000" bIns="0" rtlCol="0">
            <a:spAutoFit/>
          </a:bodyPr>
          <a:lstStyle/>
          <a:p>
            <a:r>
              <a:rPr lang="en-US" altLang="ja-JP" sz="900" b="1" dirty="0">
                <a:solidFill>
                  <a:prstClr val="black"/>
                </a:solidFill>
                <a:effectLst>
                  <a:glow rad="228600">
                    <a:prstClr val="white">
                      <a:alpha val="40000"/>
                    </a:prstClr>
                  </a:glow>
                </a:effectLst>
                <a:latin typeface="游ゴシック" panose="020B0400000000000000" pitchFamily="50" charset="-128"/>
                <a:ea typeface="游ゴシック" panose="020B0400000000000000" pitchFamily="50" charset="-128"/>
              </a:rPr>
              <a:t>H24.7</a:t>
            </a:r>
            <a:r>
              <a:rPr lang="ja-JP" altLang="en-US" sz="900" b="1" dirty="0">
                <a:solidFill>
                  <a:prstClr val="black"/>
                </a:solidFill>
                <a:effectLst>
                  <a:glow rad="228600">
                    <a:prstClr val="white">
                      <a:alpha val="40000"/>
                    </a:prstClr>
                  </a:glow>
                </a:effectLst>
                <a:latin typeface="游ゴシック" panose="020B0400000000000000" pitchFamily="50" charset="-128"/>
                <a:ea typeface="游ゴシック" panose="020B0400000000000000" pitchFamily="50" charset="-128"/>
              </a:rPr>
              <a:t>浸水状況</a:t>
            </a:r>
          </a:p>
        </p:txBody>
      </p:sp>
      <p:pic>
        <p:nvPicPr>
          <p:cNvPr id="26" name="図 2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4730"/>
          <a:stretch/>
        </p:blipFill>
        <p:spPr bwMode="auto">
          <a:xfrm>
            <a:off x="495588" y="5156101"/>
            <a:ext cx="2141028" cy="136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テキスト ボックス 26"/>
          <p:cNvSpPr txBox="1"/>
          <p:nvPr/>
        </p:nvSpPr>
        <p:spPr>
          <a:xfrm>
            <a:off x="744667" y="6531762"/>
            <a:ext cx="1728192" cy="276999"/>
          </a:xfrm>
          <a:prstGeom prst="rect">
            <a:avLst/>
          </a:prstGeom>
          <a:noFill/>
        </p:spPr>
        <p:txBody>
          <a:bodyPr wrap="square" rtlCol="0">
            <a:spAutoFit/>
          </a:bodyPr>
          <a:lstStyle/>
          <a:p>
            <a:pPr algn="ctr"/>
            <a:r>
              <a:rPr lang="ja-JP" altLang="en-US" sz="1200" b="1" dirty="0" smtClean="0">
                <a:solidFill>
                  <a:prstClr val="black"/>
                </a:solidFill>
                <a:latin typeface="游ゴシック" panose="020B0400000000000000" pitchFamily="50" charset="-128"/>
                <a:ea typeface="游ゴシック" panose="020B0400000000000000" pitchFamily="50" charset="-128"/>
              </a:rPr>
              <a:t>農道舗装</a:t>
            </a:r>
            <a:endParaRPr lang="ja-JP" altLang="en-US" sz="1200" b="1" dirty="0">
              <a:solidFill>
                <a:prstClr val="black"/>
              </a:solidFill>
              <a:latin typeface="游ゴシック" panose="020B0400000000000000" pitchFamily="50" charset="-128"/>
              <a:ea typeface="游ゴシック" panose="020B0400000000000000" pitchFamily="50" charset="-128"/>
            </a:endParaRPr>
          </a:p>
        </p:txBody>
      </p:sp>
      <p:sp>
        <p:nvSpPr>
          <p:cNvPr id="28" name="テキスト ボックス 27"/>
          <p:cNvSpPr txBox="1"/>
          <p:nvPr/>
        </p:nvSpPr>
        <p:spPr>
          <a:xfrm>
            <a:off x="2731135" y="5268151"/>
            <a:ext cx="1828161" cy="1154162"/>
          </a:xfrm>
          <a:prstGeom prst="rect">
            <a:avLst/>
          </a:prstGeom>
          <a:noFill/>
        </p:spPr>
        <p:txBody>
          <a:bodyPr wrap="square" rtlCol="0">
            <a:spAutoFit/>
          </a:bodyPr>
          <a:lstStyle/>
          <a:p>
            <a:endParaRPr lang="ja-JP" altLang="en-US" sz="600" dirty="0" smtClean="0">
              <a:solidFill>
                <a:prstClr val="black"/>
              </a:solidFill>
              <a:latin typeface="游ゴシック" panose="020B0400000000000000" pitchFamily="50" charset="-128"/>
              <a:ea typeface="游ゴシック" panose="020B0400000000000000" pitchFamily="50" charset="-128"/>
            </a:endParaRPr>
          </a:p>
          <a:p>
            <a:r>
              <a:rPr lang="ja-JP" altLang="en-US" sz="1050" dirty="0" smtClean="0">
                <a:solidFill>
                  <a:prstClr val="black"/>
                </a:solidFill>
                <a:latin typeface="游ゴシック" panose="020B0400000000000000" pitchFamily="50" charset="-128"/>
                <a:ea typeface="游ゴシック" panose="020B0400000000000000" pitchFamily="50" charset="-128"/>
              </a:rPr>
              <a:t>県単独農業農村整備事業</a:t>
            </a:r>
            <a:endParaRPr lang="en-US" altLang="ja-JP" sz="1050" dirty="0" smtClean="0">
              <a:solidFill>
                <a:prstClr val="black"/>
              </a:solidFill>
              <a:latin typeface="游ゴシック" panose="020B0400000000000000" pitchFamily="50" charset="-128"/>
              <a:ea typeface="游ゴシック" panose="020B0400000000000000" pitchFamily="50" charset="-128"/>
            </a:endParaRPr>
          </a:p>
          <a:p>
            <a:r>
              <a:rPr lang="ja-JP" altLang="en-US" sz="1050" dirty="0" smtClean="0">
                <a:solidFill>
                  <a:prstClr val="black"/>
                </a:solidFill>
                <a:latin typeface="游ゴシック" panose="020B0400000000000000" pitchFamily="50" charset="-128"/>
                <a:ea typeface="游ゴシック" panose="020B0400000000000000" pitchFamily="50" charset="-128"/>
              </a:rPr>
              <a:t>（立山町白岩地内）</a:t>
            </a:r>
            <a:endParaRPr lang="en-US" altLang="ja-JP" sz="1050" dirty="0" smtClean="0">
              <a:solidFill>
                <a:prstClr val="black"/>
              </a:solidFill>
              <a:latin typeface="游ゴシック" panose="020B0400000000000000" pitchFamily="50" charset="-128"/>
              <a:ea typeface="游ゴシック" panose="020B0400000000000000" pitchFamily="50" charset="-128"/>
            </a:endParaRPr>
          </a:p>
          <a:p>
            <a:endParaRPr lang="en-US" altLang="ja-JP" sz="1050" b="1" dirty="0" smtClean="0">
              <a:solidFill>
                <a:prstClr val="black"/>
              </a:solidFill>
              <a:latin typeface="游ゴシック" panose="020B0400000000000000" pitchFamily="50" charset="-128"/>
              <a:ea typeface="游ゴシック" panose="020B0400000000000000" pitchFamily="50" charset="-128"/>
            </a:endParaRPr>
          </a:p>
          <a:p>
            <a:r>
              <a:rPr lang="ja-JP" altLang="en-US" sz="1050" b="1" dirty="0" smtClean="0">
                <a:solidFill>
                  <a:prstClr val="black"/>
                </a:solidFill>
                <a:latin typeface="游ゴシック" panose="020B0400000000000000" pitchFamily="50" charset="-128"/>
                <a:ea typeface="游ゴシック" panose="020B0400000000000000" pitchFamily="50" charset="-128"/>
              </a:rPr>
              <a:t>都市農</a:t>
            </a:r>
            <a:r>
              <a:rPr lang="ja-JP" altLang="en-US" sz="1050" b="1" dirty="0">
                <a:solidFill>
                  <a:prstClr val="black"/>
                </a:solidFill>
                <a:latin typeface="游ゴシック" panose="020B0400000000000000" pitchFamily="50" charset="-128"/>
                <a:ea typeface="游ゴシック" panose="020B0400000000000000" pitchFamily="50" charset="-128"/>
              </a:rPr>
              <a:t>山村交流</a:t>
            </a:r>
            <a:r>
              <a:rPr lang="ja-JP" altLang="en-US" sz="1050" b="1" dirty="0" smtClean="0">
                <a:solidFill>
                  <a:prstClr val="black"/>
                </a:solidFill>
                <a:latin typeface="游ゴシック" panose="020B0400000000000000" pitchFamily="50" charset="-128"/>
                <a:ea typeface="游ゴシック" panose="020B0400000000000000" pitchFamily="50" charset="-128"/>
              </a:rPr>
              <a:t>活動</a:t>
            </a:r>
            <a:r>
              <a:rPr lang="ja-JP" altLang="en-US" sz="1050" b="1" dirty="0">
                <a:solidFill>
                  <a:prstClr val="black"/>
                </a:solidFill>
                <a:latin typeface="游ゴシック" panose="020B0400000000000000" pitchFamily="50" charset="-128"/>
                <a:ea typeface="游ゴシック" panose="020B0400000000000000" pitchFamily="50" charset="-128"/>
              </a:rPr>
              <a:t>（</a:t>
            </a:r>
            <a:r>
              <a:rPr lang="ja-JP" altLang="en-US" sz="1050" b="1" dirty="0" smtClean="0">
                <a:solidFill>
                  <a:prstClr val="black"/>
                </a:solidFill>
                <a:latin typeface="游ゴシック" panose="020B0400000000000000" pitchFamily="50" charset="-128"/>
                <a:ea typeface="游ゴシック" panose="020B0400000000000000" pitchFamily="50" charset="-128"/>
              </a:rPr>
              <a:t>農家民泊</a:t>
            </a:r>
            <a:r>
              <a:rPr lang="en-US" altLang="ja-JP" sz="1050" b="1" dirty="0" smtClean="0">
                <a:solidFill>
                  <a:prstClr val="black"/>
                </a:solidFill>
                <a:latin typeface="游ゴシック" panose="020B0400000000000000" pitchFamily="50" charset="-128"/>
                <a:ea typeface="游ゴシック" panose="020B0400000000000000" pitchFamily="50" charset="-128"/>
              </a:rPr>
              <a:t>)</a:t>
            </a:r>
            <a:r>
              <a:rPr lang="ja-JP" altLang="en-US" sz="1050" b="1" dirty="0" smtClean="0">
                <a:solidFill>
                  <a:prstClr val="black"/>
                </a:solidFill>
                <a:latin typeface="游ゴシック" panose="020B0400000000000000" pitchFamily="50" charset="-128"/>
                <a:ea typeface="游ゴシック" panose="020B0400000000000000" pitchFamily="50" charset="-128"/>
              </a:rPr>
              <a:t>の</a:t>
            </a:r>
            <a:r>
              <a:rPr lang="ja-JP" altLang="en-US" sz="1050" b="1" dirty="0">
                <a:solidFill>
                  <a:prstClr val="black"/>
                </a:solidFill>
                <a:latin typeface="游ゴシック" panose="020B0400000000000000" pitchFamily="50" charset="-128"/>
                <a:ea typeface="游ゴシック" panose="020B0400000000000000" pitchFamily="50" charset="-128"/>
              </a:rPr>
              <a:t>促進を</a:t>
            </a:r>
            <a:r>
              <a:rPr lang="ja-JP" altLang="en-US" sz="1050" b="1" dirty="0" smtClean="0">
                <a:solidFill>
                  <a:prstClr val="black"/>
                </a:solidFill>
                <a:latin typeface="游ゴシック" panose="020B0400000000000000" pitchFamily="50" charset="-128"/>
                <a:ea typeface="游ゴシック" panose="020B0400000000000000" pitchFamily="50" charset="-128"/>
              </a:rPr>
              <a:t>図るため、　農道舗装を実施</a:t>
            </a:r>
            <a:endParaRPr lang="ja-JP" altLang="en-US" sz="1050" b="1" dirty="0">
              <a:solidFill>
                <a:prstClr val="black"/>
              </a:solidFill>
              <a:latin typeface="游ゴシック" panose="020B0400000000000000" pitchFamily="50" charset="-128"/>
              <a:ea typeface="游ゴシック" panose="020B0400000000000000" pitchFamily="50" charset="-128"/>
            </a:endParaRPr>
          </a:p>
        </p:txBody>
      </p:sp>
      <p:pic>
        <p:nvPicPr>
          <p:cNvPr id="29" name="図 2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779" y="5795153"/>
            <a:ext cx="1069594" cy="8031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テキスト ボックス 31"/>
          <p:cNvSpPr txBox="1"/>
          <p:nvPr/>
        </p:nvSpPr>
        <p:spPr>
          <a:xfrm>
            <a:off x="7537549" y="2529721"/>
            <a:ext cx="2023963" cy="415498"/>
          </a:xfrm>
          <a:prstGeom prst="rect">
            <a:avLst/>
          </a:prstGeom>
          <a:noFill/>
        </p:spPr>
        <p:txBody>
          <a:bodyPr wrap="square" rtlCol="0">
            <a:spAutoFit/>
          </a:bodyPr>
          <a:lstStyle/>
          <a:p>
            <a:pPr algn="ctr"/>
            <a:r>
              <a:rPr lang="ja-JP" altLang="en-US" sz="1050" b="1" dirty="0" smtClean="0">
                <a:solidFill>
                  <a:prstClr val="black"/>
                </a:solidFill>
                <a:latin typeface="游ゴシック" panose="020B0400000000000000" pitchFamily="50" charset="-128"/>
                <a:ea typeface="游ゴシック" panose="020B0400000000000000" pitchFamily="50" charset="-128"/>
              </a:rPr>
              <a:t>定住者受入モデル地域</a:t>
            </a:r>
            <a:endParaRPr lang="en-US" altLang="ja-JP" sz="1050" b="1" dirty="0" smtClean="0">
              <a:solidFill>
                <a:prstClr val="black"/>
              </a:solidFill>
              <a:latin typeface="游ゴシック" panose="020B0400000000000000" pitchFamily="50" charset="-128"/>
              <a:ea typeface="游ゴシック" panose="020B0400000000000000" pitchFamily="50" charset="-128"/>
            </a:endParaRPr>
          </a:p>
          <a:p>
            <a:pPr algn="ctr"/>
            <a:r>
              <a:rPr lang="ja-JP" altLang="en-US" sz="1050" b="1" dirty="0" smtClean="0">
                <a:solidFill>
                  <a:prstClr val="black"/>
                </a:solidFill>
                <a:latin typeface="游ゴシック" panose="020B0400000000000000" pitchFamily="50" charset="-128"/>
                <a:ea typeface="游ゴシック" panose="020B0400000000000000" pitchFamily="50" charset="-128"/>
              </a:rPr>
              <a:t>朝日町（笹川）</a:t>
            </a:r>
            <a:endParaRPr lang="ja-JP" altLang="en-US" sz="1050" b="1" dirty="0">
              <a:solidFill>
                <a:prstClr val="black"/>
              </a:solidFill>
              <a:latin typeface="游ゴシック" panose="020B0400000000000000" pitchFamily="50" charset="-128"/>
              <a:ea typeface="游ゴシック" panose="020B0400000000000000" pitchFamily="50" charset="-128"/>
            </a:endParaRPr>
          </a:p>
        </p:txBody>
      </p:sp>
      <p:pic>
        <p:nvPicPr>
          <p:cNvPr id="33" name="図 4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609557" y="1268760"/>
            <a:ext cx="1836823" cy="1270758"/>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7610080" y="1310944"/>
            <a:ext cx="1117508" cy="138499"/>
          </a:xfrm>
          <a:prstGeom prst="rect">
            <a:avLst/>
          </a:prstGeom>
          <a:noFill/>
        </p:spPr>
        <p:txBody>
          <a:bodyPr wrap="none" lIns="39000" tIns="0" rIns="39000" bIns="0" rtlCol="0">
            <a:spAutoFit/>
          </a:bodyPr>
          <a:lstStyle/>
          <a:p>
            <a:r>
              <a:rPr lang="ja-JP" altLang="en-US" sz="900" b="1" dirty="0" smtClean="0">
                <a:solidFill>
                  <a:prstClr val="white"/>
                </a:solidFill>
                <a:latin typeface="游ゴシック" panose="020B0400000000000000" pitchFamily="50" charset="-128"/>
                <a:ea typeface="游ゴシック" panose="020B0400000000000000" pitchFamily="50" charset="-128"/>
              </a:rPr>
              <a:t>宿泊体験・交流施設</a:t>
            </a:r>
            <a:endParaRPr lang="ja-JP" altLang="en-US" sz="900" b="1" dirty="0">
              <a:solidFill>
                <a:prstClr val="white"/>
              </a:solidFill>
              <a:latin typeface="游ゴシック" panose="020B0400000000000000" pitchFamily="50" charset="-128"/>
              <a:ea typeface="游ゴシック" panose="020B0400000000000000" pitchFamily="50" charset="-128"/>
            </a:endParaRPr>
          </a:p>
        </p:txBody>
      </p:sp>
      <p:sp>
        <p:nvSpPr>
          <p:cNvPr id="36" name="テキスト ボックス 35"/>
          <p:cNvSpPr txBox="1"/>
          <p:nvPr/>
        </p:nvSpPr>
        <p:spPr>
          <a:xfrm>
            <a:off x="7584770" y="6091638"/>
            <a:ext cx="1669019" cy="730969"/>
          </a:xfrm>
          <a:prstGeom prst="rect">
            <a:avLst/>
          </a:prstGeom>
          <a:noFill/>
        </p:spPr>
        <p:txBody>
          <a:bodyPr wrap="square" rtlCol="0">
            <a:spAutoFit/>
          </a:bodyPr>
          <a:lstStyle/>
          <a:p>
            <a:pPr algn="ctr"/>
            <a:r>
              <a:rPr lang="ja-JP" altLang="en-US" sz="900" dirty="0" smtClean="0">
                <a:solidFill>
                  <a:prstClr val="black"/>
                </a:solidFill>
                <a:latin typeface="游ゴシック" panose="020B0400000000000000" pitchFamily="50" charset="-128"/>
                <a:ea typeface="游ゴシック" panose="020B0400000000000000" pitchFamily="50" charset="-128"/>
              </a:rPr>
              <a:t>県単独治山事業</a:t>
            </a:r>
            <a:endParaRPr lang="en-US" altLang="ja-JP" sz="900" dirty="0" smtClean="0">
              <a:solidFill>
                <a:prstClr val="black"/>
              </a:solidFill>
              <a:latin typeface="游ゴシック" panose="020B0400000000000000" pitchFamily="50" charset="-128"/>
              <a:ea typeface="游ゴシック" panose="020B0400000000000000" pitchFamily="50" charset="-128"/>
            </a:endParaRPr>
          </a:p>
          <a:p>
            <a:pPr algn="ctr"/>
            <a:r>
              <a:rPr lang="ja-JP" altLang="en-US" sz="900" dirty="0" smtClean="0">
                <a:solidFill>
                  <a:prstClr val="black"/>
                </a:solidFill>
                <a:latin typeface="游ゴシック" panose="020B0400000000000000" pitchFamily="50" charset="-128"/>
                <a:ea typeface="游ゴシック" panose="020B0400000000000000" pitchFamily="50" charset="-128"/>
              </a:rPr>
              <a:t>（富山</a:t>
            </a:r>
            <a:r>
              <a:rPr lang="ja-JP" altLang="ja-JP" sz="900" dirty="0" smtClean="0">
                <a:solidFill>
                  <a:prstClr val="black"/>
                </a:solidFill>
                <a:latin typeface="游ゴシック" panose="020B0400000000000000" pitchFamily="50" charset="-128"/>
                <a:ea typeface="游ゴシック" panose="020B0400000000000000" pitchFamily="50" charset="-128"/>
              </a:rPr>
              <a:t>市</a:t>
            </a:r>
            <a:r>
              <a:rPr lang="ja-JP" altLang="en-US" sz="900" dirty="0" smtClean="0">
                <a:solidFill>
                  <a:prstClr val="black"/>
                </a:solidFill>
                <a:latin typeface="游ゴシック" panose="020B0400000000000000" pitchFamily="50" charset="-128"/>
                <a:ea typeface="游ゴシック" panose="020B0400000000000000" pitchFamily="50" charset="-128"/>
              </a:rPr>
              <a:t>小見亀谷</a:t>
            </a:r>
            <a:r>
              <a:rPr lang="ja-JP" altLang="ja-JP" sz="900" dirty="0" smtClean="0">
                <a:solidFill>
                  <a:prstClr val="black"/>
                </a:solidFill>
                <a:latin typeface="游ゴシック" panose="020B0400000000000000" pitchFamily="50" charset="-128"/>
                <a:ea typeface="游ゴシック" panose="020B0400000000000000" pitchFamily="50" charset="-128"/>
              </a:rPr>
              <a:t>地内）</a:t>
            </a:r>
            <a:endParaRPr lang="en-US" altLang="ja-JP" sz="900" dirty="0" smtClean="0">
              <a:solidFill>
                <a:prstClr val="black"/>
              </a:solidFill>
              <a:latin typeface="游ゴシック" panose="020B0400000000000000" pitchFamily="50" charset="-128"/>
              <a:ea typeface="游ゴシック" panose="020B0400000000000000" pitchFamily="50" charset="-128"/>
            </a:endParaRPr>
          </a:p>
          <a:p>
            <a:pPr>
              <a:spcBef>
                <a:spcPts val="300"/>
              </a:spcBef>
            </a:pPr>
            <a:r>
              <a:rPr lang="ja-JP" altLang="en-US" sz="1050" b="1" dirty="0" smtClean="0">
                <a:solidFill>
                  <a:prstClr val="black"/>
                </a:solidFill>
                <a:latin typeface="游ゴシック" panose="020B0400000000000000" pitchFamily="50" charset="-128"/>
                <a:ea typeface="游ゴシック" panose="020B0400000000000000" pitchFamily="50" charset="-128"/>
              </a:rPr>
              <a:t>林地</a:t>
            </a:r>
            <a:r>
              <a:rPr lang="ja-JP" altLang="en-US" sz="1050" b="1" dirty="0">
                <a:solidFill>
                  <a:prstClr val="black"/>
                </a:solidFill>
                <a:latin typeface="游ゴシック" panose="020B0400000000000000" pitchFamily="50" charset="-128"/>
                <a:ea typeface="游ゴシック" panose="020B0400000000000000" pitchFamily="50" charset="-128"/>
              </a:rPr>
              <a:t>・道路の保全</a:t>
            </a:r>
            <a:r>
              <a:rPr lang="ja-JP" altLang="en-US" sz="1050" b="1" dirty="0" smtClean="0">
                <a:solidFill>
                  <a:prstClr val="black"/>
                </a:solidFill>
                <a:latin typeface="游ゴシック" panose="020B0400000000000000" pitchFamily="50" charset="-128"/>
                <a:ea typeface="游ゴシック" panose="020B0400000000000000" pitchFamily="50" charset="-128"/>
              </a:rPr>
              <a:t>を図るための山腹工事</a:t>
            </a:r>
            <a:endParaRPr lang="ja-JP" altLang="en-US" sz="1050" b="1" dirty="0">
              <a:solidFill>
                <a:prstClr val="black"/>
              </a:solidFill>
              <a:latin typeface="游ゴシック" panose="020B0400000000000000" pitchFamily="50" charset="-128"/>
              <a:ea typeface="游ゴシック" panose="020B0400000000000000" pitchFamily="50" charset="-128"/>
            </a:endParaRPr>
          </a:p>
        </p:txBody>
      </p:sp>
      <p:pic>
        <p:nvPicPr>
          <p:cNvPr id="37" name="図 36"/>
          <p:cNvPicPr>
            <a:picLocks noChangeAspect="1"/>
          </p:cNvPicPr>
          <p:nvPr/>
        </p:nvPicPr>
        <p:blipFill rotWithShape="1">
          <a:blip r:embed="rId8" cstate="print">
            <a:extLst>
              <a:ext uri="{28A0092B-C50C-407E-A947-70E740481C1C}">
                <a14:useLocalDpi xmlns:a14="http://schemas.microsoft.com/office/drawing/2010/main" val="0"/>
              </a:ext>
            </a:extLst>
          </a:blip>
          <a:srcRect l="551" t="1446" r="41849" b="42794"/>
          <a:stretch/>
        </p:blipFill>
        <p:spPr bwMode="auto">
          <a:xfrm>
            <a:off x="7486977" y="4792204"/>
            <a:ext cx="1790264" cy="130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7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900">
            <a:alpha val="30000"/>
          </a:srgbClr>
        </a:solidFill>
        <a:ln>
          <a:solidFill>
            <a:srgbClr val="009900"/>
          </a:solidFill>
        </a:ln>
      </a:spPr>
      <a:bodyPr rtlCol="0" anchor="ctr"/>
      <a:lstStyle>
        <a:defPPr algn="ctr">
          <a:defRPr kumimoji="1" sz="1400"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2595</TotalTime>
  <Words>899</Words>
  <Application>Microsoft Office PowerPoint</Application>
  <PresentationFormat>A4 210 x 297 mm</PresentationFormat>
  <Paragraphs>237</Paragraphs>
  <Slides>7</Slides>
  <Notes>7</Notes>
  <HiddenSlides>0</HiddenSlides>
  <MMClips>0</MMClips>
  <ScaleCrop>false</ScaleCrop>
  <HeadingPairs>
    <vt:vector size="8" baseType="variant">
      <vt:variant>
        <vt:lpstr>使用されているフォント</vt:lpstr>
      </vt:variant>
      <vt:variant>
        <vt:i4>10</vt:i4>
      </vt:variant>
      <vt:variant>
        <vt:lpstr>テーマ</vt:lpstr>
      </vt:variant>
      <vt:variant>
        <vt:i4>4</vt:i4>
      </vt:variant>
      <vt:variant>
        <vt:lpstr>埋め込まれた OLE サーバー</vt:lpstr>
      </vt:variant>
      <vt:variant>
        <vt:i4>2</vt:i4>
      </vt:variant>
      <vt:variant>
        <vt:lpstr>スライド タイトル</vt:lpstr>
      </vt:variant>
      <vt:variant>
        <vt:i4>7</vt:i4>
      </vt:variant>
    </vt:vector>
  </HeadingPairs>
  <TitlesOfParts>
    <vt:vector size="23" baseType="lpstr">
      <vt:lpstr>HGS創英角ｺﾞｼｯｸUB</vt:lpstr>
      <vt:lpstr>ＭＳ Ｐゴシック</vt:lpstr>
      <vt:lpstr>ＭＳ ゴシック</vt:lpstr>
      <vt:lpstr>メイリオ</vt:lpstr>
      <vt:lpstr>游ゴシック</vt:lpstr>
      <vt:lpstr>Arial</vt:lpstr>
      <vt:lpstr>Calibri</vt:lpstr>
      <vt:lpstr>Calibri Light</vt:lpstr>
      <vt:lpstr>Garamond</vt:lpstr>
      <vt:lpstr>Times New Roman</vt:lpstr>
      <vt:lpstr>3_Office テーマ</vt:lpstr>
      <vt:lpstr>Office テーマ</vt:lpstr>
      <vt:lpstr>4_Office テーマ</vt:lpstr>
      <vt:lpstr>Office ​​テーマ</vt:lpstr>
      <vt:lpstr>物件</vt:lpstr>
      <vt:lpstr>ワークシート</vt:lpstr>
      <vt:lpstr>平成２７年度　 第３回富山県公共事業評価委員会</vt:lpstr>
      <vt:lpstr>PowerPoint プレゼンテーション</vt:lpstr>
      <vt:lpstr>PowerPoint プレゼンテーション</vt:lpstr>
      <vt:lpstr>PowerPoint プレゼンテーション</vt:lpstr>
      <vt:lpstr>鴨川　他事業との関連など</vt:lpstr>
      <vt:lpstr>PowerPoint プレゼンテーション</vt:lpstr>
      <vt:lpstr>地方創生推進基盤整備事業</vt:lpstr>
    </vt:vector>
  </TitlesOfParts>
  <Company>FJ-WORK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主要地方道○○線（●●市●●～●●）</dc:title>
  <dc:creator>建設技術企画調整係</dc:creator>
  <cp:lastModifiedBy>堀　隆治</cp:lastModifiedBy>
  <cp:revision>314</cp:revision>
  <cp:lastPrinted>2015-10-26T00:55:43Z</cp:lastPrinted>
  <dcterms:created xsi:type="dcterms:W3CDTF">2014-10-09T00:19:25Z</dcterms:created>
  <dcterms:modified xsi:type="dcterms:W3CDTF">2015-10-27T05:52:50Z</dcterms:modified>
</cp:coreProperties>
</file>