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801600" cy="9601200" type="A3"/>
  <p:notesSz cx="6742113" cy="9872663"/>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F9D"/>
    <a:srgbClr val="B50B64"/>
    <a:srgbClr val="B5DC54"/>
    <a:srgbClr val="FFD5FF"/>
    <a:srgbClr val="FCE7D8"/>
    <a:srgbClr val="DCECD4"/>
    <a:srgbClr val="F4EE9E"/>
    <a:srgbClr val="D20500"/>
    <a:srgbClr val="FFF3FF"/>
    <a:srgbClr val="FFFA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21" autoAdjust="0"/>
    <p:restoredTop sz="92756" autoAdjust="0"/>
  </p:normalViewPr>
  <p:slideViewPr>
    <p:cSldViewPr snapToGrid="0">
      <p:cViewPr>
        <p:scale>
          <a:sx n="100" d="100"/>
          <a:sy n="100" d="100"/>
        </p:scale>
        <p:origin x="-930" y="-144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21373" cy="495131"/>
          </a:xfrm>
          <a:prstGeom prst="rect">
            <a:avLst/>
          </a:prstGeom>
        </p:spPr>
        <p:txBody>
          <a:bodyPr vert="horz" lIns="90713" tIns="45356" rIns="90713" bIns="453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170" y="2"/>
            <a:ext cx="2921373" cy="495131"/>
          </a:xfrm>
          <a:prstGeom prst="rect">
            <a:avLst/>
          </a:prstGeom>
        </p:spPr>
        <p:txBody>
          <a:bodyPr vert="horz" lIns="90713" tIns="45356" rIns="90713" bIns="45356" rtlCol="0"/>
          <a:lstStyle>
            <a:lvl1pPr algn="r">
              <a:defRPr sz="1200"/>
            </a:lvl1pPr>
          </a:lstStyle>
          <a:p>
            <a:fld id="{24163B32-1B4D-47E4-9377-B51FF1575FC8}" type="datetimeFigureOut">
              <a:rPr kumimoji="1" lang="ja-JP" altLang="en-US" smtClean="0"/>
              <a:t>2018/2/19</a:t>
            </a:fld>
            <a:endParaRPr kumimoji="1" lang="ja-JP" altLang="en-US"/>
          </a:p>
        </p:txBody>
      </p:sp>
      <p:sp>
        <p:nvSpPr>
          <p:cNvPr id="4" name="スライド イメージ プレースホルダー 3"/>
          <p:cNvSpPr>
            <a:spLocks noGrp="1" noRot="1" noChangeAspect="1"/>
          </p:cNvSpPr>
          <p:nvPr>
            <p:ph type="sldImg" idx="2"/>
          </p:nvPr>
        </p:nvSpPr>
        <p:spPr>
          <a:xfrm>
            <a:off x="1150938" y="1235075"/>
            <a:ext cx="4440237" cy="3332163"/>
          </a:xfrm>
          <a:prstGeom prst="rect">
            <a:avLst/>
          </a:prstGeom>
          <a:noFill/>
          <a:ln w="12700">
            <a:solidFill>
              <a:prstClr val="black"/>
            </a:solidFill>
          </a:ln>
        </p:spPr>
        <p:txBody>
          <a:bodyPr vert="horz" lIns="90713" tIns="45356" rIns="90713" bIns="45356" rtlCol="0" anchor="ctr"/>
          <a:lstStyle/>
          <a:p>
            <a:endParaRPr lang="ja-JP" altLang="en-US"/>
          </a:p>
        </p:txBody>
      </p:sp>
      <p:sp>
        <p:nvSpPr>
          <p:cNvPr id="5" name="ノート プレースホルダー 4"/>
          <p:cNvSpPr>
            <a:spLocks noGrp="1"/>
          </p:cNvSpPr>
          <p:nvPr>
            <p:ph type="body" sz="quarter" idx="3"/>
          </p:nvPr>
        </p:nvSpPr>
        <p:spPr>
          <a:xfrm>
            <a:off x="674528" y="4751053"/>
            <a:ext cx="5393061" cy="3886937"/>
          </a:xfrm>
          <a:prstGeom prst="rect">
            <a:avLst/>
          </a:prstGeom>
        </p:spPr>
        <p:txBody>
          <a:bodyPr vert="horz" lIns="90713" tIns="45356" rIns="90713" bIns="453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533"/>
            <a:ext cx="2921373" cy="495131"/>
          </a:xfrm>
          <a:prstGeom prst="rect">
            <a:avLst/>
          </a:prstGeom>
        </p:spPr>
        <p:txBody>
          <a:bodyPr vert="horz" lIns="90713" tIns="45356" rIns="90713" bIns="453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170" y="9377533"/>
            <a:ext cx="2921373" cy="495131"/>
          </a:xfrm>
          <a:prstGeom prst="rect">
            <a:avLst/>
          </a:prstGeom>
        </p:spPr>
        <p:txBody>
          <a:bodyPr vert="horz" lIns="90713" tIns="45356" rIns="90713" bIns="45356" rtlCol="0" anchor="b"/>
          <a:lstStyle>
            <a:lvl1pPr algn="r">
              <a:defRPr sz="1200"/>
            </a:lvl1pPr>
          </a:lstStyle>
          <a:p>
            <a:fld id="{6070D683-19DB-4ECF-880A-A13BB99B9189}" type="slidenum">
              <a:rPr kumimoji="1" lang="ja-JP" altLang="en-US" smtClean="0"/>
              <a:t>‹#›</a:t>
            </a:fld>
            <a:endParaRPr kumimoji="1" lang="ja-JP" altLang="en-US"/>
          </a:p>
        </p:txBody>
      </p:sp>
    </p:spTree>
    <p:extLst>
      <p:ext uri="{BB962C8B-B14F-4D97-AF65-F5344CB8AC3E}">
        <p14:creationId xmlns:p14="http://schemas.microsoft.com/office/powerpoint/2010/main" val="4447200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070D683-19DB-4ECF-880A-A13BB99B9189}" type="slidenum">
              <a:rPr kumimoji="1" lang="ja-JP" altLang="en-US" smtClean="0"/>
              <a:t>1</a:t>
            </a:fld>
            <a:endParaRPr kumimoji="1" lang="ja-JP" altLang="en-US"/>
          </a:p>
        </p:txBody>
      </p:sp>
    </p:spTree>
    <p:extLst>
      <p:ext uri="{BB962C8B-B14F-4D97-AF65-F5344CB8AC3E}">
        <p14:creationId xmlns:p14="http://schemas.microsoft.com/office/powerpoint/2010/main" val="23754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10624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532717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2618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82617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3814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5081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8181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3381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1815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8051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2018/2/19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79594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B966031-9C49-4793-8585-88916E5FA002}" type="datetimeFigureOut">
              <a:rPr kumimoji="1" lang="ja-JP" altLang="en-US" smtClean="0"/>
              <a:t>2018/2/19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479374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額縁 4"/>
          <p:cNvSpPr/>
          <p:nvPr/>
        </p:nvSpPr>
        <p:spPr>
          <a:xfrm>
            <a:off x="46841" y="477682"/>
            <a:ext cx="2579086" cy="232474"/>
          </a:xfrm>
          <a:prstGeom prst="bevel">
            <a:avLst/>
          </a:prstGeom>
          <a:solidFill>
            <a:srgbClr val="FFD5FF"/>
          </a:soli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第１章　計画</a:t>
            </a:r>
            <a:r>
              <a:rPr lang="ja-JP" altLang="en-US" sz="1200" dirty="0" smtClean="0">
                <a:solidFill>
                  <a:schemeClr val="tx1"/>
                </a:solidFill>
                <a:latin typeface="+mj-ea"/>
                <a:ea typeface="+mj-ea"/>
              </a:rPr>
              <a:t>の基本的な考え方</a:t>
            </a:r>
            <a:endParaRPr lang="ja-JP" altLang="en-US" sz="1200" dirty="0">
              <a:solidFill>
                <a:schemeClr val="tx1"/>
              </a:solidFill>
              <a:latin typeface="+mj-ea"/>
              <a:ea typeface="+mj-ea"/>
            </a:endParaRPr>
          </a:p>
        </p:txBody>
      </p:sp>
      <p:sp>
        <p:nvSpPr>
          <p:cNvPr id="25" name="正方形/長方形 24"/>
          <p:cNvSpPr/>
          <p:nvPr/>
        </p:nvSpPr>
        <p:spPr>
          <a:xfrm>
            <a:off x="64202" y="980932"/>
            <a:ext cx="4812598" cy="415498"/>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lvl="0"/>
            <a:r>
              <a:rPr lang="ja-JP" altLang="en-US" sz="1050" dirty="0" smtClean="0">
                <a:solidFill>
                  <a:prstClr val="black"/>
                </a:solidFill>
              </a:rPr>
              <a:t>　国の動きや県民意識の変化など経済社会情勢の様々な変化を踏まえ、関係施策を総合的かつ効果的に展開し、男女共同参画社会の実現をめざすもの</a:t>
            </a:r>
            <a:endParaRPr lang="en-US" altLang="ja-JP" sz="1050" dirty="0">
              <a:solidFill>
                <a:prstClr val="black"/>
              </a:solidFill>
            </a:endParaRPr>
          </a:p>
        </p:txBody>
      </p:sp>
      <p:sp>
        <p:nvSpPr>
          <p:cNvPr id="24" name="角丸四角形 23"/>
          <p:cNvSpPr/>
          <p:nvPr/>
        </p:nvSpPr>
        <p:spPr>
          <a:xfrm>
            <a:off x="56870" y="758708"/>
            <a:ext cx="1285875"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a:solidFill>
                  <a:prstClr val="black"/>
                </a:solidFill>
              </a:rPr>
              <a:t>１　計画策定の</a:t>
            </a:r>
            <a:r>
              <a:rPr lang="ja-JP" altLang="en-US" sz="1000" b="1" dirty="0" smtClean="0">
                <a:solidFill>
                  <a:prstClr val="black"/>
                </a:solidFill>
              </a:rPr>
              <a:t>趣旨</a:t>
            </a:r>
            <a:endParaRPr lang="en-US" altLang="ja-JP" sz="1000" b="1" dirty="0">
              <a:solidFill>
                <a:prstClr val="black"/>
              </a:solidFill>
            </a:endParaRPr>
          </a:p>
        </p:txBody>
      </p:sp>
      <p:sp>
        <p:nvSpPr>
          <p:cNvPr id="26" name="正方形/長方形 25"/>
          <p:cNvSpPr/>
          <p:nvPr/>
        </p:nvSpPr>
        <p:spPr>
          <a:xfrm>
            <a:off x="63740" y="1591001"/>
            <a:ext cx="4818067" cy="600164"/>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Ins="0" rtlCol="0" anchor="ctr">
            <a:spAutoFit/>
          </a:bodyPr>
          <a:lstStyle/>
          <a:p>
            <a:r>
              <a:rPr lang="ja-JP" altLang="ja-JP" sz="1100" dirty="0" smtClean="0"/>
              <a:t>（１）</a:t>
            </a:r>
            <a:r>
              <a:rPr lang="ja-JP" altLang="en-US" sz="1100" dirty="0" smtClean="0"/>
              <a:t>男女共同参画社会基本法に基づく法定計画</a:t>
            </a:r>
            <a:endParaRPr lang="en-US" altLang="ja-JP" sz="1100" dirty="0" smtClean="0"/>
          </a:p>
          <a:p>
            <a:r>
              <a:rPr lang="ja-JP" altLang="en-US" sz="1100" dirty="0" smtClean="0"/>
              <a:t>（２）男女</a:t>
            </a:r>
            <a:r>
              <a:rPr lang="ja-JP" altLang="en-US" sz="1100" dirty="0"/>
              <a:t>共同参画推進条例に基づく県の基本計画</a:t>
            </a:r>
            <a:endParaRPr lang="ja-JP" altLang="ja-JP" sz="1100" dirty="0"/>
          </a:p>
          <a:p>
            <a:r>
              <a:rPr lang="ja-JP" altLang="ja-JP" sz="1100" dirty="0" smtClean="0"/>
              <a:t>（</a:t>
            </a:r>
            <a:r>
              <a:rPr lang="ja-JP" altLang="en-US" sz="1100" dirty="0"/>
              <a:t>３</a:t>
            </a:r>
            <a:r>
              <a:rPr lang="ja-JP" altLang="ja-JP" sz="1100" dirty="0" smtClean="0"/>
              <a:t>）</a:t>
            </a:r>
            <a:r>
              <a:rPr lang="ja-JP" altLang="en-US" sz="1100" dirty="0" smtClean="0"/>
              <a:t>女性活躍推進法に基づく都道府県推進計画</a:t>
            </a:r>
            <a:endParaRPr lang="ja-JP" altLang="ja-JP" sz="1100" dirty="0" smtClean="0"/>
          </a:p>
        </p:txBody>
      </p:sp>
      <p:sp>
        <p:nvSpPr>
          <p:cNvPr id="27" name="角丸四角形 26"/>
          <p:cNvSpPr/>
          <p:nvPr/>
        </p:nvSpPr>
        <p:spPr>
          <a:xfrm>
            <a:off x="54677" y="1380617"/>
            <a:ext cx="1411255"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000" b="1" dirty="0" smtClean="0">
                <a:solidFill>
                  <a:schemeClr val="tx1"/>
                </a:solidFill>
              </a:rPr>
              <a:t>２　計画の性格と役割</a:t>
            </a:r>
          </a:p>
        </p:txBody>
      </p:sp>
      <p:sp>
        <p:nvSpPr>
          <p:cNvPr id="28" name="正方形/長方形 27"/>
          <p:cNvSpPr/>
          <p:nvPr/>
        </p:nvSpPr>
        <p:spPr>
          <a:xfrm>
            <a:off x="73632" y="2407048"/>
            <a:ext cx="4780892" cy="261610"/>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lang="ja-JP" altLang="en-US" sz="1100" dirty="0" smtClean="0">
                <a:latin typeface="ＭＳ ゴシック" panose="020B0609070205080204" pitchFamily="49" charset="-128"/>
                <a:ea typeface="ＭＳ ゴシック" panose="020B0609070205080204" pitchFamily="49" charset="-128"/>
              </a:rPr>
              <a:t>平成３８年度までの概ね１０年間</a:t>
            </a: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29" name="角丸四角形 28"/>
          <p:cNvSpPr/>
          <p:nvPr/>
        </p:nvSpPr>
        <p:spPr>
          <a:xfrm>
            <a:off x="47825" y="2172099"/>
            <a:ext cx="1104304"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smtClean="0">
                <a:solidFill>
                  <a:prstClr val="black"/>
                </a:solidFill>
              </a:rPr>
              <a:t>３　計画の期間</a:t>
            </a:r>
            <a:endParaRPr lang="en-US" altLang="ja-JP" sz="1000" b="1" dirty="0">
              <a:solidFill>
                <a:prstClr val="black"/>
              </a:solidFill>
            </a:endParaRPr>
          </a:p>
        </p:txBody>
      </p:sp>
      <p:grpSp>
        <p:nvGrpSpPr>
          <p:cNvPr id="10" name="グループ化 9"/>
          <p:cNvGrpSpPr/>
          <p:nvPr/>
        </p:nvGrpSpPr>
        <p:grpSpPr>
          <a:xfrm>
            <a:off x="5001898" y="440067"/>
            <a:ext cx="7750446" cy="1631394"/>
            <a:chOff x="5768337" y="772897"/>
            <a:chExt cx="7000312" cy="1076381"/>
          </a:xfrm>
        </p:grpSpPr>
        <p:sp>
          <p:nvSpPr>
            <p:cNvPr id="15" name="角丸四角形 14"/>
            <p:cNvSpPr/>
            <p:nvPr/>
          </p:nvSpPr>
          <p:spPr>
            <a:xfrm>
              <a:off x="5768337" y="772897"/>
              <a:ext cx="7000312" cy="472732"/>
            </a:xfrm>
            <a:prstGeom prst="roundRect">
              <a:avLst/>
            </a:prstGeom>
            <a:solidFill>
              <a:srgbClr val="DCECD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lvl="1">
                <a:lnSpc>
                  <a:spcPts val="1400"/>
                </a:lnSpc>
              </a:pPr>
              <a:r>
                <a:rPr lang="ja-JP" altLang="en-US" sz="1400" b="1" dirty="0" smtClean="0">
                  <a:solidFill>
                    <a:schemeClr val="tx1"/>
                  </a:solidFill>
                </a:rPr>
                <a:t>                                　 　           　　　　　 「 男女がともに輝く　未来とやま」</a:t>
              </a:r>
              <a:r>
                <a:rPr lang="ja-JP" altLang="en-US" sz="1400" b="1" dirty="0">
                  <a:solidFill>
                    <a:schemeClr val="tx1"/>
                  </a:solidFill>
                </a:rPr>
                <a:t> </a:t>
              </a:r>
              <a:endParaRPr lang="en-US" altLang="ja-JP" sz="1400" b="1" dirty="0" smtClean="0">
                <a:solidFill>
                  <a:schemeClr val="tx1"/>
                </a:solidFill>
              </a:endParaRPr>
            </a:p>
            <a:p>
              <a:pPr lvl="1">
                <a:lnSpc>
                  <a:spcPts val="1100"/>
                </a:lnSpc>
              </a:pPr>
              <a:r>
                <a:rPr kumimoji="1" lang="en-US" altLang="ja-JP" sz="1400" b="1" dirty="0">
                  <a:solidFill>
                    <a:schemeClr val="tx1"/>
                  </a:solidFill>
                </a:rPr>
                <a:t> </a:t>
              </a:r>
              <a:r>
                <a:rPr kumimoji="1" lang="en-US" altLang="ja-JP" sz="1400" b="1" dirty="0" smtClean="0">
                  <a:solidFill>
                    <a:schemeClr val="tx1"/>
                  </a:solidFill>
                </a:rPr>
                <a:t>                                       </a:t>
              </a:r>
              <a:r>
                <a:rPr lang="ja-JP" altLang="en-US" sz="1400" b="1" dirty="0">
                  <a:solidFill>
                    <a:schemeClr val="tx1"/>
                  </a:solidFill>
                </a:rPr>
                <a:t> </a:t>
              </a:r>
              <a:r>
                <a:rPr lang="ja-JP" altLang="en-US" sz="1400" b="1" dirty="0" smtClean="0">
                  <a:solidFill>
                    <a:schemeClr val="tx1"/>
                  </a:solidFill>
                </a:rPr>
                <a:t>　　　　 </a:t>
              </a:r>
              <a:r>
                <a:rPr kumimoji="1" lang="ja-JP" altLang="en-US" sz="1400" b="1" dirty="0" smtClean="0">
                  <a:solidFill>
                    <a:schemeClr val="tx1"/>
                  </a:solidFill>
                </a:rPr>
                <a:t>  </a:t>
              </a:r>
              <a:r>
                <a:rPr kumimoji="1" lang="ja-JP" altLang="en-US" sz="1000" b="1" dirty="0" smtClean="0">
                  <a:solidFill>
                    <a:schemeClr val="tx1"/>
                  </a:solidFill>
                </a:rPr>
                <a:t>・男女ともに個性と能力を最大限発揮できる活力ある社会</a:t>
              </a:r>
              <a:endParaRPr kumimoji="1" lang="en-US" altLang="ja-JP" sz="1000" b="1" dirty="0" smtClean="0">
                <a:solidFill>
                  <a:schemeClr val="tx1"/>
                </a:solidFill>
              </a:endParaRPr>
            </a:p>
            <a:p>
              <a:pPr lvl="1">
                <a:lnSpc>
                  <a:spcPts val="1100"/>
                </a:lnSpc>
              </a:pPr>
              <a:r>
                <a:rPr lang="ja-JP" altLang="en-US" sz="1000" b="1" dirty="0" smtClean="0">
                  <a:solidFill>
                    <a:schemeClr val="tx1"/>
                  </a:solidFill>
                </a:rPr>
                <a:t>　   　　　　　　　　　　　　  　　　  　  　　　　　   ・仕事と生活の調和が図られ、職場・家庭生活が充実した社会　　　　　　　　　　　　  　　　　　　</a:t>
              </a:r>
              <a:r>
                <a:rPr lang="ja-JP" altLang="en-US" sz="1000" b="1" dirty="0">
                  <a:solidFill>
                    <a:schemeClr val="tx1"/>
                  </a:solidFill>
                </a:rPr>
                <a:t>　</a:t>
              </a:r>
              <a:endParaRPr lang="en-US" altLang="ja-JP" sz="1000" b="1" dirty="0" smtClean="0">
                <a:solidFill>
                  <a:schemeClr val="tx1"/>
                </a:solidFill>
              </a:endParaRPr>
            </a:p>
            <a:p>
              <a:pPr lvl="1">
                <a:lnSpc>
                  <a:spcPts val="1100"/>
                </a:lnSpc>
              </a:pPr>
              <a:r>
                <a:rPr lang="ja-JP" altLang="en-US" sz="1000" b="1" dirty="0">
                  <a:solidFill>
                    <a:schemeClr val="tx1"/>
                  </a:solidFill>
                </a:rPr>
                <a:t>　</a:t>
              </a:r>
              <a:r>
                <a:rPr lang="ja-JP" altLang="en-US" sz="1000" b="1" dirty="0" smtClean="0">
                  <a:solidFill>
                    <a:schemeClr val="tx1"/>
                  </a:solidFill>
                </a:rPr>
                <a:t>　      　　　　　　　　　　　　　  　  　                ・人権が尊重され、心身ともに健康で安心して暮らせる社会</a:t>
              </a:r>
              <a:endParaRPr lang="en-US" altLang="ja-JP" sz="1100" b="1" dirty="0" smtClean="0">
                <a:solidFill>
                  <a:schemeClr val="tx1"/>
                </a:solidFill>
              </a:endParaRPr>
            </a:p>
            <a:p>
              <a:pPr>
                <a:lnSpc>
                  <a:spcPts val="1400"/>
                </a:lnSpc>
              </a:pPr>
              <a:r>
                <a:rPr lang="ja-JP" altLang="en-US" sz="1400" b="1" dirty="0" smtClean="0">
                  <a:solidFill>
                    <a:schemeClr val="tx1"/>
                  </a:solidFill>
                </a:rPr>
                <a:t>　　　　　　　　　　　　　　　　</a:t>
              </a:r>
              <a:endParaRPr lang="en-US" altLang="ja-JP" sz="1400" b="1" dirty="0" smtClean="0">
                <a:solidFill>
                  <a:schemeClr val="tx1"/>
                </a:solidFill>
              </a:endParaRPr>
            </a:p>
          </p:txBody>
        </p:sp>
        <p:sp>
          <p:nvSpPr>
            <p:cNvPr id="16" name="角丸四角形 15"/>
            <p:cNvSpPr/>
            <p:nvPr/>
          </p:nvSpPr>
          <p:spPr>
            <a:xfrm>
              <a:off x="5990084" y="1275012"/>
              <a:ext cx="6769962" cy="574266"/>
            </a:xfrm>
            <a:prstGeom prst="roundRect">
              <a:avLst>
                <a:gd name="adj" fmla="val 5208"/>
              </a:avLst>
            </a:prstGeom>
            <a:solidFill>
              <a:srgbClr val="DCEC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nSpc>
                  <a:spcPts val="1300"/>
                </a:lnSpc>
              </a:pPr>
              <a:r>
                <a:rPr lang="ja-JP" altLang="en-US" sz="1000" dirty="0" smtClean="0">
                  <a:solidFill>
                    <a:schemeClr val="tx1"/>
                  </a:solidFill>
                </a:rPr>
                <a:t>　　　　　　　　　　　　　　</a:t>
              </a:r>
              <a:r>
                <a:rPr lang="ja-JP" altLang="en-US" sz="1000" b="1" dirty="0" smtClean="0">
                  <a:solidFill>
                    <a:schemeClr val="tx1"/>
                  </a:solidFill>
                </a:rPr>
                <a:t>    </a:t>
              </a:r>
              <a:endParaRPr lang="en-US" altLang="ja-JP" sz="1000" b="1" dirty="0" smtClean="0">
                <a:solidFill>
                  <a:schemeClr val="tx1"/>
                </a:solidFill>
              </a:endParaRPr>
            </a:p>
            <a:p>
              <a:pPr lvl="6">
                <a:lnSpc>
                  <a:spcPts val="1300"/>
                </a:lnSpc>
              </a:pPr>
              <a:r>
                <a:rPr lang="ja-JP" altLang="en-US" sz="1000" b="1" dirty="0">
                  <a:solidFill>
                    <a:schemeClr val="tx1"/>
                  </a:solidFill>
                </a:rPr>
                <a:t>　</a:t>
              </a:r>
              <a:r>
                <a:rPr lang="ja-JP" altLang="en-US" sz="1000" b="1" dirty="0" smtClean="0">
                  <a:solidFill>
                    <a:schemeClr val="tx1"/>
                  </a:solidFill>
                </a:rPr>
                <a:t>　　　　　　　　　　　　　    </a:t>
              </a:r>
              <a:endParaRPr lang="en-US" altLang="ja-JP" sz="1000" b="1" dirty="0" smtClean="0">
                <a:solidFill>
                  <a:schemeClr val="tx1"/>
                </a:solidFill>
              </a:endParaRPr>
            </a:p>
            <a:p>
              <a:pPr lvl="6">
                <a:lnSpc>
                  <a:spcPts val="1300"/>
                </a:lnSpc>
              </a:pPr>
              <a:r>
                <a:rPr lang="en-US" altLang="ja-JP" sz="1000" b="1" dirty="0">
                  <a:solidFill>
                    <a:schemeClr val="tx1"/>
                  </a:solidFill>
                </a:rPr>
                <a:t> </a:t>
              </a:r>
              <a:r>
                <a:rPr lang="en-US" altLang="ja-JP" sz="1000" b="1" dirty="0" smtClean="0">
                  <a:solidFill>
                    <a:schemeClr val="tx1"/>
                  </a:solidFill>
                </a:rPr>
                <a:t>                                            </a:t>
              </a:r>
            </a:p>
            <a:p>
              <a:pPr lvl="6">
                <a:lnSpc>
                  <a:spcPts val="1300"/>
                </a:lnSpc>
              </a:pPr>
              <a:r>
                <a:rPr lang="ja-JP" altLang="en-US" sz="1000" b="1" dirty="0" smtClean="0">
                  <a:solidFill>
                    <a:schemeClr val="tx1"/>
                  </a:solidFill>
                </a:rPr>
                <a:t>　　　　　　　　　　　　　　    </a:t>
              </a:r>
              <a:endParaRPr lang="ja-JP" altLang="en-US" sz="1000" b="1" dirty="0">
                <a:solidFill>
                  <a:schemeClr val="tx1"/>
                </a:solidFill>
              </a:endParaRPr>
            </a:p>
          </p:txBody>
        </p:sp>
        <p:sp>
          <p:nvSpPr>
            <p:cNvPr id="23" name="ホームベース 22"/>
            <p:cNvSpPr/>
            <p:nvPr/>
          </p:nvSpPr>
          <p:spPr>
            <a:xfrm>
              <a:off x="6304968" y="802685"/>
              <a:ext cx="1423361" cy="422993"/>
            </a:xfrm>
            <a:prstGeom prst="homePlate">
              <a:avLst>
                <a:gd name="adj" fmla="val 16839"/>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計画の目標</a:t>
              </a:r>
              <a:endParaRPr lang="en-US" altLang="ja-JP" sz="1200" b="1" dirty="0" smtClean="0">
                <a:solidFill>
                  <a:schemeClr val="tx1"/>
                </a:solidFill>
              </a:endParaRPr>
            </a:p>
            <a:p>
              <a:pPr algn="ctr"/>
              <a:r>
                <a:rPr lang="ja-JP" altLang="en-US" sz="1050" b="1" dirty="0" smtClean="0">
                  <a:solidFill>
                    <a:schemeClr val="tx1"/>
                  </a:solidFill>
                </a:rPr>
                <a:t>（目指す男女共同参画社会とやまのイメージ）　</a:t>
              </a:r>
              <a:r>
                <a:rPr lang="ja-JP" altLang="en-US" sz="1050" b="1" dirty="0" smtClean="0">
                  <a:solidFill>
                    <a:srgbClr val="7030A0"/>
                  </a:solidFill>
                </a:rPr>
                <a:t>　　</a:t>
              </a:r>
              <a:endParaRPr lang="ja-JP" altLang="en-US" sz="1050" b="1" dirty="0">
                <a:solidFill>
                  <a:srgbClr val="7030A0"/>
                </a:solidFill>
              </a:endParaRPr>
            </a:p>
          </p:txBody>
        </p:sp>
        <p:sp>
          <p:nvSpPr>
            <p:cNvPr id="30" name="ホームベース 29"/>
            <p:cNvSpPr/>
            <p:nvPr/>
          </p:nvSpPr>
          <p:spPr>
            <a:xfrm>
              <a:off x="6294733" y="1559534"/>
              <a:ext cx="1236093" cy="249762"/>
            </a:xfrm>
            <a:prstGeom prst="homePlate">
              <a:avLst>
                <a:gd name="adj" fmla="val 16839"/>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特に重要な視点</a:t>
              </a:r>
              <a:endParaRPr lang="ja-JP" altLang="en-US" sz="1200" b="1" dirty="0">
                <a:solidFill>
                  <a:schemeClr val="tx1"/>
                </a:solidFill>
              </a:endParaRPr>
            </a:p>
          </p:txBody>
        </p:sp>
      </p:grpSp>
      <p:sp>
        <p:nvSpPr>
          <p:cNvPr id="2" name="下矢印 1"/>
          <p:cNvSpPr/>
          <p:nvPr/>
        </p:nvSpPr>
        <p:spPr>
          <a:xfrm>
            <a:off x="6451912" y="2091140"/>
            <a:ext cx="6067424" cy="383695"/>
          </a:xfrm>
          <a:prstGeom prst="downArrow">
            <a:avLst>
              <a:gd name="adj1" fmla="val 79226"/>
              <a:gd name="adj2" fmla="val 500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accent5">
                  <a:lumMod val="50000"/>
                </a:schemeClr>
              </a:solidFill>
            </a:endParaRPr>
          </a:p>
        </p:txBody>
      </p:sp>
      <p:sp>
        <p:nvSpPr>
          <p:cNvPr id="3" name="正方形/長方形 2"/>
          <p:cNvSpPr/>
          <p:nvPr/>
        </p:nvSpPr>
        <p:spPr>
          <a:xfrm>
            <a:off x="7872925" y="2071398"/>
            <a:ext cx="2781300" cy="382699"/>
          </a:xfrm>
          <a:prstGeom prst="rect">
            <a:avLst/>
          </a:prstGeom>
          <a:solidFill>
            <a:srgbClr val="0070C0">
              <a:alpha val="0"/>
            </a:srgb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bg1"/>
                </a:solidFill>
              </a:rPr>
              <a:t>４つの基本目標</a:t>
            </a:r>
            <a:r>
              <a:rPr kumimoji="1" lang="en-US" altLang="ja-JP" sz="1400" b="1" dirty="0" smtClean="0">
                <a:solidFill>
                  <a:schemeClr val="bg1"/>
                </a:solidFill>
              </a:rPr>
              <a:t>(</a:t>
            </a:r>
            <a:r>
              <a:rPr kumimoji="1" lang="ja-JP" altLang="en-US" sz="1400" b="1" dirty="0" smtClean="0">
                <a:solidFill>
                  <a:schemeClr val="bg1"/>
                </a:solidFill>
              </a:rPr>
              <a:t>１２</a:t>
            </a:r>
            <a:r>
              <a:rPr lang="ja-JP" altLang="en-US" sz="1400" b="1" dirty="0" smtClean="0">
                <a:solidFill>
                  <a:schemeClr val="bg1"/>
                </a:solidFill>
              </a:rPr>
              <a:t>の重点課題</a:t>
            </a:r>
            <a:r>
              <a:rPr lang="en-US" altLang="ja-JP" sz="1400" b="1" dirty="0" smtClean="0">
                <a:solidFill>
                  <a:schemeClr val="bg1"/>
                </a:solidFill>
              </a:rPr>
              <a:t>)</a:t>
            </a:r>
          </a:p>
        </p:txBody>
      </p:sp>
      <p:sp>
        <p:nvSpPr>
          <p:cNvPr id="36" name="角丸四角形 35"/>
          <p:cNvSpPr/>
          <p:nvPr/>
        </p:nvSpPr>
        <p:spPr>
          <a:xfrm>
            <a:off x="5001357" y="2985867"/>
            <a:ext cx="900000" cy="306000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en-US" altLang="ja-JP" sz="1050" b="1" dirty="0" smtClean="0">
                <a:solidFill>
                  <a:schemeClr val="tx1"/>
                </a:solidFill>
              </a:rPr>
              <a:t>Ⅰ</a:t>
            </a:r>
            <a:r>
              <a:rPr lang="ja-JP" altLang="en-US" sz="1050" b="1" dirty="0" smtClean="0">
                <a:solidFill>
                  <a:schemeClr val="tx1"/>
                </a:solidFill>
              </a:rPr>
              <a:t>　  あらゆる分野における女性の活躍</a:t>
            </a:r>
            <a:endParaRPr lang="en-US" altLang="ja-JP" sz="800" dirty="0" smtClean="0">
              <a:solidFill>
                <a:schemeClr val="tx1"/>
              </a:solidFill>
            </a:endParaRPr>
          </a:p>
        </p:txBody>
      </p:sp>
      <p:sp>
        <p:nvSpPr>
          <p:cNvPr id="89" name="額縁 88"/>
          <p:cNvSpPr/>
          <p:nvPr/>
        </p:nvSpPr>
        <p:spPr>
          <a:xfrm>
            <a:off x="54214" y="71058"/>
            <a:ext cx="12720361" cy="352636"/>
          </a:xfrm>
          <a:prstGeom prst="bevel">
            <a:avLst>
              <a:gd name="adj" fmla="val 5459"/>
            </a:avLst>
          </a:prstGeom>
          <a:solidFill>
            <a:srgbClr val="F33F9D"/>
          </a:solidFill>
          <a:ln>
            <a:solidFill>
              <a:srgbClr val="DCEC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2000" spc="300" dirty="0" smtClean="0">
                <a:solidFill>
                  <a:schemeClr val="bg1"/>
                </a:solidFill>
                <a:latin typeface="HGP創英角ｺﾞｼｯｸUB" panose="020B0900000000000000" pitchFamily="50" charset="-128"/>
                <a:ea typeface="HGP創英角ｺﾞｼｯｸUB" panose="020B0900000000000000" pitchFamily="50" charset="-128"/>
              </a:rPr>
              <a:t>富山県民男女共同参画計画</a:t>
            </a:r>
            <a:r>
              <a:rPr lang="en-US" altLang="ja-JP" sz="2000" spc="300"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sz="2000" spc="300" dirty="0" smtClean="0">
                <a:solidFill>
                  <a:schemeClr val="bg1"/>
                </a:solidFill>
                <a:latin typeface="HGP創英角ｺﾞｼｯｸUB" panose="020B0900000000000000" pitchFamily="50" charset="-128"/>
                <a:ea typeface="HGP創英角ｺﾞｼｯｸUB" panose="020B0900000000000000" pitchFamily="50" charset="-128"/>
              </a:rPr>
              <a:t>第４次</a:t>
            </a:r>
            <a:r>
              <a:rPr lang="en-US" altLang="ja-JP" sz="2000" spc="3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2000" spc="300" dirty="0" smtClean="0">
                <a:solidFill>
                  <a:schemeClr val="bg1"/>
                </a:solidFill>
                <a:latin typeface="HGP創英角ｺﾞｼｯｸUB" panose="020B0900000000000000" pitchFamily="50" charset="-128"/>
                <a:ea typeface="HGP創英角ｺﾞｼｯｸUB" panose="020B0900000000000000" pitchFamily="50" charset="-128"/>
              </a:rPr>
              <a:t>（答申案）の概要</a:t>
            </a:r>
            <a:endParaRPr lang="en-US" altLang="ja-JP" sz="1800" spc="3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0" name="角丸四角形 109"/>
          <p:cNvSpPr/>
          <p:nvPr/>
        </p:nvSpPr>
        <p:spPr>
          <a:xfrm>
            <a:off x="45152" y="2676985"/>
            <a:ext cx="1104304"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smtClean="0">
                <a:solidFill>
                  <a:prstClr val="black"/>
                </a:solidFill>
              </a:rPr>
              <a:t>４　基本理念</a:t>
            </a:r>
            <a:endParaRPr lang="en-US" altLang="ja-JP" sz="1000" b="1" dirty="0">
              <a:solidFill>
                <a:prstClr val="black"/>
              </a:solidFill>
            </a:endParaRPr>
          </a:p>
        </p:txBody>
      </p:sp>
      <p:sp>
        <p:nvSpPr>
          <p:cNvPr id="114" name="正方形/長方形 113"/>
          <p:cNvSpPr/>
          <p:nvPr/>
        </p:nvSpPr>
        <p:spPr>
          <a:xfrm>
            <a:off x="62476" y="4155983"/>
            <a:ext cx="4828857" cy="5324535"/>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Ins="0" rtlCol="0" anchor="t">
            <a:spAutoFit/>
          </a:bodyPr>
          <a:lstStyle/>
          <a:p>
            <a:endParaRPr lang="en-US" altLang="ja-JP" sz="1100" dirty="0" smtClean="0"/>
          </a:p>
          <a:p>
            <a:r>
              <a:rPr lang="ja-JP" altLang="en-US" sz="1100" dirty="0" smtClean="0"/>
              <a:t>（１）</a:t>
            </a:r>
            <a:r>
              <a:rPr lang="ja-JP" altLang="en-US" sz="1100" dirty="0"/>
              <a:t>国等の動き</a:t>
            </a:r>
            <a:endParaRPr lang="en-US" altLang="ja-JP" sz="1100" dirty="0"/>
          </a:p>
          <a:p>
            <a:r>
              <a:rPr lang="ja-JP" altLang="en-US" sz="1100" dirty="0"/>
              <a:t>○女性活躍推進法の施行（Ｈ２７．９）</a:t>
            </a:r>
            <a:endParaRPr lang="en-US" altLang="ja-JP" sz="1100" dirty="0"/>
          </a:p>
          <a:p>
            <a:r>
              <a:rPr lang="ja-JP" altLang="en-US" sz="1100" dirty="0"/>
              <a:t>○第４次男女共同参画基本計画の策定（Ｈ２７．１２）</a:t>
            </a:r>
            <a:endParaRPr lang="en-US" altLang="ja-JP" sz="1100" dirty="0"/>
          </a:p>
          <a:p>
            <a:r>
              <a:rPr lang="ja-JP" altLang="en-US" sz="1100" dirty="0"/>
              <a:t>○働き方改革実行計画の策定（Ｈ２９．３）</a:t>
            </a:r>
            <a:endParaRPr lang="en-US" altLang="ja-JP" sz="1100" dirty="0"/>
          </a:p>
          <a:p>
            <a:r>
              <a:rPr lang="ja-JP" altLang="en-US" sz="1100" dirty="0" smtClean="0"/>
              <a:t>（２）社会情勢の変化</a:t>
            </a:r>
            <a:endParaRPr lang="en-US" altLang="ja-JP" sz="1100" dirty="0" smtClean="0"/>
          </a:p>
          <a:p>
            <a:r>
              <a:rPr lang="ja-JP" altLang="en-US" sz="1100" dirty="0" smtClean="0"/>
              <a:t>○生産年齢人口の推移　　 ６６２千人</a:t>
            </a:r>
            <a:r>
              <a:rPr lang="en-US" altLang="ja-JP" sz="1100" dirty="0" smtClean="0"/>
              <a:t>〔</a:t>
            </a:r>
            <a:r>
              <a:rPr lang="ja-JP" altLang="en-US" sz="1100" dirty="0" smtClean="0"/>
              <a:t>Ｈ２２</a:t>
            </a:r>
            <a:r>
              <a:rPr lang="en-US" altLang="ja-JP" sz="1100" dirty="0"/>
              <a:t>〕</a:t>
            </a:r>
            <a:r>
              <a:rPr lang="ja-JP" altLang="en-US" sz="1100" dirty="0" smtClean="0"/>
              <a:t>→</a:t>
            </a:r>
            <a:r>
              <a:rPr lang="ja-JP" altLang="en-US" sz="1100" dirty="0" smtClean="0">
                <a:solidFill>
                  <a:schemeClr val="tx1"/>
                </a:solidFill>
              </a:rPr>
              <a:t>５９３千人</a:t>
            </a:r>
            <a:r>
              <a:rPr lang="en-US" altLang="ja-JP" sz="1100" dirty="0" smtClean="0">
                <a:solidFill>
                  <a:schemeClr val="tx1"/>
                </a:solidFill>
              </a:rPr>
              <a:t>〔</a:t>
            </a:r>
            <a:r>
              <a:rPr lang="ja-JP" altLang="en-US" sz="1100" dirty="0" smtClean="0">
                <a:solidFill>
                  <a:schemeClr val="tx1"/>
                </a:solidFill>
              </a:rPr>
              <a:t>Ｈ２９</a:t>
            </a:r>
            <a:r>
              <a:rPr lang="en-US" altLang="ja-JP" sz="1100" dirty="0" smtClean="0">
                <a:solidFill>
                  <a:schemeClr val="tx1"/>
                </a:solidFill>
              </a:rPr>
              <a:t>〕</a:t>
            </a:r>
          </a:p>
          <a:p>
            <a:r>
              <a:rPr lang="ja-JP" altLang="en-US" sz="1100" dirty="0"/>
              <a:t>○</a:t>
            </a:r>
            <a:r>
              <a:rPr lang="ja-JP" altLang="en-US" sz="1100" dirty="0" smtClean="0"/>
              <a:t>合計特殊出生率の推移　１．３７</a:t>
            </a:r>
            <a:r>
              <a:rPr lang="en-US" altLang="ja-JP" sz="1100" dirty="0" smtClean="0"/>
              <a:t>〔</a:t>
            </a:r>
            <a:r>
              <a:rPr lang="ja-JP" altLang="en-US" sz="1100" dirty="0" smtClean="0"/>
              <a:t>Ｈ２３</a:t>
            </a:r>
            <a:r>
              <a:rPr lang="en-US" altLang="ja-JP" sz="1100" dirty="0" smtClean="0"/>
              <a:t>〕</a:t>
            </a:r>
            <a:r>
              <a:rPr lang="ja-JP" altLang="en-US" sz="1050" dirty="0" smtClean="0"/>
              <a:t>（</a:t>
            </a:r>
            <a:r>
              <a:rPr lang="ja-JP" altLang="en-US" sz="900" dirty="0" smtClean="0"/>
              <a:t>全国</a:t>
            </a:r>
            <a:r>
              <a:rPr lang="en-US" altLang="ja-JP" sz="1050" dirty="0" smtClean="0"/>
              <a:t>1.39</a:t>
            </a:r>
            <a:r>
              <a:rPr lang="ja-JP" altLang="en-US" sz="1050" dirty="0" smtClean="0"/>
              <a:t>）</a:t>
            </a:r>
            <a:r>
              <a:rPr lang="ja-JP" altLang="en-US" sz="1100" dirty="0" smtClean="0"/>
              <a:t>→１．５０</a:t>
            </a:r>
            <a:r>
              <a:rPr lang="en-US" altLang="ja-JP" sz="1100" dirty="0" smtClean="0"/>
              <a:t>〔</a:t>
            </a:r>
            <a:r>
              <a:rPr lang="ja-JP" altLang="en-US" sz="1100" dirty="0" smtClean="0"/>
              <a:t>Ｈ２８</a:t>
            </a:r>
            <a:r>
              <a:rPr lang="en-US" altLang="ja-JP" sz="1100" dirty="0" smtClean="0"/>
              <a:t>〕</a:t>
            </a:r>
            <a:r>
              <a:rPr lang="ja-JP" altLang="en-US" sz="1100" dirty="0" smtClean="0"/>
              <a:t> </a:t>
            </a:r>
            <a:r>
              <a:rPr lang="ja-JP" altLang="en-US" sz="1100" dirty="0"/>
              <a:t>（</a:t>
            </a:r>
            <a:r>
              <a:rPr lang="ja-JP" altLang="en-US" sz="900" dirty="0"/>
              <a:t>全国</a:t>
            </a:r>
            <a:r>
              <a:rPr lang="en-US" altLang="ja-JP" sz="1100" dirty="0" smtClean="0"/>
              <a:t>1.44</a:t>
            </a:r>
            <a:r>
              <a:rPr lang="ja-JP" altLang="en-US" sz="1100" dirty="0" smtClean="0"/>
              <a:t>）</a:t>
            </a:r>
            <a:endParaRPr lang="en-US" altLang="ja-JP" sz="1100" dirty="0" smtClean="0"/>
          </a:p>
          <a:p>
            <a:r>
              <a:rPr lang="ja-JP" altLang="en-US" sz="1100" dirty="0" smtClean="0"/>
              <a:t>（３）労働環境・女性の活躍に関する状況</a:t>
            </a:r>
            <a:endParaRPr lang="en-US" altLang="ja-JP" sz="1100" dirty="0" smtClean="0"/>
          </a:p>
          <a:p>
            <a:r>
              <a:rPr lang="ja-JP" altLang="en-US" sz="1100" dirty="0" smtClean="0"/>
              <a:t>○女性の就業率（</a:t>
            </a:r>
            <a:r>
              <a:rPr lang="en-US" altLang="ja-JP" sz="1100" dirty="0" smtClean="0"/>
              <a:t>15</a:t>
            </a:r>
            <a:r>
              <a:rPr lang="ja-JP" altLang="en-US" sz="1100" dirty="0" smtClean="0"/>
              <a:t>歳～</a:t>
            </a:r>
            <a:r>
              <a:rPr lang="en-US" altLang="ja-JP" sz="1100" dirty="0" smtClean="0"/>
              <a:t>64</a:t>
            </a:r>
            <a:r>
              <a:rPr lang="ja-JP" altLang="en-US" sz="1100" dirty="0" smtClean="0"/>
              <a:t>歳）</a:t>
            </a:r>
            <a:r>
              <a:rPr lang="ja-JP" altLang="en-US" sz="11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Ｈ２７</a:t>
            </a:r>
            <a:r>
              <a:rPr lang="en-US" altLang="ja-JP" sz="1100" dirty="0" smtClean="0">
                <a:solidFill>
                  <a:schemeClr val="tx1"/>
                </a:solidFill>
              </a:rPr>
              <a:t>〕</a:t>
            </a:r>
            <a:r>
              <a:rPr lang="ja-JP" altLang="en-US" sz="1100" dirty="0" smtClean="0">
                <a:solidFill>
                  <a:schemeClr val="tx1"/>
                </a:solidFill>
              </a:rPr>
              <a:t>７２．０％（全国６４．９％：</a:t>
            </a:r>
            <a:r>
              <a:rPr lang="ja-JP" altLang="en-US" sz="1100" u="sng" dirty="0" smtClean="0">
                <a:solidFill>
                  <a:schemeClr val="tx1"/>
                </a:solidFill>
              </a:rPr>
              <a:t>３位</a:t>
            </a:r>
            <a:r>
              <a:rPr lang="ja-JP" altLang="en-US" sz="1100" dirty="0" smtClean="0">
                <a:solidFill>
                  <a:schemeClr val="tx1"/>
                </a:solidFill>
              </a:rPr>
              <a:t>）</a:t>
            </a:r>
            <a:endParaRPr lang="en-US" altLang="ja-JP" sz="1100" dirty="0" smtClean="0">
              <a:solidFill>
                <a:schemeClr val="tx1"/>
              </a:solidFill>
            </a:endParaRPr>
          </a:p>
          <a:p>
            <a:r>
              <a:rPr lang="ja-JP" altLang="en-US" sz="1100" dirty="0" smtClean="0"/>
              <a:t>○女性の平均勤続年数</a:t>
            </a:r>
            <a:r>
              <a:rPr lang="en-US" altLang="ja-JP" sz="1100" dirty="0" smtClean="0"/>
              <a:t>〔</a:t>
            </a:r>
            <a:r>
              <a:rPr lang="ja-JP" altLang="en-US" sz="1100" dirty="0" smtClean="0"/>
              <a:t>Ｈ２８</a:t>
            </a:r>
            <a:r>
              <a:rPr lang="en-US" altLang="ja-JP" sz="1100" dirty="0" smtClean="0"/>
              <a:t>〕</a:t>
            </a:r>
            <a:r>
              <a:rPr lang="ja-JP" altLang="en-US" sz="1100" dirty="0" smtClean="0"/>
              <a:t>１１．２年（全国９．３年：</a:t>
            </a:r>
            <a:r>
              <a:rPr lang="ja-JP" altLang="en-US" sz="1100" u="sng" dirty="0"/>
              <a:t>２</a:t>
            </a:r>
            <a:r>
              <a:rPr lang="ja-JP" altLang="en-US" sz="1100" u="sng" dirty="0" smtClean="0"/>
              <a:t>位</a:t>
            </a:r>
            <a:r>
              <a:rPr lang="ja-JP" altLang="en-US" sz="1100" dirty="0" smtClean="0"/>
              <a:t>）</a:t>
            </a:r>
            <a:endParaRPr lang="en-US" altLang="ja-JP" sz="1100" dirty="0" smtClean="0"/>
          </a:p>
          <a:p>
            <a:r>
              <a:rPr lang="ja-JP" altLang="en-US" sz="1100" dirty="0" smtClean="0"/>
              <a:t>○女性雇用者に占める正社員の割合</a:t>
            </a:r>
            <a:r>
              <a:rPr lang="en-US" altLang="ja-JP" sz="1100" dirty="0" smtClean="0"/>
              <a:t>〔</a:t>
            </a:r>
            <a:r>
              <a:rPr lang="ja-JP" altLang="en-US" sz="1100" dirty="0" smtClean="0"/>
              <a:t>Ｈ２４</a:t>
            </a:r>
            <a:r>
              <a:rPr lang="en-US" altLang="ja-JP" sz="1100" dirty="0" smtClean="0"/>
              <a:t>〕</a:t>
            </a:r>
            <a:r>
              <a:rPr lang="ja-JP" altLang="en-US" sz="1100" dirty="0" smtClean="0"/>
              <a:t>５０．３％（全国４１．１％：</a:t>
            </a:r>
            <a:r>
              <a:rPr lang="ja-JP" altLang="en-US" sz="1100" u="sng" dirty="0" smtClean="0"/>
              <a:t>１位</a:t>
            </a:r>
            <a:r>
              <a:rPr lang="ja-JP" altLang="en-US" sz="1100" dirty="0" smtClean="0"/>
              <a:t>）</a:t>
            </a:r>
            <a:endParaRPr lang="en-US" altLang="ja-JP" sz="1100" dirty="0" smtClean="0"/>
          </a:p>
          <a:p>
            <a:r>
              <a:rPr lang="ja-JP" altLang="en-US" sz="1100" dirty="0" smtClean="0"/>
              <a:t>○民間事業所を含めた女性管理職の割合</a:t>
            </a:r>
            <a:r>
              <a:rPr lang="en-US" altLang="ja-JP" sz="1100" dirty="0" smtClean="0"/>
              <a:t>〔</a:t>
            </a:r>
            <a:r>
              <a:rPr lang="ja-JP" altLang="en-US" sz="1100" dirty="0" smtClean="0"/>
              <a:t>Ｈ２７</a:t>
            </a:r>
            <a:r>
              <a:rPr lang="en-US" altLang="ja-JP" sz="1100" dirty="0" smtClean="0"/>
              <a:t>〕</a:t>
            </a:r>
            <a:r>
              <a:rPr lang="ja-JP" altLang="en-US" sz="1100" dirty="0" smtClean="0"/>
              <a:t>７．６％（全国９．７％：</a:t>
            </a:r>
            <a:r>
              <a:rPr lang="ja-JP" altLang="en-US" sz="1100" u="sng" dirty="0" smtClean="0"/>
              <a:t>４４位</a:t>
            </a:r>
            <a:r>
              <a:rPr lang="ja-JP" altLang="en-US" sz="1100" dirty="0" smtClean="0"/>
              <a:t>）</a:t>
            </a:r>
            <a:endParaRPr lang="en-US" altLang="ja-JP" sz="1100" dirty="0"/>
          </a:p>
          <a:p>
            <a:pPr>
              <a:lnSpc>
                <a:spcPts val="800"/>
              </a:lnSpc>
            </a:pPr>
            <a:endParaRPr lang="en-US" altLang="ja-JP" sz="1100" dirty="0" smtClean="0"/>
          </a:p>
          <a:p>
            <a:endParaRPr lang="en-US" altLang="ja-JP" sz="1100" dirty="0" smtClean="0"/>
          </a:p>
          <a:p>
            <a:r>
              <a:rPr lang="ja-JP" altLang="en-US" sz="1100" dirty="0" smtClean="0"/>
              <a:t>（４）</a:t>
            </a:r>
            <a:r>
              <a:rPr lang="ja-JP" altLang="en-US" sz="1100" dirty="0"/>
              <a:t>ＤＶの現状</a:t>
            </a:r>
            <a:endParaRPr lang="en-US" altLang="ja-JP" sz="1100" dirty="0"/>
          </a:p>
          <a:p>
            <a:r>
              <a:rPr lang="ja-JP" altLang="en-US" sz="1100" dirty="0" smtClean="0"/>
              <a:t>　　ＤＶ</a:t>
            </a:r>
            <a:r>
              <a:rPr lang="ja-JP" altLang="en-US" sz="1100" dirty="0"/>
              <a:t>相談件数は、平成</a:t>
            </a:r>
            <a:r>
              <a:rPr lang="en-US" altLang="ja-JP" sz="1100" dirty="0"/>
              <a:t>14</a:t>
            </a:r>
            <a:r>
              <a:rPr lang="ja-JP" altLang="en-US" sz="1100" dirty="0"/>
              <a:t>年度</a:t>
            </a:r>
            <a:r>
              <a:rPr lang="en-US" altLang="ja-JP" sz="1100" dirty="0"/>
              <a:t>1,000</a:t>
            </a:r>
            <a:r>
              <a:rPr lang="ja-JP" altLang="en-US" sz="1100" dirty="0"/>
              <a:t>件に比べ平成</a:t>
            </a:r>
            <a:r>
              <a:rPr lang="en-US" altLang="ja-JP" sz="1100" dirty="0"/>
              <a:t>28</a:t>
            </a:r>
            <a:r>
              <a:rPr lang="ja-JP" altLang="en-US" sz="1100" dirty="0"/>
              <a:t>年度</a:t>
            </a:r>
            <a:r>
              <a:rPr lang="en-US" altLang="ja-JP" sz="1100" dirty="0"/>
              <a:t>2,887</a:t>
            </a:r>
            <a:r>
              <a:rPr lang="ja-JP" altLang="en-US" sz="1100" dirty="0"/>
              <a:t>件</a:t>
            </a:r>
            <a:endParaRPr lang="en-US" altLang="ja-JP" sz="1100" dirty="0"/>
          </a:p>
          <a:p>
            <a:pPr>
              <a:lnSpc>
                <a:spcPts val="400"/>
              </a:lnSpc>
            </a:pPr>
            <a:endParaRPr lang="en-US" altLang="ja-JP" sz="1100" dirty="0" smtClean="0"/>
          </a:p>
          <a:p>
            <a:r>
              <a:rPr lang="ja-JP" altLang="en-US" sz="1100" dirty="0" smtClean="0"/>
              <a:t>（</a:t>
            </a:r>
            <a:r>
              <a:rPr lang="ja-JP" altLang="en-US" sz="1100" dirty="0"/>
              <a:t>５</a:t>
            </a:r>
            <a:r>
              <a:rPr lang="ja-JP" altLang="en-US" sz="1100" dirty="0" smtClean="0"/>
              <a:t>）県民等の意識</a:t>
            </a:r>
            <a:r>
              <a:rPr lang="en-US" altLang="ja-JP" sz="1100" dirty="0" smtClean="0"/>
              <a:t/>
            </a:r>
            <a:br>
              <a:rPr lang="en-US" altLang="ja-JP" sz="1100" dirty="0" smtClean="0"/>
            </a:br>
            <a:endParaRPr lang="en-US" altLang="ja-JP" sz="1100" dirty="0" smtClean="0"/>
          </a:p>
          <a:p>
            <a:endParaRPr lang="en-US" altLang="ja-JP" sz="1100" dirty="0" smtClean="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p:txBody>
      </p:sp>
      <p:sp>
        <p:nvSpPr>
          <p:cNvPr id="117" name="角丸四角形 116"/>
          <p:cNvSpPr/>
          <p:nvPr/>
        </p:nvSpPr>
        <p:spPr>
          <a:xfrm>
            <a:off x="5956310" y="2989466"/>
            <a:ext cx="1620000" cy="50102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　男性中心型労働慣行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の見直し</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20" name="角丸四角形 119"/>
          <p:cNvSpPr/>
          <p:nvPr/>
        </p:nvSpPr>
        <p:spPr>
          <a:xfrm>
            <a:off x="5014558" y="6102134"/>
            <a:ext cx="900000" cy="181577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en-US" altLang="ja-JP" sz="1100" b="1" dirty="0" smtClean="0">
                <a:solidFill>
                  <a:schemeClr val="tx1"/>
                </a:solidFill>
              </a:rPr>
              <a:t>Ⅱ</a:t>
            </a:r>
            <a:r>
              <a:rPr lang="ja-JP" altLang="en-US" sz="1100" b="1" dirty="0" smtClean="0">
                <a:solidFill>
                  <a:schemeClr val="tx1"/>
                </a:solidFill>
              </a:rPr>
              <a:t>　 安全・安心な暮らしの実現</a:t>
            </a:r>
            <a:endParaRPr lang="en-US" altLang="ja-JP" sz="900" dirty="0" smtClean="0">
              <a:solidFill>
                <a:schemeClr val="tx1"/>
              </a:solidFill>
            </a:endParaRPr>
          </a:p>
        </p:txBody>
      </p:sp>
      <p:sp>
        <p:nvSpPr>
          <p:cNvPr id="121" name="角丸四角形 120"/>
          <p:cNvSpPr/>
          <p:nvPr/>
        </p:nvSpPr>
        <p:spPr>
          <a:xfrm>
            <a:off x="5005972" y="7974658"/>
            <a:ext cx="900000" cy="918126"/>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en-US" altLang="ja-JP" sz="1100" b="1" dirty="0" smtClean="0">
                <a:solidFill>
                  <a:schemeClr val="tx1"/>
                </a:solidFill>
              </a:rPr>
              <a:t>Ⅲ     </a:t>
            </a:r>
            <a:r>
              <a:rPr lang="ja-JP" altLang="en-US" sz="1100" b="1" dirty="0" smtClean="0">
                <a:solidFill>
                  <a:schemeClr val="tx1"/>
                </a:solidFill>
              </a:rPr>
              <a:t>男女共同参画社会の実現に向けた基盤の整備</a:t>
            </a:r>
            <a:endParaRPr lang="en-US" altLang="ja-JP" sz="900" dirty="0" smtClean="0">
              <a:solidFill>
                <a:schemeClr val="tx1"/>
              </a:solidFill>
            </a:endParaRPr>
          </a:p>
        </p:txBody>
      </p:sp>
      <p:sp>
        <p:nvSpPr>
          <p:cNvPr id="122" name="角丸四角形 121"/>
          <p:cNvSpPr/>
          <p:nvPr/>
        </p:nvSpPr>
        <p:spPr>
          <a:xfrm>
            <a:off x="5008988" y="8921690"/>
            <a:ext cx="900000" cy="523219"/>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en-US" altLang="ja-JP" sz="1100" b="1" dirty="0" smtClean="0">
                <a:solidFill>
                  <a:schemeClr val="tx1"/>
                </a:solidFill>
              </a:rPr>
              <a:t>Ⅳ </a:t>
            </a:r>
            <a:r>
              <a:rPr lang="ja-JP" altLang="en-US" sz="1100" b="1" dirty="0" smtClean="0">
                <a:solidFill>
                  <a:schemeClr val="tx1"/>
                </a:solidFill>
              </a:rPr>
              <a:t>　推進体制の整備・強化</a:t>
            </a:r>
            <a:endParaRPr lang="en-US" altLang="ja-JP" sz="900" dirty="0" smtClean="0">
              <a:solidFill>
                <a:schemeClr val="tx1"/>
              </a:solidFill>
            </a:endParaRPr>
          </a:p>
        </p:txBody>
      </p:sp>
      <p:sp>
        <p:nvSpPr>
          <p:cNvPr id="124" name="角丸四角形 123"/>
          <p:cNvSpPr/>
          <p:nvPr/>
        </p:nvSpPr>
        <p:spPr>
          <a:xfrm>
            <a:off x="5013316" y="2644880"/>
            <a:ext cx="900000" cy="327213"/>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000"/>
              </a:lnSpc>
            </a:pPr>
            <a:r>
              <a:rPr lang="ja-JP" altLang="en-US" sz="1100" b="1" dirty="0" smtClean="0">
                <a:solidFill>
                  <a:schemeClr val="tx1"/>
                </a:solidFill>
              </a:rPr>
              <a:t>基本</a:t>
            </a:r>
            <a:endParaRPr lang="en-US" altLang="ja-JP" sz="1100" b="1" dirty="0" smtClean="0">
              <a:solidFill>
                <a:schemeClr val="tx1"/>
              </a:solidFill>
            </a:endParaRPr>
          </a:p>
          <a:p>
            <a:pPr algn="ctr">
              <a:lnSpc>
                <a:spcPts val="1000"/>
              </a:lnSpc>
            </a:pPr>
            <a:r>
              <a:rPr lang="ja-JP" altLang="en-US" sz="1100" b="1" dirty="0" smtClean="0">
                <a:solidFill>
                  <a:schemeClr val="tx1"/>
                </a:solidFill>
              </a:rPr>
              <a:t>目標</a:t>
            </a:r>
            <a:endParaRPr lang="en-US" altLang="ja-JP" sz="1000" dirty="0" smtClean="0">
              <a:solidFill>
                <a:schemeClr val="tx1"/>
              </a:solidFill>
            </a:endParaRPr>
          </a:p>
        </p:txBody>
      </p:sp>
      <p:sp>
        <p:nvSpPr>
          <p:cNvPr id="125" name="角丸四角形 124"/>
          <p:cNvSpPr/>
          <p:nvPr/>
        </p:nvSpPr>
        <p:spPr>
          <a:xfrm>
            <a:off x="5972053" y="2643236"/>
            <a:ext cx="1599248" cy="323774"/>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b="1" dirty="0" smtClean="0">
                <a:solidFill>
                  <a:schemeClr val="tx1"/>
                </a:solidFill>
              </a:rPr>
              <a:t>重点課題</a:t>
            </a:r>
            <a:endParaRPr lang="ja-JP" altLang="ja-JP" sz="500" b="1" dirty="0">
              <a:solidFill>
                <a:schemeClr val="tx1"/>
              </a:solidFill>
            </a:endParaRPr>
          </a:p>
        </p:txBody>
      </p:sp>
      <p:sp>
        <p:nvSpPr>
          <p:cNvPr id="126" name="角丸四角形 125"/>
          <p:cNvSpPr/>
          <p:nvPr/>
        </p:nvSpPr>
        <p:spPr>
          <a:xfrm>
            <a:off x="7597623" y="2649826"/>
            <a:ext cx="3192596" cy="321979"/>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b="1" dirty="0" smtClean="0">
                <a:solidFill>
                  <a:schemeClr val="tx1"/>
                </a:solidFill>
              </a:rPr>
              <a:t>基本施策</a:t>
            </a:r>
            <a:endParaRPr lang="en-US" altLang="ja-JP" sz="900" dirty="0" smtClean="0">
              <a:solidFill>
                <a:schemeClr val="tx1"/>
              </a:solidFill>
            </a:endParaRPr>
          </a:p>
        </p:txBody>
      </p:sp>
      <p:sp>
        <p:nvSpPr>
          <p:cNvPr id="130" name="角丸四角形 129"/>
          <p:cNvSpPr/>
          <p:nvPr/>
        </p:nvSpPr>
        <p:spPr>
          <a:xfrm>
            <a:off x="5928350" y="8384090"/>
            <a:ext cx="1620000" cy="498846"/>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１１男女</a:t>
            </a:r>
            <a:r>
              <a:rPr lang="ja-JP" altLang="en-US" sz="1000" dirty="0">
                <a:solidFill>
                  <a:schemeClr val="tx1"/>
                </a:solidFill>
                <a:latin typeface="ＭＳ ゴシック" panose="020B0609070205080204" pitchFamily="49" charset="-128"/>
                <a:ea typeface="ＭＳ ゴシック" panose="020B0609070205080204" pitchFamily="49" charset="-128"/>
              </a:rPr>
              <a:t>共同参画の視点</a:t>
            </a:r>
            <a:r>
              <a:rPr lang="ja-JP" altLang="en-US" sz="1000" dirty="0" smtClean="0">
                <a:solidFill>
                  <a:schemeClr val="tx1"/>
                </a:solidFill>
                <a:latin typeface="ＭＳ ゴシック" panose="020B0609070205080204" pitchFamily="49" charset="-128"/>
                <a:ea typeface="ＭＳ ゴシック" panose="020B0609070205080204" pitchFamily="49" charset="-128"/>
              </a:rPr>
              <a:t>に立った</a:t>
            </a:r>
            <a:r>
              <a:rPr lang="ja-JP" altLang="en-US" sz="1000" dirty="0">
                <a:solidFill>
                  <a:schemeClr val="tx1"/>
                </a:solidFill>
                <a:latin typeface="ＭＳ ゴシック" panose="020B0609070205080204" pitchFamily="49" charset="-128"/>
                <a:ea typeface="ＭＳ ゴシック" panose="020B0609070205080204" pitchFamily="49" charset="-128"/>
              </a:rPr>
              <a:t>制度・慣行の</a:t>
            </a:r>
            <a:r>
              <a:rPr lang="ja-JP" altLang="en-US" sz="1000" dirty="0" smtClean="0">
                <a:solidFill>
                  <a:schemeClr val="tx1"/>
                </a:solidFill>
                <a:latin typeface="ＭＳ ゴシック" panose="020B0609070205080204" pitchFamily="49" charset="-128"/>
                <a:ea typeface="ＭＳ ゴシック" panose="020B0609070205080204" pitchFamily="49" charset="-128"/>
              </a:rPr>
              <a:t>見直し、意識の啓発</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000"/>
              </a:lnSpc>
            </a:pP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1" name="角丸四角形 130"/>
          <p:cNvSpPr/>
          <p:nvPr/>
        </p:nvSpPr>
        <p:spPr>
          <a:xfrm>
            <a:off x="5954692" y="3514919"/>
            <a:ext cx="1620000" cy="35877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２　男性の家事・育児・介護参画の促進</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2" name="角丸四角形 131"/>
          <p:cNvSpPr/>
          <p:nvPr/>
        </p:nvSpPr>
        <p:spPr>
          <a:xfrm>
            <a:off x="5942233" y="4312482"/>
            <a:ext cx="1620000" cy="59865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４雇用環境の整備と女性のチャレンジ支援</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3" name="角丸四角形 132"/>
          <p:cNvSpPr/>
          <p:nvPr/>
        </p:nvSpPr>
        <p:spPr>
          <a:xfrm>
            <a:off x="5943114" y="3913927"/>
            <a:ext cx="1620000" cy="362345"/>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３</a:t>
            </a:r>
            <a:r>
              <a:rPr lang="ja-JP" altLang="en-US" sz="1000" dirty="0" smtClean="0">
                <a:solidFill>
                  <a:schemeClr val="tx1"/>
                </a:solidFill>
                <a:latin typeface="ＭＳ ゴシック" panose="020B0609070205080204" pitchFamily="49" charset="-128"/>
                <a:ea typeface="ＭＳ ゴシック" panose="020B0609070205080204" pitchFamily="49" charset="-128"/>
              </a:rPr>
              <a:t>政策・方針決定過程への女性の参画促進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4" name="角丸四角形 133"/>
          <p:cNvSpPr/>
          <p:nvPr/>
        </p:nvSpPr>
        <p:spPr>
          <a:xfrm>
            <a:off x="5939679" y="4949105"/>
            <a:ext cx="1620000" cy="604138"/>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５　理工系分野等における女性の活躍推進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5" name="角丸四角形 134"/>
          <p:cNvSpPr/>
          <p:nvPr/>
        </p:nvSpPr>
        <p:spPr>
          <a:xfrm>
            <a:off x="5948822" y="5589274"/>
            <a:ext cx="1620000" cy="45659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６地域活動における男女共同参画の推進</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6" name="角丸四角形 135"/>
          <p:cNvSpPr/>
          <p:nvPr/>
        </p:nvSpPr>
        <p:spPr>
          <a:xfrm>
            <a:off x="5940052" y="6640388"/>
            <a:ext cx="1620000" cy="69679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８</a:t>
            </a:r>
            <a:r>
              <a:rPr lang="ja-JP" altLang="en-US" sz="1000" dirty="0" smtClean="0">
                <a:solidFill>
                  <a:schemeClr val="tx1"/>
                </a:solidFill>
                <a:latin typeface="ＭＳ ゴシック" panose="020B0609070205080204" pitchFamily="49" charset="-128"/>
                <a:ea typeface="ＭＳ ゴシック" panose="020B0609070205080204" pitchFamily="49" charset="-128"/>
              </a:rPr>
              <a:t>男女間の暴力の根絶</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7" name="角丸四角形 136"/>
          <p:cNvSpPr/>
          <p:nvPr/>
        </p:nvSpPr>
        <p:spPr>
          <a:xfrm>
            <a:off x="5918433" y="7955058"/>
            <a:ext cx="1620000" cy="40877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a:t>
            </a:r>
            <a:r>
              <a:rPr lang="ja-JP" altLang="en-US" sz="1000" dirty="0">
                <a:solidFill>
                  <a:schemeClr val="tx1"/>
                </a:solidFill>
                <a:latin typeface="ＭＳ ゴシック" panose="020B0609070205080204" pitchFamily="49" charset="-128"/>
                <a:ea typeface="ＭＳ ゴシック" panose="020B0609070205080204" pitchFamily="49" charset="-128"/>
              </a:rPr>
              <a:t>０</a:t>
            </a:r>
            <a:r>
              <a:rPr lang="ja-JP" altLang="en-US" sz="1000" dirty="0" smtClean="0">
                <a:solidFill>
                  <a:schemeClr val="tx1"/>
                </a:solidFill>
                <a:latin typeface="ＭＳ ゴシック" panose="020B0609070205080204" pitchFamily="49" charset="-128"/>
                <a:ea typeface="ＭＳ ゴシック" panose="020B0609070205080204" pitchFamily="49" charset="-128"/>
              </a:rPr>
              <a:t>男女の人権の尊重</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8" name="角丸四角形 137"/>
          <p:cNvSpPr/>
          <p:nvPr/>
        </p:nvSpPr>
        <p:spPr>
          <a:xfrm>
            <a:off x="5930133" y="6094529"/>
            <a:ext cx="1620000" cy="49918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７</a:t>
            </a:r>
            <a:r>
              <a:rPr lang="ja-JP" altLang="en-US" sz="1000" dirty="0" smtClean="0">
                <a:solidFill>
                  <a:schemeClr val="tx1"/>
                </a:solidFill>
                <a:latin typeface="ＭＳ ゴシック" panose="020B0609070205080204" pitchFamily="49" charset="-128"/>
                <a:ea typeface="ＭＳ ゴシック" panose="020B0609070205080204" pitchFamily="49" charset="-128"/>
              </a:rPr>
              <a:t>生涯を通じた健康支援</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9" name="角丸四角形 138"/>
          <p:cNvSpPr/>
          <p:nvPr/>
        </p:nvSpPr>
        <p:spPr>
          <a:xfrm>
            <a:off x="5929772" y="8931766"/>
            <a:ext cx="1620000" cy="51827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１２　推進体制の整備・強化</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40" name="角丸四角形 139"/>
          <p:cNvSpPr/>
          <p:nvPr/>
        </p:nvSpPr>
        <p:spPr>
          <a:xfrm>
            <a:off x="7606725" y="3022566"/>
            <a:ext cx="3168000" cy="466722"/>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　長時間労働の是正と柔軟で多様な働き方の推進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②ワーク・ライフ・バランス（仕事と生活の調和）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の実現</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11" name="正方形/長方形 110"/>
          <p:cNvSpPr/>
          <p:nvPr/>
        </p:nvSpPr>
        <p:spPr>
          <a:xfrm>
            <a:off x="62249" y="2938389"/>
            <a:ext cx="4810035" cy="1107996"/>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tlCol="0" anchor="t">
            <a:spAutoFit/>
          </a:bodyPr>
          <a:lstStyle/>
          <a:p>
            <a:r>
              <a:rPr lang="ja-JP" altLang="en-US" sz="1100" dirty="0">
                <a:solidFill>
                  <a:prstClr val="black"/>
                </a:solidFill>
              </a:rPr>
              <a:t>①男女の人権の</a:t>
            </a:r>
            <a:r>
              <a:rPr lang="ja-JP" altLang="en-US" sz="1100" dirty="0" smtClean="0">
                <a:solidFill>
                  <a:prstClr val="black"/>
                </a:solidFill>
              </a:rPr>
              <a:t>尊重</a:t>
            </a:r>
            <a:endParaRPr lang="ja-JP" altLang="en-US" sz="1100" dirty="0">
              <a:solidFill>
                <a:prstClr val="black"/>
              </a:solidFill>
            </a:endParaRPr>
          </a:p>
          <a:p>
            <a:r>
              <a:rPr lang="ja-JP" altLang="en-US" sz="1100" dirty="0">
                <a:solidFill>
                  <a:prstClr val="black"/>
                </a:solidFill>
              </a:rPr>
              <a:t>②性別による固定的な役割分担等を反映した制度又は慣行の</a:t>
            </a:r>
            <a:r>
              <a:rPr lang="ja-JP" altLang="en-US" sz="1100" dirty="0" smtClean="0">
                <a:solidFill>
                  <a:prstClr val="black"/>
                </a:solidFill>
              </a:rPr>
              <a:t>見直し</a:t>
            </a:r>
            <a:endParaRPr lang="ja-JP" altLang="en-US" sz="1100" dirty="0">
              <a:solidFill>
                <a:prstClr val="black"/>
              </a:solidFill>
            </a:endParaRPr>
          </a:p>
          <a:p>
            <a:r>
              <a:rPr lang="ja-JP" altLang="en-US" sz="1100" dirty="0">
                <a:solidFill>
                  <a:prstClr val="black"/>
                </a:solidFill>
              </a:rPr>
              <a:t>③政策又は方針の立案及び決定への男女の共同</a:t>
            </a:r>
            <a:r>
              <a:rPr lang="ja-JP" altLang="en-US" sz="1100" dirty="0" smtClean="0">
                <a:solidFill>
                  <a:prstClr val="black"/>
                </a:solidFill>
              </a:rPr>
              <a:t>参画</a:t>
            </a:r>
            <a:endParaRPr lang="ja-JP" altLang="en-US" sz="1100" dirty="0">
              <a:solidFill>
                <a:prstClr val="black"/>
              </a:solidFill>
            </a:endParaRPr>
          </a:p>
          <a:p>
            <a:r>
              <a:rPr lang="ja-JP" altLang="en-US" sz="1100" dirty="0">
                <a:solidFill>
                  <a:prstClr val="black"/>
                </a:solidFill>
              </a:rPr>
              <a:t>④家庭生活における活動と社会における活動の</a:t>
            </a:r>
            <a:r>
              <a:rPr lang="ja-JP" altLang="en-US" sz="1100" dirty="0" smtClean="0">
                <a:solidFill>
                  <a:prstClr val="black"/>
                </a:solidFill>
              </a:rPr>
              <a:t>両立</a:t>
            </a:r>
            <a:endParaRPr lang="ja-JP" altLang="en-US" sz="1100" dirty="0">
              <a:solidFill>
                <a:prstClr val="black"/>
              </a:solidFill>
            </a:endParaRPr>
          </a:p>
          <a:p>
            <a:r>
              <a:rPr lang="ja-JP" altLang="en-US" sz="1100" dirty="0">
                <a:solidFill>
                  <a:prstClr val="black"/>
                </a:solidFill>
              </a:rPr>
              <a:t>⑤男女の生涯にわたる健康の</a:t>
            </a:r>
            <a:r>
              <a:rPr lang="ja-JP" altLang="en-US" sz="1100" dirty="0" smtClean="0">
                <a:solidFill>
                  <a:prstClr val="black"/>
                </a:solidFill>
              </a:rPr>
              <a:t>確保</a:t>
            </a:r>
            <a:endParaRPr lang="ja-JP" altLang="en-US" sz="1100" dirty="0">
              <a:solidFill>
                <a:prstClr val="black"/>
              </a:solidFill>
            </a:endParaRPr>
          </a:p>
          <a:p>
            <a:r>
              <a:rPr lang="ja-JP" altLang="en-US" sz="1100" dirty="0">
                <a:solidFill>
                  <a:prstClr val="black"/>
                </a:solidFill>
              </a:rPr>
              <a:t>⑥国際的</a:t>
            </a:r>
            <a:r>
              <a:rPr lang="ja-JP" altLang="en-US" sz="1100" dirty="0" smtClean="0">
                <a:solidFill>
                  <a:prstClr val="black"/>
                </a:solidFill>
              </a:rPr>
              <a:t>協調</a:t>
            </a:r>
            <a:endParaRPr lang="en-US" altLang="ja-JP" sz="1100" dirty="0" smtClean="0">
              <a:solidFill>
                <a:prstClr val="black"/>
              </a:solidFill>
            </a:endParaRPr>
          </a:p>
        </p:txBody>
      </p:sp>
      <p:sp>
        <p:nvSpPr>
          <p:cNvPr id="55" name="角丸四角形 54"/>
          <p:cNvSpPr/>
          <p:nvPr/>
        </p:nvSpPr>
        <p:spPr>
          <a:xfrm>
            <a:off x="10827437" y="2649822"/>
            <a:ext cx="1947137" cy="332318"/>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50" b="1" dirty="0" smtClean="0">
                <a:solidFill>
                  <a:schemeClr val="tx1"/>
                </a:solidFill>
              </a:rPr>
              <a:t>主な</a:t>
            </a:r>
            <a:r>
              <a:rPr lang="ja-JP" altLang="en-US" sz="1100" b="1" dirty="0" smtClean="0">
                <a:solidFill>
                  <a:schemeClr val="tx1"/>
                </a:solidFill>
              </a:rPr>
              <a:t>取組み</a:t>
            </a:r>
            <a:r>
              <a:rPr lang="ja-JP" altLang="en-US" sz="1100" b="1" smtClean="0">
                <a:solidFill>
                  <a:schemeClr val="tx1"/>
                </a:solidFill>
              </a:rPr>
              <a:t>（Ｈ３０案）</a:t>
            </a:r>
            <a:endParaRPr lang="en-US" altLang="ja-JP" sz="1050" b="1" dirty="0" smtClean="0">
              <a:solidFill>
                <a:schemeClr val="tx1"/>
              </a:solidFill>
            </a:endParaRPr>
          </a:p>
        </p:txBody>
      </p:sp>
      <p:sp>
        <p:nvSpPr>
          <p:cNvPr id="57" name="額縁 56"/>
          <p:cNvSpPr/>
          <p:nvPr/>
        </p:nvSpPr>
        <p:spPr>
          <a:xfrm>
            <a:off x="4967717" y="2383780"/>
            <a:ext cx="2579086" cy="232474"/>
          </a:xfrm>
          <a:prstGeom prst="bevel">
            <a:avLst/>
          </a:prstGeom>
          <a:solidFill>
            <a:srgbClr val="FFD5FF"/>
          </a:solidFill>
          <a:ln>
            <a:gradFill flip="none" rotWithShape="1">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smtClean="0">
                <a:solidFill>
                  <a:schemeClr val="tx1"/>
                </a:solidFill>
                <a:latin typeface="+mj-ea"/>
                <a:ea typeface="+mj-ea"/>
              </a:rPr>
              <a:t>第４章</a:t>
            </a:r>
            <a:r>
              <a:rPr lang="ja-JP" altLang="en-US" sz="1200" dirty="0">
                <a:solidFill>
                  <a:schemeClr val="tx1"/>
                </a:solidFill>
                <a:latin typeface="+mj-ea"/>
                <a:ea typeface="+mj-ea"/>
              </a:rPr>
              <a:t>　</a:t>
            </a:r>
            <a:r>
              <a:rPr lang="ja-JP" altLang="en-US" sz="1200" dirty="0" smtClean="0">
                <a:solidFill>
                  <a:schemeClr val="tx1"/>
                </a:solidFill>
                <a:latin typeface="+mj-ea"/>
                <a:ea typeface="+mj-ea"/>
              </a:rPr>
              <a:t>基本目標と施策の方向</a:t>
            </a:r>
            <a:endParaRPr lang="ja-JP" altLang="en-US" sz="1200" dirty="0">
              <a:solidFill>
                <a:schemeClr val="tx1"/>
              </a:solidFill>
              <a:latin typeface="+mj-ea"/>
              <a:ea typeface="+mj-ea"/>
            </a:endParaRPr>
          </a:p>
        </p:txBody>
      </p:sp>
      <p:pic>
        <p:nvPicPr>
          <p:cNvPr id="33" name="図 32"/>
          <p:cNvPicPr>
            <a:picLocks noChangeAspect="1"/>
          </p:cNvPicPr>
          <p:nvPr/>
        </p:nvPicPr>
        <p:blipFill>
          <a:blip r:embed="rId3"/>
          <a:stretch>
            <a:fillRect/>
          </a:stretch>
        </p:blipFill>
        <p:spPr>
          <a:xfrm>
            <a:off x="174495" y="7237885"/>
            <a:ext cx="3927848" cy="672938"/>
          </a:xfrm>
          <a:prstGeom prst="rect">
            <a:avLst/>
          </a:prstGeom>
        </p:spPr>
      </p:pic>
      <p:pic>
        <p:nvPicPr>
          <p:cNvPr id="34" name="図 33"/>
          <p:cNvPicPr>
            <a:picLocks noChangeAspect="1"/>
          </p:cNvPicPr>
          <p:nvPr/>
        </p:nvPicPr>
        <p:blipFill>
          <a:blip r:embed="rId4"/>
          <a:stretch>
            <a:fillRect/>
          </a:stretch>
        </p:blipFill>
        <p:spPr>
          <a:xfrm>
            <a:off x="174495" y="7949403"/>
            <a:ext cx="3464144" cy="672938"/>
          </a:xfrm>
          <a:prstGeom prst="rect">
            <a:avLst/>
          </a:prstGeom>
        </p:spPr>
      </p:pic>
      <p:sp>
        <p:nvSpPr>
          <p:cNvPr id="66" name="AutoShape 556"/>
          <p:cNvSpPr>
            <a:spLocks noChangeArrowheads="1"/>
          </p:cNvSpPr>
          <p:nvPr/>
        </p:nvSpPr>
        <p:spPr bwMode="auto">
          <a:xfrm>
            <a:off x="3505199" y="7543004"/>
            <a:ext cx="1297223" cy="1080276"/>
          </a:xfrm>
          <a:prstGeom prst="wedgeRoundRectCallout">
            <a:avLst>
              <a:gd name="adj1" fmla="val -28856"/>
              <a:gd name="adj2" fmla="val 10093"/>
              <a:gd name="adj3" fmla="val 16667"/>
            </a:avLst>
          </a:prstGeom>
          <a:solidFill>
            <a:srgbClr val="FFFFFF"/>
          </a:solidFill>
          <a:ln w="19050" algn="ctr">
            <a:solidFill>
              <a:srgbClr val="000000"/>
            </a:solidFill>
            <a:miter lim="800000"/>
            <a:headEnd/>
            <a:tailEnd/>
          </a:ln>
          <a:effec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i="0" u="none" strike="noStrike" baseline="0" dirty="0" smtClean="0">
                <a:solidFill>
                  <a:srgbClr val="000000"/>
                </a:solidFill>
                <a:latin typeface="ＭＳ ゴシック" panose="020B0609070205080204" pitchFamily="49" charset="-128"/>
                <a:ea typeface="ＭＳ ゴシック" panose="020B0609070205080204" pitchFamily="49" charset="-128"/>
              </a:rPr>
              <a:t>性別</a:t>
            </a:r>
            <a:r>
              <a:rPr lang="ja-JP" altLang="en-US" sz="1000" i="0" u="none" strike="noStrike" baseline="0" dirty="0">
                <a:solidFill>
                  <a:srgbClr val="000000"/>
                </a:solidFill>
                <a:latin typeface="ＭＳ ゴシック" panose="020B0609070205080204" pitchFamily="49" charset="-128"/>
                <a:ea typeface="ＭＳ ゴシック" panose="020B0609070205080204" pitchFamily="49" charset="-128"/>
              </a:rPr>
              <a:t>役割分担意識は改善傾向にあるが</a:t>
            </a:r>
            <a:r>
              <a:rPr lang="ja-JP" altLang="en-US" sz="1000" i="0" u="none" strike="noStrike" baseline="0" dirty="0" smtClean="0">
                <a:solidFill>
                  <a:srgbClr val="000000"/>
                </a:solidFill>
                <a:latin typeface="ＭＳ ゴシック" panose="020B0609070205080204" pitchFamily="49" charset="-128"/>
                <a:ea typeface="ＭＳ ゴシック" panose="020B0609070205080204" pitchFamily="49" charset="-128"/>
              </a:rPr>
              <a:t>、</a:t>
            </a:r>
            <a:r>
              <a:rPr lang="ja-JP" altLang="en-US" sz="1000" i="0" u="sng" strike="noStrike" baseline="0" dirty="0" smtClean="0">
                <a:solidFill>
                  <a:srgbClr val="000000"/>
                </a:solidFill>
                <a:latin typeface="ＭＳ ゴシック" panose="020B0609070205080204" pitchFamily="49" charset="-128"/>
                <a:ea typeface="ＭＳ ゴシック" panose="020B0609070205080204" pitchFamily="49" charset="-128"/>
              </a:rPr>
              <a:t>家事及び育児の約</a:t>
            </a:r>
            <a:r>
              <a:rPr lang="ja-JP" altLang="en-US" sz="1000" u="sng" dirty="0" smtClean="0">
                <a:solidFill>
                  <a:srgbClr val="000000"/>
                </a:solidFill>
                <a:latin typeface="ＭＳ ゴシック" panose="020B0609070205080204" pitchFamily="49" charset="-128"/>
                <a:ea typeface="ＭＳ ゴシック" panose="020B0609070205080204" pitchFamily="49" charset="-128"/>
              </a:rPr>
              <a:t>８割は依然として</a:t>
            </a:r>
            <a:r>
              <a:rPr lang="ja-JP" altLang="en-US" sz="1000" u="sng" smtClean="0">
                <a:solidFill>
                  <a:srgbClr val="000000"/>
                </a:solidFill>
                <a:latin typeface="ＭＳ ゴシック" panose="020B0609070205080204" pitchFamily="49" charset="-128"/>
                <a:ea typeface="ＭＳ ゴシック" panose="020B0609070205080204" pitchFamily="49" charset="-128"/>
              </a:rPr>
              <a:t>妻が主に担って</a:t>
            </a:r>
            <a:r>
              <a:rPr lang="ja-JP" altLang="en-US" sz="1000" u="sng" dirty="0" smtClean="0">
                <a:solidFill>
                  <a:srgbClr val="000000"/>
                </a:solidFill>
                <a:latin typeface="ＭＳ ゴシック" panose="020B0609070205080204" pitchFamily="49" charset="-128"/>
                <a:ea typeface="ＭＳ ゴシック" panose="020B0609070205080204" pitchFamily="49" charset="-128"/>
              </a:rPr>
              <a:t>いる</a:t>
            </a:r>
            <a:endParaRPr lang="ja-JP" altLang="en-US" i="0" u="sng" strike="noStrike" baseline="0" dirty="0">
              <a:solidFill>
                <a:srgbClr val="000000"/>
              </a:solidFill>
              <a:latin typeface="ＭＳ ゴシック" panose="020B0609070205080204" pitchFamily="49" charset="-128"/>
              <a:ea typeface="ＭＳ ゴシック" panose="020B0609070205080204" pitchFamily="49" charset="-128"/>
              <a:cs typeface="Times New Roman"/>
            </a:endParaRPr>
          </a:p>
        </p:txBody>
      </p:sp>
      <p:pic>
        <p:nvPicPr>
          <p:cNvPr id="38" name="図 37"/>
          <p:cNvPicPr>
            <a:picLocks noChangeAspect="1"/>
          </p:cNvPicPr>
          <p:nvPr/>
        </p:nvPicPr>
        <p:blipFill>
          <a:blip r:embed="rId5"/>
          <a:stretch>
            <a:fillRect/>
          </a:stretch>
        </p:blipFill>
        <p:spPr>
          <a:xfrm>
            <a:off x="161993" y="8663727"/>
            <a:ext cx="4646135" cy="782063"/>
          </a:xfrm>
          <a:prstGeom prst="rect">
            <a:avLst/>
          </a:prstGeom>
        </p:spPr>
      </p:pic>
      <p:sp>
        <p:nvSpPr>
          <p:cNvPr id="91" name="角丸四角形 90"/>
          <p:cNvSpPr/>
          <p:nvPr/>
        </p:nvSpPr>
        <p:spPr>
          <a:xfrm>
            <a:off x="7569955" y="8373427"/>
            <a:ext cx="3168000" cy="511719"/>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①男女共同参画の視点に立った制度・慣行の見直し</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②男女共同参画を推進する教育・学習の充実</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③男女共同参画に関する広報・啓発の推進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92" name="角丸四角形 91"/>
          <p:cNvSpPr/>
          <p:nvPr/>
        </p:nvSpPr>
        <p:spPr>
          <a:xfrm>
            <a:off x="7608414" y="3501061"/>
            <a:ext cx="3168000" cy="376799"/>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①男性の家事・育児・介護参画に向けた環境整備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②男性の育児等への理解促進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93" name="角丸四角形 92"/>
          <p:cNvSpPr/>
          <p:nvPr/>
        </p:nvSpPr>
        <p:spPr>
          <a:xfrm>
            <a:off x="7594818" y="4300870"/>
            <a:ext cx="3168000" cy="607716"/>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①雇用環境の整備に向けた取組みの支援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②女性の能力開発・再就職への支援、リカレント教育への支援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③起業等を志す女性のチャレンジ支援</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94" name="角丸四角形 93"/>
          <p:cNvSpPr/>
          <p:nvPr/>
        </p:nvSpPr>
        <p:spPr>
          <a:xfrm>
            <a:off x="7600242" y="3904518"/>
            <a:ext cx="3168000" cy="365764"/>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①行政における女性の参画・登用促進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②事業者・団体等における女性の参画・登用促進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5" name="角丸四角形 94"/>
          <p:cNvSpPr/>
          <p:nvPr/>
        </p:nvSpPr>
        <p:spPr>
          <a:xfrm>
            <a:off x="7586064" y="4941975"/>
            <a:ext cx="3168000" cy="592699"/>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　ものづくり分野等での女性の活躍推進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　女子学生・生徒の理工系分野の選択促進及び理</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工系人材の育成</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③農林水産業や商工自営業における女性の活躍推進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6" name="角丸四角形 95"/>
          <p:cNvSpPr/>
          <p:nvPr/>
        </p:nvSpPr>
        <p:spPr>
          <a:xfrm>
            <a:off x="7589498" y="5560843"/>
            <a:ext cx="3168000" cy="49253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①地域における実践活動への支援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②ボランティア・ＮＰＯ活動の推進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　防災分野における男女共同参画の推進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7" name="角丸四角形 96"/>
          <p:cNvSpPr/>
          <p:nvPr/>
        </p:nvSpPr>
        <p:spPr>
          <a:xfrm>
            <a:off x="7581570" y="6582994"/>
            <a:ext cx="3168000" cy="709274"/>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①ＤＶの根絶を目指す社会づくりの推進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②ＤＶ相談・保護体制の整備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③ＤＶ被害者の自立に向けた切れ目のない支援体制</a:t>
            </a:r>
            <a:r>
              <a:rPr lang="ja-JP" altLang="en-US" sz="1000" dirty="0">
                <a:solidFill>
                  <a:schemeClr val="tx1"/>
                </a:solidFill>
                <a:latin typeface="ＭＳ ゴシック" panose="020B0609070205080204" pitchFamily="49" charset="-128"/>
                <a:ea typeface="ＭＳ ゴシック" panose="020B0609070205080204" pitchFamily="49" charset="-128"/>
              </a:rPr>
              <a:t>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の強化</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④</a:t>
            </a:r>
            <a:r>
              <a:rPr lang="ja-JP" altLang="en-US" sz="1000" dirty="0" smtClean="0">
                <a:solidFill>
                  <a:srgbClr val="FF0000"/>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ストーカー、性犯罪・性暴力への対策の推進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8" name="角丸四角形 97"/>
          <p:cNvSpPr/>
          <p:nvPr/>
        </p:nvSpPr>
        <p:spPr>
          <a:xfrm>
            <a:off x="7569425" y="7936949"/>
            <a:ext cx="3168000" cy="415112"/>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①男女の人権に関する啓発の促進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②教育・メディアにおける人権尊重の取組みの推進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9" name="角丸四角形 98"/>
          <p:cNvSpPr/>
          <p:nvPr/>
        </p:nvSpPr>
        <p:spPr>
          <a:xfrm>
            <a:off x="7577460" y="6092954"/>
            <a:ext cx="3168000" cy="48441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①男女のライフステージに応じた健康支援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②妊娠・出産に関わる保健医療対策の充実</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③性の尊重に関する啓発の促進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0" name="角丸四角形 99"/>
          <p:cNvSpPr/>
          <p:nvPr/>
        </p:nvSpPr>
        <p:spPr>
          <a:xfrm>
            <a:off x="7566243" y="8934815"/>
            <a:ext cx="3168000" cy="51827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①県における推進体制の充実</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②市町村、関係団体、企業との連携</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4" name="角丸四角形 103"/>
          <p:cNvSpPr/>
          <p:nvPr/>
        </p:nvSpPr>
        <p:spPr>
          <a:xfrm>
            <a:off x="10821594" y="3014049"/>
            <a:ext cx="1944000" cy="3065206"/>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50" dirty="0">
                <a:solidFill>
                  <a:schemeClr val="tx1"/>
                </a:solidFill>
                <a:latin typeface="ＭＳ ゴシック" panose="020B0609070205080204" pitchFamily="49" charset="-128"/>
                <a:ea typeface="ＭＳ ゴシック" panose="020B0609070205080204" pitchFamily="49" charset="-128"/>
              </a:rPr>
              <a:t>・　</a:t>
            </a:r>
            <a:r>
              <a:rPr lang="ja-JP" altLang="en-US" sz="900" dirty="0">
                <a:solidFill>
                  <a:schemeClr val="tx1"/>
                </a:solidFill>
                <a:latin typeface="ＭＳ ゴシック" panose="020B0609070205080204" pitchFamily="49" charset="-128"/>
                <a:ea typeface="ＭＳ ゴシック" panose="020B0609070205080204" pitchFamily="49" charset="-128"/>
              </a:rPr>
              <a:t>働き方改革県民運動推進事業</a:t>
            </a:r>
            <a:endParaRPr lang="en-US" altLang="ja-JP" sz="900" dirty="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中</a:t>
            </a:r>
            <a:r>
              <a:rPr lang="ja-JP" altLang="en-US" sz="1000" dirty="0">
                <a:solidFill>
                  <a:schemeClr val="tx1"/>
                </a:solidFill>
                <a:latin typeface="ＭＳ ゴシック" panose="020B0609070205080204" pitchFamily="49" charset="-128"/>
                <a:ea typeface="ＭＳ ゴシック" panose="020B0609070205080204" pitchFamily="49" charset="-128"/>
              </a:rPr>
              <a:t>小企業の働き方</a:t>
            </a:r>
            <a:r>
              <a:rPr lang="ja-JP" altLang="en-US" sz="1000" dirty="0" smtClean="0">
                <a:solidFill>
                  <a:schemeClr val="tx1"/>
                </a:solidFill>
                <a:latin typeface="ＭＳ ゴシック" panose="020B0609070205080204" pitchFamily="49" charset="-128"/>
                <a:ea typeface="ＭＳ ゴシック" panose="020B0609070205080204" pitchFamily="49" charset="-128"/>
              </a:rPr>
              <a:t>改革ア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ドバイザー派遣事業</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イクボス普及促進事業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仕事と家庭の両立支援ハ</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ンドブックの作成</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・仕事と子育て両立支援パ</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ワーアップ推進事業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・女性が輝く元気企業</a:t>
            </a:r>
            <a:r>
              <a:rPr lang="ja-JP" altLang="en-US" sz="900" dirty="0" smtClean="0">
                <a:solidFill>
                  <a:schemeClr val="tx1"/>
                </a:solidFill>
                <a:latin typeface="ＭＳ ゴシック" panose="020B0609070205080204" pitchFamily="49" charset="-128"/>
                <a:ea typeface="ＭＳ ゴシック" panose="020B0609070205080204" pitchFamily="49" charset="-128"/>
              </a:rPr>
              <a:t>とやま</a:t>
            </a:r>
            <a:r>
              <a:rPr lang="ja-JP" altLang="en-US" sz="1000" dirty="0" smtClean="0">
                <a:solidFill>
                  <a:schemeClr val="tx1"/>
                </a:solidFill>
                <a:latin typeface="ＭＳ ゴシック" panose="020B0609070205080204" pitchFamily="49" charset="-128"/>
                <a:ea typeface="ＭＳ ゴシック" panose="020B0609070205080204" pitchFamily="49" charset="-128"/>
              </a:rPr>
              <a:t>賞</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・男女</a:t>
            </a:r>
            <a:r>
              <a:rPr lang="ja-JP" altLang="en-US" sz="1000" dirty="0">
                <a:solidFill>
                  <a:schemeClr val="tx1"/>
                </a:solidFill>
                <a:latin typeface="ＭＳ ゴシック" panose="020B0609070205080204" pitchFamily="49" charset="-128"/>
                <a:ea typeface="ＭＳ ゴシック" panose="020B0609070205080204" pitchFamily="49" charset="-128"/>
              </a:rPr>
              <a:t>共同</a:t>
            </a:r>
            <a:r>
              <a:rPr lang="ja-JP" altLang="en-US" sz="1000" dirty="0" smtClean="0">
                <a:solidFill>
                  <a:schemeClr val="tx1"/>
                </a:solidFill>
                <a:latin typeface="ＭＳ ゴシック" panose="020B0609070205080204" pitchFamily="49" charset="-128"/>
                <a:ea typeface="ＭＳ ゴシック" panose="020B0609070205080204" pitchFamily="49" charset="-128"/>
              </a:rPr>
              <a:t>参画ﾁｰﾌ･ｵﾌｨｻー</a:t>
            </a:r>
            <a:r>
              <a:rPr lang="ja-JP" altLang="en-US" sz="900" dirty="0" smtClean="0">
                <a:solidFill>
                  <a:schemeClr val="tx1"/>
                </a:solidFill>
                <a:latin typeface="ＭＳ ゴシック" panose="020B0609070205080204" pitchFamily="49" charset="-128"/>
                <a:ea typeface="ＭＳ ゴシック" panose="020B0609070205080204" pitchFamily="49" charset="-128"/>
              </a:rPr>
              <a:t>制度</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女性活躍・中小企業支援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煌</a:t>
            </a:r>
            <a:r>
              <a:rPr lang="ja-JP" altLang="en-US" sz="1000" dirty="0">
                <a:solidFill>
                  <a:schemeClr val="tx1"/>
                </a:solidFill>
                <a:latin typeface="ＭＳ ゴシック" panose="020B0609070205080204" pitchFamily="49" charset="-128"/>
                <a:ea typeface="ＭＳ ゴシック" panose="020B0609070205080204" pitchFamily="49" charset="-128"/>
              </a:rPr>
              <a:t>めく</a:t>
            </a:r>
            <a:r>
              <a:rPr lang="ja-JP" altLang="en-US" sz="1000" dirty="0" smtClean="0">
                <a:solidFill>
                  <a:schemeClr val="tx1"/>
                </a:solidFill>
                <a:latin typeface="ＭＳ ゴシック" panose="020B0609070205080204" pitchFamily="49" charset="-128"/>
                <a:ea typeface="ＭＳ ゴシック" panose="020B0609070205080204" pitchFamily="49" charset="-128"/>
              </a:rPr>
              <a:t>女性ｽﾃｯﾌﾟｱｯﾌﾟ事業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a:t>
            </a: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950" dirty="0" smtClean="0">
                <a:solidFill>
                  <a:schemeClr val="tx1"/>
                </a:solidFill>
                <a:latin typeface="ＭＳ ゴシック" panose="020B0609070205080204" pitchFamily="49" charset="-128"/>
                <a:ea typeface="ＭＳ ゴシック" panose="020B0609070205080204" pitchFamily="49" charset="-128"/>
              </a:rPr>
              <a:t>女性のｷｬﾘｱﾃﾞｻﾞｲﾝ応援事業</a:t>
            </a:r>
            <a:endParaRPr lang="en-US" altLang="ja-JP" sz="95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・ものづくり女子育成事業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smtClean="0">
                <a:solidFill>
                  <a:schemeClr val="tx1"/>
                </a:solidFill>
                <a:latin typeface="ＭＳ ゴシック" panose="020B0609070205080204" pitchFamily="49" charset="-128"/>
                <a:ea typeface="ＭＳ ゴシック" panose="020B0609070205080204" pitchFamily="49" charset="-128"/>
              </a:rPr>
              <a:t>・建設業</a:t>
            </a:r>
            <a:r>
              <a:rPr lang="ja-JP" altLang="en-US" sz="1000" dirty="0" smtClean="0">
                <a:solidFill>
                  <a:schemeClr val="tx1"/>
                </a:solidFill>
                <a:latin typeface="ＭＳ ゴシック" panose="020B0609070205080204" pitchFamily="49" charset="-128"/>
                <a:ea typeface="ＭＳ ゴシック" panose="020B0609070205080204" pitchFamily="49" charset="-128"/>
              </a:rPr>
              <a:t>女性活躍支援事業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がんばる女性</a:t>
            </a:r>
            <a:r>
              <a:rPr lang="ja-JP" altLang="en-US" sz="900" dirty="0">
                <a:solidFill>
                  <a:schemeClr val="tx1"/>
                </a:solidFill>
                <a:latin typeface="ＭＳ ゴシック" panose="020B0609070205080204" pitchFamily="49" charset="-128"/>
                <a:ea typeface="ＭＳ ゴシック" panose="020B0609070205080204" pitchFamily="49" charset="-128"/>
              </a:rPr>
              <a:t>農業者支援</a:t>
            </a:r>
            <a:r>
              <a:rPr lang="ja-JP" altLang="en-US" sz="900" dirty="0" smtClean="0">
                <a:solidFill>
                  <a:schemeClr val="tx1"/>
                </a:solidFill>
                <a:latin typeface="ＭＳ ゴシック" panose="020B0609070205080204" pitchFamily="49" charset="-128"/>
                <a:ea typeface="ＭＳ ゴシック" panose="020B0609070205080204" pitchFamily="49" charset="-128"/>
              </a:rPr>
              <a:t>事業</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・男女共同参画推進員事業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とやま県民協働未来創生事業</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000" dirty="0">
              <a:solidFill>
                <a:schemeClr val="tx1"/>
              </a:solidFill>
              <a:latin typeface="ＭＳ ゴシック" panose="020B0609070205080204" pitchFamily="49" charset="-128"/>
              <a:ea typeface="ＭＳ ゴシック" panose="020B0609070205080204" pitchFamily="49" charset="-128"/>
            </a:endParaRPr>
          </a:p>
          <a:p>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05" name="角丸四角形 104"/>
          <p:cNvSpPr/>
          <p:nvPr/>
        </p:nvSpPr>
        <p:spPr>
          <a:xfrm>
            <a:off x="10781007" y="6124353"/>
            <a:ext cx="1944000" cy="179693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ＭＳ ゴシック" panose="020B0609070205080204" pitchFamily="49" charset="-128"/>
                <a:ea typeface="ＭＳ ゴシック" panose="020B0609070205080204" pitchFamily="49" charset="-128"/>
              </a:rPr>
              <a:t>・　</a:t>
            </a:r>
            <a:r>
              <a:rPr lang="ja-JP" altLang="en-US" sz="1000" dirty="0">
                <a:solidFill>
                  <a:schemeClr val="tx1"/>
                </a:solidFill>
                <a:latin typeface="ＭＳ ゴシック" panose="020B0609070205080204" pitchFamily="49" charset="-128"/>
                <a:ea typeface="ＭＳ ゴシック" panose="020B0609070205080204" pitchFamily="49" charset="-128"/>
              </a:rPr>
              <a:t>女性がん対策強化</a:t>
            </a:r>
            <a:r>
              <a:rPr lang="ja-JP" altLang="en-US" sz="1000" dirty="0" smtClean="0">
                <a:solidFill>
                  <a:schemeClr val="tx1"/>
                </a:solidFill>
                <a:latin typeface="ＭＳ ゴシック" panose="020B0609070205080204" pitchFamily="49" charset="-128"/>
                <a:ea typeface="ＭＳ ゴシック" panose="020B0609070205080204" pitchFamily="49" charset="-128"/>
              </a:rPr>
              <a:t>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・周産期保健医療体制の</a:t>
            </a:r>
            <a:r>
              <a:rPr lang="ja-JP" altLang="en-US" sz="900" dirty="0" smtClean="0">
                <a:solidFill>
                  <a:schemeClr val="tx1"/>
                </a:solidFill>
                <a:latin typeface="ＭＳ ゴシック" panose="020B0609070205080204" pitchFamily="49" charset="-128"/>
                <a:ea typeface="ＭＳ ゴシック" panose="020B0609070205080204" pitchFamily="49" charset="-128"/>
              </a:rPr>
              <a:t>整備</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・医療機関ＤＶ対策強化事業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性暴力被害ﾜﾝｽﾄｯﾌﾟ支援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ｾﾝﾀｰとやま運営事業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・特別保育、放課後児童ｸﾗﾌﾞ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の拡充</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a:t>
            </a:r>
            <a:r>
              <a:rPr lang="ja-JP" altLang="en-US" sz="950" dirty="0" smtClean="0">
                <a:solidFill>
                  <a:schemeClr val="tx1"/>
                </a:solidFill>
                <a:latin typeface="ＭＳ ゴシック" panose="020B0609070205080204" pitchFamily="49" charset="-128"/>
                <a:ea typeface="ＭＳ ゴシック" panose="020B0609070205080204" pitchFamily="49" charset="-128"/>
              </a:rPr>
              <a:t>とやま子育て応援団普及事業</a:t>
            </a:r>
            <a:endParaRPr lang="en-US" altLang="ja-JP" sz="95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子どもほっとサロン事業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・地域密着型介護基盤整備</a:t>
            </a:r>
            <a:r>
              <a:rPr lang="ja-JP" altLang="en-US" sz="900" dirty="0" smtClean="0">
                <a:solidFill>
                  <a:schemeClr val="tx1"/>
                </a:solidFill>
                <a:latin typeface="ＭＳ ゴシック" panose="020B0609070205080204" pitchFamily="49" charset="-128"/>
                <a:ea typeface="ＭＳ ゴシック" panose="020B0609070205080204" pitchFamily="49" charset="-128"/>
              </a:rPr>
              <a:t>事業</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6" name="角丸四角形 105"/>
          <p:cNvSpPr/>
          <p:nvPr/>
        </p:nvSpPr>
        <p:spPr>
          <a:xfrm>
            <a:off x="10774725" y="8925433"/>
            <a:ext cx="1944000" cy="51827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ＭＳ ゴシック" panose="020B0609070205080204" pitchFamily="49" charset="-128"/>
                <a:ea typeface="ＭＳ ゴシック" panose="020B0609070205080204" pitchFamily="49" charset="-128"/>
              </a:rPr>
              <a:t>・　とやま県民活躍・働き方</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改革推進会議、女性の活躍</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推進委員会の開催</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72" name="AutoShape 556"/>
          <p:cNvSpPr>
            <a:spLocks noChangeArrowheads="1"/>
          </p:cNvSpPr>
          <p:nvPr/>
        </p:nvSpPr>
        <p:spPr bwMode="auto">
          <a:xfrm>
            <a:off x="1149457" y="6409372"/>
            <a:ext cx="3705068" cy="381954"/>
          </a:xfrm>
          <a:prstGeom prst="wedgeRoundRectCallout">
            <a:avLst>
              <a:gd name="adj1" fmla="val -28856"/>
              <a:gd name="adj2" fmla="val 10093"/>
              <a:gd name="adj3" fmla="val 16667"/>
            </a:avLst>
          </a:prstGeom>
          <a:solidFill>
            <a:srgbClr val="FFFFFF"/>
          </a:solidFill>
          <a:ln w="19050" algn="ctr">
            <a:solidFill>
              <a:srgbClr val="000000"/>
            </a:solidFill>
            <a:miter lim="800000"/>
            <a:headEnd/>
            <a:tailEnd/>
          </a:ln>
          <a:effec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00" dirty="0"/>
              <a:t>女性の就業率や平均勤続年数は全国ﾄｯﾌﾟｸﾗｽだが、女性管理職比率は低い</a:t>
            </a:r>
          </a:p>
        </p:txBody>
      </p:sp>
      <p:sp>
        <p:nvSpPr>
          <p:cNvPr id="65" name="角丸四角形 64"/>
          <p:cNvSpPr/>
          <p:nvPr/>
        </p:nvSpPr>
        <p:spPr>
          <a:xfrm>
            <a:off x="5946785" y="7353258"/>
            <a:ext cx="1620000" cy="56458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９誰もが安心して暮らせる環境の整備</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67" name="角丸四角形 66"/>
          <p:cNvSpPr/>
          <p:nvPr/>
        </p:nvSpPr>
        <p:spPr>
          <a:xfrm>
            <a:off x="7575233" y="7313006"/>
            <a:ext cx="3168000" cy="58200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①子育て・介護支援の環境整備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　生活上の困難を抱えた女性等への支援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③高齢者、障害者、外国人等が安心して暮らせる環境の整備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1" name="正方形/長方形 100"/>
          <p:cNvSpPr/>
          <p:nvPr/>
        </p:nvSpPr>
        <p:spPr>
          <a:xfrm>
            <a:off x="11089811" y="86328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03" name="正方形/長方形 102"/>
          <p:cNvSpPr/>
          <p:nvPr/>
        </p:nvSpPr>
        <p:spPr>
          <a:xfrm>
            <a:off x="11242211" y="87852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08" name="正方形/長方形 107"/>
          <p:cNvSpPr/>
          <p:nvPr/>
        </p:nvSpPr>
        <p:spPr>
          <a:xfrm>
            <a:off x="11394611" y="89376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13" name="正方形/長方形 112"/>
          <p:cNvSpPr/>
          <p:nvPr/>
        </p:nvSpPr>
        <p:spPr>
          <a:xfrm>
            <a:off x="11547011" y="90900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16" name="正方形/長方形 115"/>
          <p:cNvSpPr/>
          <p:nvPr/>
        </p:nvSpPr>
        <p:spPr>
          <a:xfrm>
            <a:off x="11699411" y="92424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19" name="正方形/長方形 118"/>
          <p:cNvSpPr/>
          <p:nvPr/>
        </p:nvSpPr>
        <p:spPr>
          <a:xfrm>
            <a:off x="11851811" y="93948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27" name="正方形/長方形 126"/>
          <p:cNvSpPr/>
          <p:nvPr/>
        </p:nvSpPr>
        <p:spPr>
          <a:xfrm>
            <a:off x="12004211" y="95472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grpSp>
        <p:nvGrpSpPr>
          <p:cNvPr id="141" name="グループ化 140"/>
          <p:cNvGrpSpPr/>
          <p:nvPr/>
        </p:nvGrpSpPr>
        <p:grpSpPr>
          <a:xfrm>
            <a:off x="5180675" y="4155983"/>
            <a:ext cx="235615" cy="218709"/>
            <a:chOff x="10937411" y="8491976"/>
            <a:chExt cx="235615" cy="218709"/>
          </a:xfrm>
        </p:grpSpPr>
        <p:sp>
          <p:nvSpPr>
            <p:cNvPr id="142" name="円/楕円 141"/>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52" name="正方形/長方形 151"/>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53" name="グループ化 152"/>
          <p:cNvGrpSpPr/>
          <p:nvPr/>
        </p:nvGrpSpPr>
        <p:grpSpPr>
          <a:xfrm>
            <a:off x="5162365" y="6708895"/>
            <a:ext cx="235615" cy="218709"/>
            <a:chOff x="10937411" y="8491976"/>
            <a:chExt cx="235615" cy="218709"/>
          </a:xfrm>
        </p:grpSpPr>
        <p:sp>
          <p:nvSpPr>
            <p:cNvPr id="154" name="円/楕円 15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70" name="正方形/長方形 169"/>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71" name="グループ化 170"/>
          <p:cNvGrpSpPr/>
          <p:nvPr/>
        </p:nvGrpSpPr>
        <p:grpSpPr>
          <a:xfrm>
            <a:off x="5152107" y="8908381"/>
            <a:ext cx="235615" cy="218709"/>
            <a:chOff x="10937411" y="8491976"/>
            <a:chExt cx="235615" cy="218709"/>
          </a:xfrm>
        </p:grpSpPr>
        <p:sp>
          <p:nvSpPr>
            <p:cNvPr id="172" name="円/楕円 171"/>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73" name="正方形/長方形 172"/>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04" name="グループ化 203"/>
          <p:cNvGrpSpPr/>
          <p:nvPr/>
        </p:nvGrpSpPr>
        <p:grpSpPr>
          <a:xfrm>
            <a:off x="6129670" y="2977384"/>
            <a:ext cx="235615" cy="218709"/>
            <a:chOff x="10937411" y="8491976"/>
            <a:chExt cx="235615" cy="218709"/>
          </a:xfrm>
        </p:grpSpPr>
        <p:sp>
          <p:nvSpPr>
            <p:cNvPr id="205" name="円/楕円 204"/>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06" name="正方形/長方形 205"/>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07" name="グループ化 206"/>
          <p:cNvGrpSpPr/>
          <p:nvPr/>
        </p:nvGrpSpPr>
        <p:grpSpPr>
          <a:xfrm>
            <a:off x="6168307" y="3466778"/>
            <a:ext cx="177905" cy="289097"/>
            <a:chOff x="9713241" y="8287109"/>
            <a:chExt cx="177905" cy="289097"/>
          </a:xfrm>
        </p:grpSpPr>
        <p:sp>
          <p:nvSpPr>
            <p:cNvPr id="208" name="円/楕円 207"/>
            <p:cNvSpPr/>
            <p:nvPr/>
          </p:nvSpPr>
          <p:spPr>
            <a:xfrm>
              <a:off x="9713241" y="8347545"/>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09" name="正方形/長方形 208"/>
            <p:cNvSpPr/>
            <p:nvPr/>
          </p:nvSpPr>
          <p:spPr>
            <a:xfrm>
              <a:off x="9717548" y="8287109"/>
              <a:ext cx="173598" cy="2890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10" name="グループ化 209"/>
          <p:cNvGrpSpPr/>
          <p:nvPr/>
        </p:nvGrpSpPr>
        <p:grpSpPr>
          <a:xfrm>
            <a:off x="5153139" y="7947943"/>
            <a:ext cx="235615" cy="218709"/>
            <a:chOff x="10937411" y="8491976"/>
            <a:chExt cx="235615" cy="218709"/>
          </a:xfrm>
        </p:grpSpPr>
        <p:sp>
          <p:nvSpPr>
            <p:cNvPr id="211" name="円/楕円 210"/>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12" name="正方形/長方形 211"/>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13" name="グループ化 212"/>
          <p:cNvGrpSpPr/>
          <p:nvPr/>
        </p:nvGrpSpPr>
        <p:grpSpPr>
          <a:xfrm>
            <a:off x="7744964" y="5823574"/>
            <a:ext cx="235615" cy="218709"/>
            <a:chOff x="10937411" y="8491976"/>
            <a:chExt cx="235615" cy="218709"/>
          </a:xfrm>
        </p:grpSpPr>
        <p:sp>
          <p:nvSpPr>
            <p:cNvPr id="214" name="円/楕円 21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15" name="正方形/長方形 214"/>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19" name="グループ化 218"/>
          <p:cNvGrpSpPr/>
          <p:nvPr/>
        </p:nvGrpSpPr>
        <p:grpSpPr>
          <a:xfrm>
            <a:off x="7771447" y="2985868"/>
            <a:ext cx="235615" cy="218709"/>
            <a:chOff x="10937411" y="8491976"/>
            <a:chExt cx="235615" cy="218709"/>
          </a:xfrm>
        </p:grpSpPr>
        <p:sp>
          <p:nvSpPr>
            <p:cNvPr id="220" name="円/楕円 219"/>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21" name="正方形/長方形 220"/>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22" name="グループ化 221"/>
          <p:cNvGrpSpPr/>
          <p:nvPr/>
        </p:nvGrpSpPr>
        <p:grpSpPr>
          <a:xfrm>
            <a:off x="7740799" y="4920675"/>
            <a:ext cx="235615" cy="218709"/>
            <a:chOff x="10937411" y="8491976"/>
            <a:chExt cx="235615" cy="218709"/>
          </a:xfrm>
        </p:grpSpPr>
        <p:sp>
          <p:nvSpPr>
            <p:cNvPr id="223" name="円/楕円 222"/>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24" name="正方形/長方形 223"/>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25" name="グループ化 224"/>
          <p:cNvGrpSpPr/>
          <p:nvPr/>
        </p:nvGrpSpPr>
        <p:grpSpPr>
          <a:xfrm>
            <a:off x="7746737" y="5051123"/>
            <a:ext cx="235615" cy="218709"/>
            <a:chOff x="10937411" y="8491976"/>
            <a:chExt cx="235615" cy="218709"/>
          </a:xfrm>
        </p:grpSpPr>
        <p:sp>
          <p:nvSpPr>
            <p:cNvPr id="226" name="円/楕円 225"/>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27" name="正方形/長方形 226"/>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28" name="グループ化 227"/>
          <p:cNvGrpSpPr/>
          <p:nvPr/>
        </p:nvGrpSpPr>
        <p:grpSpPr>
          <a:xfrm>
            <a:off x="7733252" y="7426697"/>
            <a:ext cx="235615" cy="218709"/>
            <a:chOff x="10937411" y="8491976"/>
            <a:chExt cx="235615" cy="218709"/>
          </a:xfrm>
        </p:grpSpPr>
        <p:sp>
          <p:nvSpPr>
            <p:cNvPr id="229" name="円/楕円 228"/>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30" name="正方形/長方形 229"/>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37" name="グループ化 236"/>
          <p:cNvGrpSpPr/>
          <p:nvPr/>
        </p:nvGrpSpPr>
        <p:grpSpPr>
          <a:xfrm>
            <a:off x="6163087" y="8900081"/>
            <a:ext cx="235615" cy="218709"/>
            <a:chOff x="10937411" y="8491976"/>
            <a:chExt cx="235615" cy="218709"/>
          </a:xfrm>
        </p:grpSpPr>
        <p:sp>
          <p:nvSpPr>
            <p:cNvPr id="238" name="円/楕円 237"/>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39" name="正方形/長方形 238"/>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sp>
        <p:nvSpPr>
          <p:cNvPr id="249" name="正方形/長方形 248"/>
          <p:cNvSpPr/>
          <p:nvPr/>
        </p:nvSpPr>
        <p:spPr>
          <a:xfrm>
            <a:off x="10576718" y="7947943"/>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grpSp>
        <p:nvGrpSpPr>
          <p:cNvPr id="169" name="グループ化 168"/>
          <p:cNvGrpSpPr/>
          <p:nvPr/>
        </p:nvGrpSpPr>
        <p:grpSpPr>
          <a:xfrm>
            <a:off x="6102907" y="4942849"/>
            <a:ext cx="235615" cy="218709"/>
            <a:chOff x="10937411" y="8491976"/>
            <a:chExt cx="235615" cy="218709"/>
          </a:xfrm>
        </p:grpSpPr>
        <p:sp>
          <p:nvSpPr>
            <p:cNvPr id="174" name="円/楕円 17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75" name="正方形/長方形 174"/>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sp>
        <p:nvSpPr>
          <p:cNvPr id="147" name="額縁 146"/>
          <p:cNvSpPr/>
          <p:nvPr/>
        </p:nvSpPr>
        <p:spPr>
          <a:xfrm>
            <a:off x="87075" y="4060139"/>
            <a:ext cx="2579086" cy="232474"/>
          </a:xfrm>
          <a:prstGeom prst="bevel">
            <a:avLst/>
          </a:prstGeom>
          <a:solidFill>
            <a:srgbClr val="FFD5FF"/>
          </a:soli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r>
              <a:rPr lang="ja-JP" altLang="en-US" sz="1200" dirty="0" smtClean="0">
                <a:solidFill>
                  <a:schemeClr val="tx1"/>
                </a:solidFill>
                <a:latin typeface="+mj-ea"/>
                <a:ea typeface="+mj-ea"/>
              </a:rPr>
              <a:t>第２章</a:t>
            </a:r>
            <a:r>
              <a:rPr lang="ja-JP" altLang="en-US" sz="1200" dirty="0">
                <a:solidFill>
                  <a:schemeClr val="tx1"/>
                </a:solidFill>
                <a:latin typeface="+mj-ea"/>
                <a:ea typeface="+mj-ea"/>
              </a:rPr>
              <a:t>　</a:t>
            </a:r>
            <a:r>
              <a:rPr lang="ja-JP" altLang="en-US" sz="1200" dirty="0" smtClean="0">
                <a:solidFill>
                  <a:schemeClr val="tx1"/>
                </a:solidFill>
                <a:latin typeface="+mj-ea"/>
                <a:ea typeface="+mj-ea"/>
              </a:rPr>
              <a:t>計画策定の背景</a:t>
            </a:r>
            <a:endParaRPr lang="ja-JP" altLang="en-US" sz="1200" dirty="0">
              <a:solidFill>
                <a:schemeClr val="tx1"/>
              </a:solidFill>
              <a:latin typeface="+mj-ea"/>
              <a:ea typeface="+mj-ea"/>
            </a:endParaRPr>
          </a:p>
        </p:txBody>
      </p:sp>
      <p:sp>
        <p:nvSpPr>
          <p:cNvPr id="148" name="額縁 147"/>
          <p:cNvSpPr/>
          <p:nvPr/>
        </p:nvSpPr>
        <p:spPr>
          <a:xfrm>
            <a:off x="5009012" y="423694"/>
            <a:ext cx="478164" cy="1647767"/>
          </a:xfrm>
          <a:prstGeom prst="bevel">
            <a:avLst/>
          </a:prstGeom>
          <a:solidFill>
            <a:srgbClr val="FFD5FF"/>
          </a:solidFill>
          <a:ln>
            <a:gradFill flip="none" rotWithShape="1">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6012" tIns="48006" rIns="96012" bIns="48006" numCol="1" spcCol="0" rtlCol="0" fromWordArt="0" anchor="ctr" anchorCtr="0" forceAA="0" compatLnSpc="1">
            <a:prstTxWarp prst="textNoShape">
              <a:avLst/>
            </a:prstTxWarp>
            <a:noAutofit/>
          </a:bodyPr>
          <a:lstStyle/>
          <a:p>
            <a:r>
              <a:rPr lang="ja-JP" altLang="en-US" sz="1200" dirty="0" smtClean="0">
                <a:solidFill>
                  <a:schemeClr val="tx1"/>
                </a:solidFill>
                <a:latin typeface="+mj-ea"/>
                <a:ea typeface="+mj-ea"/>
              </a:rPr>
              <a:t>第３章</a:t>
            </a:r>
            <a:r>
              <a:rPr lang="ja-JP" altLang="en-US" sz="1200" dirty="0">
                <a:solidFill>
                  <a:schemeClr val="tx1"/>
                </a:solidFill>
                <a:latin typeface="+mj-ea"/>
                <a:ea typeface="+mj-ea"/>
              </a:rPr>
              <a:t>　</a:t>
            </a:r>
            <a:r>
              <a:rPr lang="ja-JP" altLang="en-US" sz="1200" dirty="0" smtClean="0">
                <a:solidFill>
                  <a:schemeClr val="tx1"/>
                </a:solidFill>
                <a:latin typeface="+mj-ea"/>
                <a:ea typeface="+mj-ea"/>
              </a:rPr>
              <a:t>計画の目標と体系</a:t>
            </a:r>
            <a:endParaRPr lang="ja-JP" altLang="en-US" sz="1200" dirty="0">
              <a:solidFill>
                <a:schemeClr val="tx1"/>
              </a:solidFill>
              <a:latin typeface="+mj-ea"/>
              <a:ea typeface="+mj-ea"/>
            </a:endParaRPr>
          </a:p>
        </p:txBody>
      </p:sp>
      <p:sp>
        <p:nvSpPr>
          <p:cNvPr id="149" name="ホームベース 148"/>
          <p:cNvSpPr/>
          <p:nvPr/>
        </p:nvSpPr>
        <p:spPr>
          <a:xfrm>
            <a:off x="5601364" y="1223250"/>
            <a:ext cx="1351886" cy="355202"/>
          </a:xfrm>
          <a:prstGeom prst="homePlate">
            <a:avLst>
              <a:gd name="adj" fmla="val 16839"/>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横断的視点</a:t>
            </a:r>
            <a:endParaRPr lang="ja-JP" altLang="en-US" sz="1200" b="1" dirty="0">
              <a:solidFill>
                <a:schemeClr val="tx1"/>
              </a:solidFill>
            </a:endParaRPr>
          </a:p>
        </p:txBody>
      </p:sp>
      <p:sp>
        <p:nvSpPr>
          <p:cNvPr id="150" name="角丸四角形 149"/>
          <p:cNvSpPr/>
          <p:nvPr/>
        </p:nvSpPr>
        <p:spPr>
          <a:xfrm>
            <a:off x="7550618" y="1293640"/>
            <a:ext cx="4301193" cy="298065"/>
          </a:xfrm>
          <a:prstGeom prst="roundRect">
            <a:avLst>
              <a:gd name="adj" fmla="val 0"/>
            </a:avLst>
          </a:prstGeom>
          <a:noFill/>
          <a:ln w="22225"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lang="ja-JP" altLang="en-US" sz="1500" b="1" dirty="0" smtClean="0">
                <a:solidFill>
                  <a:schemeClr val="accent4">
                    <a:lumMod val="75000"/>
                  </a:schemeClr>
                </a:solidFill>
                <a:latin typeface="HGP創英角ｺﾞｼｯｸUB" panose="020B0900000000000000" pitchFamily="50" charset="-128"/>
                <a:ea typeface="HGP創英角ｺﾞｼｯｸUB" panose="020B0900000000000000" pitchFamily="50" charset="-128"/>
              </a:rPr>
              <a:t>～男女共同参画社会の実現のための意識改革～</a:t>
            </a:r>
            <a:endParaRPr lang="en-US" altLang="ja-JP" sz="1500" b="1" dirty="0">
              <a:solidFill>
                <a:schemeClr val="accent4">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51" name="角丸四角形 150"/>
          <p:cNvSpPr/>
          <p:nvPr/>
        </p:nvSpPr>
        <p:spPr>
          <a:xfrm>
            <a:off x="6929950" y="1618009"/>
            <a:ext cx="5871650" cy="511244"/>
          </a:xfrm>
          <a:prstGeom prst="roundRect">
            <a:avLst>
              <a:gd name="adj" fmla="val 0"/>
            </a:avLst>
          </a:prstGeom>
          <a:noFill/>
          <a:ln w="22225"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lang="ja-JP" altLang="en-US" sz="1100" dirty="0" smtClean="0">
                <a:solidFill>
                  <a:schemeClr val="tx1"/>
                </a:solidFill>
                <a:latin typeface="ＭＳ ゴシック" panose="020B0609070205080204" pitchFamily="49" charset="-128"/>
                <a:ea typeface="ＭＳ ゴシック" panose="020B0609070205080204" pitchFamily="49" charset="-128"/>
              </a:rPr>
              <a:t>①あらゆる分野における女性の活躍　②安全・安心な暮らしの実現</a:t>
            </a:r>
            <a:endParaRPr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nSpc>
                <a:spcPts val="1200"/>
              </a:lnSpc>
            </a:pPr>
            <a:r>
              <a:rPr lang="ja-JP" altLang="en-US" sz="1100" dirty="0" smtClean="0">
                <a:solidFill>
                  <a:schemeClr val="tx1"/>
                </a:solidFill>
                <a:latin typeface="ＭＳ ゴシック" panose="020B0609070205080204" pitchFamily="49" charset="-128"/>
                <a:ea typeface="ＭＳ ゴシック" panose="020B0609070205080204" pitchFamily="49" charset="-128"/>
              </a:rPr>
              <a:t>③男女共同参画社会の実現に向けた基盤の整備　④推進体制の整備・強化</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grpSp>
        <p:nvGrpSpPr>
          <p:cNvPr id="159" name="グループ化 158"/>
          <p:cNvGrpSpPr/>
          <p:nvPr/>
        </p:nvGrpSpPr>
        <p:grpSpPr>
          <a:xfrm>
            <a:off x="7740799" y="7068268"/>
            <a:ext cx="235615" cy="218709"/>
            <a:chOff x="10937411" y="8491976"/>
            <a:chExt cx="235615" cy="218709"/>
          </a:xfrm>
        </p:grpSpPr>
        <p:sp>
          <p:nvSpPr>
            <p:cNvPr id="176" name="円/楕円 175"/>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77" name="正方形/長方形 176"/>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sp>
        <p:nvSpPr>
          <p:cNvPr id="178" name="角丸四角形 177"/>
          <p:cNvSpPr/>
          <p:nvPr/>
        </p:nvSpPr>
        <p:spPr>
          <a:xfrm>
            <a:off x="10774725" y="7974658"/>
            <a:ext cx="1944000" cy="905676"/>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ＭＳ ゴシック" panose="020B0609070205080204" pitchFamily="49" charset="-128"/>
                <a:ea typeface="ＭＳ ゴシック" panose="020B0609070205080204" pitchFamily="49" charset="-128"/>
              </a:rPr>
              <a:t>・男女共同参画週間における</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広報・啓発の実施</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・サンフォルテフェスティバ</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ルの開催</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grpSp>
        <p:nvGrpSpPr>
          <p:cNvPr id="129" name="グループ化 128"/>
          <p:cNvGrpSpPr/>
          <p:nvPr/>
        </p:nvGrpSpPr>
        <p:grpSpPr>
          <a:xfrm>
            <a:off x="10966187" y="5472275"/>
            <a:ext cx="235615" cy="218709"/>
            <a:chOff x="10937411" y="8491976"/>
            <a:chExt cx="235615" cy="218709"/>
          </a:xfrm>
        </p:grpSpPr>
        <p:sp>
          <p:nvSpPr>
            <p:cNvPr id="143" name="円/楕円 142"/>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44" name="正方形/長方形 143"/>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拡</a:t>
              </a:r>
              <a:endParaRPr lang="ja-JP" altLang="en-US" sz="900" dirty="0">
                <a:solidFill>
                  <a:srgbClr val="FF0000"/>
                </a:solidFill>
                <a:latin typeface="+mj-ea"/>
                <a:ea typeface="+mj-ea"/>
              </a:endParaRPr>
            </a:p>
          </p:txBody>
        </p:sp>
      </p:grpSp>
      <p:grpSp>
        <p:nvGrpSpPr>
          <p:cNvPr id="145" name="グループ化 144"/>
          <p:cNvGrpSpPr/>
          <p:nvPr/>
        </p:nvGrpSpPr>
        <p:grpSpPr>
          <a:xfrm>
            <a:off x="10967806" y="4983946"/>
            <a:ext cx="235615" cy="218709"/>
            <a:chOff x="10937411" y="8491976"/>
            <a:chExt cx="235615" cy="218709"/>
          </a:xfrm>
        </p:grpSpPr>
        <p:sp>
          <p:nvSpPr>
            <p:cNvPr id="146" name="円/楕円 145"/>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55" name="正方形/長方形 154"/>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56" name="グループ化 155"/>
          <p:cNvGrpSpPr/>
          <p:nvPr/>
        </p:nvGrpSpPr>
        <p:grpSpPr>
          <a:xfrm>
            <a:off x="10983112" y="3021270"/>
            <a:ext cx="235615" cy="218709"/>
            <a:chOff x="10937411" y="8491976"/>
            <a:chExt cx="235615" cy="218709"/>
          </a:xfrm>
        </p:grpSpPr>
        <p:sp>
          <p:nvSpPr>
            <p:cNvPr id="157" name="円/楕円 156"/>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58" name="正方形/長方形 157"/>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60" name="グループ化 159"/>
          <p:cNvGrpSpPr/>
          <p:nvPr/>
        </p:nvGrpSpPr>
        <p:grpSpPr>
          <a:xfrm>
            <a:off x="10975565" y="3174268"/>
            <a:ext cx="235615" cy="218709"/>
            <a:chOff x="10937411" y="8491976"/>
            <a:chExt cx="235615" cy="218709"/>
          </a:xfrm>
        </p:grpSpPr>
        <p:sp>
          <p:nvSpPr>
            <p:cNvPr id="161" name="円/楕円 160"/>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62" name="正方形/長方形 161"/>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63" name="グループ化 162"/>
          <p:cNvGrpSpPr/>
          <p:nvPr/>
        </p:nvGrpSpPr>
        <p:grpSpPr>
          <a:xfrm>
            <a:off x="10978276" y="3488682"/>
            <a:ext cx="235615" cy="218709"/>
            <a:chOff x="10937411" y="8491976"/>
            <a:chExt cx="235615" cy="218709"/>
          </a:xfrm>
        </p:grpSpPr>
        <p:sp>
          <p:nvSpPr>
            <p:cNvPr id="164" name="円/楕円 16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65" name="正方形/長方形 164"/>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拡</a:t>
              </a:r>
              <a:endParaRPr lang="ja-JP" altLang="en-US" sz="900" dirty="0">
                <a:solidFill>
                  <a:srgbClr val="FF0000"/>
                </a:solidFill>
                <a:latin typeface="+mj-ea"/>
                <a:ea typeface="+mj-ea"/>
              </a:endParaRPr>
            </a:p>
          </p:txBody>
        </p:sp>
      </p:grpSp>
      <p:grpSp>
        <p:nvGrpSpPr>
          <p:cNvPr id="166" name="グループ化 165"/>
          <p:cNvGrpSpPr/>
          <p:nvPr/>
        </p:nvGrpSpPr>
        <p:grpSpPr>
          <a:xfrm>
            <a:off x="10977331" y="4555321"/>
            <a:ext cx="235615" cy="218709"/>
            <a:chOff x="10937411" y="8491976"/>
            <a:chExt cx="235615" cy="218709"/>
          </a:xfrm>
        </p:grpSpPr>
        <p:sp>
          <p:nvSpPr>
            <p:cNvPr id="167" name="円/楕円 166"/>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68" name="正方形/長方形 167"/>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79" name="グループ化 178"/>
          <p:cNvGrpSpPr/>
          <p:nvPr/>
        </p:nvGrpSpPr>
        <p:grpSpPr>
          <a:xfrm>
            <a:off x="10937612" y="6602684"/>
            <a:ext cx="235615" cy="218709"/>
            <a:chOff x="10937411" y="8491976"/>
            <a:chExt cx="235615" cy="218709"/>
          </a:xfrm>
        </p:grpSpPr>
        <p:sp>
          <p:nvSpPr>
            <p:cNvPr id="180" name="円/楕円 179"/>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81" name="正方形/長方形 180"/>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85" name="グループ化 184"/>
          <p:cNvGrpSpPr/>
          <p:nvPr/>
        </p:nvGrpSpPr>
        <p:grpSpPr>
          <a:xfrm>
            <a:off x="10977331" y="4841071"/>
            <a:ext cx="235615" cy="218709"/>
            <a:chOff x="10937411" y="8491976"/>
            <a:chExt cx="235615" cy="218709"/>
          </a:xfrm>
        </p:grpSpPr>
        <p:sp>
          <p:nvSpPr>
            <p:cNvPr id="186" name="円/楕円 185"/>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87" name="正方形/長方形 186"/>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89" name="グループ化 188"/>
          <p:cNvGrpSpPr/>
          <p:nvPr/>
        </p:nvGrpSpPr>
        <p:grpSpPr>
          <a:xfrm>
            <a:off x="10978276" y="3641082"/>
            <a:ext cx="235615" cy="218709"/>
            <a:chOff x="10937411" y="8491976"/>
            <a:chExt cx="235615" cy="218709"/>
          </a:xfrm>
        </p:grpSpPr>
        <p:sp>
          <p:nvSpPr>
            <p:cNvPr id="190" name="円/楕円 189"/>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91" name="正方形/長方形 190"/>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96" name="グループ化 195"/>
          <p:cNvGrpSpPr/>
          <p:nvPr/>
        </p:nvGrpSpPr>
        <p:grpSpPr>
          <a:xfrm>
            <a:off x="10937612" y="6145484"/>
            <a:ext cx="235615" cy="218709"/>
            <a:chOff x="10937411" y="8491976"/>
            <a:chExt cx="235615" cy="218709"/>
          </a:xfrm>
        </p:grpSpPr>
        <p:sp>
          <p:nvSpPr>
            <p:cNvPr id="197" name="円/楕円 196"/>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98" name="正方形/長方形 197"/>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03" name="グループ化 202"/>
          <p:cNvGrpSpPr/>
          <p:nvPr/>
        </p:nvGrpSpPr>
        <p:grpSpPr>
          <a:xfrm>
            <a:off x="10928087" y="7364684"/>
            <a:ext cx="235615" cy="218709"/>
            <a:chOff x="10937411" y="8491976"/>
            <a:chExt cx="235615" cy="218709"/>
          </a:xfrm>
        </p:grpSpPr>
        <p:sp>
          <p:nvSpPr>
            <p:cNvPr id="216" name="円/楕円 215"/>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17" name="正方形/長方形 216"/>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拡</a:t>
              </a:r>
              <a:endParaRPr lang="ja-JP" altLang="en-US" sz="900" dirty="0">
                <a:solidFill>
                  <a:srgbClr val="FF0000"/>
                </a:solidFill>
                <a:latin typeface="+mj-ea"/>
                <a:ea typeface="+mj-ea"/>
              </a:endParaRPr>
            </a:p>
          </p:txBody>
        </p:sp>
      </p:grpSp>
      <p:sp>
        <p:nvSpPr>
          <p:cNvPr id="188" name="テキスト ボックス 187"/>
          <p:cNvSpPr txBox="1"/>
          <p:nvPr/>
        </p:nvSpPr>
        <p:spPr>
          <a:xfrm>
            <a:off x="11630226" y="91073"/>
            <a:ext cx="1116936"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t>資料１</a:t>
            </a:r>
            <a:endParaRPr kumimoji="1" lang="ja-JP" altLang="en-US" sz="1600" dirty="0"/>
          </a:p>
        </p:txBody>
      </p:sp>
      <p:grpSp>
        <p:nvGrpSpPr>
          <p:cNvPr id="192" name="グループ化 191"/>
          <p:cNvGrpSpPr/>
          <p:nvPr/>
        </p:nvGrpSpPr>
        <p:grpSpPr>
          <a:xfrm>
            <a:off x="10975712" y="5777075"/>
            <a:ext cx="235615" cy="218709"/>
            <a:chOff x="10937411" y="8491976"/>
            <a:chExt cx="235615" cy="218709"/>
          </a:xfrm>
        </p:grpSpPr>
        <p:sp>
          <p:nvSpPr>
            <p:cNvPr id="193" name="円/楕円 192"/>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94" name="正方形/長方形 193"/>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拡</a:t>
              </a:r>
              <a:endParaRPr lang="ja-JP" altLang="en-US" sz="900" dirty="0">
                <a:solidFill>
                  <a:srgbClr val="FF0000"/>
                </a:solidFill>
                <a:latin typeface="+mj-ea"/>
                <a:ea typeface="+mj-ea"/>
              </a:endParaRPr>
            </a:p>
          </p:txBody>
        </p:sp>
      </p:grpSp>
      <p:grpSp>
        <p:nvGrpSpPr>
          <p:cNvPr id="195" name="グループ化 194"/>
          <p:cNvGrpSpPr/>
          <p:nvPr/>
        </p:nvGrpSpPr>
        <p:grpSpPr>
          <a:xfrm>
            <a:off x="10947137" y="8945834"/>
            <a:ext cx="235615" cy="218709"/>
            <a:chOff x="10937411" y="8491976"/>
            <a:chExt cx="235615" cy="218709"/>
          </a:xfrm>
        </p:grpSpPr>
        <p:sp>
          <p:nvSpPr>
            <p:cNvPr id="199" name="円/楕円 198"/>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00" name="正方形/長方形 199"/>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拡</a:t>
              </a:r>
              <a:endParaRPr lang="ja-JP" altLang="en-US" sz="900" dirty="0">
                <a:solidFill>
                  <a:srgbClr val="FF0000"/>
                </a:solidFill>
                <a:latin typeface="+mj-ea"/>
                <a:ea typeface="+mj-ea"/>
              </a:endParaRPr>
            </a:p>
          </p:txBody>
        </p:sp>
      </p:grpSp>
    </p:spTree>
    <p:extLst>
      <p:ext uri="{BB962C8B-B14F-4D97-AF65-F5344CB8AC3E}">
        <p14:creationId xmlns:p14="http://schemas.microsoft.com/office/powerpoint/2010/main" val="2063749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2837</TotalTime>
  <Words>673</Words>
  <Application>Microsoft Office PowerPoint</Application>
  <PresentationFormat>A3 297x420 mm</PresentationFormat>
  <Paragraphs>190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ＭＳ Ｐゴシック</vt:lpstr>
      <vt:lpstr>ＭＳ ゴシック</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広志</dc:creator>
  <cp:lastModifiedBy>垣地　綾</cp:lastModifiedBy>
  <cp:revision>287</cp:revision>
  <cp:lastPrinted>2018-02-18T04:12:36Z</cp:lastPrinted>
  <dcterms:created xsi:type="dcterms:W3CDTF">2015-12-13T02:26:02Z</dcterms:created>
  <dcterms:modified xsi:type="dcterms:W3CDTF">2018-02-19T02:36:52Z</dcterms:modified>
</cp:coreProperties>
</file>