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68" r:id="rId2"/>
    <p:sldId id="264" r:id="rId3"/>
    <p:sldId id="263" r:id="rId4"/>
    <p:sldId id="262" r:id="rId5"/>
    <p:sldId id="267" r:id="rId6"/>
    <p:sldId id="260" r:id="rId7"/>
    <p:sldId id="265" r:id="rId8"/>
    <p:sldId id="259" r:id="rId9"/>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94660"/>
  </p:normalViewPr>
  <p:slideViewPr>
    <p:cSldViewPr>
      <p:cViewPr varScale="1">
        <p:scale>
          <a:sx n="71" d="100"/>
          <a:sy n="71" d="100"/>
        </p:scale>
        <p:origin x="1140" y="78"/>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6"/>
            <a:ext cx="2949787" cy="496967"/>
          </a:xfrm>
          <a:prstGeom prst="rect">
            <a:avLst/>
          </a:prstGeom>
        </p:spPr>
        <p:txBody>
          <a:bodyPr vert="horz" lIns="91386" tIns="45691" rIns="91386" bIns="456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6" y="6"/>
            <a:ext cx="2949787" cy="496967"/>
          </a:xfrm>
          <a:prstGeom prst="rect">
            <a:avLst/>
          </a:prstGeom>
        </p:spPr>
        <p:txBody>
          <a:bodyPr vert="horz" lIns="91386" tIns="45691" rIns="91386" bIns="45691" rtlCol="0"/>
          <a:lstStyle>
            <a:lvl1pPr algn="r">
              <a:defRPr sz="1200"/>
            </a:lvl1pPr>
          </a:lstStyle>
          <a:p>
            <a:fld id="{7CE60F8F-690C-4D16-98EE-6C05A85F672A}" type="datetimeFigureOut">
              <a:rPr kumimoji="1" lang="ja-JP" altLang="en-US" smtClean="0"/>
              <a:t>2017/8/1</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386" tIns="45691" rIns="91386" bIns="45691" rtlCol="0" anchor="ctr"/>
          <a:lstStyle/>
          <a:p>
            <a:endParaRPr lang="ja-JP" altLang="en-US"/>
          </a:p>
        </p:txBody>
      </p:sp>
      <p:sp>
        <p:nvSpPr>
          <p:cNvPr id="5" name="ノート プレースホルダー 4"/>
          <p:cNvSpPr>
            <a:spLocks noGrp="1"/>
          </p:cNvSpPr>
          <p:nvPr>
            <p:ph type="body" sz="quarter" idx="3"/>
          </p:nvPr>
        </p:nvSpPr>
        <p:spPr>
          <a:xfrm>
            <a:off x="680721" y="4721188"/>
            <a:ext cx="5445760" cy="4472702"/>
          </a:xfrm>
          <a:prstGeom prst="rect">
            <a:avLst/>
          </a:prstGeom>
        </p:spPr>
        <p:txBody>
          <a:bodyPr vert="horz" lIns="91386" tIns="45691" rIns="91386" bIns="4569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7" y="9440652"/>
            <a:ext cx="2949787" cy="496967"/>
          </a:xfrm>
          <a:prstGeom prst="rect">
            <a:avLst/>
          </a:prstGeom>
        </p:spPr>
        <p:txBody>
          <a:bodyPr vert="horz" lIns="91386" tIns="45691" rIns="91386" bIns="456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6" y="9440652"/>
            <a:ext cx="2949787" cy="496967"/>
          </a:xfrm>
          <a:prstGeom prst="rect">
            <a:avLst/>
          </a:prstGeom>
        </p:spPr>
        <p:txBody>
          <a:bodyPr vert="horz" lIns="91386" tIns="45691" rIns="91386" bIns="45691" rtlCol="0" anchor="b"/>
          <a:lstStyle>
            <a:lvl1pPr algn="r">
              <a:defRPr sz="1200"/>
            </a:lvl1pPr>
          </a:lstStyle>
          <a:p>
            <a:fld id="{99248DB6-020A-455C-A867-A587A818090D}" type="slidenum">
              <a:rPr kumimoji="1" lang="ja-JP" altLang="en-US" smtClean="0"/>
              <a:t>‹#›</a:t>
            </a:fld>
            <a:endParaRPr kumimoji="1" lang="ja-JP" altLang="en-US"/>
          </a:p>
        </p:txBody>
      </p:sp>
    </p:spTree>
    <p:extLst>
      <p:ext uri="{BB962C8B-B14F-4D97-AF65-F5344CB8AC3E}">
        <p14:creationId xmlns:p14="http://schemas.microsoft.com/office/powerpoint/2010/main" val="2219333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248DB6-020A-455C-A867-A587A818090D}" type="slidenum">
              <a:rPr kumimoji="1" lang="ja-JP" altLang="en-US" smtClean="0"/>
              <a:t>2</a:t>
            </a:fld>
            <a:endParaRPr kumimoji="1" lang="ja-JP" altLang="en-US"/>
          </a:p>
        </p:txBody>
      </p:sp>
    </p:spTree>
    <p:extLst>
      <p:ext uri="{BB962C8B-B14F-4D97-AF65-F5344CB8AC3E}">
        <p14:creationId xmlns:p14="http://schemas.microsoft.com/office/powerpoint/2010/main" val="370938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A065A4-64EF-4AB3-AF1F-EAA6FDB42F08}"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4248413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248DB6-020A-455C-A867-A587A818090D}"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1098708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248DB6-020A-455C-A867-A587A818090D}" type="slidenum">
              <a:rPr kumimoji="1" lang="ja-JP" altLang="en-US" smtClean="0"/>
              <a:t>5</a:t>
            </a:fld>
            <a:endParaRPr kumimoji="1" lang="ja-JP" altLang="en-US"/>
          </a:p>
        </p:txBody>
      </p:sp>
    </p:spTree>
    <p:extLst>
      <p:ext uri="{BB962C8B-B14F-4D97-AF65-F5344CB8AC3E}">
        <p14:creationId xmlns:p14="http://schemas.microsoft.com/office/powerpoint/2010/main" val="2338242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248DB6-020A-455C-A867-A587A818090D}" type="slidenum">
              <a:rPr lang="ja-JP" altLang="en-US" smtClean="0">
                <a:solidFill>
                  <a:prstClr val="black"/>
                </a:solidFill>
              </a:rPr>
              <a:pPr/>
              <a:t>6</a:t>
            </a:fld>
            <a:endParaRPr lang="ja-JP" altLang="en-US">
              <a:solidFill>
                <a:prstClr val="black"/>
              </a:solidFill>
            </a:endParaRPr>
          </a:p>
        </p:txBody>
      </p:sp>
    </p:spTree>
    <p:extLst>
      <p:ext uri="{BB962C8B-B14F-4D97-AF65-F5344CB8AC3E}">
        <p14:creationId xmlns:p14="http://schemas.microsoft.com/office/powerpoint/2010/main" val="3040396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248DB6-020A-455C-A867-A587A818090D}" type="slidenum">
              <a:rPr kumimoji="1" lang="ja-JP" altLang="en-US" smtClean="0"/>
              <a:t>7</a:t>
            </a:fld>
            <a:endParaRPr kumimoji="1" lang="ja-JP" altLang="en-US"/>
          </a:p>
        </p:txBody>
      </p:sp>
    </p:spTree>
    <p:extLst>
      <p:ext uri="{BB962C8B-B14F-4D97-AF65-F5344CB8AC3E}">
        <p14:creationId xmlns:p14="http://schemas.microsoft.com/office/powerpoint/2010/main" val="2563964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D17D05A-92BE-4B55-9499-B01C7243A2F6}" type="datetimeFigureOut">
              <a:rPr lang="ja-JP" altLang="en-US" smtClean="0">
                <a:solidFill>
                  <a:prstClr val="black">
                    <a:tint val="75000"/>
                  </a:prstClr>
                </a:solidFill>
              </a:rPr>
              <a:pPr/>
              <a:t>2017/8/1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D5BFC25-FE9F-486B-B435-B29788B36E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5345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17D05A-92BE-4B55-9499-B01C7243A2F6}" type="datetimeFigureOut">
              <a:rPr lang="ja-JP" altLang="en-US" smtClean="0">
                <a:solidFill>
                  <a:prstClr val="black">
                    <a:tint val="75000"/>
                  </a:prstClr>
                </a:solidFill>
              </a:rPr>
              <a:pPr/>
              <a:t>2017/8/1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D5BFC25-FE9F-486B-B435-B29788B36E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4685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17D05A-92BE-4B55-9499-B01C7243A2F6}" type="datetimeFigureOut">
              <a:rPr lang="ja-JP" altLang="en-US" smtClean="0">
                <a:solidFill>
                  <a:prstClr val="black">
                    <a:tint val="75000"/>
                  </a:prstClr>
                </a:solidFill>
              </a:rPr>
              <a:pPr/>
              <a:t>2017/8/1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D5BFC25-FE9F-486B-B435-B29788B36E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028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17D05A-92BE-4B55-9499-B01C7243A2F6}" type="datetimeFigureOut">
              <a:rPr lang="ja-JP" altLang="en-US" smtClean="0">
                <a:solidFill>
                  <a:prstClr val="black">
                    <a:tint val="75000"/>
                  </a:prstClr>
                </a:solidFill>
              </a:rPr>
              <a:pPr/>
              <a:t>2017/8/1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D5BFC25-FE9F-486B-B435-B29788B36E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67781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D17D05A-92BE-4B55-9499-B01C7243A2F6}" type="datetimeFigureOut">
              <a:rPr lang="ja-JP" altLang="en-US" smtClean="0">
                <a:solidFill>
                  <a:prstClr val="black">
                    <a:tint val="75000"/>
                  </a:prstClr>
                </a:solidFill>
              </a:rPr>
              <a:pPr/>
              <a:t>2017/8/1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D5BFC25-FE9F-486B-B435-B29788B36E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46691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D17D05A-92BE-4B55-9499-B01C7243A2F6}" type="datetimeFigureOut">
              <a:rPr lang="ja-JP" altLang="en-US" smtClean="0">
                <a:solidFill>
                  <a:prstClr val="black">
                    <a:tint val="75000"/>
                  </a:prstClr>
                </a:solidFill>
              </a:rPr>
              <a:pPr/>
              <a:t>2017/8/1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3D5BFC25-FE9F-486B-B435-B29788B36E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83909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D17D05A-92BE-4B55-9499-B01C7243A2F6}" type="datetimeFigureOut">
              <a:rPr lang="ja-JP" altLang="en-US" smtClean="0">
                <a:solidFill>
                  <a:prstClr val="black">
                    <a:tint val="75000"/>
                  </a:prstClr>
                </a:solidFill>
              </a:rPr>
              <a:pPr/>
              <a:t>2017/8/1</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3D5BFC25-FE9F-486B-B435-B29788B36E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68749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D17D05A-92BE-4B55-9499-B01C7243A2F6}" type="datetimeFigureOut">
              <a:rPr lang="ja-JP" altLang="en-US" smtClean="0">
                <a:solidFill>
                  <a:prstClr val="black">
                    <a:tint val="75000"/>
                  </a:prstClr>
                </a:solidFill>
              </a:rPr>
              <a:pPr/>
              <a:t>2017/8/1</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3D5BFC25-FE9F-486B-B435-B29788B36E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97269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D17D05A-92BE-4B55-9499-B01C7243A2F6}" type="datetimeFigureOut">
              <a:rPr lang="ja-JP" altLang="en-US" smtClean="0">
                <a:solidFill>
                  <a:prstClr val="black">
                    <a:tint val="75000"/>
                  </a:prstClr>
                </a:solidFill>
              </a:rPr>
              <a:pPr/>
              <a:t>2017/8/1</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3D5BFC25-FE9F-486B-B435-B29788B36E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7418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D17D05A-92BE-4B55-9499-B01C7243A2F6}" type="datetimeFigureOut">
              <a:rPr lang="ja-JP" altLang="en-US" smtClean="0">
                <a:solidFill>
                  <a:prstClr val="black">
                    <a:tint val="75000"/>
                  </a:prstClr>
                </a:solidFill>
              </a:rPr>
              <a:pPr/>
              <a:t>2017/8/1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3D5BFC25-FE9F-486B-B435-B29788B36E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75666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D17D05A-92BE-4B55-9499-B01C7243A2F6}" type="datetimeFigureOut">
              <a:rPr lang="ja-JP" altLang="en-US" smtClean="0">
                <a:solidFill>
                  <a:prstClr val="black">
                    <a:tint val="75000"/>
                  </a:prstClr>
                </a:solidFill>
              </a:rPr>
              <a:pPr/>
              <a:t>2017/8/1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3D5BFC25-FE9F-486B-B435-B29788B36E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82303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7D05A-92BE-4B55-9499-B01C7243A2F6}" type="datetimeFigureOut">
              <a:rPr lang="ja-JP" altLang="en-US" smtClean="0">
                <a:solidFill>
                  <a:prstClr val="black">
                    <a:tint val="75000"/>
                  </a:prstClr>
                </a:solidFill>
              </a:rPr>
              <a:pPr/>
              <a:t>2017/8/1</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5BFC25-FE9F-486B-B435-B29788B36E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26415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4.wmf"/><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8.gif"/></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23.emf"/><Relationship Id="rId5" Type="http://schemas.openxmlformats.org/officeDocument/2006/relationships/image" Target="../media/image22.emf"/><Relationship Id="rId4" Type="http://schemas.openxmlformats.org/officeDocument/2006/relationships/image" Target="../media/image2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741483" y="1700216"/>
            <a:ext cx="8735825" cy="4897437"/>
          </a:xfrm>
        </p:spPr>
        <p:txBody>
          <a:bodyPr/>
          <a:lstStyle/>
          <a:p>
            <a:pPr algn="l"/>
            <a:r>
              <a:rPr lang="ja-JP" altLang="en-US" sz="3600" dirty="0">
                <a:ea typeface="HGSｺﾞｼｯｸE" pitchFamily="50" charset="-128"/>
              </a:rPr>
              <a:t>１</a:t>
            </a:r>
            <a:r>
              <a:rPr lang="ja-JP" altLang="en-US" sz="3600" dirty="0" smtClean="0">
                <a:ea typeface="HGSｺﾞｼｯｸE" pitchFamily="50" charset="-128"/>
              </a:rPr>
              <a:t>．家庭・地域における子育て支援</a:t>
            </a:r>
            <a:endParaRPr lang="ja-JP" altLang="en-US" sz="3600" dirty="0">
              <a:ea typeface="HGSｺﾞｼｯｸE" pitchFamily="50" charset="-128"/>
            </a:endParaRPr>
          </a:p>
          <a:p>
            <a:pPr algn="l"/>
            <a:r>
              <a:rPr lang="ja-JP" altLang="en-US" sz="3600" dirty="0">
                <a:ea typeface="HGSｺﾞｼｯｸE" pitchFamily="50" charset="-128"/>
              </a:rPr>
              <a:t>２</a:t>
            </a:r>
            <a:r>
              <a:rPr lang="ja-JP" altLang="en-US" sz="3600" dirty="0" smtClean="0">
                <a:ea typeface="HGSｺﾞｼｯｸE" pitchFamily="50" charset="-128"/>
              </a:rPr>
              <a:t>．仕事と子育ての両立支援</a:t>
            </a:r>
          </a:p>
          <a:p>
            <a:pPr algn="l"/>
            <a:r>
              <a:rPr lang="ja-JP" altLang="en-US" sz="3600" dirty="0" smtClean="0">
                <a:ea typeface="HGSｺﾞｼｯｸE" pitchFamily="50" charset="-128"/>
              </a:rPr>
              <a:t>３．子どもの健やかな成長の支援</a:t>
            </a:r>
            <a:endParaRPr lang="en-US" altLang="ja-JP" sz="3600" dirty="0" smtClean="0">
              <a:ea typeface="HGSｺﾞｼｯｸE" pitchFamily="50" charset="-128"/>
            </a:endParaRPr>
          </a:p>
          <a:p>
            <a:pPr algn="l"/>
            <a:r>
              <a:rPr lang="ja-JP" altLang="en-US" sz="3600" dirty="0" smtClean="0">
                <a:ea typeface="HGSｺﾞｼｯｸE" pitchFamily="50" charset="-128"/>
              </a:rPr>
              <a:t>４．次世代を担う若者への支援</a:t>
            </a:r>
            <a:endParaRPr lang="en-US" altLang="ja-JP" sz="3600" dirty="0" smtClean="0">
              <a:ea typeface="HGSｺﾞｼｯｸE" pitchFamily="50" charset="-128"/>
            </a:endParaRPr>
          </a:p>
          <a:p>
            <a:pPr algn="l"/>
            <a:r>
              <a:rPr lang="ja-JP" altLang="en-US" sz="3600" dirty="0" smtClean="0">
                <a:ea typeface="HGSｺﾞｼｯｸE" pitchFamily="50" charset="-128"/>
              </a:rPr>
              <a:t>５．子育て家庭の経済的負担の軽減</a:t>
            </a:r>
            <a:endParaRPr lang="en-US" altLang="ja-JP" sz="3600" dirty="0" smtClean="0">
              <a:ea typeface="HGSｺﾞｼｯｸE" pitchFamily="50" charset="-128"/>
            </a:endParaRPr>
          </a:p>
          <a:p>
            <a:pPr algn="l"/>
            <a:r>
              <a:rPr lang="ja-JP" altLang="en-US" sz="3600" dirty="0" smtClean="0">
                <a:ea typeface="HGSｺﾞｼｯｸE" pitchFamily="50" charset="-128"/>
              </a:rPr>
              <a:t>６．子育て支援の気運の醸成</a:t>
            </a:r>
            <a:endParaRPr lang="ja-JP" altLang="en-US" sz="3600" dirty="0">
              <a:ea typeface="HGSｺﾞｼｯｸE" pitchFamily="50" charset="-128"/>
            </a:endParaRPr>
          </a:p>
        </p:txBody>
      </p:sp>
      <p:sp>
        <p:nvSpPr>
          <p:cNvPr id="2052" name="AutoShape 4"/>
          <p:cNvSpPr>
            <a:spLocks noChangeArrowheads="1"/>
          </p:cNvSpPr>
          <p:nvPr/>
        </p:nvSpPr>
        <p:spPr bwMode="auto">
          <a:xfrm>
            <a:off x="193706" y="620713"/>
            <a:ext cx="9555106" cy="1008062"/>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0" tIns="45715" rIns="91430" bIns="45715" anchor="ctr"/>
          <a:lstStyle/>
          <a:p>
            <a:pPr algn="ctr" fontAlgn="base">
              <a:spcBef>
                <a:spcPct val="0"/>
              </a:spcBef>
              <a:spcAft>
                <a:spcPct val="0"/>
              </a:spcAft>
            </a:pPr>
            <a:r>
              <a:rPr lang="ja-JP" altLang="en-US" sz="3200" dirty="0" smtClean="0">
                <a:solidFill>
                  <a:srgbClr val="000000"/>
                </a:solidFill>
                <a:latin typeface="HGS創英角ｺﾞｼｯｸUB" pitchFamily="50" charset="-128"/>
                <a:ea typeface="HGS創英角ｺﾞｼｯｸUB" pitchFamily="50" charset="-128"/>
              </a:rPr>
              <a:t>子育て支援・少子化対策事業</a:t>
            </a:r>
            <a:endParaRPr lang="en-US" altLang="ja-JP" sz="3200" dirty="0" smtClean="0">
              <a:solidFill>
                <a:srgbClr val="000000"/>
              </a:solidFill>
              <a:latin typeface="HGS創英角ｺﾞｼｯｸUB" pitchFamily="50" charset="-128"/>
              <a:ea typeface="HGS創英角ｺﾞｼｯｸUB" pitchFamily="50" charset="-128"/>
            </a:endParaRPr>
          </a:p>
          <a:p>
            <a:pPr algn="ctr" fontAlgn="base">
              <a:spcBef>
                <a:spcPct val="0"/>
              </a:spcBef>
              <a:spcAft>
                <a:spcPct val="0"/>
              </a:spcAft>
            </a:pPr>
            <a:r>
              <a:rPr lang="ja-JP" altLang="en-US" sz="2800" dirty="0" smtClean="0">
                <a:solidFill>
                  <a:srgbClr val="000000"/>
                </a:solidFill>
                <a:latin typeface="HGS創英角ｺﾞｼｯｸUB" pitchFamily="50" charset="-128"/>
                <a:ea typeface="HGS創英角ｺﾞｼｯｸUB" pitchFamily="50" charset="-128"/>
              </a:rPr>
              <a:t>（目標指標の動向と平成</a:t>
            </a:r>
            <a:r>
              <a:rPr lang="en-US" altLang="ja-JP" sz="2800" dirty="0" smtClean="0">
                <a:solidFill>
                  <a:srgbClr val="000000"/>
                </a:solidFill>
                <a:latin typeface="HGS創英角ｺﾞｼｯｸUB" pitchFamily="50" charset="-128"/>
                <a:ea typeface="HGS創英角ｺﾞｼｯｸUB" pitchFamily="50" charset="-128"/>
              </a:rPr>
              <a:t>29</a:t>
            </a:r>
            <a:r>
              <a:rPr lang="ja-JP" altLang="en-US" sz="2800" dirty="0" smtClean="0">
                <a:solidFill>
                  <a:srgbClr val="000000"/>
                </a:solidFill>
                <a:latin typeface="HGS創英角ｺﾞｼｯｸUB" pitchFamily="50" charset="-128"/>
                <a:ea typeface="HGS創英角ｺﾞｼｯｸUB" pitchFamily="50" charset="-128"/>
              </a:rPr>
              <a:t>年度の主な施策）</a:t>
            </a:r>
          </a:p>
        </p:txBody>
      </p:sp>
      <p:sp>
        <p:nvSpPr>
          <p:cNvPr id="5" name="Rectangle 25"/>
          <p:cNvSpPr>
            <a:spLocks noChangeArrowheads="1"/>
          </p:cNvSpPr>
          <p:nvPr/>
        </p:nvSpPr>
        <p:spPr bwMode="auto">
          <a:xfrm>
            <a:off x="8121352" y="116632"/>
            <a:ext cx="1371600" cy="395288"/>
          </a:xfrm>
          <a:prstGeom prst="rect">
            <a:avLst/>
          </a:prstGeom>
          <a:solidFill>
            <a:schemeClr val="bg1"/>
          </a:solidFill>
          <a:ln w="6350" algn="ctr">
            <a:solidFill>
              <a:srgbClr val="000000"/>
            </a:solidFill>
            <a:miter lim="800000"/>
            <a:headEnd/>
            <a:tailEnd/>
          </a:ln>
          <a:effectLst/>
        </p:spPr>
        <p:txBody>
          <a:bodyPr wrap="none" lIns="0" tIns="0" rIns="0" bIns="0" anchor="ctr"/>
          <a:lstStyle>
            <a:lvl1pPr algn="l"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algn="l"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algn="l"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algn="l"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algn="l"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1600" b="0" i="0" u="none" strike="noStrike" kern="0" cap="none" spc="0" normalizeH="0" baseline="0" noProof="0" dirty="0" smtClean="0">
                <a:ln>
                  <a:noFill/>
                </a:ln>
                <a:solidFill>
                  <a:srgbClr val="000000"/>
                </a:solidFill>
                <a:effectLst/>
                <a:uLnTx/>
                <a:uFillTx/>
                <a:latin typeface="Arial" charset="0"/>
                <a:ea typeface="ＭＳ ゴシック" pitchFamily="49" charset="-128"/>
              </a:rPr>
              <a:t>資料　</a:t>
            </a:r>
            <a:r>
              <a:rPr lang="ja-JP" altLang="en-US" sz="1600" kern="0" dirty="0">
                <a:solidFill>
                  <a:srgbClr val="000000"/>
                </a:solidFill>
                <a:latin typeface="Arial" charset="0"/>
                <a:ea typeface="ＭＳ ゴシック" pitchFamily="49" charset="-128"/>
              </a:rPr>
              <a:t>６</a:t>
            </a:r>
            <a:endParaRPr kumimoji="1" lang="ja-JP" altLang="en-US" sz="1600" b="0" i="0" u="none" strike="noStrike" kern="0" cap="none" spc="0" normalizeH="0" baseline="0" noProof="0" dirty="0" smtClean="0">
              <a:ln>
                <a:noFill/>
              </a:ln>
              <a:solidFill>
                <a:srgbClr val="000000"/>
              </a:solidFill>
              <a:effectLst/>
              <a:uLnTx/>
              <a:uFillTx/>
              <a:latin typeface="Arial" charset="0"/>
              <a:ea typeface="ＭＳ ゴシック" pitchFamily="49" charset="-128"/>
            </a:endParaRPr>
          </a:p>
        </p:txBody>
      </p:sp>
    </p:spTree>
    <p:extLst>
      <p:ext uri="{BB962C8B-B14F-4D97-AF65-F5344CB8AC3E}">
        <p14:creationId xmlns:p14="http://schemas.microsoft.com/office/powerpoint/2010/main" val="395772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角丸四角形 45"/>
          <p:cNvSpPr/>
          <p:nvPr/>
        </p:nvSpPr>
        <p:spPr>
          <a:xfrm>
            <a:off x="5158751" y="831360"/>
            <a:ext cx="4665560" cy="3938123"/>
          </a:xfrm>
          <a:prstGeom prst="roundRect">
            <a:avLst>
              <a:gd name="adj" fmla="val 1658"/>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ct val="15000"/>
              </a:spcBef>
              <a:defRPr/>
            </a:pPr>
            <a:r>
              <a:rPr lang="en-US" altLang="ja-JP" sz="1600" b="1" dirty="0">
                <a:solidFill>
                  <a:srgbClr val="0000FF"/>
                </a:solidFill>
                <a:latin typeface="ＭＳ Ｐゴシック"/>
              </a:rPr>
              <a:t>【</a:t>
            </a:r>
            <a:r>
              <a:rPr lang="ja-JP" altLang="en-US" sz="1600" b="1" dirty="0">
                <a:solidFill>
                  <a:srgbClr val="0000FF"/>
                </a:solidFill>
                <a:latin typeface="ＭＳ Ｐゴシック"/>
              </a:rPr>
              <a:t>拡</a:t>
            </a:r>
            <a:r>
              <a:rPr lang="en-US" altLang="ja-JP" sz="1600" b="1" dirty="0">
                <a:solidFill>
                  <a:srgbClr val="0000FF"/>
                </a:solidFill>
                <a:latin typeface="ＭＳ Ｐゴシック"/>
              </a:rPr>
              <a:t>】</a:t>
            </a:r>
            <a:r>
              <a:rPr lang="ja-JP" altLang="en-US" sz="1600" b="1" dirty="0">
                <a:solidFill>
                  <a:srgbClr val="0000FF"/>
                </a:solidFill>
                <a:latin typeface="ＭＳ Ｐゴシック"/>
              </a:rPr>
              <a:t>病児保育等支援</a:t>
            </a:r>
            <a:r>
              <a:rPr lang="ja-JP" altLang="en-US" sz="1600" b="1" dirty="0" smtClean="0">
                <a:solidFill>
                  <a:srgbClr val="0000FF"/>
                </a:solidFill>
                <a:latin typeface="ＭＳ Ｐゴシック"/>
              </a:rPr>
              <a:t>事業 </a:t>
            </a:r>
            <a:endParaRPr lang="en-US" altLang="ja-JP" sz="1600" b="1" dirty="0">
              <a:solidFill>
                <a:srgbClr val="0000FF"/>
              </a:solidFill>
              <a:latin typeface="ＭＳ Ｐゴシック"/>
            </a:endParaRPr>
          </a:p>
          <a:p>
            <a:pPr>
              <a:spcBef>
                <a:spcPct val="15000"/>
              </a:spcBef>
              <a:defRPr/>
            </a:pPr>
            <a:r>
              <a:rPr lang="en-US" altLang="ja-JP" sz="1600" b="1" dirty="0">
                <a:solidFill>
                  <a:srgbClr val="FF0000"/>
                </a:solidFill>
                <a:latin typeface="ＭＳ Ｐゴシック"/>
              </a:rPr>
              <a:t>【</a:t>
            </a:r>
            <a:r>
              <a:rPr lang="ja-JP" altLang="en-US" sz="1600" b="1" dirty="0">
                <a:solidFill>
                  <a:srgbClr val="FF0000"/>
                </a:solidFill>
                <a:latin typeface="ＭＳ Ｐゴシック"/>
              </a:rPr>
              <a:t>新</a:t>
            </a:r>
            <a:r>
              <a:rPr lang="en-US" altLang="ja-JP" sz="1600" b="1" dirty="0" smtClean="0">
                <a:solidFill>
                  <a:srgbClr val="FF0000"/>
                </a:solidFill>
                <a:latin typeface="ＭＳ Ｐゴシック"/>
              </a:rPr>
              <a:t>】</a:t>
            </a:r>
            <a:r>
              <a:rPr lang="ja-JP" altLang="en-US" sz="1600" b="1" dirty="0" smtClean="0">
                <a:solidFill>
                  <a:srgbClr val="FF0000"/>
                </a:solidFill>
                <a:latin typeface="ＭＳ Ｐゴシック"/>
              </a:rPr>
              <a:t>病児保育施設整備事業</a:t>
            </a:r>
            <a:endParaRPr lang="en-US" altLang="ja-JP" sz="1600" b="1" dirty="0" smtClean="0">
              <a:solidFill>
                <a:srgbClr val="FF0000"/>
              </a:solidFill>
              <a:latin typeface="ＭＳ Ｐゴシック"/>
            </a:endParaRPr>
          </a:p>
          <a:p>
            <a:pPr>
              <a:spcBef>
                <a:spcPct val="15000"/>
              </a:spcBef>
              <a:defRPr/>
            </a:pPr>
            <a:r>
              <a:rPr lang="en-US" altLang="ja-JP" sz="1600" b="1" dirty="0">
                <a:solidFill>
                  <a:srgbClr val="FF0000"/>
                </a:solidFill>
                <a:latin typeface="ＭＳ Ｐゴシック"/>
              </a:rPr>
              <a:t>【</a:t>
            </a:r>
            <a:r>
              <a:rPr lang="ja-JP" altLang="en-US" sz="1600" b="1" dirty="0">
                <a:solidFill>
                  <a:srgbClr val="FF0000"/>
                </a:solidFill>
                <a:latin typeface="ＭＳ Ｐゴシック"/>
              </a:rPr>
              <a:t>新</a:t>
            </a:r>
            <a:r>
              <a:rPr lang="en-US" altLang="ja-JP" sz="1600" b="1" dirty="0">
                <a:solidFill>
                  <a:srgbClr val="FF0000"/>
                </a:solidFill>
                <a:latin typeface="ＭＳ Ｐゴシック"/>
              </a:rPr>
              <a:t>】</a:t>
            </a:r>
            <a:r>
              <a:rPr lang="ja-JP" altLang="en-US" sz="1600" b="1" dirty="0" smtClean="0">
                <a:solidFill>
                  <a:srgbClr val="FF0000"/>
                </a:solidFill>
                <a:latin typeface="ＭＳ Ｐゴシック"/>
              </a:rPr>
              <a:t>病児保育職員の質の向上研修</a:t>
            </a:r>
            <a:endParaRPr lang="en-US" altLang="ja-JP" sz="1600" b="1" dirty="0">
              <a:solidFill>
                <a:srgbClr val="FF0000"/>
              </a:solidFill>
              <a:latin typeface="ＭＳ Ｐゴシック"/>
            </a:endParaRPr>
          </a:p>
          <a:p>
            <a:pPr>
              <a:spcBef>
                <a:spcPct val="15000"/>
              </a:spcBef>
              <a:defRPr/>
            </a:pPr>
            <a:r>
              <a:rPr lang="ja-JP" altLang="en-US" sz="1600" b="1" dirty="0" smtClean="0">
                <a:solidFill>
                  <a:srgbClr val="0000FF"/>
                </a:solidFill>
                <a:latin typeface="ＭＳ Ｐゴシック"/>
              </a:rPr>
              <a:t>〇年度</a:t>
            </a:r>
            <a:r>
              <a:rPr lang="ja-JP" altLang="en-US" sz="1600" b="1" dirty="0">
                <a:solidFill>
                  <a:srgbClr val="0000FF"/>
                </a:solidFill>
                <a:latin typeface="ＭＳ Ｐゴシック"/>
              </a:rPr>
              <a:t>途中入所等</a:t>
            </a:r>
            <a:r>
              <a:rPr lang="ja-JP" altLang="en-US" sz="1600" b="1" dirty="0" smtClean="0">
                <a:solidFill>
                  <a:srgbClr val="0000FF"/>
                </a:solidFill>
                <a:latin typeface="ＭＳ Ｐゴシック"/>
              </a:rPr>
              <a:t>保育士確保事業</a:t>
            </a:r>
            <a:endParaRPr lang="en-US" altLang="ja-JP" sz="1600" b="1" dirty="0" smtClean="0">
              <a:solidFill>
                <a:srgbClr val="0000FF"/>
              </a:solidFill>
              <a:latin typeface="ＭＳ Ｐゴシック"/>
            </a:endParaRPr>
          </a:p>
          <a:p>
            <a:pPr>
              <a:lnSpc>
                <a:spcPts val="1100"/>
              </a:lnSpc>
              <a:spcBef>
                <a:spcPct val="15000"/>
              </a:spcBef>
              <a:defRPr/>
            </a:pPr>
            <a:r>
              <a:rPr lang="ja-JP" altLang="en-US" sz="1600" b="1" dirty="0" smtClean="0">
                <a:solidFill>
                  <a:srgbClr val="FF0000"/>
                </a:solidFill>
                <a:latin typeface="ＭＳ Ｐゴシック"/>
              </a:rPr>
              <a:t>　</a:t>
            </a:r>
            <a:r>
              <a:rPr lang="ja-JP" altLang="en-US" sz="1300" b="1" dirty="0" smtClean="0">
                <a:solidFill>
                  <a:prstClr val="black"/>
                </a:solidFill>
                <a:latin typeface="ＭＳ Ｐゴシック"/>
              </a:rPr>
              <a:t>年度途中入所児童に備えた保育士の事前雇用を支援</a:t>
            </a:r>
            <a:endParaRPr lang="en-US" altLang="ja-JP" sz="1300" b="1" dirty="0" smtClean="0">
              <a:solidFill>
                <a:prstClr val="black"/>
              </a:solidFill>
              <a:latin typeface="ＭＳ Ｐゴシック"/>
            </a:endParaRPr>
          </a:p>
          <a:p>
            <a:pPr>
              <a:spcBef>
                <a:spcPct val="15000"/>
              </a:spcBef>
              <a:defRPr/>
            </a:pPr>
            <a:r>
              <a:rPr lang="ja-JP" altLang="en-US" sz="1600" b="1" dirty="0" smtClean="0">
                <a:solidFill>
                  <a:srgbClr val="0000FF"/>
                </a:solidFill>
                <a:latin typeface="ＭＳ ゴシック" panose="020B0609070205080204" pitchFamily="49" charset="-128"/>
                <a:ea typeface="ＭＳ ゴシック" panose="020B0609070205080204" pitchFamily="49" charset="-128"/>
              </a:rPr>
              <a:t>〇潜在保育士の復帰支援事業</a:t>
            </a:r>
            <a:r>
              <a:rPr lang="ja-JP" altLang="en-US" sz="1600" b="1" dirty="0">
                <a:solidFill>
                  <a:srgbClr val="0000FF"/>
                </a:solidFill>
                <a:latin typeface="ＭＳ ゴシック" panose="020B0609070205080204" pitchFamily="49" charset="-128"/>
                <a:ea typeface="ＭＳ ゴシック" panose="020B0609070205080204" pitchFamily="49" charset="-128"/>
              </a:rPr>
              <a:t>　</a:t>
            </a:r>
            <a:r>
              <a:rPr lang="ja-JP" altLang="en-US" sz="1600" b="1" dirty="0">
                <a:solidFill>
                  <a:srgbClr val="FF0000"/>
                </a:solidFill>
                <a:latin typeface="ＭＳ ゴシック" panose="020B0609070205080204" pitchFamily="49" charset="-128"/>
                <a:ea typeface="ＭＳ ゴシック" panose="020B0609070205080204" pitchFamily="49" charset="-128"/>
              </a:rPr>
              <a:t>　 　　 </a:t>
            </a:r>
          </a:p>
          <a:p>
            <a:pPr>
              <a:lnSpc>
                <a:spcPts val="1100"/>
              </a:lnSpc>
              <a:spcBef>
                <a:spcPct val="15000"/>
              </a:spcBef>
              <a:defRPr/>
            </a:pPr>
            <a:r>
              <a:rPr lang="ja-JP" altLang="en-US" sz="1600" b="1" dirty="0" smtClean="0">
                <a:solidFill>
                  <a:prstClr val="black"/>
                </a:solidFill>
              </a:rPr>
              <a:t>　</a:t>
            </a:r>
            <a:r>
              <a:rPr lang="ja-JP" altLang="en-US" sz="1300" b="1" dirty="0" smtClean="0">
                <a:solidFill>
                  <a:prstClr val="black"/>
                </a:solidFill>
              </a:rPr>
              <a:t>就職準備金や未就学児がいる場合の保育料等の貸付</a:t>
            </a:r>
            <a:endParaRPr lang="en-US" altLang="ja-JP" sz="1300" b="1" dirty="0" smtClean="0">
              <a:solidFill>
                <a:prstClr val="black"/>
              </a:solidFill>
            </a:endParaRPr>
          </a:p>
          <a:p>
            <a:pPr>
              <a:lnSpc>
                <a:spcPts val="1200"/>
              </a:lnSpc>
              <a:spcBef>
                <a:spcPct val="15000"/>
              </a:spcBef>
              <a:defRPr/>
            </a:pPr>
            <a:r>
              <a:rPr lang="ja-JP" altLang="en-US" sz="1300" b="1" dirty="0">
                <a:solidFill>
                  <a:prstClr val="black"/>
                </a:solidFill>
              </a:rPr>
              <a:t>　</a:t>
            </a:r>
            <a:r>
              <a:rPr lang="ja-JP" altLang="en-US" sz="1300" b="1" dirty="0" smtClean="0">
                <a:solidFill>
                  <a:prstClr val="black"/>
                </a:solidFill>
              </a:rPr>
              <a:t>　</a:t>
            </a:r>
            <a:r>
              <a:rPr lang="en-US" altLang="ja-JP" sz="1100" b="1" dirty="0" smtClean="0">
                <a:solidFill>
                  <a:prstClr val="black"/>
                </a:solidFill>
              </a:rPr>
              <a:t>※</a:t>
            </a:r>
            <a:r>
              <a:rPr lang="ja-JP" altLang="en-US" sz="1100" b="1" dirty="0" smtClean="0">
                <a:solidFill>
                  <a:prstClr val="black"/>
                </a:solidFill>
              </a:rPr>
              <a:t>一定期間勤務すれば返済免除</a:t>
            </a:r>
            <a:endParaRPr lang="en-US" altLang="ja-JP" sz="1100" b="1" dirty="0" smtClean="0">
              <a:solidFill>
                <a:prstClr val="black"/>
              </a:solidFill>
            </a:endParaRPr>
          </a:p>
          <a:p>
            <a:pPr>
              <a:lnSpc>
                <a:spcPts val="1200"/>
              </a:lnSpc>
              <a:spcBef>
                <a:spcPct val="15000"/>
              </a:spcBef>
              <a:defRPr/>
            </a:pPr>
            <a:endParaRPr lang="en-US" altLang="ja-JP" sz="1300" b="1" dirty="0" smtClean="0">
              <a:solidFill>
                <a:prstClr val="black"/>
              </a:solidFill>
            </a:endParaRPr>
          </a:p>
          <a:p>
            <a:pPr>
              <a:lnSpc>
                <a:spcPct val="150000"/>
              </a:lnSpc>
            </a:pPr>
            <a:r>
              <a:rPr lang="en-US" altLang="ja-JP" sz="1600" b="1" dirty="0" smtClean="0">
                <a:solidFill>
                  <a:srgbClr val="0000FF"/>
                </a:solidFill>
                <a:latin typeface="ＭＳ Ｐゴシック"/>
              </a:rPr>
              <a:t>【</a:t>
            </a:r>
            <a:r>
              <a:rPr lang="ja-JP" altLang="en-US" sz="1600" b="1" dirty="0">
                <a:solidFill>
                  <a:srgbClr val="0000FF"/>
                </a:solidFill>
                <a:latin typeface="ＭＳ Ｐゴシック"/>
              </a:rPr>
              <a:t>拡</a:t>
            </a:r>
            <a:r>
              <a:rPr lang="en-US" altLang="ja-JP" sz="1600" b="1" dirty="0">
                <a:solidFill>
                  <a:srgbClr val="0000FF"/>
                </a:solidFill>
                <a:latin typeface="ＭＳ Ｐゴシック"/>
              </a:rPr>
              <a:t>】</a:t>
            </a:r>
            <a:r>
              <a:rPr lang="ja-JP" altLang="en-US" sz="1600" b="1" dirty="0">
                <a:solidFill>
                  <a:srgbClr val="0000FF"/>
                </a:solidFill>
                <a:latin typeface="ＭＳ Ｐゴシック"/>
              </a:rPr>
              <a:t>放課後児童クラブ事業 </a:t>
            </a:r>
            <a:endParaRPr lang="en-US" altLang="ja-JP" sz="1600" b="1" dirty="0" smtClean="0">
              <a:solidFill>
                <a:srgbClr val="0000FF"/>
              </a:solidFill>
              <a:latin typeface="ＭＳ Ｐゴシック"/>
            </a:endParaRPr>
          </a:p>
          <a:p>
            <a:pPr>
              <a:lnSpc>
                <a:spcPts val="1200"/>
              </a:lnSpc>
            </a:pPr>
            <a:r>
              <a:rPr lang="ja-JP" altLang="en-US" sz="1300" b="1" dirty="0" smtClean="0">
                <a:solidFill>
                  <a:prstClr val="black"/>
                </a:solidFill>
              </a:rPr>
              <a:t>　クラブの運営や</a:t>
            </a:r>
            <a:r>
              <a:rPr lang="en-US" altLang="ja-JP" sz="1300" b="1" dirty="0" smtClean="0">
                <a:solidFill>
                  <a:prstClr val="black"/>
                </a:solidFill>
              </a:rPr>
              <a:t>18</a:t>
            </a:r>
            <a:r>
              <a:rPr lang="ja-JP" altLang="en-US" sz="1300" b="1" dirty="0" smtClean="0">
                <a:solidFill>
                  <a:prstClr val="black"/>
                </a:solidFill>
              </a:rPr>
              <a:t>時以降の開所等を支援</a:t>
            </a:r>
            <a:endParaRPr lang="en-US" altLang="ja-JP" sz="1300" b="1" dirty="0" smtClean="0">
              <a:solidFill>
                <a:prstClr val="black"/>
              </a:solidFill>
            </a:endParaRPr>
          </a:p>
          <a:p>
            <a:endParaRPr lang="en-US" altLang="ja-JP" sz="900" b="1" dirty="0" smtClean="0">
              <a:solidFill>
                <a:prstClr val="black"/>
              </a:solidFill>
            </a:endParaRPr>
          </a:p>
          <a:p>
            <a:pPr>
              <a:lnSpc>
                <a:spcPts val="1600"/>
              </a:lnSpc>
            </a:pPr>
            <a:r>
              <a:rPr lang="ja-JP" altLang="en-US" sz="1600" b="1" dirty="0" smtClean="0">
                <a:solidFill>
                  <a:srgbClr val="0000FF"/>
                </a:solidFill>
                <a:latin typeface="ＭＳ Ｐゴシック"/>
              </a:rPr>
              <a:t>〇放課後</a:t>
            </a:r>
            <a:r>
              <a:rPr lang="ja-JP" altLang="en-US" sz="1600" b="1" dirty="0">
                <a:solidFill>
                  <a:srgbClr val="0000FF"/>
                </a:solidFill>
                <a:latin typeface="ＭＳ Ｐゴシック"/>
              </a:rPr>
              <a:t>児童支援員等処遇改善事業 </a:t>
            </a:r>
            <a:endParaRPr lang="en-US" altLang="ja-JP" sz="1400" b="1" dirty="0">
              <a:solidFill>
                <a:srgbClr val="0000FF"/>
              </a:solidFill>
              <a:latin typeface="ＭＳ Ｐゴシック"/>
            </a:endParaRPr>
          </a:p>
          <a:p>
            <a:r>
              <a:rPr lang="ja-JP" altLang="en-US" sz="1400" b="1" dirty="0" smtClean="0">
                <a:solidFill>
                  <a:prstClr val="black"/>
                </a:solidFill>
              </a:rPr>
              <a:t>　</a:t>
            </a:r>
            <a:r>
              <a:rPr lang="en-US" altLang="ja-JP" sz="1300" b="1" dirty="0" smtClean="0">
                <a:solidFill>
                  <a:prstClr val="black"/>
                </a:solidFill>
              </a:rPr>
              <a:t>18</a:t>
            </a:r>
            <a:r>
              <a:rPr lang="ja-JP" altLang="en-US" sz="1300" b="1" dirty="0">
                <a:solidFill>
                  <a:prstClr val="black"/>
                </a:solidFill>
              </a:rPr>
              <a:t>時</a:t>
            </a:r>
            <a:r>
              <a:rPr lang="en-US" altLang="ja-JP" sz="1300" b="1" dirty="0">
                <a:solidFill>
                  <a:prstClr val="black"/>
                </a:solidFill>
              </a:rPr>
              <a:t>30</a:t>
            </a:r>
            <a:r>
              <a:rPr lang="ja-JP" altLang="en-US" sz="1300" b="1" dirty="0">
                <a:solidFill>
                  <a:prstClr val="black"/>
                </a:solidFill>
              </a:rPr>
              <a:t>分を超えて開所する</a:t>
            </a:r>
            <a:r>
              <a:rPr lang="ja-JP" altLang="en-US" sz="1300" b="1" dirty="0" smtClean="0">
                <a:solidFill>
                  <a:prstClr val="black"/>
                </a:solidFill>
              </a:rPr>
              <a:t>クラブの職員</a:t>
            </a:r>
            <a:r>
              <a:rPr lang="ja-JP" altLang="en-US" sz="1300" b="1" dirty="0">
                <a:solidFill>
                  <a:prstClr val="black"/>
                </a:solidFill>
              </a:rPr>
              <a:t>の処遇</a:t>
            </a:r>
            <a:r>
              <a:rPr lang="ja-JP" altLang="en-US" sz="1300" b="1" dirty="0" smtClean="0">
                <a:solidFill>
                  <a:prstClr val="black"/>
                </a:solidFill>
              </a:rPr>
              <a:t>改善</a:t>
            </a:r>
            <a:endParaRPr lang="en-US" altLang="ja-JP" sz="1300" b="1" dirty="0">
              <a:solidFill>
                <a:prstClr val="black"/>
              </a:solidFill>
            </a:endParaRPr>
          </a:p>
          <a:p>
            <a:pPr>
              <a:lnSpc>
                <a:spcPts val="1100"/>
              </a:lnSpc>
            </a:pPr>
            <a:endParaRPr lang="en-US" altLang="ja-JP" sz="700" b="1" dirty="0" smtClean="0">
              <a:solidFill>
                <a:prstClr val="black"/>
              </a:solidFill>
            </a:endParaRPr>
          </a:p>
          <a:p>
            <a:pPr>
              <a:lnSpc>
                <a:spcPts val="1600"/>
              </a:lnSpc>
            </a:pPr>
            <a:r>
              <a:rPr lang="en-US" altLang="ja-JP" sz="1600" b="1" dirty="0">
                <a:solidFill>
                  <a:srgbClr val="0000FF"/>
                </a:solidFill>
                <a:latin typeface="ＭＳ Ｐゴシック"/>
              </a:rPr>
              <a:t>【</a:t>
            </a:r>
            <a:r>
              <a:rPr lang="ja-JP" altLang="en-US" sz="1600" b="1" dirty="0">
                <a:solidFill>
                  <a:srgbClr val="0000FF"/>
                </a:solidFill>
                <a:latin typeface="ＭＳ Ｐゴシック"/>
              </a:rPr>
              <a:t>拡</a:t>
            </a:r>
            <a:r>
              <a:rPr lang="en-US" altLang="ja-JP" sz="1600" b="1" dirty="0" smtClean="0">
                <a:solidFill>
                  <a:srgbClr val="0000FF"/>
                </a:solidFill>
                <a:latin typeface="ＭＳ Ｐゴシック"/>
              </a:rPr>
              <a:t>】</a:t>
            </a:r>
            <a:r>
              <a:rPr lang="ja-JP" altLang="en-US" sz="1600" b="1" dirty="0" smtClean="0">
                <a:solidFill>
                  <a:srgbClr val="0000FF"/>
                </a:solidFill>
                <a:latin typeface="ＭＳ Ｐゴシック"/>
              </a:rPr>
              <a:t>放課後児童クラブ支援職員ﾏｯﾁﾝｸﾞ推進事業 </a:t>
            </a:r>
            <a:endParaRPr lang="en-US" altLang="ja-JP" sz="1600" b="1" dirty="0">
              <a:solidFill>
                <a:srgbClr val="0000FF"/>
              </a:solidFill>
              <a:latin typeface="ＭＳ Ｐゴシック"/>
            </a:endParaRPr>
          </a:p>
          <a:p>
            <a:r>
              <a:rPr lang="ja-JP" altLang="en-US" sz="1200" b="1" dirty="0" smtClean="0">
                <a:solidFill>
                  <a:prstClr val="black"/>
                </a:solidFill>
              </a:rPr>
              <a:t>　 学生・教員ＯＢを対象とした出前講座を開催し、放課後児童クラブへのボランティア参加を促進</a:t>
            </a:r>
            <a:endParaRPr lang="en-US" altLang="ja-JP" sz="1200" b="1" dirty="0">
              <a:solidFill>
                <a:prstClr val="black"/>
              </a:solidFill>
            </a:endParaRPr>
          </a:p>
          <a:p>
            <a:r>
              <a:rPr lang="ja-JP" altLang="en-US" sz="1200" b="1" dirty="0" smtClean="0">
                <a:solidFill>
                  <a:schemeClr val="tx1"/>
                </a:solidFill>
                <a:latin typeface="ＭＳ Ｐゴシック"/>
              </a:rPr>
              <a:t> </a:t>
            </a:r>
            <a:endParaRPr lang="en-US" altLang="ja-JP" sz="1200" b="1" dirty="0">
              <a:solidFill>
                <a:schemeClr val="tx1"/>
              </a:solidFill>
              <a:latin typeface="ＭＳ Ｐゴシック"/>
            </a:endParaRPr>
          </a:p>
          <a:p>
            <a:endParaRPr lang="ja-JP" altLang="en-US" sz="1400" b="1" dirty="0">
              <a:solidFill>
                <a:prstClr val="black"/>
              </a:solidFill>
              <a:latin typeface="ＭＳ Ｐゴシック"/>
            </a:endParaRPr>
          </a:p>
          <a:p>
            <a:endParaRPr lang="en-US" altLang="ja-JP" sz="1200" b="1" dirty="0">
              <a:solidFill>
                <a:prstClr val="black"/>
              </a:solidFill>
              <a:latin typeface="ＭＳ Ｐゴシック"/>
            </a:endParaRPr>
          </a:p>
          <a:p>
            <a:endParaRPr lang="ja-JP" altLang="en-US" sz="1600" b="1" dirty="0">
              <a:solidFill>
                <a:srgbClr val="0000FF"/>
              </a:solidFill>
              <a:latin typeface="ＭＳ Ｐゴシック"/>
            </a:endParaRPr>
          </a:p>
          <a:p>
            <a:endParaRPr lang="ja-JP" altLang="en-US" sz="1600" b="1" dirty="0">
              <a:solidFill>
                <a:prstClr val="black"/>
              </a:solidFill>
              <a:latin typeface="ＭＳ Ｐゴシック"/>
            </a:endParaRPr>
          </a:p>
          <a:p>
            <a:endParaRPr lang="ja-JP" altLang="en-US" sz="1400" b="1" dirty="0">
              <a:solidFill>
                <a:prstClr val="black"/>
              </a:solidFill>
              <a:latin typeface="ＭＳ Ｐゴシック"/>
            </a:endParaRPr>
          </a:p>
          <a:p>
            <a:pPr>
              <a:lnSpc>
                <a:spcPts val="1600"/>
              </a:lnSpc>
              <a:spcBef>
                <a:spcPct val="15000"/>
              </a:spcBef>
              <a:defRPr/>
            </a:pPr>
            <a:endParaRPr lang="ja-JP" altLang="en-US" sz="1400" b="1" dirty="0">
              <a:solidFill>
                <a:prstClr val="black"/>
              </a:solidFill>
              <a:latin typeface="ＭＳ Ｐゴシック"/>
            </a:endParaRPr>
          </a:p>
          <a:p>
            <a:pPr>
              <a:lnSpc>
                <a:spcPts val="1600"/>
              </a:lnSpc>
              <a:spcBef>
                <a:spcPct val="15000"/>
              </a:spcBef>
              <a:defRPr/>
            </a:pPr>
            <a:endParaRPr lang="ja-JP" altLang="en-US" sz="1600" b="1" dirty="0">
              <a:solidFill>
                <a:srgbClr val="FF0000"/>
              </a:solidFill>
              <a:latin typeface="ＭＳ ゴシック" panose="020B0609070205080204" pitchFamily="49" charset="-128"/>
              <a:ea typeface="ＭＳ ゴシック" panose="020B0609070205080204" pitchFamily="49" charset="-128"/>
            </a:endParaRPr>
          </a:p>
          <a:p>
            <a:pPr>
              <a:lnSpc>
                <a:spcPts val="1800"/>
              </a:lnSpc>
              <a:spcBef>
                <a:spcPct val="15000"/>
              </a:spcBef>
              <a:defRPr/>
            </a:pPr>
            <a:endParaRPr lang="en-US" altLang="ja-JP" sz="1600" b="1" dirty="0" smtClean="0">
              <a:solidFill>
                <a:srgbClr val="FF0000"/>
              </a:solidFill>
              <a:latin typeface="ＭＳ Ｐゴシック"/>
            </a:endParaRPr>
          </a:p>
          <a:p>
            <a:pPr>
              <a:lnSpc>
                <a:spcPts val="1800"/>
              </a:lnSpc>
              <a:spcBef>
                <a:spcPct val="15000"/>
              </a:spcBef>
              <a:defRPr/>
            </a:pPr>
            <a:endParaRPr lang="en-US" altLang="ja-JP" b="1" dirty="0">
              <a:solidFill>
                <a:srgbClr val="FF0000"/>
              </a:solidFill>
              <a:latin typeface="ＭＳ Ｐゴシック"/>
            </a:endParaRPr>
          </a:p>
          <a:p>
            <a:pPr>
              <a:lnSpc>
                <a:spcPts val="1800"/>
              </a:lnSpc>
              <a:spcBef>
                <a:spcPct val="15000"/>
              </a:spcBef>
              <a:defRPr/>
            </a:pPr>
            <a:endParaRPr lang="en-US" altLang="ja-JP" b="1" dirty="0" smtClean="0">
              <a:solidFill>
                <a:srgbClr val="FF0000"/>
              </a:solidFill>
              <a:latin typeface="ＭＳ Ｐゴシック"/>
            </a:endParaRPr>
          </a:p>
          <a:p>
            <a:pPr>
              <a:lnSpc>
                <a:spcPts val="1800"/>
              </a:lnSpc>
              <a:spcBef>
                <a:spcPct val="15000"/>
              </a:spcBef>
              <a:defRPr/>
            </a:pPr>
            <a:endParaRPr lang="en-US" altLang="ja-JP" b="1" dirty="0">
              <a:solidFill>
                <a:srgbClr val="FF0000"/>
              </a:solidFill>
              <a:latin typeface="ＭＳ Ｐゴシック"/>
            </a:endParaRPr>
          </a:p>
          <a:p>
            <a:pPr>
              <a:lnSpc>
                <a:spcPts val="1800"/>
              </a:lnSpc>
              <a:spcBef>
                <a:spcPct val="15000"/>
              </a:spcBef>
              <a:defRPr/>
            </a:pPr>
            <a:endParaRPr lang="en-US" altLang="ja-JP" b="1" dirty="0" smtClean="0">
              <a:solidFill>
                <a:srgbClr val="FF0000"/>
              </a:solidFill>
              <a:latin typeface="ＭＳ Ｐゴシック"/>
            </a:endParaRPr>
          </a:p>
          <a:p>
            <a:pPr>
              <a:lnSpc>
                <a:spcPts val="1800"/>
              </a:lnSpc>
              <a:spcBef>
                <a:spcPct val="15000"/>
              </a:spcBef>
              <a:defRPr/>
            </a:pPr>
            <a:endParaRPr lang="en-US" altLang="ja-JP" b="1" dirty="0">
              <a:solidFill>
                <a:srgbClr val="FF0000"/>
              </a:solidFill>
              <a:latin typeface="ＭＳ Ｐゴシック"/>
            </a:endParaRPr>
          </a:p>
          <a:p>
            <a:pPr>
              <a:lnSpc>
                <a:spcPts val="1800"/>
              </a:lnSpc>
              <a:spcBef>
                <a:spcPct val="15000"/>
              </a:spcBef>
              <a:defRPr/>
            </a:pPr>
            <a:endParaRPr lang="en-US" altLang="ja-JP" b="1" dirty="0" smtClean="0">
              <a:solidFill>
                <a:srgbClr val="FF0000"/>
              </a:solidFill>
              <a:latin typeface="ＭＳ Ｐゴシック"/>
            </a:endParaRPr>
          </a:p>
          <a:p>
            <a:r>
              <a:rPr lang="ja-JP" altLang="en-US" dirty="0" smtClean="0">
                <a:solidFill>
                  <a:prstClr val="white"/>
                </a:solidFill>
              </a:rPr>
              <a:t>する</a:t>
            </a:r>
            <a:r>
              <a:rPr lang="ja-JP" altLang="en-US" dirty="0">
                <a:solidFill>
                  <a:prstClr val="white"/>
                </a:solidFill>
              </a:rPr>
              <a:t>。</a:t>
            </a:r>
          </a:p>
        </p:txBody>
      </p:sp>
      <p:sp>
        <p:nvSpPr>
          <p:cNvPr id="65" name="AutoShape 3"/>
          <p:cNvSpPr>
            <a:spLocks noChangeArrowheads="1"/>
          </p:cNvSpPr>
          <p:nvPr/>
        </p:nvSpPr>
        <p:spPr bwMode="auto">
          <a:xfrm>
            <a:off x="167141" y="789479"/>
            <a:ext cx="4862059" cy="3971798"/>
          </a:xfrm>
          <a:prstGeom prst="roundRect">
            <a:avLst>
              <a:gd name="adj" fmla="val 950"/>
            </a:avLst>
          </a:prstGeom>
          <a:solidFill>
            <a:schemeClr val="bg1"/>
          </a:solidFill>
          <a:ln w="25400">
            <a:solidFill>
              <a:schemeClr val="accent1">
                <a:lumMod val="75000"/>
              </a:schemeClr>
            </a:solidFill>
            <a:round/>
            <a:headEnd/>
            <a:tailEnd/>
          </a:ln>
        </p:spPr>
        <p:txBody>
          <a:bodyPr wrap="none" lIns="99586" tIns="49796" rIns="0" bIns="49796"/>
          <a:lstStyle>
            <a:lvl1pPr marL="500063" indent="-500063" defTabSz="1001713">
              <a:spcBef>
                <a:spcPct val="20000"/>
              </a:spcBef>
              <a:buChar char="•"/>
              <a:defRPr kumimoji="1" sz="3200">
                <a:solidFill>
                  <a:schemeClr val="tx1"/>
                </a:solidFill>
                <a:latin typeface="Times New Roman" pitchFamily="18" charset="0"/>
                <a:ea typeface="ＭＳ Ｐゴシック" pitchFamily="50" charset="-128"/>
              </a:defRPr>
            </a:lvl1pPr>
            <a:lvl2pPr marL="742950" indent="-285750" defTabSz="1001713">
              <a:spcBef>
                <a:spcPct val="20000"/>
              </a:spcBef>
              <a:buChar char="–"/>
              <a:defRPr kumimoji="1" sz="2800">
                <a:solidFill>
                  <a:schemeClr val="tx1"/>
                </a:solidFill>
                <a:latin typeface="Times New Roman" pitchFamily="18" charset="0"/>
                <a:ea typeface="ＭＳ Ｐゴシック" pitchFamily="50" charset="-128"/>
              </a:defRPr>
            </a:lvl2pPr>
            <a:lvl3pPr marL="1143000" indent="-228600" defTabSz="1001713">
              <a:spcBef>
                <a:spcPct val="20000"/>
              </a:spcBef>
              <a:buChar char="•"/>
              <a:defRPr kumimoji="1" sz="2400">
                <a:solidFill>
                  <a:schemeClr val="tx1"/>
                </a:solidFill>
                <a:latin typeface="Times New Roman" pitchFamily="18" charset="0"/>
                <a:ea typeface="ＭＳ Ｐゴシック" pitchFamily="50" charset="-128"/>
              </a:defRPr>
            </a:lvl3pPr>
            <a:lvl4pPr marL="1600200" indent="-228600" defTabSz="1001713">
              <a:spcBef>
                <a:spcPct val="20000"/>
              </a:spcBef>
              <a:buChar char="–"/>
              <a:defRPr kumimoji="1" sz="2000">
                <a:solidFill>
                  <a:schemeClr val="tx1"/>
                </a:solidFill>
                <a:latin typeface="Times New Roman" pitchFamily="18" charset="0"/>
                <a:ea typeface="ＭＳ Ｐゴシック" pitchFamily="50" charset="-128"/>
              </a:defRPr>
            </a:lvl4pPr>
            <a:lvl5pPr marL="2057400" indent="-228600" defTabSz="1001713">
              <a:spcBef>
                <a:spcPct val="20000"/>
              </a:spcBef>
              <a:buChar char="»"/>
              <a:defRPr kumimoji="1" sz="2000">
                <a:solidFill>
                  <a:schemeClr val="tx1"/>
                </a:solidFill>
                <a:latin typeface="Times New Roman" pitchFamily="18" charset="0"/>
                <a:ea typeface="ＭＳ Ｐゴシック" pitchFamily="50" charset="-128"/>
              </a:defRPr>
            </a:lvl5pPr>
            <a:lvl6pPr marL="2514600" indent="-228600" defTabSz="1001713"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defTabSz="1001713"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defTabSz="1001713"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defTabSz="1001713"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nSpc>
                <a:spcPts val="900"/>
              </a:lnSpc>
              <a:spcBef>
                <a:spcPct val="0"/>
              </a:spcBef>
              <a:buFontTx/>
              <a:buNone/>
              <a:defRPr/>
            </a:pPr>
            <a:endParaRPr lang="en-US" altLang="ja-JP" sz="1050" b="1" dirty="0" smtClean="0">
              <a:solidFill>
                <a:prstClr val="black"/>
              </a:solidFill>
              <a:latin typeface="ＭＳ Ｐゴシック" pitchFamily="50" charset="-128"/>
            </a:endParaRPr>
          </a:p>
          <a:p>
            <a:pPr>
              <a:lnSpc>
                <a:spcPts val="1000"/>
              </a:lnSpc>
              <a:spcBef>
                <a:spcPct val="0"/>
              </a:spcBef>
              <a:buFontTx/>
              <a:buNone/>
              <a:defRPr/>
            </a:pPr>
            <a:endParaRPr lang="en-US" altLang="ja-JP" sz="1595" b="1" dirty="0" smtClean="0">
              <a:solidFill>
                <a:prstClr val="black"/>
              </a:solidFill>
              <a:latin typeface="ＭＳ Ｐゴシック" pitchFamily="50" charset="-128"/>
            </a:endParaRPr>
          </a:p>
          <a:p>
            <a:pPr>
              <a:lnSpc>
                <a:spcPts val="1000"/>
              </a:lnSpc>
              <a:spcBef>
                <a:spcPct val="0"/>
              </a:spcBef>
              <a:buFontTx/>
              <a:buNone/>
              <a:defRPr/>
            </a:pPr>
            <a:r>
              <a:rPr lang="ja-JP" altLang="en-US" sz="1595" b="1" u="sng" dirty="0" smtClean="0">
                <a:solidFill>
                  <a:prstClr val="black"/>
                </a:solidFill>
                <a:latin typeface="ＭＳ Ｐゴシック" pitchFamily="50" charset="-128"/>
              </a:rPr>
              <a:t>○特別</a:t>
            </a:r>
            <a:r>
              <a:rPr lang="ja-JP" altLang="en-US" sz="1595" b="1" u="sng" dirty="0">
                <a:solidFill>
                  <a:prstClr val="black"/>
                </a:solidFill>
                <a:latin typeface="ＭＳ Ｐゴシック" pitchFamily="50" charset="-128"/>
              </a:rPr>
              <a:t>保育事業</a:t>
            </a:r>
            <a:endParaRPr lang="en-US" altLang="ja-JP" sz="1595" b="1" u="sng" dirty="0">
              <a:solidFill>
                <a:prstClr val="black"/>
              </a:solidFill>
              <a:latin typeface="ＭＳ Ｐゴシック" pitchFamily="50" charset="-128"/>
            </a:endParaRPr>
          </a:p>
          <a:p>
            <a:pPr>
              <a:lnSpc>
                <a:spcPts val="2291"/>
              </a:lnSpc>
              <a:spcBef>
                <a:spcPct val="0"/>
              </a:spcBef>
              <a:buFontTx/>
              <a:buNone/>
              <a:defRPr/>
            </a:pPr>
            <a:endParaRPr lang="en-US" altLang="ja-JP" sz="1595" dirty="0">
              <a:solidFill>
                <a:srgbClr val="0000CC"/>
              </a:solidFill>
              <a:latin typeface="ＭＳ Ｐゴシック" pitchFamily="50" charset="-128"/>
            </a:endParaRPr>
          </a:p>
          <a:p>
            <a:pPr>
              <a:lnSpc>
                <a:spcPts val="2291"/>
              </a:lnSpc>
              <a:spcBef>
                <a:spcPct val="0"/>
              </a:spcBef>
              <a:buFontTx/>
              <a:buNone/>
              <a:defRPr/>
            </a:pPr>
            <a:endParaRPr lang="en-US" altLang="ja-JP" sz="1595" dirty="0">
              <a:solidFill>
                <a:srgbClr val="0000CC"/>
              </a:solidFill>
              <a:latin typeface="ＭＳ Ｐゴシック" pitchFamily="50" charset="-128"/>
            </a:endParaRPr>
          </a:p>
          <a:p>
            <a:pPr marL="0" indent="0">
              <a:lnSpc>
                <a:spcPts val="700"/>
              </a:lnSpc>
              <a:spcBef>
                <a:spcPct val="15000"/>
              </a:spcBef>
              <a:buFontTx/>
              <a:buNone/>
              <a:defRPr/>
            </a:pPr>
            <a:endParaRPr lang="en-US" altLang="ja-JP" sz="1595" dirty="0" smtClean="0">
              <a:solidFill>
                <a:srgbClr val="0000CC"/>
              </a:solidFill>
              <a:latin typeface="ＭＳ Ｐゴシック" pitchFamily="50" charset="-128"/>
            </a:endParaRPr>
          </a:p>
          <a:p>
            <a:pPr marL="0" indent="0">
              <a:lnSpc>
                <a:spcPts val="700"/>
              </a:lnSpc>
              <a:spcBef>
                <a:spcPct val="15000"/>
              </a:spcBef>
              <a:buFontTx/>
              <a:buNone/>
              <a:defRPr/>
            </a:pPr>
            <a:endParaRPr lang="en-US" altLang="ja-JP" sz="1595" b="1" dirty="0">
              <a:solidFill>
                <a:srgbClr val="0000CC"/>
              </a:solidFill>
              <a:latin typeface="ＭＳ Ｐゴシック" pitchFamily="50" charset="-128"/>
              <a:ea typeface="HGP創英角ｺﾞｼｯｸUB" panose="020B0900000000000000" pitchFamily="50" charset="-128"/>
            </a:endParaRPr>
          </a:p>
          <a:p>
            <a:pPr>
              <a:lnSpc>
                <a:spcPts val="2291"/>
              </a:lnSpc>
              <a:spcBef>
                <a:spcPct val="0"/>
              </a:spcBef>
              <a:buFontTx/>
              <a:buNone/>
              <a:defRPr/>
            </a:pPr>
            <a:endParaRPr lang="en-US" altLang="ja-JP" sz="1595" b="1" dirty="0" smtClean="0">
              <a:solidFill>
                <a:srgbClr val="0000CC"/>
              </a:solidFill>
              <a:latin typeface="ＭＳ Ｐゴシック" pitchFamily="50" charset="-128"/>
            </a:endParaRPr>
          </a:p>
          <a:p>
            <a:pPr>
              <a:lnSpc>
                <a:spcPts val="2291"/>
              </a:lnSpc>
              <a:spcBef>
                <a:spcPct val="0"/>
              </a:spcBef>
              <a:buFontTx/>
              <a:buNone/>
              <a:defRPr/>
            </a:pPr>
            <a:endParaRPr lang="en-US" altLang="ja-JP" sz="1595" b="1" dirty="0" smtClean="0">
              <a:solidFill>
                <a:srgbClr val="0000CC"/>
              </a:solidFill>
              <a:latin typeface="ＭＳ Ｐゴシック" pitchFamily="50" charset="-128"/>
            </a:endParaRPr>
          </a:p>
          <a:p>
            <a:pPr>
              <a:lnSpc>
                <a:spcPts val="2291"/>
              </a:lnSpc>
              <a:spcBef>
                <a:spcPct val="0"/>
              </a:spcBef>
              <a:buFontTx/>
              <a:buNone/>
              <a:defRPr/>
            </a:pPr>
            <a:endParaRPr lang="en-US" altLang="ja-JP" sz="1595" b="1" u="sng" dirty="0" smtClean="0">
              <a:solidFill>
                <a:prstClr val="black"/>
              </a:solidFill>
              <a:latin typeface="ＭＳ Ｐゴシック" pitchFamily="50" charset="-128"/>
            </a:endParaRPr>
          </a:p>
          <a:p>
            <a:pPr>
              <a:lnSpc>
                <a:spcPts val="2291"/>
              </a:lnSpc>
              <a:spcBef>
                <a:spcPct val="0"/>
              </a:spcBef>
              <a:buFontTx/>
              <a:buNone/>
              <a:defRPr/>
            </a:pPr>
            <a:r>
              <a:rPr lang="ja-JP" altLang="en-US" sz="1595" b="1" u="sng" dirty="0" smtClean="0">
                <a:solidFill>
                  <a:prstClr val="black"/>
                </a:solidFill>
                <a:latin typeface="ＭＳ Ｐゴシック" pitchFamily="50" charset="-128"/>
              </a:rPr>
              <a:t>○放課後</a:t>
            </a:r>
            <a:r>
              <a:rPr lang="ja-JP" altLang="en-US" sz="1595" b="1" u="sng" dirty="0">
                <a:solidFill>
                  <a:prstClr val="black"/>
                </a:solidFill>
                <a:latin typeface="ＭＳ Ｐゴシック" pitchFamily="50" charset="-128"/>
              </a:rPr>
              <a:t>児童</a:t>
            </a:r>
            <a:r>
              <a:rPr lang="ja-JP" altLang="en-US" sz="1595" b="1" u="sng" dirty="0" smtClean="0">
                <a:solidFill>
                  <a:prstClr val="black"/>
                </a:solidFill>
                <a:latin typeface="ＭＳ Ｐゴシック" pitchFamily="50" charset="-128"/>
              </a:rPr>
              <a:t>クラブ</a:t>
            </a:r>
            <a:endParaRPr lang="en-US" altLang="ja-JP" sz="1595" b="1" dirty="0" smtClean="0">
              <a:solidFill>
                <a:srgbClr val="0000CC"/>
              </a:solidFill>
              <a:latin typeface="ＭＳ Ｐゴシック" pitchFamily="50" charset="-128"/>
            </a:endParaRPr>
          </a:p>
          <a:p>
            <a:pPr>
              <a:spcBef>
                <a:spcPct val="0"/>
              </a:spcBef>
              <a:buFontTx/>
              <a:buNone/>
              <a:defRPr/>
            </a:pPr>
            <a:endParaRPr lang="en-US" altLang="ja-JP" sz="1595" dirty="0">
              <a:solidFill>
                <a:srgbClr val="0000CC"/>
              </a:solidFill>
              <a:latin typeface="ＭＳ Ｐゴシック" pitchFamily="50" charset="-128"/>
            </a:endParaRPr>
          </a:p>
          <a:p>
            <a:pPr>
              <a:lnSpc>
                <a:spcPts val="1700"/>
              </a:lnSpc>
              <a:spcBef>
                <a:spcPct val="0"/>
              </a:spcBef>
              <a:buFontTx/>
              <a:buNone/>
              <a:defRPr/>
            </a:pPr>
            <a:endParaRPr lang="en-US" altLang="ja-JP" sz="1595" b="1" dirty="0">
              <a:solidFill>
                <a:srgbClr val="0000CC"/>
              </a:solidFill>
              <a:latin typeface="ＭＳ Ｐゴシック" pitchFamily="50" charset="-128"/>
            </a:endParaRPr>
          </a:p>
          <a:p>
            <a:pPr marL="0" indent="0" defTabSz="914400">
              <a:lnSpc>
                <a:spcPts val="1700"/>
              </a:lnSpc>
              <a:spcBef>
                <a:spcPct val="0"/>
              </a:spcBef>
              <a:buFontTx/>
              <a:buNone/>
              <a:defRPr/>
            </a:pPr>
            <a:r>
              <a:rPr lang="ja-JP" altLang="en-US" sz="1200" dirty="0" smtClean="0">
                <a:solidFill>
                  <a:srgbClr val="000000"/>
                </a:solidFill>
                <a:latin typeface="ＭＳ Ｐゴシック"/>
                <a:ea typeface="ＭＳ Ｐゴシック"/>
              </a:rPr>
              <a:t>　　　　</a:t>
            </a:r>
            <a:endParaRPr lang="en-US" altLang="ja-JP" sz="1595" dirty="0">
              <a:solidFill>
                <a:srgbClr val="0000CC"/>
              </a:solidFill>
              <a:latin typeface="ＭＳ Ｐゴシック" pitchFamily="50" charset="-128"/>
            </a:endParaRPr>
          </a:p>
        </p:txBody>
      </p:sp>
      <p:sp>
        <p:nvSpPr>
          <p:cNvPr id="2" name="タイトル 1"/>
          <p:cNvSpPr>
            <a:spLocks noGrp="1"/>
          </p:cNvSpPr>
          <p:nvPr>
            <p:ph type="ctrTitle"/>
          </p:nvPr>
        </p:nvSpPr>
        <p:spPr>
          <a:xfrm>
            <a:off x="560512" y="-174928"/>
            <a:ext cx="8420100" cy="1100236"/>
          </a:xfrm>
        </p:spPr>
        <p:txBody>
          <a:bodyPr>
            <a:normAutofit/>
          </a:bodyPr>
          <a:lstStyle/>
          <a:p>
            <a:r>
              <a:rPr kumimoji="1" lang="ja-JP" altLang="en-US" sz="2800" b="1" dirty="0" smtClean="0"/>
              <a:t>１．家庭・地域における子育て</a:t>
            </a:r>
            <a:r>
              <a:rPr lang="ja-JP" altLang="en-US" sz="2800" b="1" dirty="0"/>
              <a:t>支援</a:t>
            </a:r>
            <a:r>
              <a:rPr lang="ja-JP" altLang="en-US" sz="2800" b="1" dirty="0" smtClean="0"/>
              <a:t>（１）</a:t>
            </a:r>
            <a:endParaRPr kumimoji="1" lang="ja-JP" altLang="en-US" sz="2800" b="1" dirty="0"/>
          </a:p>
        </p:txBody>
      </p:sp>
      <p:sp>
        <p:nvSpPr>
          <p:cNvPr id="78" name="正方形/長方形 24"/>
          <p:cNvSpPr>
            <a:spLocks noChangeArrowheads="1"/>
          </p:cNvSpPr>
          <p:nvPr/>
        </p:nvSpPr>
        <p:spPr bwMode="auto">
          <a:xfrm>
            <a:off x="213302" y="3800811"/>
            <a:ext cx="4952371" cy="220068"/>
          </a:xfrm>
          <a:prstGeom prst="rect">
            <a:avLst/>
          </a:prstGeom>
          <a:noFill/>
          <a:ln>
            <a:noFill/>
          </a:ln>
          <a:extLst/>
        </p:spPr>
        <p:txBody>
          <a:bodyPr wrap="square" lIns="90944" tIns="45470" rIns="90944" bIns="4547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nSpc>
                <a:spcPts val="997"/>
              </a:lnSpc>
              <a:spcBef>
                <a:spcPct val="0"/>
              </a:spcBef>
              <a:buFontTx/>
              <a:buNone/>
              <a:defRPr/>
            </a:pPr>
            <a:r>
              <a:rPr lang="ja-JP" altLang="en-US" sz="1400" dirty="0">
                <a:solidFill>
                  <a:srgbClr val="000000"/>
                </a:solidFill>
                <a:latin typeface="ＭＳ ゴシック" panose="020B0609070205080204" pitchFamily="49" charset="-128"/>
                <a:ea typeface="ＭＳ ゴシック" panose="020B0609070205080204" pitchFamily="49" charset="-128"/>
              </a:rPr>
              <a:t>･</a:t>
            </a:r>
            <a:r>
              <a:rPr lang="ja-JP" altLang="en-US" sz="1100" dirty="0" smtClean="0">
                <a:solidFill>
                  <a:srgbClr val="000000"/>
                </a:solidFill>
                <a:latin typeface="ＭＳ Ｐゴシック"/>
                <a:ea typeface="ＭＳ Ｐゴシック"/>
              </a:rPr>
              <a:t>うち</a:t>
            </a:r>
            <a:r>
              <a:rPr lang="en-US" altLang="ja-JP" sz="1100" dirty="0" smtClean="0">
                <a:solidFill>
                  <a:srgbClr val="000000"/>
                </a:solidFill>
                <a:latin typeface="ＭＳ Ｐゴシック"/>
                <a:ea typeface="ＭＳ Ｐゴシック"/>
              </a:rPr>
              <a:t>18</a:t>
            </a:r>
            <a:r>
              <a:rPr lang="ja-JP" altLang="en-US" sz="1100" dirty="0" smtClean="0">
                <a:solidFill>
                  <a:srgbClr val="000000"/>
                </a:solidFill>
                <a:latin typeface="ＭＳ Ｐゴシック"/>
                <a:ea typeface="ＭＳ Ｐゴシック"/>
              </a:rPr>
              <a:t>時以降開所 </a:t>
            </a:r>
            <a:r>
              <a:rPr lang="en-US" altLang="ja-JP" sz="1100" dirty="0" smtClean="0">
                <a:solidFill>
                  <a:srgbClr val="000000"/>
                </a:solidFill>
                <a:latin typeface="ＭＳ Ｐゴシック"/>
                <a:ea typeface="ＭＳ Ｐゴシック"/>
              </a:rPr>
              <a:t>58</a:t>
            </a:r>
            <a:r>
              <a:rPr lang="ja-JP" altLang="en-US" sz="1300" dirty="0" smtClean="0">
                <a:solidFill>
                  <a:srgbClr val="000000"/>
                </a:solidFill>
                <a:latin typeface="ＭＳ Ｐゴシック" panose="020B0600070205080204" pitchFamily="50" charset="-128"/>
              </a:rPr>
              <a:t>か所　⇒  </a:t>
            </a:r>
            <a:r>
              <a:rPr lang="en-US" altLang="ja-JP" sz="1300" dirty="0" smtClean="0">
                <a:solidFill>
                  <a:srgbClr val="000000"/>
                </a:solidFill>
                <a:latin typeface="ＭＳ Ｐゴシック" panose="020B0600070205080204" pitchFamily="50" charset="-128"/>
              </a:rPr>
              <a:t>82</a:t>
            </a:r>
            <a:r>
              <a:rPr lang="ja-JP" altLang="en-US" sz="1300" dirty="0" smtClean="0">
                <a:solidFill>
                  <a:srgbClr val="000000"/>
                </a:solidFill>
                <a:latin typeface="ＭＳ Ｐゴシック" panose="020B0600070205080204" pitchFamily="50" charset="-128"/>
              </a:rPr>
              <a:t>か所 ⇒  </a:t>
            </a:r>
            <a:r>
              <a:rPr lang="en-US" altLang="ja-JP" sz="1300" dirty="0" smtClean="0">
                <a:solidFill>
                  <a:srgbClr val="000000"/>
                </a:solidFill>
                <a:latin typeface="ＭＳ Ｐゴシック" panose="020B0600070205080204" pitchFamily="50" charset="-128"/>
              </a:rPr>
              <a:t>91</a:t>
            </a:r>
            <a:r>
              <a:rPr lang="ja-JP" altLang="en-US" sz="1300" dirty="0" smtClean="0">
                <a:solidFill>
                  <a:srgbClr val="000000"/>
                </a:solidFill>
                <a:latin typeface="ＭＳ Ｐゴシック" panose="020B0600070205080204" pitchFamily="50" charset="-128"/>
              </a:rPr>
              <a:t>か所 </a:t>
            </a:r>
            <a:r>
              <a:rPr lang="ja-JP" altLang="en-US" sz="1100" dirty="0" smtClean="0">
                <a:solidFill>
                  <a:srgbClr val="000000"/>
                </a:solidFill>
                <a:latin typeface="ＭＳ Ｐゴシック" panose="020B0600070205080204" pitchFamily="50" charset="-128"/>
              </a:rPr>
              <a:t>目標達成</a:t>
            </a:r>
            <a:r>
              <a:rPr lang="ja-JP" altLang="en-US" sz="1300" dirty="0" smtClean="0">
                <a:solidFill>
                  <a:srgbClr val="000000"/>
                </a:solidFill>
                <a:latin typeface="ＭＳ Ｐゴシック" panose="020B0600070205080204" pitchFamily="50" charset="-128"/>
              </a:rPr>
              <a:t>　</a:t>
            </a:r>
            <a:r>
              <a:rPr lang="en-US" altLang="ja-JP" sz="1300" dirty="0" smtClean="0">
                <a:solidFill>
                  <a:srgbClr val="000000"/>
                </a:solidFill>
                <a:latin typeface="ＭＳ Ｐゴシック" panose="020B0600070205080204" pitchFamily="50" charset="-128"/>
              </a:rPr>
              <a:t>78</a:t>
            </a:r>
            <a:r>
              <a:rPr lang="ja-JP" altLang="en-US" sz="1300" dirty="0" smtClean="0">
                <a:solidFill>
                  <a:srgbClr val="000000"/>
                </a:solidFill>
                <a:latin typeface="ＭＳ Ｐゴシック" panose="020B0600070205080204" pitchFamily="50" charset="-128"/>
              </a:rPr>
              <a:t>か所</a:t>
            </a:r>
          </a:p>
        </p:txBody>
      </p:sp>
      <p:sp>
        <p:nvSpPr>
          <p:cNvPr id="80" name="正方形/長方形 22"/>
          <p:cNvSpPr>
            <a:spLocks noChangeArrowheads="1"/>
          </p:cNvSpPr>
          <p:nvPr/>
        </p:nvSpPr>
        <p:spPr bwMode="auto">
          <a:xfrm>
            <a:off x="295709" y="1407221"/>
            <a:ext cx="4716624" cy="630437"/>
          </a:xfrm>
          <a:prstGeom prst="rect">
            <a:avLst/>
          </a:prstGeom>
          <a:noFill/>
          <a:ln>
            <a:noFill/>
          </a:ln>
          <a:extLst/>
        </p:spPr>
        <p:txBody>
          <a:bodyPr wrap="square" lIns="90944" tIns="45470" rIns="90944" bIns="4547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nSpc>
                <a:spcPts val="1400"/>
              </a:lnSpc>
              <a:spcBef>
                <a:spcPct val="0"/>
              </a:spcBef>
              <a:buFontTx/>
              <a:buNone/>
              <a:defRPr/>
            </a:pPr>
            <a:r>
              <a:rPr lang="ja-JP" altLang="en-US" sz="1300" dirty="0" smtClean="0">
                <a:solidFill>
                  <a:srgbClr val="000000"/>
                </a:solidFill>
                <a:latin typeface="ＭＳ Ｐゴシック" panose="020B0600070205080204" pitchFamily="50" charset="-128"/>
              </a:rPr>
              <a:t>・</a:t>
            </a:r>
            <a:r>
              <a:rPr lang="ja-JP" altLang="en-US" sz="1300" dirty="0" smtClean="0">
                <a:solidFill>
                  <a:prstClr val="black"/>
                </a:solidFill>
                <a:latin typeface="ＭＳ Ｐゴシック" panose="020B0600070205080204" pitchFamily="50" charset="-128"/>
              </a:rPr>
              <a:t>病児保育   </a:t>
            </a:r>
            <a:r>
              <a:rPr lang="en-US" altLang="ja-JP" sz="1300" dirty="0" smtClean="0">
                <a:solidFill>
                  <a:prstClr val="black"/>
                </a:solidFill>
                <a:latin typeface="ＭＳ Ｐゴシック" panose="020B0600070205080204" pitchFamily="50" charset="-128"/>
              </a:rPr>
              <a:t>76</a:t>
            </a:r>
            <a:r>
              <a:rPr lang="ja-JP" altLang="en-US" sz="1300" dirty="0" smtClean="0">
                <a:solidFill>
                  <a:prstClr val="black"/>
                </a:solidFill>
                <a:latin typeface="ＭＳ Ｐゴシック" panose="020B0600070205080204" pitchFamily="50" charset="-128"/>
              </a:rPr>
              <a:t>か所　⇒ </a:t>
            </a:r>
            <a:r>
              <a:rPr lang="en-US" altLang="ja-JP" sz="1300" dirty="0" smtClean="0">
                <a:solidFill>
                  <a:prstClr val="black"/>
                </a:solidFill>
                <a:latin typeface="ＭＳ Ｐゴシック" panose="020B0600070205080204" pitchFamily="50" charset="-128"/>
              </a:rPr>
              <a:t>108</a:t>
            </a:r>
            <a:r>
              <a:rPr lang="ja-JP" altLang="en-US" sz="1300" dirty="0" smtClean="0">
                <a:solidFill>
                  <a:prstClr val="black"/>
                </a:solidFill>
                <a:latin typeface="ＭＳ Ｐゴシック" panose="020B0600070205080204" pitchFamily="50" charset="-128"/>
              </a:rPr>
              <a:t>か所　⇒</a:t>
            </a:r>
            <a:r>
              <a:rPr lang="en-US" altLang="ja-JP" sz="1300" dirty="0" smtClean="0">
                <a:solidFill>
                  <a:prstClr val="black"/>
                </a:solidFill>
                <a:latin typeface="ＭＳ Ｐゴシック" panose="020B0600070205080204" pitchFamily="50" charset="-128"/>
              </a:rPr>
              <a:t>124</a:t>
            </a:r>
            <a:r>
              <a:rPr lang="ja-JP" altLang="en-US" sz="1300" dirty="0" smtClean="0">
                <a:solidFill>
                  <a:prstClr val="black"/>
                </a:solidFill>
                <a:latin typeface="ＭＳ Ｐゴシック" panose="020B0600070205080204" pitchFamily="50" charset="-128"/>
              </a:rPr>
              <a:t>か所　 </a:t>
            </a:r>
            <a:r>
              <a:rPr lang="ja-JP" altLang="en-US" sz="1050" dirty="0" smtClean="0">
                <a:solidFill>
                  <a:prstClr val="black"/>
                </a:solidFill>
                <a:latin typeface="ＭＳ Ｐゴシック" panose="020B0600070205080204" pitchFamily="50" charset="-128"/>
              </a:rPr>
              <a:t>目標達成  </a:t>
            </a:r>
            <a:r>
              <a:rPr lang="en-US" altLang="ja-JP" sz="1300" dirty="0" smtClean="0">
                <a:solidFill>
                  <a:prstClr val="black"/>
                </a:solidFill>
                <a:latin typeface="ＭＳ Ｐゴシック" panose="020B0600070205080204" pitchFamily="50" charset="-128"/>
              </a:rPr>
              <a:t>103</a:t>
            </a:r>
            <a:r>
              <a:rPr lang="ja-JP" altLang="en-US" sz="1300" dirty="0" smtClean="0">
                <a:solidFill>
                  <a:prstClr val="black"/>
                </a:solidFill>
                <a:latin typeface="ＭＳ Ｐゴシック" panose="020B0600070205080204" pitchFamily="50" charset="-128"/>
              </a:rPr>
              <a:t>か所</a:t>
            </a:r>
            <a:endParaRPr lang="en-US" altLang="ja-JP" sz="1300" dirty="0" smtClean="0">
              <a:solidFill>
                <a:prstClr val="black"/>
              </a:solidFill>
              <a:latin typeface="ＭＳ Ｐゴシック" panose="020B0600070205080204" pitchFamily="50" charset="-128"/>
            </a:endParaRPr>
          </a:p>
          <a:p>
            <a:pPr>
              <a:lnSpc>
                <a:spcPts val="1400"/>
              </a:lnSpc>
              <a:spcBef>
                <a:spcPct val="0"/>
              </a:spcBef>
              <a:buFontTx/>
              <a:buNone/>
              <a:defRPr/>
            </a:pPr>
            <a:r>
              <a:rPr lang="ja-JP" altLang="en-US" sz="1300" dirty="0" smtClean="0">
                <a:solidFill>
                  <a:srgbClr val="000000"/>
                </a:solidFill>
                <a:latin typeface="ＭＳ Ｐゴシック" panose="020B0600070205080204" pitchFamily="50" charset="-128"/>
              </a:rPr>
              <a:t>・延長保育  </a:t>
            </a:r>
            <a:r>
              <a:rPr lang="en-US" altLang="ja-JP" sz="1300" dirty="0" smtClean="0">
                <a:solidFill>
                  <a:srgbClr val="000000"/>
                </a:solidFill>
                <a:latin typeface="ＭＳ Ｐゴシック" panose="020B0600070205080204" pitchFamily="50" charset="-128"/>
              </a:rPr>
              <a:t>216</a:t>
            </a:r>
            <a:r>
              <a:rPr lang="ja-JP" altLang="en-US" sz="1300" dirty="0" smtClean="0">
                <a:solidFill>
                  <a:srgbClr val="000000"/>
                </a:solidFill>
                <a:latin typeface="ＭＳ Ｐゴシック" panose="020B0600070205080204" pitchFamily="50" charset="-128"/>
              </a:rPr>
              <a:t>か所 ⇒ </a:t>
            </a:r>
            <a:r>
              <a:rPr lang="en-US" altLang="ja-JP" sz="1300" dirty="0" smtClean="0">
                <a:solidFill>
                  <a:srgbClr val="000000"/>
                </a:solidFill>
                <a:latin typeface="ＭＳ Ｐゴシック" panose="020B0600070205080204" pitchFamily="50" charset="-128"/>
              </a:rPr>
              <a:t>225</a:t>
            </a:r>
            <a:r>
              <a:rPr lang="ja-JP" altLang="en-US" sz="1300" dirty="0" smtClean="0">
                <a:solidFill>
                  <a:srgbClr val="000000"/>
                </a:solidFill>
                <a:latin typeface="ＭＳ Ｐゴシック" panose="020B0600070205080204" pitchFamily="50" charset="-128"/>
              </a:rPr>
              <a:t>か所　⇒ </a:t>
            </a:r>
            <a:r>
              <a:rPr lang="en-US" altLang="ja-JP" sz="1300" dirty="0" smtClean="0">
                <a:solidFill>
                  <a:srgbClr val="000000"/>
                </a:solidFill>
                <a:latin typeface="ＭＳ Ｐゴシック" panose="020B0600070205080204" pitchFamily="50" charset="-128"/>
              </a:rPr>
              <a:t>231</a:t>
            </a:r>
            <a:r>
              <a:rPr lang="ja-JP" altLang="en-US" sz="1300" dirty="0" smtClean="0">
                <a:solidFill>
                  <a:srgbClr val="000000"/>
                </a:solidFill>
                <a:latin typeface="ＭＳ Ｐゴシック" panose="020B0600070205080204" pitchFamily="50" charset="-128"/>
              </a:rPr>
              <a:t>か所  </a:t>
            </a:r>
            <a:r>
              <a:rPr lang="ja-JP" altLang="en-US" sz="1050" dirty="0" smtClean="0">
                <a:solidFill>
                  <a:srgbClr val="000000"/>
                </a:solidFill>
                <a:latin typeface="ＭＳ Ｐゴシック" panose="020B0600070205080204" pitchFamily="50" charset="-128"/>
              </a:rPr>
              <a:t>目標達成</a:t>
            </a:r>
            <a:r>
              <a:rPr lang="ja-JP" altLang="en-US" sz="1300" dirty="0" smtClean="0">
                <a:solidFill>
                  <a:srgbClr val="000000"/>
                </a:solidFill>
                <a:latin typeface="ＭＳ Ｐゴシック" panose="020B0600070205080204" pitchFamily="50" charset="-128"/>
              </a:rPr>
              <a:t>　</a:t>
            </a:r>
            <a:r>
              <a:rPr lang="en-US" altLang="ja-JP" sz="1300" dirty="0" smtClean="0">
                <a:solidFill>
                  <a:srgbClr val="000000"/>
                </a:solidFill>
                <a:latin typeface="ＭＳ Ｐゴシック" panose="020B0600070205080204" pitchFamily="50" charset="-128"/>
              </a:rPr>
              <a:t>231</a:t>
            </a:r>
            <a:r>
              <a:rPr lang="ja-JP" altLang="en-US" sz="1300" dirty="0" smtClean="0">
                <a:solidFill>
                  <a:srgbClr val="000000"/>
                </a:solidFill>
                <a:latin typeface="ＭＳ Ｐゴシック" panose="020B0600070205080204" pitchFamily="50" charset="-128"/>
              </a:rPr>
              <a:t>か所 </a:t>
            </a:r>
            <a:endParaRPr lang="en-US" altLang="ja-JP" sz="1300" dirty="0" smtClean="0">
              <a:solidFill>
                <a:srgbClr val="000000"/>
              </a:solidFill>
              <a:latin typeface="ＭＳ Ｐゴシック" panose="020B0600070205080204" pitchFamily="50" charset="-128"/>
            </a:endParaRPr>
          </a:p>
          <a:p>
            <a:pPr>
              <a:lnSpc>
                <a:spcPts val="1400"/>
              </a:lnSpc>
              <a:spcBef>
                <a:spcPct val="0"/>
              </a:spcBef>
              <a:buFontTx/>
              <a:buNone/>
              <a:defRPr/>
            </a:pPr>
            <a:r>
              <a:rPr lang="ja-JP" altLang="en-US" sz="1300" dirty="0" smtClean="0">
                <a:solidFill>
                  <a:srgbClr val="000000"/>
                </a:solidFill>
                <a:latin typeface="ＭＳ Ｐゴシック" panose="020B0600070205080204" pitchFamily="50" charset="-128"/>
              </a:rPr>
              <a:t>・休日保育    </a:t>
            </a:r>
            <a:r>
              <a:rPr lang="en-US" altLang="ja-JP" sz="1300" dirty="0" smtClean="0">
                <a:solidFill>
                  <a:srgbClr val="000000"/>
                </a:solidFill>
                <a:latin typeface="ＭＳ Ｐゴシック" panose="020B0600070205080204" pitchFamily="50" charset="-128"/>
              </a:rPr>
              <a:t>59</a:t>
            </a:r>
            <a:r>
              <a:rPr lang="ja-JP" altLang="en-US" sz="1300" dirty="0" smtClean="0">
                <a:solidFill>
                  <a:srgbClr val="000000"/>
                </a:solidFill>
                <a:latin typeface="ＭＳ Ｐゴシック" panose="020B0600070205080204" pitchFamily="50" charset="-128"/>
              </a:rPr>
              <a:t>か所 ⇒　</a:t>
            </a:r>
            <a:r>
              <a:rPr lang="en-US" altLang="ja-JP" sz="1300" dirty="0" smtClean="0">
                <a:solidFill>
                  <a:srgbClr val="000000"/>
                </a:solidFill>
                <a:latin typeface="ＭＳ Ｐゴシック" panose="020B0600070205080204" pitchFamily="50" charset="-128"/>
              </a:rPr>
              <a:t>69</a:t>
            </a:r>
            <a:r>
              <a:rPr lang="ja-JP" altLang="en-US" sz="1300" dirty="0" smtClean="0">
                <a:solidFill>
                  <a:srgbClr val="000000"/>
                </a:solidFill>
                <a:latin typeface="ＭＳ Ｐゴシック" panose="020B0600070205080204" pitchFamily="50" charset="-128"/>
              </a:rPr>
              <a:t>か所  ⇒   </a:t>
            </a:r>
            <a:r>
              <a:rPr lang="en-US" altLang="ja-JP" sz="1300" dirty="0" smtClean="0">
                <a:solidFill>
                  <a:srgbClr val="000000"/>
                </a:solidFill>
                <a:latin typeface="ＭＳ Ｐゴシック" panose="020B0600070205080204" pitchFamily="50" charset="-128"/>
              </a:rPr>
              <a:t>71</a:t>
            </a:r>
            <a:r>
              <a:rPr lang="ja-JP" altLang="en-US" sz="1300" dirty="0" smtClean="0">
                <a:solidFill>
                  <a:srgbClr val="000000"/>
                </a:solidFill>
                <a:latin typeface="ＭＳ Ｐゴシック" panose="020B0600070205080204" pitchFamily="50" charset="-128"/>
              </a:rPr>
              <a:t>か所 　　⇒　　 　</a:t>
            </a:r>
            <a:r>
              <a:rPr lang="en-US" altLang="ja-JP" sz="1300" dirty="0" smtClean="0">
                <a:solidFill>
                  <a:srgbClr val="000000"/>
                </a:solidFill>
                <a:latin typeface="ＭＳ Ｐゴシック" panose="020B0600070205080204" pitchFamily="50" charset="-128"/>
              </a:rPr>
              <a:t>72</a:t>
            </a:r>
            <a:r>
              <a:rPr lang="ja-JP" altLang="en-US" sz="1300" dirty="0" smtClean="0">
                <a:solidFill>
                  <a:srgbClr val="000000"/>
                </a:solidFill>
                <a:latin typeface="ＭＳ Ｐゴシック" panose="020B0600070205080204" pitchFamily="50" charset="-128"/>
              </a:rPr>
              <a:t>か所 </a:t>
            </a:r>
          </a:p>
        </p:txBody>
      </p:sp>
      <p:sp>
        <p:nvSpPr>
          <p:cNvPr id="93" name="テキスト ボックス 28"/>
          <p:cNvSpPr txBox="1">
            <a:spLocks noChangeArrowheads="1"/>
          </p:cNvSpPr>
          <p:nvPr/>
        </p:nvSpPr>
        <p:spPr bwMode="auto">
          <a:xfrm>
            <a:off x="1280592" y="1192287"/>
            <a:ext cx="3698514" cy="275853"/>
          </a:xfrm>
          <a:prstGeom prst="rect">
            <a:avLst/>
          </a:prstGeom>
          <a:noFill/>
          <a:ln>
            <a:noFill/>
          </a:ln>
          <a:extLst/>
        </p:spPr>
        <p:txBody>
          <a:bodyPr wrap="square" lIns="90944" tIns="45470" rIns="90944" bIns="4547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defRPr/>
            </a:pPr>
            <a:r>
              <a:rPr lang="en-US" altLang="ja-JP" sz="1196" u="sng" dirty="0" smtClean="0">
                <a:solidFill>
                  <a:srgbClr val="000000"/>
                </a:solidFill>
                <a:latin typeface="ＭＳ Ｐゴシック" panose="020B0600070205080204" pitchFamily="50" charset="-128"/>
              </a:rPr>
              <a:t>H25</a:t>
            </a:r>
            <a:r>
              <a:rPr lang="ja-JP" altLang="en-US" sz="1196" dirty="0" smtClean="0">
                <a:solidFill>
                  <a:srgbClr val="000000"/>
                </a:solidFill>
                <a:latin typeface="ＭＳ Ｐゴシック" panose="020B0600070205080204" pitchFamily="50" charset="-128"/>
              </a:rPr>
              <a:t> 　　       </a:t>
            </a:r>
            <a:r>
              <a:rPr lang="en-US" altLang="ja-JP" sz="1196" u="sng" dirty="0" smtClean="0">
                <a:solidFill>
                  <a:srgbClr val="000000"/>
                </a:solidFill>
                <a:latin typeface="ＭＳ Ｐゴシック" panose="020B0600070205080204" pitchFamily="50" charset="-128"/>
              </a:rPr>
              <a:t>H27</a:t>
            </a:r>
            <a:r>
              <a:rPr lang="ja-JP" altLang="en-US" sz="1196" dirty="0" smtClean="0">
                <a:solidFill>
                  <a:srgbClr val="000000"/>
                </a:solidFill>
                <a:latin typeface="ＭＳ Ｐゴシック" panose="020B0600070205080204" pitchFamily="50" charset="-128"/>
              </a:rPr>
              <a:t>　　   　　</a:t>
            </a:r>
            <a:r>
              <a:rPr lang="en-US" altLang="ja-JP" sz="1196" u="sng" dirty="0" smtClean="0">
                <a:solidFill>
                  <a:srgbClr val="000000"/>
                </a:solidFill>
                <a:latin typeface="ＭＳ Ｐゴシック" panose="020B0600070205080204" pitchFamily="50" charset="-128"/>
              </a:rPr>
              <a:t>H28</a:t>
            </a:r>
            <a:r>
              <a:rPr lang="ja-JP" altLang="en-US" sz="1196" dirty="0" smtClean="0">
                <a:solidFill>
                  <a:srgbClr val="000000"/>
                </a:solidFill>
                <a:latin typeface="ＭＳ Ｐゴシック" panose="020B0600070205080204" pitchFamily="50" charset="-128"/>
              </a:rPr>
              <a:t>　　             　</a:t>
            </a:r>
            <a:r>
              <a:rPr lang="en-US" altLang="ja-JP" sz="1196" u="sng" dirty="0" smtClean="0">
                <a:solidFill>
                  <a:srgbClr val="000000"/>
                </a:solidFill>
                <a:latin typeface="ＭＳ Ｐゴシック" panose="020B0600070205080204" pitchFamily="50" charset="-128"/>
              </a:rPr>
              <a:t>H31</a:t>
            </a:r>
            <a:r>
              <a:rPr lang="ja-JP" altLang="en-US" sz="1196" u="sng" dirty="0" smtClean="0">
                <a:solidFill>
                  <a:srgbClr val="000000"/>
                </a:solidFill>
                <a:latin typeface="ＭＳ Ｐゴシック" panose="020B0600070205080204" pitchFamily="50" charset="-128"/>
              </a:rPr>
              <a:t>末目標</a:t>
            </a:r>
            <a:r>
              <a:rPr lang="en-US" altLang="ja-JP" sz="1196" dirty="0" smtClean="0">
                <a:solidFill>
                  <a:srgbClr val="000000"/>
                </a:solidFill>
                <a:latin typeface="ＭＳ Ｐゴシック" panose="020B0600070205080204" pitchFamily="50" charset="-128"/>
              </a:rPr>
              <a:t>       </a:t>
            </a:r>
            <a:r>
              <a:rPr lang="en-US" altLang="ja-JP" sz="1196" u="sng" dirty="0" smtClean="0">
                <a:solidFill>
                  <a:srgbClr val="000000"/>
                </a:solidFill>
                <a:latin typeface="ＭＳ Ｐゴシック" panose="020B0600070205080204" pitchFamily="50" charset="-128"/>
              </a:rPr>
              <a:t> </a:t>
            </a:r>
            <a:endParaRPr lang="en-US" altLang="ja-JP" sz="1096" u="sng" dirty="0" smtClean="0">
              <a:solidFill>
                <a:srgbClr val="000000"/>
              </a:solidFill>
              <a:latin typeface="ＭＳ Ｐゴシック" panose="020B0600070205080204" pitchFamily="50" charset="-128"/>
            </a:endParaRPr>
          </a:p>
        </p:txBody>
      </p:sp>
      <p:sp>
        <p:nvSpPr>
          <p:cNvPr id="95" name="テキスト ボックス 94"/>
          <p:cNvSpPr txBox="1"/>
          <p:nvPr/>
        </p:nvSpPr>
        <p:spPr>
          <a:xfrm>
            <a:off x="224287" y="2058802"/>
            <a:ext cx="4631814" cy="738664"/>
          </a:xfrm>
          <a:prstGeom prst="rect">
            <a:avLst/>
          </a:prstGeom>
          <a:noFill/>
          <a:ln>
            <a:noFill/>
          </a:ln>
        </p:spPr>
        <p:txBody>
          <a:bodyPr wrap="square" rtlCol="0">
            <a:spAutoFit/>
          </a:bodyPr>
          <a:lstStyle/>
          <a:p>
            <a:r>
              <a:rPr lang="ja-JP" altLang="en-US" sz="1400" b="1" dirty="0" smtClean="0">
                <a:solidFill>
                  <a:srgbClr val="FF0000"/>
                </a:solidFill>
                <a:latin typeface="ＭＳ Ｐゴシック"/>
              </a:rPr>
              <a:t>　特別保育の実施や年度途中における３歳未満児の入所に対応する保育士の確保が必要なことから、潜在保育士の掘り起しに努める。</a:t>
            </a:r>
            <a:endParaRPr lang="ja-JP" altLang="en-US" sz="1400" b="1" dirty="0">
              <a:solidFill>
                <a:srgbClr val="FF0000"/>
              </a:solidFill>
              <a:latin typeface="ＭＳ Ｐゴシック"/>
            </a:endParaRPr>
          </a:p>
        </p:txBody>
      </p:sp>
      <p:sp>
        <p:nvSpPr>
          <p:cNvPr id="96" name="正方形/長方形 2"/>
          <p:cNvSpPr>
            <a:spLocks noChangeArrowheads="1"/>
          </p:cNvSpPr>
          <p:nvPr/>
        </p:nvSpPr>
        <p:spPr bwMode="auto">
          <a:xfrm>
            <a:off x="227415" y="3455339"/>
            <a:ext cx="4815110" cy="291300"/>
          </a:xfrm>
          <a:prstGeom prst="rect">
            <a:avLst/>
          </a:prstGeom>
          <a:noFill/>
          <a:ln>
            <a:noFill/>
          </a:ln>
          <a:extLst/>
        </p:spPr>
        <p:txBody>
          <a:bodyPr wrap="square" lIns="90999" tIns="45499" rIns="90999" bIns="45499">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defRPr/>
            </a:pPr>
            <a:r>
              <a:rPr lang="ja-JP" altLang="en-US" sz="1296" dirty="0">
                <a:solidFill>
                  <a:srgbClr val="000000"/>
                </a:solidFill>
                <a:latin typeface="ＭＳ Ｐゴシック" panose="020B0600070205080204" pitchFamily="50" charset="-128"/>
              </a:rPr>
              <a:t>・</a:t>
            </a:r>
            <a:r>
              <a:rPr lang="ja-JP" altLang="en-US" sz="1296" dirty="0" smtClean="0">
                <a:solidFill>
                  <a:srgbClr val="000000"/>
                </a:solidFill>
                <a:latin typeface="ＭＳ Ｐゴシック" panose="020B0600070205080204" pitchFamily="50" charset="-128"/>
              </a:rPr>
              <a:t>放課後クラブ  </a:t>
            </a:r>
            <a:r>
              <a:rPr lang="en-US" altLang="ja-JP" sz="1296" dirty="0" smtClean="0">
                <a:solidFill>
                  <a:srgbClr val="000000"/>
                </a:solidFill>
                <a:latin typeface="ＭＳ Ｐゴシック" panose="020B0600070205080204" pitchFamily="50" charset="-128"/>
              </a:rPr>
              <a:t>219</a:t>
            </a:r>
            <a:r>
              <a:rPr lang="ja-JP" altLang="en-US" sz="1296" dirty="0" smtClean="0">
                <a:solidFill>
                  <a:srgbClr val="000000"/>
                </a:solidFill>
                <a:latin typeface="ＭＳ Ｐゴシック" panose="020B0600070205080204" pitchFamily="50" charset="-128"/>
              </a:rPr>
              <a:t>か所 ⇒ </a:t>
            </a:r>
            <a:r>
              <a:rPr lang="en-US" altLang="ja-JP" sz="1296" dirty="0" smtClean="0">
                <a:solidFill>
                  <a:srgbClr val="000000"/>
                </a:solidFill>
                <a:latin typeface="ＭＳ Ｐゴシック" panose="020B0600070205080204" pitchFamily="50" charset="-128"/>
              </a:rPr>
              <a:t>239</a:t>
            </a:r>
            <a:r>
              <a:rPr lang="ja-JP" altLang="en-US" sz="1296" dirty="0" smtClean="0">
                <a:solidFill>
                  <a:srgbClr val="000000"/>
                </a:solidFill>
                <a:latin typeface="ＭＳ Ｐゴシック" panose="020B0600070205080204" pitchFamily="50" charset="-128"/>
              </a:rPr>
              <a:t>か所 ⇒ </a:t>
            </a:r>
            <a:r>
              <a:rPr lang="en-US" altLang="ja-JP" sz="1296" dirty="0" smtClean="0">
                <a:solidFill>
                  <a:srgbClr val="000000"/>
                </a:solidFill>
                <a:latin typeface="ＭＳ Ｐゴシック" panose="020B0600070205080204" pitchFamily="50" charset="-128"/>
              </a:rPr>
              <a:t>253</a:t>
            </a:r>
            <a:r>
              <a:rPr lang="ja-JP" altLang="en-US" sz="1296" dirty="0" smtClean="0">
                <a:solidFill>
                  <a:srgbClr val="000000"/>
                </a:solidFill>
                <a:latin typeface="ＭＳ Ｐゴシック" panose="020B0600070205080204" pitchFamily="50" charset="-128"/>
              </a:rPr>
              <a:t>か所 　⇒　　 </a:t>
            </a:r>
            <a:r>
              <a:rPr lang="en-US" altLang="ja-JP" sz="1296" dirty="0" smtClean="0">
                <a:solidFill>
                  <a:srgbClr val="000000"/>
                </a:solidFill>
                <a:latin typeface="ＭＳ Ｐゴシック" panose="020B0600070205080204" pitchFamily="50" charset="-128"/>
              </a:rPr>
              <a:t>259</a:t>
            </a:r>
            <a:r>
              <a:rPr lang="ja-JP" altLang="en-US" sz="1296" dirty="0" smtClean="0">
                <a:solidFill>
                  <a:srgbClr val="000000"/>
                </a:solidFill>
                <a:latin typeface="ＭＳ Ｐゴシック" panose="020B0600070205080204" pitchFamily="50" charset="-128"/>
              </a:rPr>
              <a:t>か所</a:t>
            </a:r>
          </a:p>
        </p:txBody>
      </p:sp>
      <p:sp>
        <p:nvSpPr>
          <p:cNvPr id="97" name="テキスト ボックス 96"/>
          <p:cNvSpPr txBox="1"/>
          <p:nvPr/>
        </p:nvSpPr>
        <p:spPr>
          <a:xfrm>
            <a:off x="233174" y="4089307"/>
            <a:ext cx="4743164" cy="523220"/>
          </a:xfrm>
          <a:prstGeom prst="rect">
            <a:avLst/>
          </a:prstGeom>
          <a:noFill/>
          <a:ln>
            <a:noFill/>
          </a:ln>
        </p:spPr>
        <p:txBody>
          <a:bodyPr wrap="square" rtlCol="0">
            <a:spAutoFit/>
          </a:bodyPr>
          <a:lstStyle/>
          <a:p>
            <a:r>
              <a:rPr lang="ja-JP" altLang="en-US" sz="1400" b="1" dirty="0" smtClean="0">
                <a:solidFill>
                  <a:srgbClr val="FF0000"/>
                </a:solidFill>
              </a:rPr>
              <a:t>　開所</a:t>
            </a:r>
            <a:r>
              <a:rPr lang="ja-JP" altLang="en-US" sz="1400" b="1" dirty="0">
                <a:solidFill>
                  <a:srgbClr val="FF0000"/>
                </a:solidFill>
              </a:rPr>
              <a:t>時間延長に必要な放課後児童クラブ指導員等の確保が必要なことから、子育て支援人材の掘り起しに努める。</a:t>
            </a:r>
          </a:p>
        </p:txBody>
      </p:sp>
      <p:sp>
        <p:nvSpPr>
          <p:cNvPr id="115" name="右矢印 114"/>
          <p:cNvSpPr/>
          <p:nvPr/>
        </p:nvSpPr>
        <p:spPr>
          <a:xfrm>
            <a:off x="4913247" y="2452447"/>
            <a:ext cx="349490" cy="700991"/>
          </a:xfrm>
          <a:prstGeom prst="rightArrow">
            <a:avLst>
              <a:gd name="adj1" fmla="val 50000"/>
              <a:gd name="adj2" fmla="val 593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56" name="Picture 86" descr="illust79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7927" y="227563"/>
            <a:ext cx="223838"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Picture 82" descr="010306life322-tran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01527" y="218038"/>
            <a:ext cx="3206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80" descr="ハイハイする赤ちゃんのイラスト２（カラー） "/>
          <p:cNvPicPr>
            <a:picLocks noChangeAspect="1" noChangeArrowheads="1"/>
          </p:cNvPicPr>
          <p:nvPr/>
        </p:nvPicPr>
        <p:blipFill>
          <a:blip r:embed="rId5" cstate="print">
            <a:extLst>
              <a:ext uri="{28A0092B-C50C-407E-A947-70E740481C1C}">
                <a14:useLocalDpi xmlns:a14="http://schemas.microsoft.com/office/drawing/2010/main" val="0"/>
              </a:ext>
            </a:extLst>
          </a:blip>
          <a:srcRect l="4630" t="14703" r="2963" b="8000"/>
          <a:stretch>
            <a:fillRect/>
          </a:stretch>
        </p:blipFill>
        <p:spPr bwMode="auto">
          <a:xfrm>
            <a:off x="9028596" y="27640"/>
            <a:ext cx="6524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 name="Picture 18" descr="illust3276thumb"/>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07927" y="2637290"/>
            <a:ext cx="993856" cy="791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 name="フローチャート: 処理 62"/>
          <p:cNvSpPr/>
          <p:nvPr/>
        </p:nvSpPr>
        <p:spPr>
          <a:xfrm>
            <a:off x="5145426" y="589337"/>
            <a:ext cx="4665560" cy="297152"/>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平成</a:t>
            </a:r>
            <a:r>
              <a:rPr lang="en-US" altLang="ja-JP" b="1" dirty="0" smtClean="0">
                <a:solidFill>
                  <a:prstClr val="black"/>
                </a:solidFill>
                <a:latin typeface="HGP創英角ﾎﾟｯﾌﾟ体" panose="040B0A00000000000000" pitchFamily="50" charset="-128"/>
                <a:ea typeface="HGP創英角ﾎﾟｯﾌﾟ体" panose="040B0A00000000000000" pitchFamily="50" charset="-128"/>
              </a:rPr>
              <a:t>29</a:t>
            </a: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年度の主な施策</a:t>
            </a:r>
            <a:r>
              <a:rPr lang="ja-JP" altLang="en-US" sz="1400" b="1" dirty="0" smtClean="0">
                <a:solidFill>
                  <a:prstClr val="black"/>
                </a:solidFill>
                <a:latin typeface="HGP創英角ﾎﾟｯﾌﾟ体" panose="040B0A00000000000000" pitchFamily="50" charset="-128"/>
                <a:ea typeface="HGP創英角ﾎﾟｯﾌﾟ体" panose="040B0A00000000000000" pitchFamily="50" charset="-128"/>
              </a:rPr>
              <a:t>（子ども支援課）</a:t>
            </a:r>
            <a:endParaRPr lang="ja-JP" altLang="en-US"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67" name="AutoShape 6"/>
          <p:cNvSpPr>
            <a:spLocks noChangeArrowheads="1"/>
          </p:cNvSpPr>
          <p:nvPr/>
        </p:nvSpPr>
        <p:spPr bwMode="auto">
          <a:xfrm>
            <a:off x="2044105" y="987419"/>
            <a:ext cx="1577975" cy="183388"/>
          </a:xfrm>
          <a:prstGeom prst="wedgeRectCallout">
            <a:avLst>
              <a:gd name="adj1" fmla="val -62838"/>
              <a:gd name="adj2" fmla="val -14639"/>
            </a:avLst>
          </a:prstGeom>
          <a:solidFill>
            <a:schemeClr val="bg1"/>
          </a:solidFill>
          <a:ln w="6350" algn="ctr">
            <a:solidFill>
              <a:schemeClr val="tx1"/>
            </a:solidFill>
            <a:miter lim="800000"/>
            <a:headEnd/>
            <a:tailEnd/>
          </a:ln>
        </p:spPr>
        <p:txBody>
          <a:bodyPr lIns="35864" tIns="35864" rIns="35864" bIns="35864"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defRPr/>
            </a:pPr>
            <a:r>
              <a:rPr lang="ja-JP" altLang="en-US" sz="1196" dirty="0" smtClean="0">
                <a:solidFill>
                  <a:srgbClr val="FF0000"/>
                </a:solidFill>
                <a:latin typeface="ＭＳ Ｐゴシック" panose="020B0600070205080204" pitchFamily="50" charset="-128"/>
              </a:rPr>
              <a:t>保育所待機児童　ゼロ</a:t>
            </a:r>
          </a:p>
        </p:txBody>
      </p:sp>
      <p:sp>
        <p:nvSpPr>
          <p:cNvPr id="24" name="角丸四角形 23"/>
          <p:cNvSpPr/>
          <p:nvPr/>
        </p:nvSpPr>
        <p:spPr>
          <a:xfrm>
            <a:off x="149510" y="5188904"/>
            <a:ext cx="4879690" cy="1505384"/>
          </a:xfrm>
          <a:prstGeom prst="roundRect">
            <a:avLst>
              <a:gd name="adj" fmla="val 302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u="sng" dirty="0" smtClean="0">
                <a:solidFill>
                  <a:prstClr val="black"/>
                </a:solidFill>
                <a:latin typeface="ＭＳ Ｐゴシック" pitchFamily="50" charset="-128"/>
              </a:rPr>
              <a:t>○ファミリーサポート・センター</a:t>
            </a:r>
            <a:endParaRPr lang="ja-JP" altLang="en-US" sz="1600" dirty="0">
              <a:solidFill>
                <a:prstClr val="black"/>
              </a:solidFill>
            </a:endParaRPr>
          </a:p>
        </p:txBody>
      </p:sp>
      <p:sp>
        <p:nvSpPr>
          <p:cNvPr id="25" name="角丸四角形 24"/>
          <p:cNvSpPr/>
          <p:nvPr/>
        </p:nvSpPr>
        <p:spPr>
          <a:xfrm>
            <a:off x="5162551" y="5011506"/>
            <a:ext cx="4657960" cy="1682781"/>
          </a:xfrm>
          <a:prstGeom prst="roundRect">
            <a:avLst>
              <a:gd name="adj" fmla="val 302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prstClr val="white"/>
              </a:solidFill>
            </a:endParaRPr>
          </a:p>
        </p:txBody>
      </p:sp>
      <p:sp>
        <p:nvSpPr>
          <p:cNvPr id="26" name="右矢印 25"/>
          <p:cNvSpPr/>
          <p:nvPr/>
        </p:nvSpPr>
        <p:spPr>
          <a:xfrm>
            <a:off x="4944542" y="5421401"/>
            <a:ext cx="310389" cy="674329"/>
          </a:xfrm>
          <a:prstGeom prst="rightArrow">
            <a:avLst>
              <a:gd name="adj1" fmla="val 50000"/>
              <a:gd name="adj2" fmla="val 6194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9" name="正方形/長方形 22"/>
          <p:cNvSpPr>
            <a:spLocks noChangeArrowheads="1"/>
          </p:cNvSpPr>
          <p:nvPr/>
        </p:nvSpPr>
        <p:spPr bwMode="auto">
          <a:xfrm>
            <a:off x="252513" y="5755513"/>
            <a:ext cx="4945318" cy="616972"/>
          </a:xfrm>
          <a:prstGeom prst="rect">
            <a:avLst/>
          </a:prstGeom>
          <a:noFill/>
          <a:ln>
            <a:noFill/>
          </a:ln>
          <a:extLst/>
        </p:spPr>
        <p:txBody>
          <a:bodyPr wrap="square" lIns="90944" tIns="45470" rIns="90944" bIns="4547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nSpc>
                <a:spcPts val="1100"/>
              </a:lnSpc>
              <a:spcBef>
                <a:spcPct val="0"/>
              </a:spcBef>
              <a:buFontTx/>
              <a:buNone/>
              <a:defRPr/>
            </a:pPr>
            <a:r>
              <a:rPr lang="ja-JP" altLang="en-US" sz="1396" dirty="0" smtClean="0">
                <a:solidFill>
                  <a:srgbClr val="000000"/>
                </a:solidFill>
                <a:latin typeface="ＭＳ Ｐゴシック" panose="020B0600070205080204" pitchFamily="50" charset="-128"/>
              </a:rPr>
              <a:t>・</a:t>
            </a:r>
            <a:r>
              <a:rPr lang="ja-JP" altLang="en-US" sz="1396" dirty="0" smtClean="0">
                <a:solidFill>
                  <a:prstClr val="black"/>
                </a:solidFill>
                <a:latin typeface="ＭＳ Ｐゴシック" panose="020B0600070205080204" pitchFamily="50" charset="-128"/>
              </a:rPr>
              <a:t>登録者数　 </a:t>
            </a:r>
            <a:r>
              <a:rPr lang="en-US" altLang="ja-JP" sz="1300" dirty="0" smtClean="0">
                <a:solidFill>
                  <a:prstClr val="black"/>
                </a:solidFill>
                <a:latin typeface="ＭＳ Ｐゴシック" panose="020B0600070205080204" pitchFamily="50" charset="-128"/>
              </a:rPr>
              <a:t>1,598</a:t>
            </a:r>
            <a:r>
              <a:rPr lang="ja-JP" altLang="en-US" sz="1300" dirty="0" smtClean="0">
                <a:solidFill>
                  <a:prstClr val="black"/>
                </a:solidFill>
                <a:latin typeface="ＭＳ Ｐゴシック" panose="020B0600070205080204" pitchFamily="50" charset="-128"/>
              </a:rPr>
              <a:t>人　⇒ </a:t>
            </a:r>
            <a:r>
              <a:rPr lang="en-US" altLang="ja-JP" sz="1300" dirty="0" smtClean="0">
                <a:solidFill>
                  <a:prstClr val="black"/>
                </a:solidFill>
                <a:latin typeface="ＭＳ Ｐゴシック" panose="020B0600070205080204" pitchFamily="50" charset="-128"/>
              </a:rPr>
              <a:t>1,696</a:t>
            </a:r>
            <a:r>
              <a:rPr lang="ja-JP" altLang="en-US" sz="1300" dirty="0" smtClean="0">
                <a:solidFill>
                  <a:prstClr val="black"/>
                </a:solidFill>
                <a:latin typeface="ＭＳ Ｐゴシック" panose="020B0600070205080204" pitchFamily="50" charset="-128"/>
              </a:rPr>
              <a:t>人　⇒ </a:t>
            </a:r>
            <a:r>
              <a:rPr lang="en-US" altLang="ja-JP" sz="1300" dirty="0" smtClean="0">
                <a:solidFill>
                  <a:prstClr val="black"/>
                </a:solidFill>
                <a:latin typeface="ＭＳ Ｐゴシック" panose="020B0600070205080204" pitchFamily="50" charset="-128"/>
              </a:rPr>
              <a:t>1,837</a:t>
            </a:r>
            <a:r>
              <a:rPr lang="ja-JP" altLang="en-US" sz="1300" dirty="0" smtClean="0">
                <a:solidFill>
                  <a:prstClr val="black"/>
                </a:solidFill>
                <a:latin typeface="ＭＳ Ｐゴシック" panose="020B0600070205080204" pitchFamily="50" charset="-128"/>
              </a:rPr>
              <a:t>人 </a:t>
            </a:r>
            <a:r>
              <a:rPr lang="ja-JP" altLang="en-US" sz="1100" dirty="0" smtClean="0">
                <a:solidFill>
                  <a:prstClr val="black"/>
                </a:solidFill>
                <a:latin typeface="ＭＳ Ｐゴシック" panose="020B0600070205080204" pitchFamily="50" charset="-128"/>
              </a:rPr>
              <a:t>目標達成　</a:t>
            </a:r>
            <a:r>
              <a:rPr lang="en-US" altLang="ja-JP" sz="1300" dirty="0" smtClean="0">
                <a:solidFill>
                  <a:prstClr val="black"/>
                </a:solidFill>
                <a:latin typeface="ＭＳ Ｐゴシック" panose="020B0600070205080204" pitchFamily="50" charset="-128"/>
              </a:rPr>
              <a:t>1,800</a:t>
            </a:r>
            <a:r>
              <a:rPr lang="ja-JP" altLang="en-US" sz="1300" dirty="0" smtClean="0">
                <a:solidFill>
                  <a:prstClr val="black"/>
                </a:solidFill>
                <a:latin typeface="ＭＳ Ｐゴシック" panose="020B0600070205080204" pitchFamily="50" charset="-128"/>
              </a:rPr>
              <a:t>人</a:t>
            </a:r>
            <a:endParaRPr lang="en-US" altLang="ja-JP" sz="1300" dirty="0" smtClean="0">
              <a:solidFill>
                <a:srgbClr val="FF0000"/>
              </a:solidFill>
              <a:latin typeface="ＭＳ Ｐゴシック" panose="020B0600070205080204" pitchFamily="50" charset="-128"/>
            </a:endParaRPr>
          </a:p>
          <a:p>
            <a:pPr>
              <a:spcBef>
                <a:spcPct val="0"/>
              </a:spcBef>
              <a:buFontTx/>
              <a:buNone/>
              <a:defRPr/>
            </a:pPr>
            <a:r>
              <a:rPr lang="ja-JP" altLang="en-US" sz="1396" dirty="0" smtClean="0">
                <a:solidFill>
                  <a:srgbClr val="000000"/>
                </a:solidFill>
                <a:latin typeface="ＭＳ Ｐゴシック" panose="020B0600070205080204" pitchFamily="50" charset="-128"/>
              </a:rPr>
              <a:t>・</a:t>
            </a:r>
            <a:r>
              <a:rPr lang="ja-JP" altLang="en-US" sz="1100" dirty="0" smtClean="0">
                <a:solidFill>
                  <a:srgbClr val="000000"/>
                </a:solidFill>
                <a:latin typeface="ＭＳ Ｐゴシック" panose="020B0600070205080204" pitchFamily="50" charset="-128"/>
              </a:rPr>
              <a:t>設置市町村数</a:t>
            </a:r>
            <a:r>
              <a:rPr lang="ja-JP" altLang="en-US" sz="1300" dirty="0" smtClean="0">
                <a:solidFill>
                  <a:srgbClr val="000000"/>
                </a:solidFill>
                <a:latin typeface="ＭＳ Ｐゴシック" panose="020B0600070205080204" pitchFamily="50" charset="-128"/>
              </a:rPr>
              <a:t>　</a:t>
            </a:r>
            <a:r>
              <a:rPr lang="en-US" altLang="ja-JP" sz="1300" dirty="0" smtClean="0">
                <a:solidFill>
                  <a:srgbClr val="000000"/>
                </a:solidFill>
                <a:latin typeface="ＭＳ Ｐゴシック" panose="020B0600070205080204" pitchFamily="50" charset="-128"/>
              </a:rPr>
              <a:t>13</a:t>
            </a:r>
            <a:r>
              <a:rPr lang="ja-JP" altLang="en-US" sz="1300" dirty="0" smtClean="0">
                <a:solidFill>
                  <a:srgbClr val="000000"/>
                </a:solidFill>
                <a:latin typeface="ＭＳ Ｐゴシック" panose="020B0600070205080204" pitchFamily="50" charset="-128"/>
              </a:rPr>
              <a:t>市町　⇒ </a:t>
            </a:r>
            <a:r>
              <a:rPr lang="en-US" altLang="ja-JP" sz="1300" dirty="0" smtClean="0">
                <a:solidFill>
                  <a:srgbClr val="000000"/>
                </a:solidFill>
                <a:latin typeface="ＭＳ Ｐゴシック" panose="020B0600070205080204" pitchFamily="50" charset="-128"/>
              </a:rPr>
              <a:t>13</a:t>
            </a:r>
            <a:r>
              <a:rPr lang="ja-JP" altLang="en-US" sz="1300" dirty="0" smtClean="0">
                <a:solidFill>
                  <a:srgbClr val="000000"/>
                </a:solidFill>
                <a:latin typeface="ＭＳ Ｐゴシック" panose="020B0600070205080204" pitchFamily="50" charset="-128"/>
              </a:rPr>
              <a:t>市町　⇒　</a:t>
            </a:r>
            <a:r>
              <a:rPr lang="en-US" altLang="ja-JP" sz="1300" dirty="0" smtClean="0">
                <a:solidFill>
                  <a:srgbClr val="000000"/>
                </a:solidFill>
                <a:latin typeface="ＭＳ Ｐゴシック" panose="020B0600070205080204" pitchFamily="50" charset="-128"/>
              </a:rPr>
              <a:t>13</a:t>
            </a:r>
            <a:r>
              <a:rPr lang="ja-JP" altLang="en-US" sz="1300" dirty="0" smtClean="0">
                <a:solidFill>
                  <a:srgbClr val="000000"/>
                </a:solidFill>
                <a:latin typeface="ＭＳ Ｐゴシック" panose="020B0600070205080204" pitchFamily="50" charset="-128"/>
              </a:rPr>
              <a:t>市町 ⇒　　　</a:t>
            </a:r>
            <a:r>
              <a:rPr lang="en-US" altLang="ja-JP" sz="1300" dirty="0" smtClean="0">
                <a:solidFill>
                  <a:srgbClr val="000000"/>
                </a:solidFill>
                <a:latin typeface="ＭＳ Ｐゴシック" panose="020B0600070205080204" pitchFamily="50" charset="-128"/>
              </a:rPr>
              <a:t>15</a:t>
            </a:r>
            <a:r>
              <a:rPr lang="ja-JP" altLang="en-US" sz="1300" dirty="0" smtClean="0">
                <a:solidFill>
                  <a:srgbClr val="000000"/>
                </a:solidFill>
                <a:latin typeface="ＭＳ Ｐゴシック" panose="020B0600070205080204" pitchFamily="50" charset="-128"/>
              </a:rPr>
              <a:t>市町村</a:t>
            </a:r>
          </a:p>
          <a:p>
            <a:pPr>
              <a:spcBef>
                <a:spcPct val="0"/>
              </a:spcBef>
              <a:buFontTx/>
              <a:buNone/>
              <a:defRPr/>
            </a:pPr>
            <a:endParaRPr lang="ja-JP" altLang="en-US" sz="1100" dirty="0" smtClean="0">
              <a:solidFill>
                <a:srgbClr val="000000"/>
              </a:solidFill>
              <a:latin typeface="ＭＳ Ｐゴシック" panose="020B0600070205080204" pitchFamily="50" charset="-128"/>
            </a:endParaRPr>
          </a:p>
        </p:txBody>
      </p:sp>
      <p:sp>
        <p:nvSpPr>
          <p:cNvPr id="30" name="テキスト ボックス 29"/>
          <p:cNvSpPr txBox="1"/>
          <p:nvPr/>
        </p:nvSpPr>
        <p:spPr>
          <a:xfrm>
            <a:off x="295708" y="6189692"/>
            <a:ext cx="4716625" cy="523220"/>
          </a:xfrm>
          <a:prstGeom prst="rect">
            <a:avLst/>
          </a:prstGeom>
          <a:noFill/>
          <a:ln>
            <a:noFill/>
          </a:ln>
        </p:spPr>
        <p:txBody>
          <a:bodyPr wrap="square" rtlCol="0">
            <a:spAutoFit/>
          </a:bodyPr>
          <a:lstStyle/>
          <a:p>
            <a:r>
              <a:rPr lang="ja-JP" altLang="en-US" sz="1400" b="1" dirty="0" smtClean="0">
                <a:solidFill>
                  <a:srgbClr val="FF0000"/>
                </a:solidFill>
              </a:rPr>
              <a:t>　設置</a:t>
            </a:r>
            <a:r>
              <a:rPr lang="ja-JP" altLang="en-US" sz="1400" b="1" dirty="0">
                <a:solidFill>
                  <a:srgbClr val="FF0000"/>
                </a:solidFill>
              </a:rPr>
              <a:t>市町村数の拡充について、引き続き未実施の町村に働きかける。</a:t>
            </a:r>
          </a:p>
        </p:txBody>
      </p:sp>
      <p:sp>
        <p:nvSpPr>
          <p:cNvPr id="31" name="テキスト ボックス 30"/>
          <p:cNvSpPr txBox="1"/>
          <p:nvPr/>
        </p:nvSpPr>
        <p:spPr>
          <a:xfrm>
            <a:off x="5165674" y="5256709"/>
            <a:ext cx="4450384" cy="784830"/>
          </a:xfrm>
          <a:prstGeom prst="rect">
            <a:avLst/>
          </a:prstGeom>
          <a:noFill/>
          <a:ln>
            <a:noFill/>
          </a:ln>
        </p:spPr>
        <p:txBody>
          <a:bodyPr wrap="square" rtlCol="0">
            <a:spAutoFit/>
          </a:bodyPr>
          <a:lstStyle/>
          <a:p>
            <a:r>
              <a:rPr lang="en-US" altLang="ja-JP" sz="1600" b="1" dirty="0" smtClean="0">
                <a:solidFill>
                  <a:srgbClr val="0000FF"/>
                </a:solidFill>
                <a:latin typeface="ＭＳ Ｐゴシック"/>
              </a:rPr>
              <a:t>【</a:t>
            </a:r>
            <a:r>
              <a:rPr lang="ja-JP" altLang="en-US" sz="1600" b="1" dirty="0">
                <a:solidFill>
                  <a:srgbClr val="0000FF"/>
                </a:solidFill>
                <a:latin typeface="ＭＳ Ｐゴシック"/>
              </a:rPr>
              <a:t>拡</a:t>
            </a:r>
            <a:r>
              <a:rPr lang="en-US" altLang="ja-JP" sz="1600" b="1" dirty="0" smtClean="0">
                <a:solidFill>
                  <a:srgbClr val="0000FF"/>
                </a:solidFill>
                <a:latin typeface="ＭＳ Ｐゴシック"/>
              </a:rPr>
              <a:t>】</a:t>
            </a:r>
            <a:r>
              <a:rPr lang="ja-JP" altLang="en-US" sz="1600" b="1" dirty="0" smtClean="0">
                <a:solidFill>
                  <a:srgbClr val="0000FF"/>
                </a:solidFill>
                <a:latin typeface="ＭＳ Ｐゴシック"/>
              </a:rPr>
              <a:t>地域子ども・子育て支援事業 </a:t>
            </a:r>
            <a:endParaRPr lang="en-US" altLang="ja-JP" sz="1200" b="1" dirty="0" smtClean="0">
              <a:solidFill>
                <a:srgbClr val="0000FF"/>
              </a:solidFill>
              <a:latin typeface="ＭＳ Ｐゴシック"/>
            </a:endParaRPr>
          </a:p>
          <a:p>
            <a:r>
              <a:rPr lang="ja-JP" altLang="en-US" sz="1600" b="1" dirty="0">
                <a:solidFill>
                  <a:prstClr val="black"/>
                </a:solidFill>
              </a:rPr>
              <a:t>　</a:t>
            </a:r>
            <a:r>
              <a:rPr lang="ja-JP" altLang="en-US" sz="1300" b="1" dirty="0" smtClean="0">
                <a:solidFill>
                  <a:prstClr val="black"/>
                </a:solidFill>
              </a:rPr>
              <a:t>ファミリ・サポート・センターや子育て支援</a:t>
            </a:r>
            <a:endParaRPr lang="en-US" altLang="ja-JP" sz="1300" b="1" dirty="0" smtClean="0">
              <a:solidFill>
                <a:prstClr val="black"/>
              </a:solidFill>
            </a:endParaRPr>
          </a:p>
          <a:p>
            <a:r>
              <a:rPr lang="ja-JP" altLang="en-US" sz="1300" b="1" dirty="0" smtClean="0">
                <a:solidFill>
                  <a:prstClr val="black"/>
                </a:solidFill>
              </a:rPr>
              <a:t>センターの運営等を支援</a:t>
            </a:r>
            <a:endParaRPr lang="ja-JP" altLang="en-US" sz="1300" b="1" dirty="0">
              <a:solidFill>
                <a:srgbClr val="1F497D">
                  <a:lumMod val="60000"/>
                  <a:lumOff val="40000"/>
                </a:srgbClr>
              </a:solidFill>
              <a:latin typeface="ＭＳ Ｐゴシック"/>
            </a:endParaRPr>
          </a:p>
        </p:txBody>
      </p:sp>
      <p:sp>
        <p:nvSpPr>
          <p:cNvPr id="32" name="テキスト ボックス 31"/>
          <p:cNvSpPr txBox="1"/>
          <p:nvPr/>
        </p:nvSpPr>
        <p:spPr>
          <a:xfrm>
            <a:off x="5235932" y="6080098"/>
            <a:ext cx="4434612" cy="584775"/>
          </a:xfrm>
          <a:prstGeom prst="rect">
            <a:avLst/>
          </a:prstGeom>
          <a:noFill/>
          <a:ln>
            <a:noFill/>
          </a:ln>
        </p:spPr>
        <p:txBody>
          <a:bodyPr wrap="square" rtlCol="0">
            <a:spAutoFit/>
          </a:bodyPr>
          <a:lstStyle/>
          <a:p>
            <a:r>
              <a:rPr lang="ja-JP" altLang="en-US" sz="1600" b="1" dirty="0">
                <a:solidFill>
                  <a:srgbClr val="0000FF"/>
                </a:solidFill>
                <a:latin typeface="ＭＳ Ｐゴシック"/>
              </a:rPr>
              <a:t>○</a:t>
            </a:r>
            <a:r>
              <a:rPr lang="ja-JP" altLang="en-US" sz="1600" b="1" dirty="0" smtClean="0">
                <a:solidFill>
                  <a:srgbClr val="0000FF"/>
                </a:solidFill>
                <a:latin typeface="ＭＳ Ｐゴシック"/>
              </a:rPr>
              <a:t>とやまっ子</a:t>
            </a:r>
            <a:r>
              <a:rPr lang="ja-JP" altLang="en-US" sz="1600" b="1" dirty="0">
                <a:solidFill>
                  <a:srgbClr val="0000FF"/>
                </a:solidFill>
                <a:latin typeface="ＭＳ Ｐゴシック"/>
              </a:rPr>
              <a:t>みらいフェスタ</a:t>
            </a:r>
            <a:r>
              <a:rPr lang="ja-JP" altLang="en-US" sz="1600" b="1" dirty="0" smtClean="0">
                <a:solidFill>
                  <a:srgbClr val="0000FF"/>
                </a:solidFill>
                <a:latin typeface="ＭＳ Ｐゴシック"/>
              </a:rPr>
              <a:t>開催</a:t>
            </a:r>
            <a:endParaRPr lang="en-US" altLang="ja-JP" sz="1200" b="1" dirty="0">
              <a:solidFill>
                <a:srgbClr val="0000FF"/>
              </a:solidFill>
              <a:latin typeface="ＭＳ Ｐゴシック"/>
            </a:endParaRPr>
          </a:p>
          <a:p>
            <a:r>
              <a:rPr lang="ja-JP" altLang="en-US" sz="1600" b="1" dirty="0" smtClean="0">
                <a:solidFill>
                  <a:srgbClr val="0000FF"/>
                </a:solidFill>
                <a:latin typeface="ＭＳ Ｐゴシック"/>
              </a:rPr>
              <a:t>○子育て</a:t>
            </a:r>
            <a:r>
              <a:rPr lang="ja-JP" altLang="en-US" sz="1600" b="1" dirty="0">
                <a:solidFill>
                  <a:srgbClr val="0000FF"/>
                </a:solidFill>
                <a:latin typeface="ＭＳ Ｐゴシック"/>
              </a:rPr>
              <a:t>シニアサポート</a:t>
            </a:r>
            <a:r>
              <a:rPr lang="ja-JP" altLang="en-US" sz="1600" b="1" dirty="0" smtClean="0">
                <a:solidFill>
                  <a:srgbClr val="0000FF"/>
                </a:solidFill>
                <a:latin typeface="ＭＳ Ｐゴシック"/>
              </a:rPr>
              <a:t>事業</a:t>
            </a:r>
            <a:endParaRPr lang="ja-JP" altLang="en-US" sz="1600" b="1" dirty="0">
              <a:solidFill>
                <a:srgbClr val="0000FF"/>
              </a:solidFill>
              <a:latin typeface="ＭＳ Ｐゴシック"/>
            </a:endParaRPr>
          </a:p>
        </p:txBody>
      </p:sp>
      <p:sp>
        <p:nvSpPr>
          <p:cNvPr id="34" name="フローチャート: 処理 33"/>
          <p:cNvSpPr/>
          <p:nvPr/>
        </p:nvSpPr>
        <p:spPr>
          <a:xfrm>
            <a:off x="5165674" y="4932809"/>
            <a:ext cx="4654837" cy="257227"/>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平成</a:t>
            </a:r>
            <a:r>
              <a:rPr lang="en-US" altLang="ja-JP" b="1" dirty="0" smtClean="0">
                <a:solidFill>
                  <a:prstClr val="black"/>
                </a:solidFill>
                <a:latin typeface="HGP創英角ﾎﾟｯﾌﾟ体" panose="040B0A00000000000000" pitchFamily="50" charset="-128"/>
                <a:ea typeface="HGP創英角ﾎﾟｯﾌﾟ体" panose="040B0A00000000000000" pitchFamily="50" charset="-128"/>
              </a:rPr>
              <a:t>29</a:t>
            </a: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年度の主な施策</a:t>
            </a:r>
            <a:r>
              <a:rPr lang="ja-JP" altLang="en-US" sz="1400" b="1" dirty="0" smtClean="0">
                <a:solidFill>
                  <a:prstClr val="black"/>
                </a:solidFill>
                <a:latin typeface="HGP創英角ﾎﾟｯﾌﾟ体" panose="040B0A00000000000000" pitchFamily="50" charset="-128"/>
                <a:ea typeface="HGP創英角ﾎﾟｯﾌﾟ体" panose="040B0A00000000000000" pitchFamily="50" charset="-128"/>
              </a:rPr>
              <a:t>（子ども</a:t>
            </a:r>
            <a:r>
              <a:rPr lang="ja-JP" altLang="en-US" sz="1400" b="1" dirty="0">
                <a:solidFill>
                  <a:prstClr val="black"/>
                </a:solidFill>
                <a:latin typeface="HGP創英角ﾎﾟｯﾌﾟ体" panose="040B0A00000000000000" pitchFamily="50" charset="-128"/>
                <a:ea typeface="HGP創英角ﾎﾟｯﾌﾟ体" panose="040B0A00000000000000" pitchFamily="50" charset="-128"/>
              </a:rPr>
              <a:t>支援</a:t>
            </a:r>
            <a:r>
              <a:rPr lang="ja-JP" altLang="en-US" sz="1400" b="1" dirty="0" smtClean="0">
                <a:solidFill>
                  <a:prstClr val="black"/>
                </a:solidFill>
                <a:latin typeface="HGP創英角ﾎﾟｯﾌﾟ体" panose="040B0A00000000000000" pitchFamily="50" charset="-128"/>
                <a:ea typeface="HGP創英角ﾎﾟｯﾌﾟ体" panose="040B0A00000000000000" pitchFamily="50" charset="-128"/>
              </a:rPr>
              <a:t>課）</a:t>
            </a:r>
            <a:endParaRPr lang="ja-JP" altLang="en-US" b="1" dirty="0">
              <a:solidFill>
                <a:prstClr val="black"/>
              </a:solidFill>
              <a:latin typeface="HGP創英角ﾎﾟｯﾌﾟ体" panose="040B0A00000000000000" pitchFamily="50" charset="-128"/>
              <a:ea typeface="HGP創英角ﾎﾟｯﾌﾟ体" panose="040B0A00000000000000" pitchFamily="50" charset="-128"/>
            </a:endParaRPr>
          </a:p>
        </p:txBody>
      </p:sp>
      <p:pic>
        <p:nvPicPr>
          <p:cNvPr id="35" name="図 1"/>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8357772" y="5589240"/>
            <a:ext cx="1439574" cy="1082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テキスト ボックス 28"/>
          <p:cNvSpPr txBox="1">
            <a:spLocks noChangeArrowheads="1"/>
          </p:cNvSpPr>
          <p:nvPr/>
        </p:nvSpPr>
        <p:spPr bwMode="auto">
          <a:xfrm>
            <a:off x="1330686" y="3200380"/>
            <a:ext cx="3814740" cy="275853"/>
          </a:xfrm>
          <a:prstGeom prst="rect">
            <a:avLst/>
          </a:prstGeom>
          <a:noFill/>
          <a:ln>
            <a:noFill/>
          </a:ln>
          <a:extLst/>
        </p:spPr>
        <p:txBody>
          <a:bodyPr wrap="square" lIns="90944" tIns="45470" rIns="90944" bIns="4547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defRPr/>
            </a:pPr>
            <a:r>
              <a:rPr lang="ja-JP" altLang="en-US" sz="1196" dirty="0" smtClean="0">
                <a:solidFill>
                  <a:srgbClr val="000000"/>
                </a:solidFill>
                <a:latin typeface="ＭＳ Ｐゴシック" panose="020B0600070205080204" pitchFamily="50" charset="-128"/>
              </a:rPr>
              <a:t>　</a:t>
            </a:r>
            <a:r>
              <a:rPr lang="en-US" altLang="ja-JP" sz="1196" u="sng" dirty="0" smtClean="0">
                <a:solidFill>
                  <a:srgbClr val="000000"/>
                </a:solidFill>
                <a:latin typeface="ＭＳ Ｐゴシック" panose="020B0600070205080204" pitchFamily="50" charset="-128"/>
              </a:rPr>
              <a:t>H25</a:t>
            </a:r>
            <a:r>
              <a:rPr lang="ja-JP" altLang="en-US" sz="1196" dirty="0" smtClean="0">
                <a:solidFill>
                  <a:srgbClr val="000000"/>
                </a:solidFill>
                <a:latin typeface="ＭＳ Ｐゴシック" panose="020B0600070205080204" pitchFamily="50" charset="-128"/>
              </a:rPr>
              <a:t> 　　      </a:t>
            </a:r>
            <a:r>
              <a:rPr lang="en-US" altLang="ja-JP" sz="1196" u="sng" dirty="0" smtClean="0">
                <a:solidFill>
                  <a:srgbClr val="000000"/>
                </a:solidFill>
                <a:latin typeface="ＭＳ Ｐゴシック" panose="020B0600070205080204" pitchFamily="50" charset="-128"/>
              </a:rPr>
              <a:t>H27</a:t>
            </a:r>
            <a:r>
              <a:rPr lang="ja-JP" altLang="en-US" sz="1196" dirty="0" smtClean="0">
                <a:solidFill>
                  <a:srgbClr val="000000"/>
                </a:solidFill>
                <a:latin typeface="ＭＳ Ｐゴシック" panose="020B0600070205080204" pitchFamily="50" charset="-128"/>
              </a:rPr>
              <a:t>　　　    　　</a:t>
            </a:r>
            <a:r>
              <a:rPr lang="en-US" altLang="ja-JP" sz="1196" u="sng" dirty="0" smtClean="0">
                <a:solidFill>
                  <a:srgbClr val="000000"/>
                </a:solidFill>
                <a:latin typeface="ＭＳ Ｐゴシック" panose="020B0600070205080204" pitchFamily="50" charset="-128"/>
              </a:rPr>
              <a:t>H28</a:t>
            </a:r>
            <a:r>
              <a:rPr lang="ja-JP" altLang="en-US" sz="1196" dirty="0" smtClean="0">
                <a:solidFill>
                  <a:srgbClr val="000000"/>
                </a:solidFill>
                <a:latin typeface="ＭＳ Ｐゴシック" panose="020B0600070205080204" pitchFamily="50" charset="-128"/>
              </a:rPr>
              <a:t>　　   　　  </a:t>
            </a:r>
            <a:r>
              <a:rPr lang="en-US" altLang="ja-JP" sz="1196" u="sng" dirty="0" smtClean="0">
                <a:solidFill>
                  <a:srgbClr val="000000"/>
                </a:solidFill>
                <a:latin typeface="ＭＳ Ｐゴシック" panose="020B0600070205080204" pitchFamily="50" charset="-128"/>
              </a:rPr>
              <a:t>H31</a:t>
            </a:r>
            <a:r>
              <a:rPr lang="ja-JP" altLang="en-US" sz="1196" u="sng" dirty="0" smtClean="0">
                <a:solidFill>
                  <a:srgbClr val="000000"/>
                </a:solidFill>
                <a:latin typeface="ＭＳ Ｐゴシック" panose="020B0600070205080204" pitchFamily="50" charset="-128"/>
              </a:rPr>
              <a:t>末目標</a:t>
            </a:r>
            <a:r>
              <a:rPr lang="en-US" altLang="ja-JP" sz="1196" dirty="0" smtClean="0">
                <a:solidFill>
                  <a:srgbClr val="000000"/>
                </a:solidFill>
                <a:latin typeface="ＭＳ Ｐゴシック" panose="020B0600070205080204" pitchFamily="50" charset="-128"/>
              </a:rPr>
              <a:t>       </a:t>
            </a:r>
            <a:r>
              <a:rPr lang="en-US" altLang="ja-JP" sz="1196" u="sng" dirty="0" smtClean="0">
                <a:solidFill>
                  <a:srgbClr val="000000"/>
                </a:solidFill>
                <a:latin typeface="ＭＳ Ｐゴシック" panose="020B0600070205080204" pitchFamily="50" charset="-128"/>
              </a:rPr>
              <a:t> </a:t>
            </a:r>
            <a:endParaRPr lang="en-US" altLang="ja-JP" sz="1096" u="sng" dirty="0" smtClean="0">
              <a:solidFill>
                <a:srgbClr val="000000"/>
              </a:solidFill>
              <a:latin typeface="ＭＳ Ｐゴシック" panose="020B0600070205080204" pitchFamily="50" charset="-128"/>
            </a:endParaRPr>
          </a:p>
        </p:txBody>
      </p:sp>
      <p:sp>
        <p:nvSpPr>
          <p:cNvPr id="38" name="テキスト ボックス 28"/>
          <p:cNvSpPr txBox="1">
            <a:spLocks noChangeArrowheads="1"/>
          </p:cNvSpPr>
          <p:nvPr/>
        </p:nvSpPr>
        <p:spPr bwMode="auto">
          <a:xfrm>
            <a:off x="1364402" y="5476193"/>
            <a:ext cx="3814740" cy="275853"/>
          </a:xfrm>
          <a:prstGeom prst="rect">
            <a:avLst/>
          </a:prstGeom>
          <a:noFill/>
          <a:ln>
            <a:noFill/>
          </a:ln>
          <a:extLst/>
        </p:spPr>
        <p:txBody>
          <a:bodyPr wrap="square" lIns="90944" tIns="45470" rIns="90944" bIns="4547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defRPr/>
            </a:pPr>
            <a:r>
              <a:rPr lang="en-US" altLang="ja-JP" sz="1196" u="sng" dirty="0" smtClean="0">
                <a:solidFill>
                  <a:srgbClr val="000000"/>
                </a:solidFill>
                <a:latin typeface="ＭＳ Ｐゴシック" panose="020B0600070205080204" pitchFamily="50" charset="-128"/>
              </a:rPr>
              <a:t>H25</a:t>
            </a:r>
            <a:r>
              <a:rPr lang="ja-JP" altLang="en-US" sz="1196" dirty="0" smtClean="0">
                <a:solidFill>
                  <a:srgbClr val="000000"/>
                </a:solidFill>
                <a:latin typeface="ＭＳ Ｐゴシック" panose="020B0600070205080204" pitchFamily="50" charset="-128"/>
              </a:rPr>
              <a:t> 　　      </a:t>
            </a:r>
            <a:r>
              <a:rPr lang="en-US" altLang="ja-JP" sz="1196" u="sng" dirty="0" smtClean="0">
                <a:solidFill>
                  <a:srgbClr val="000000"/>
                </a:solidFill>
                <a:latin typeface="ＭＳ Ｐゴシック" panose="020B0600070205080204" pitchFamily="50" charset="-128"/>
              </a:rPr>
              <a:t>H27</a:t>
            </a:r>
            <a:r>
              <a:rPr lang="ja-JP" altLang="en-US" sz="1196" dirty="0" smtClean="0">
                <a:solidFill>
                  <a:srgbClr val="000000"/>
                </a:solidFill>
                <a:latin typeface="ＭＳ Ｐゴシック" panose="020B0600070205080204" pitchFamily="50" charset="-128"/>
              </a:rPr>
              <a:t>　　　　　  </a:t>
            </a:r>
            <a:r>
              <a:rPr lang="en-US" altLang="ja-JP" sz="1196" u="sng" dirty="0" smtClean="0">
                <a:solidFill>
                  <a:srgbClr val="000000"/>
                </a:solidFill>
                <a:latin typeface="ＭＳ Ｐゴシック" panose="020B0600070205080204" pitchFamily="50" charset="-128"/>
              </a:rPr>
              <a:t>H28</a:t>
            </a:r>
            <a:r>
              <a:rPr lang="ja-JP" altLang="en-US" sz="1196" dirty="0" smtClean="0">
                <a:solidFill>
                  <a:srgbClr val="000000"/>
                </a:solidFill>
                <a:latin typeface="ＭＳ Ｐゴシック" panose="020B0600070205080204" pitchFamily="50" charset="-128"/>
              </a:rPr>
              <a:t>　　　　　　　 </a:t>
            </a:r>
            <a:r>
              <a:rPr lang="en-US" altLang="ja-JP" sz="1196" u="sng" dirty="0" smtClean="0">
                <a:solidFill>
                  <a:srgbClr val="000000"/>
                </a:solidFill>
                <a:latin typeface="ＭＳ Ｐゴシック" panose="020B0600070205080204" pitchFamily="50" charset="-128"/>
              </a:rPr>
              <a:t>H31</a:t>
            </a:r>
            <a:r>
              <a:rPr lang="ja-JP" altLang="en-US" sz="1196" u="sng" dirty="0" smtClean="0">
                <a:solidFill>
                  <a:srgbClr val="000000"/>
                </a:solidFill>
                <a:latin typeface="ＭＳ Ｐゴシック" panose="020B0600070205080204" pitchFamily="50" charset="-128"/>
              </a:rPr>
              <a:t>末目標</a:t>
            </a:r>
            <a:r>
              <a:rPr lang="en-US" altLang="ja-JP" sz="1196" dirty="0" smtClean="0">
                <a:solidFill>
                  <a:srgbClr val="000000"/>
                </a:solidFill>
                <a:latin typeface="ＭＳ Ｐゴシック" panose="020B0600070205080204" pitchFamily="50" charset="-128"/>
              </a:rPr>
              <a:t>       </a:t>
            </a:r>
            <a:r>
              <a:rPr lang="en-US" altLang="ja-JP" sz="1196" u="sng" dirty="0" smtClean="0">
                <a:solidFill>
                  <a:srgbClr val="000000"/>
                </a:solidFill>
                <a:latin typeface="ＭＳ Ｐゴシック" panose="020B0600070205080204" pitchFamily="50" charset="-128"/>
              </a:rPr>
              <a:t> </a:t>
            </a:r>
            <a:endParaRPr lang="en-US" altLang="ja-JP" sz="1096" u="sng" dirty="0" smtClean="0">
              <a:solidFill>
                <a:srgbClr val="000000"/>
              </a:solidFill>
              <a:latin typeface="ＭＳ Ｐゴシック" panose="020B0600070205080204" pitchFamily="50" charset="-128"/>
            </a:endParaRPr>
          </a:p>
        </p:txBody>
      </p:sp>
      <p:sp>
        <p:nvSpPr>
          <p:cNvPr id="4" name="正方形/長方形 3"/>
          <p:cNvSpPr/>
          <p:nvPr/>
        </p:nvSpPr>
        <p:spPr>
          <a:xfrm>
            <a:off x="3632300" y="1448859"/>
            <a:ext cx="610840" cy="1742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6" name="正方形/長方形 35"/>
          <p:cNvSpPr/>
          <p:nvPr/>
        </p:nvSpPr>
        <p:spPr>
          <a:xfrm>
            <a:off x="3662189" y="3800536"/>
            <a:ext cx="610840" cy="1742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7" name="正方形/長方形 36"/>
          <p:cNvSpPr/>
          <p:nvPr/>
        </p:nvSpPr>
        <p:spPr>
          <a:xfrm>
            <a:off x="3577655" y="5765771"/>
            <a:ext cx="610840" cy="1742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9" name="正方形/長方形 38"/>
          <p:cNvSpPr/>
          <p:nvPr/>
        </p:nvSpPr>
        <p:spPr>
          <a:xfrm>
            <a:off x="3622080" y="1646921"/>
            <a:ext cx="610840" cy="1742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0" name="フローチャート: 処理 39"/>
          <p:cNvSpPr/>
          <p:nvPr/>
        </p:nvSpPr>
        <p:spPr>
          <a:xfrm>
            <a:off x="162835" y="595801"/>
            <a:ext cx="4879690" cy="305594"/>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目標指数の動向　</a:t>
            </a:r>
            <a:r>
              <a:rPr lang="ja-JP" altLang="en-US" sz="1600" b="1" dirty="0" smtClean="0">
                <a:solidFill>
                  <a:prstClr val="black"/>
                </a:solidFill>
                <a:latin typeface="HGP創英角ﾎﾟｯﾌﾟ体" panose="040B0A00000000000000" pitchFamily="50" charset="-128"/>
                <a:ea typeface="HGP創英角ﾎﾟｯﾌﾟ体" panose="040B0A00000000000000" pitchFamily="50" charset="-128"/>
              </a:rPr>
              <a:t>①子育て家庭に対する支援</a:t>
            </a:r>
            <a:endParaRPr lang="ja-JP" altLang="en-US" sz="1600"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41" name="フローチャート: 処理 40"/>
          <p:cNvSpPr/>
          <p:nvPr/>
        </p:nvSpPr>
        <p:spPr>
          <a:xfrm>
            <a:off x="154954" y="4885714"/>
            <a:ext cx="4857379" cy="335683"/>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prstClr val="black"/>
                </a:solidFill>
                <a:latin typeface="HGP創英角ﾎﾟｯﾌﾟ体" panose="040B0A00000000000000" pitchFamily="50" charset="-128"/>
                <a:ea typeface="HGP創英角ﾎﾟｯﾌﾟ体" panose="040B0A00000000000000" pitchFamily="50" charset="-128"/>
              </a:rPr>
              <a:t>目標指数の動向　②地域における子育て支援の促進</a:t>
            </a:r>
            <a:endParaRPr lang="ja-JP" altLang="en-US" sz="1600"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42" name="角丸四角形 41"/>
          <p:cNvSpPr/>
          <p:nvPr/>
        </p:nvSpPr>
        <p:spPr bwMode="auto">
          <a:xfrm>
            <a:off x="9532296" y="6495008"/>
            <a:ext cx="324000" cy="324000"/>
          </a:xfrm>
          <a:prstGeom prst="roundRect">
            <a:avLst>
              <a:gd name="adj" fmla="val 50000"/>
            </a:avLst>
          </a:prstGeom>
          <a:solidFill>
            <a:srgbClr val="B9EDFF"/>
          </a:solidFill>
          <a:ln w="25400" cap="flat" cmpd="sng" algn="ctr">
            <a:noFill/>
            <a:prstDash val="solid"/>
            <a:headEnd type="none" w="med" len="med"/>
            <a:tailEnd type="none" w="med" len="med"/>
          </a:ln>
          <a:effectLst>
            <a:innerShdw blurRad="50800" dist="12700" dir="13500000">
              <a:prstClr val="black">
                <a:alpha val="50000"/>
              </a:prstClr>
            </a:innerShdw>
          </a:effectLst>
        </p:spPr>
        <p:txBody>
          <a:bodyPr wrap="none" lIns="35979" tIns="35979" rIns="35979" bIns="35979"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lnSpc>
                <a:spcPct val="85000"/>
              </a:lnSpc>
              <a:spcBef>
                <a:spcPts val="0"/>
              </a:spcBef>
              <a:spcAft>
                <a:spcPts val="0"/>
              </a:spcAft>
              <a:defRPr/>
            </a:pPr>
            <a:fld id="{576AD92B-ADE9-47B6-BBC8-85479EBF62FD}" type="slidenum">
              <a:rPr kumimoji="0" lang="ja-JP" altLang="en-US" sz="1400" b="0" kern="0" spc="50">
                <a:ln w="11430"/>
                <a:solidFill>
                  <a:srgbClr val="0000FF"/>
                </a:solidFill>
                <a:effectLst>
                  <a:outerShdw blurRad="38100" dist="38100" dir="2700000" algn="tl">
                    <a:srgbClr val="000000">
                      <a:alpha val="43137"/>
                    </a:srgbClr>
                  </a:outerShdw>
                </a:effectLst>
                <a:latin typeface="HGP創英角ｺﾞｼｯｸUB" pitchFamily="50" charset="-128"/>
                <a:ea typeface="HGP創英角ｺﾞｼｯｸUB" pitchFamily="50" charset="-128"/>
              </a:rPr>
              <a:pPr algn="ctr" eaLnBrk="1" fontAlgn="auto" hangingPunct="1">
                <a:lnSpc>
                  <a:spcPct val="85000"/>
                </a:lnSpc>
                <a:spcBef>
                  <a:spcPts val="0"/>
                </a:spcBef>
                <a:spcAft>
                  <a:spcPts val="0"/>
                </a:spcAft>
                <a:defRPr/>
              </a:pPr>
              <a:t>2</a:t>
            </a:fld>
            <a:endParaRPr kumimoji="0" lang="en-US" altLang="ja-JP" sz="1400" b="0" kern="0" spc="50" dirty="0">
              <a:ln w="11430"/>
              <a:solidFill>
                <a:srgbClr val="0000FF"/>
              </a:solidFill>
              <a:effectLst>
                <a:outerShdw blurRad="38100" dist="38100" dir="2700000" algn="tl">
                  <a:srgbClr val="000000">
                    <a:alpha val="43137"/>
                  </a:srgbClr>
                </a:outerShdw>
              </a:effectLst>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1769606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512" y="-171400"/>
            <a:ext cx="8420100" cy="1100236"/>
          </a:xfrm>
        </p:spPr>
        <p:txBody>
          <a:bodyPr>
            <a:normAutofit/>
          </a:bodyPr>
          <a:lstStyle/>
          <a:p>
            <a:r>
              <a:rPr kumimoji="1" lang="ja-JP" altLang="en-US" sz="2800" b="1" dirty="0" smtClean="0"/>
              <a:t>１．家庭・地域における子育て支援（２）</a:t>
            </a:r>
            <a:endParaRPr kumimoji="1" lang="ja-JP" altLang="en-US" sz="2800" b="1" dirty="0"/>
          </a:p>
        </p:txBody>
      </p:sp>
      <p:sp>
        <p:nvSpPr>
          <p:cNvPr id="38" name="右矢印 37"/>
          <p:cNvSpPr/>
          <p:nvPr/>
        </p:nvSpPr>
        <p:spPr>
          <a:xfrm>
            <a:off x="4808984" y="3179169"/>
            <a:ext cx="256687" cy="1113927"/>
          </a:xfrm>
          <a:prstGeom prst="rightArrow">
            <a:avLst>
              <a:gd name="adj1" fmla="val 50000"/>
              <a:gd name="adj2" fmla="val 593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角丸四角形 11"/>
          <p:cNvSpPr/>
          <p:nvPr/>
        </p:nvSpPr>
        <p:spPr>
          <a:xfrm>
            <a:off x="107597" y="2139688"/>
            <a:ext cx="4711865" cy="4655468"/>
          </a:xfrm>
          <a:prstGeom prst="roundRect">
            <a:avLst>
              <a:gd name="adj" fmla="val 302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ct val="0"/>
              </a:spcBef>
              <a:defRPr/>
            </a:pPr>
            <a:endParaRPr lang="ja-JP" altLang="en-US" dirty="0">
              <a:solidFill>
                <a:prstClr val="white"/>
              </a:solidFill>
            </a:endParaRPr>
          </a:p>
        </p:txBody>
      </p:sp>
      <p:sp>
        <p:nvSpPr>
          <p:cNvPr id="13" name="角丸四角形 12"/>
          <p:cNvSpPr/>
          <p:nvPr/>
        </p:nvSpPr>
        <p:spPr>
          <a:xfrm>
            <a:off x="5062026" y="2118144"/>
            <a:ext cx="4711865" cy="4663565"/>
          </a:xfrm>
          <a:prstGeom prst="roundRect">
            <a:avLst>
              <a:gd name="adj" fmla="val 302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spcBef>
                <a:spcPct val="0"/>
              </a:spcBef>
              <a:defRPr/>
            </a:pPr>
            <a:endParaRPr lang="en-US" altLang="ja-JP" sz="1600" u="sng" dirty="0" smtClean="0">
              <a:solidFill>
                <a:prstClr val="black"/>
              </a:solidFill>
              <a:latin typeface="ＭＳ Ｐゴシック" pitchFamily="50" charset="-128"/>
            </a:endParaRPr>
          </a:p>
          <a:p>
            <a:pPr>
              <a:lnSpc>
                <a:spcPts val="1000"/>
              </a:lnSpc>
              <a:spcBef>
                <a:spcPct val="0"/>
              </a:spcBef>
              <a:defRPr/>
            </a:pPr>
            <a:endParaRPr lang="en-US" altLang="ja-JP" sz="1600" u="sng" dirty="0" smtClean="0">
              <a:solidFill>
                <a:prstClr val="black"/>
              </a:solidFill>
              <a:latin typeface="ＭＳ Ｐゴシック" pitchFamily="50" charset="-128"/>
            </a:endParaRPr>
          </a:p>
          <a:p>
            <a:pPr>
              <a:lnSpc>
                <a:spcPts val="1000"/>
              </a:lnSpc>
              <a:spcBef>
                <a:spcPct val="0"/>
              </a:spcBef>
              <a:defRPr/>
            </a:pPr>
            <a:endParaRPr lang="en-US" altLang="ja-JP" sz="1600" u="sng" dirty="0" smtClean="0">
              <a:solidFill>
                <a:prstClr val="black"/>
              </a:solidFill>
              <a:latin typeface="ＭＳ Ｐゴシック" pitchFamily="50" charset="-128"/>
            </a:endParaRPr>
          </a:p>
          <a:p>
            <a:pPr fontAlgn="base">
              <a:spcBef>
                <a:spcPct val="0"/>
              </a:spcBef>
              <a:spcAft>
                <a:spcPct val="0"/>
              </a:spcAft>
            </a:pPr>
            <a:endParaRPr lang="en-US" altLang="ja-JP" sz="1400" dirty="0" smtClean="0">
              <a:solidFill>
                <a:prstClr val="black"/>
              </a:solidFill>
              <a:latin typeface="ＭＳ Ｐゴシック" pitchFamily="50" charset="-128"/>
            </a:endParaRPr>
          </a:p>
          <a:p>
            <a:pPr fontAlgn="base">
              <a:spcBef>
                <a:spcPct val="0"/>
              </a:spcBef>
              <a:spcAft>
                <a:spcPct val="0"/>
              </a:spcAft>
            </a:pPr>
            <a:r>
              <a:rPr lang="ja-JP" altLang="en-US" sz="1400" dirty="0" smtClean="0">
                <a:solidFill>
                  <a:prstClr val="black"/>
                </a:solidFill>
                <a:latin typeface="ＭＳ Ｐゴシック" pitchFamily="50" charset="-128"/>
              </a:rPr>
              <a:t>　　</a:t>
            </a:r>
            <a:endParaRPr lang="ja-JP" altLang="en-US" sz="1400" dirty="0">
              <a:solidFill>
                <a:prstClr val="white"/>
              </a:solidFill>
            </a:endParaRPr>
          </a:p>
        </p:txBody>
      </p:sp>
      <p:sp>
        <p:nvSpPr>
          <p:cNvPr id="8" name="正方形/長方形 7"/>
          <p:cNvSpPr/>
          <p:nvPr/>
        </p:nvSpPr>
        <p:spPr>
          <a:xfrm>
            <a:off x="152178" y="2380129"/>
            <a:ext cx="4656806" cy="15971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400" dirty="0" smtClean="0">
                <a:solidFill>
                  <a:prstClr val="black"/>
                </a:solidFill>
              </a:rPr>
              <a:t>○安全で安心な妊娠・出産の支援</a:t>
            </a:r>
            <a:endParaRPr lang="en-US" altLang="ja-JP" sz="1400" dirty="0" smtClean="0">
              <a:solidFill>
                <a:prstClr val="black"/>
              </a:solidFill>
            </a:endParaRPr>
          </a:p>
          <a:p>
            <a:pPr>
              <a:lnSpc>
                <a:spcPts val="1400"/>
              </a:lnSpc>
            </a:pPr>
            <a:r>
              <a:rPr lang="ja-JP" altLang="en-US" sz="1200" dirty="0" smtClean="0">
                <a:solidFill>
                  <a:prstClr val="black"/>
                </a:solidFill>
              </a:rPr>
              <a:t>・妊娠期からの継続した保健、医療等の支援体制の整備充実</a:t>
            </a:r>
            <a:endParaRPr lang="en-US" altLang="ja-JP" sz="1200" dirty="0" smtClean="0">
              <a:solidFill>
                <a:prstClr val="black"/>
              </a:solidFill>
            </a:endParaRPr>
          </a:p>
          <a:p>
            <a:pPr>
              <a:lnSpc>
                <a:spcPts val="1400"/>
              </a:lnSpc>
            </a:pPr>
            <a:r>
              <a:rPr lang="ja-JP" altLang="en-US" sz="1200" dirty="0">
                <a:solidFill>
                  <a:prstClr val="black"/>
                </a:solidFill>
                <a:latin typeface="ＭＳ Ｐゴシック" panose="020B0600070205080204" pitchFamily="50" charset="-128"/>
              </a:rPr>
              <a:t>・女性の健康・妊娠・出産に関する正しい知識の普及啓発</a:t>
            </a:r>
            <a:endParaRPr lang="en-US" altLang="ja-JP" sz="1200" dirty="0">
              <a:solidFill>
                <a:prstClr val="black"/>
              </a:solidFill>
              <a:latin typeface="ＭＳ Ｐゴシック" panose="020B0600070205080204" pitchFamily="50" charset="-128"/>
            </a:endParaRPr>
          </a:p>
          <a:p>
            <a:pPr>
              <a:lnSpc>
                <a:spcPts val="1400"/>
              </a:lnSpc>
              <a:spcBef>
                <a:spcPct val="0"/>
              </a:spcBef>
              <a:defRPr/>
            </a:pPr>
            <a:r>
              <a:rPr lang="ja-JP" altLang="en-US" sz="1000" dirty="0" smtClean="0">
                <a:solidFill>
                  <a:prstClr val="black"/>
                </a:solidFill>
                <a:latin typeface="ＭＳ Ｐゴシック" panose="020B0600070205080204" pitchFamily="50" charset="-128"/>
              </a:rPr>
              <a:t>　　目標指標：妊婦健診の受診率　</a:t>
            </a:r>
            <a:endParaRPr lang="en-US" altLang="ja-JP" sz="1000" dirty="0" smtClean="0">
              <a:solidFill>
                <a:prstClr val="black"/>
              </a:solidFill>
              <a:latin typeface="ＭＳ Ｐゴシック" panose="020B0600070205080204" pitchFamily="50" charset="-128"/>
            </a:endParaRPr>
          </a:p>
          <a:p>
            <a:pPr>
              <a:lnSpc>
                <a:spcPts val="1400"/>
              </a:lnSpc>
              <a:spcBef>
                <a:spcPct val="0"/>
              </a:spcBef>
              <a:defRPr/>
            </a:pPr>
            <a:r>
              <a:rPr lang="en-US" altLang="ja-JP" sz="1000" dirty="0">
                <a:solidFill>
                  <a:prstClr val="black"/>
                </a:solidFill>
                <a:latin typeface="ＭＳ Ｐゴシック" panose="020B0600070205080204" pitchFamily="50" charset="-128"/>
              </a:rPr>
              <a:t> </a:t>
            </a:r>
            <a:r>
              <a:rPr lang="en-US" altLang="ja-JP" sz="1000" dirty="0" smtClean="0">
                <a:solidFill>
                  <a:prstClr val="black"/>
                </a:solidFill>
                <a:latin typeface="ＭＳ Ｐゴシック" panose="020B0600070205080204" pitchFamily="50" charset="-128"/>
              </a:rPr>
              <a:t>                   </a:t>
            </a:r>
            <a:r>
              <a:rPr lang="ja-JP" altLang="en-US" sz="1000" dirty="0" smtClean="0">
                <a:solidFill>
                  <a:prstClr val="black"/>
                </a:solidFill>
                <a:latin typeface="ＭＳ Ｐゴシック" panose="020B0600070205080204" pitchFamily="50" charset="-128"/>
              </a:rPr>
              <a:t> </a:t>
            </a:r>
            <a:r>
              <a:rPr lang="en-US" altLang="ja-JP" sz="1000" dirty="0" smtClean="0">
                <a:solidFill>
                  <a:prstClr val="black"/>
                </a:solidFill>
                <a:latin typeface="ＭＳ Ｐゴシック" panose="020B0600070205080204" pitchFamily="50" charset="-128"/>
              </a:rPr>
              <a:t>H25</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96.5%</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H27</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98.2%</a:t>
            </a:r>
            <a:r>
              <a:rPr lang="ja-JP" altLang="en-US" sz="1000" dirty="0">
                <a:solidFill>
                  <a:prstClr val="black"/>
                </a:solidFill>
                <a:latin typeface="ＭＳ Ｐゴシック" panose="020B0600070205080204" pitchFamily="50" charset="-128"/>
              </a:rPr>
              <a:t>→ </a:t>
            </a:r>
            <a:r>
              <a:rPr lang="en-US" altLang="ja-JP" sz="1000" dirty="0" smtClean="0">
                <a:solidFill>
                  <a:prstClr val="black"/>
                </a:solidFill>
                <a:latin typeface="ＭＳ Ｐゴシック" panose="020B0600070205080204" pitchFamily="50" charset="-128"/>
              </a:rPr>
              <a:t>H28</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98.3%</a:t>
            </a:r>
            <a:r>
              <a:rPr lang="ja-JP" altLang="en-US" sz="1000" dirty="0">
                <a:solidFill>
                  <a:prstClr val="black"/>
                </a:solidFill>
                <a:latin typeface="ＭＳ Ｐゴシック" panose="020B0600070205080204" pitchFamily="50" charset="-128"/>
              </a:rPr>
              <a:t>　</a:t>
            </a:r>
            <a:r>
              <a:rPr lang="ja-JP" altLang="en-US" sz="1000" dirty="0" smtClean="0">
                <a:solidFill>
                  <a:prstClr val="black"/>
                </a:solidFill>
                <a:latin typeface="ＭＳ Ｐゴシック" panose="020B0600070205080204" pitchFamily="50" charset="-128"/>
              </a:rPr>
              <a:t>　　　　 </a:t>
            </a:r>
            <a:r>
              <a:rPr lang="en-US" altLang="ja-JP" sz="1000" dirty="0">
                <a:solidFill>
                  <a:prstClr val="black"/>
                </a:solidFill>
                <a:latin typeface="ＭＳ Ｐゴシック" panose="020B0600070205080204" pitchFamily="50" charset="-128"/>
              </a:rPr>
              <a:t>H31</a:t>
            </a:r>
            <a:r>
              <a:rPr lang="ja-JP" altLang="en-US" sz="1000" dirty="0">
                <a:solidFill>
                  <a:prstClr val="black"/>
                </a:solidFill>
                <a:latin typeface="ＭＳ Ｐゴシック" panose="020B0600070205080204" pitchFamily="50" charset="-128"/>
              </a:rPr>
              <a:t>末目標：</a:t>
            </a:r>
            <a:r>
              <a:rPr lang="en-US" altLang="ja-JP" sz="1000" dirty="0">
                <a:solidFill>
                  <a:prstClr val="black"/>
                </a:solidFill>
                <a:latin typeface="ＭＳ Ｐゴシック" panose="020B0600070205080204" pitchFamily="50" charset="-128"/>
              </a:rPr>
              <a:t>97%</a:t>
            </a:r>
          </a:p>
          <a:p>
            <a:pPr>
              <a:lnSpc>
                <a:spcPts val="1400"/>
              </a:lnSpc>
              <a:spcBef>
                <a:spcPct val="0"/>
              </a:spcBef>
              <a:defRPr/>
            </a:pPr>
            <a:r>
              <a:rPr lang="ja-JP" altLang="en-US" sz="1000" dirty="0" smtClean="0">
                <a:solidFill>
                  <a:prstClr val="black"/>
                </a:solidFill>
                <a:latin typeface="ＭＳ Ｐゴシック" panose="020B0600070205080204" pitchFamily="50" charset="-128"/>
              </a:rPr>
              <a:t>　　目標指標：妊娠</a:t>
            </a:r>
            <a:r>
              <a:rPr lang="en-US" altLang="ja-JP" sz="1000" dirty="0">
                <a:solidFill>
                  <a:prstClr val="black"/>
                </a:solidFill>
                <a:latin typeface="ＭＳ Ｐゴシック" panose="020B0600070205080204" pitchFamily="50" charset="-128"/>
              </a:rPr>
              <a:t>11</a:t>
            </a:r>
            <a:r>
              <a:rPr lang="ja-JP" altLang="en-US" sz="1000" dirty="0">
                <a:solidFill>
                  <a:prstClr val="black"/>
                </a:solidFill>
                <a:latin typeface="ＭＳ Ｐゴシック" panose="020B0600070205080204" pitchFamily="50" charset="-128"/>
              </a:rPr>
              <a:t>週以下での</a:t>
            </a:r>
            <a:r>
              <a:rPr lang="ja-JP" altLang="en-US" sz="1000" dirty="0" smtClean="0">
                <a:solidFill>
                  <a:prstClr val="black"/>
                </a:solidFill>
                <a:latin typeface="ＭＳ Ｐゴシック" panose="020B0600070205080204" pitchFamily="50" charset="-128"/>
              </a:rPr>
              <a:t>妊娠届出率</a:t>
            </a:r>
            <a:endParaRPr lang="en-US" altLang="ja-JP" sz="1000" dirty="0">
              <a:solidFill>
                <a:prstClr val="black"/>
              </a:solidFill>
              <a:latin typeface="ＭＳ Ｐゴシック" panose="020B0600070205080204" pitchFamily="50" charset="-128"/>
            </a:endParaRPr>
          </a:p>
          <a:p>
            <a:pPr>
              <a:lnSpc>
                <a:spcPts val="1400"/>
              </a:lnSpc>
              <a:spcBef>
                <a:spcPct val="0"/>
              </a:spcBef>
              <a:defRPr/>
            </a:pPr>
            <a:r>
              <a:rPr lang="en-US" altLang="ja-JP" sz="1000" dirty="0">
                <a:solidFill>
                  <a:prstClr val="black"/>
                </a:solidFill>
                <a:latin typeface="ＭＳ Ｐゴシック" panose="020B0600070205080204" pitchFamily="50" charset="-128"/>
              </a:rPr>
              <a:t> </a:t>
            </a:r>
            <a:r>
              <a:rPr lang="ja-JP" altLang="en-US" sz="1000" dirty="0">
                <a:solidFill>
                  <a:prstClr val="black"/>
                </a:solidFill>
                <a:latin typeface="ＭＳ Ｐゴシック" panose="020B0600070205080204" pitchFamily="50" charset="-128"/>
              </a:rPr>
              <a:t>　　　　　　  　</a:t>
            </a:r>
            <a:r>
              <a:rPr lang="ja-JP" altLang="en-US" sz="1000" dirty="0" smtClean="0">
                <a:solidFill>
                  <a:prstClr val="black"/>
                </a:solidFill>
                <a:latin typeface="ＭＳ Ｐゴシック" panose="020B0600070205080204" pitchFamily="50" charset="-128"/>
              </a:rPr>
              <a:t>　</a:t>
            </a:r>
            <a:r>
              <a:rPr lang="en-US" altLang="ja-JP" sz="1000" dirty="0" smtClean="0">
                <a:solidFill>
                  <a:prstClr val="black"/>
                </a:solidFill>
                <a:latin typeface="ＭＳ Ｐゴシック" panose="020B0600070205080204" pitchFamily="50" charset="-128"/>
              </a:rPr>
              <a:t>H25</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91.4%</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H27</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92.7%</a:t>
            </a:r>
            <a:r>
              <a:rPr lang="ja-JP" altLang="en-US" sz="1000" dirty="0">
                <a:solidFill>
                  <a:prstClr val="black"/>
                </a:solidFill>
                <a:latin typeface="ＭＳ Ｐゴシック" panose="020B0600070205080204" pitchFamily="50" charset="-128"/>
              </a:rPr>
              <a:t>→ </a:t>
            </a:r>
            <a:r>
              <a:rPr lang="en-US" altLang="ja-JP" sz="1000" dirty="0" smtClean="0">
                <a:solidFill>
                  <a:prstClr val="black"/>
                </a:solidFill>
                <a:latin typeface="ＭＳ Ｐゴシック" panose="020B0600070205080204" pitchFamily="50" charset="-128"/>
              </a:rPr>
              <a:t>H28</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93.3%</a:t>
            </a:r>
            <a:r>
              <a:rPr lang="ja-JP" altLang="en-US" sz="1000" dirty="0">
                <a:solidFill>
                  <a:prstClr val="black"/>
                </a:solidFill>
                <a:latin typeface="ＭＳ Ｐゴシック" panose="020B0600070205080204" pitchFamily="50" charset="-128"/>
              </a:rPr>
              <a:t>→ </a:t>
            </a:r>
            <a:r>
              <a:rPr lang="en-US" altLang="ja-JP" sz="1000" dirty="0">
                <a:solidFill>
                  <a:prstClr val="black"/>
                </a:solidFill>
                <a:latin typeface="ＭＳ Ｐゴシック" panose="020B0600070205080204" pitchFamily="50" charset="-128"/>
              </a:rPr>
              <a:t>H31</a:t>
            </a:r>
            <a:r>
              <a:rPr lang="ja-JP" altLang="en-US" sz="1000" dirty="0">
                <a:solidFill>
                  <a:prstClr val="black"/>
                </a:solidFill>
                <a:latin typeface="ＭＳ Ｐゴシック" panose="020B0600070205080204" pitchFamily="50" charset="-128"/>
              </a:rPr>
              <a:t>末目標：極力</a:t>
            </a:r>
            <a:r>
              <a:rPr lang="en-US" altLang="ja-JP" sz="1000" dirty="0">
                <a:solidFill>
                  <a:prstClr val="black"/>
                </a:solidFill>
                <a:latin typeface="ＭＳ Ｐゴシック" panose="020B0600070205080204" pitchFamily="50" charset="-128"/>
              </a:rPr>
              <a:t>100</a:t>
            </a:r>
            <a:r>
              <a:rPr lang="en-US" altLang="ja-JP" sz="1000" dirty="0" smtClean="0">
                <a:solidFill>
                  <a:prstClr val="black"/>
                </a:solidFill>
                <a:latin typeface="ＭＳ Ｐゴシック" panose="020B0600070205080204" pitchFamily="50" charset="-128"/>
              </a:rPr>
              <a:t>%</a:t>
            </a:r>
          </a:p>
          <a:p>
            <a:pPr>
              <a:lnSpc>
                <a:spcPts val="1400"/>
              </a:lnSpc>
              <a:spcBef>
                <a:spcPct val="0"/>
              </a:spcBef>
              <a:defRPr/>
            </a:pPr>
            <a:r>
              <a:rPr lang="ja-JP" altLang="en-US" sz="1200" dirty="0">
                <a:solidFill>
                  <a:srgbClr val="FF0000"/>
                </a:solidFill>
                <a:latin typeface="ＭＳ Ｐゴシック" panose="020B0600070205080204" pitchFamily="50" charset="-128"/>
              </a:rPr>
              <a:t>　</a:t>
            </a:r>
            <a:r>
              <a:rPr lang="ja-JP" altLang="en-US" sz="1200" b="1" dirty="0" smtClean="0">
                <a:solidFill>
                  <a:srgbClr val="FF0000"/>
                </a:solidFill>
                <a:latin typeface="ＭＳ Ｐゴシック" panose="020B0600070205080204" pitchFamily="50" charset="-128"/>
              </a:rPr>
              <a:t> 引き続き、市町村・医療</a:t>
            </a:r>
            <a:r>
              <a:rPr lang="ja-JP" altLang="en-US" sz="1200" b="1" dirty="0">
                <a:solidFill>
                  <a:srgbClr val="FF0000"/>
                </a:solidFill>
                <a:latin typeface="ＭＳ Ｐゴシック" panose="020B0600070205080204" pitchFamily="50" charset="-128"/>
              </a:rPr>
              <a:t>機関と連携し、</a:t>
            </a:r>
            <a:r>
              <a:rPr lang="ja-JP" altLang="en-US" sz="1200" b="1" dirty="0" smtClean="0">
                <a:solidFill>
                  <a:srgbClr val="FF0000"/>
                </a:solidFill>
                <a:latin typeface="ＭＳ Ｐゴシック" panose="020B0600070205080204" pitchFamily="50" charset="-128"/>
              </a:rPr>
              <a:t>目標達成に向けての普及</a:t>
            </a:r>
          </a:p>
          <a:p>
            <a:pPr>
              <a:lnSpc>
                <a:spcPts val="1400"/>
              </a:lnSpc>
              <a:spcBef>
                <a:spcPct val="0"/>
              </a:spcBef>
              <a:defRPr/>
            </a:pPr>
            <a:r>
              <a:rPr lang="ja-JP" altLang="en-US" sz="1200" b="1" dirty="0">
                <a:solidFill>
                  <a:srgbClr val="FF0000"/>
                </a:solidFill>
                <a:latin typeface="ＭＳ Ｐゴシック" panose="020B0600070205080204" pitchFamily="50" charset="-128"/>
              </a:rPr>
              <a:t>　 </a:t>
            </a:r>
            <a:r>
              <a:rPr lang="ja-JP" altLang="en-US" sz="1200" b="1" dirty="0" smtClean="0">
                <a:solidFill>
                  <a:srgbClr val="FF0000"/>
                </a:solidFill>
                <a:latin typeface="ＭＳ Ｐゴシック" panose="020B0600070205080204" pitchFamily="50" charset="-128"/>
              </a:rPr>
              <a:t>啓発</a:t>
            </a:r>
            <a:r>
              <a:rPr lang="ja-JP" altLang="en-US" sz="1200" b="1" dirty="0">
                <a:solidFill>
                  <a:srgbClr val="FF0000"/>
                </a:solidFill>
                <a:latin typeface="ＭＳ Ｐゴシック" panose="020B0600070205080204" pitchFamily="50" charset="-128"/>
              </a:rPr>
              <a:t>に努める</a:t>
            </a:r>
            <a:r>
              <a:rPr lang="ja-JP" altLang="en-US" sz="1200" b="1" dirty="0" smtClean="0">
                <a:solidFill>
                  <a:srgbClr val="FF0000"/>
                </a:solidFill>
                <a:latin typeface="ＭＳ Ｐゴシック" panose="020B0600070205080204" pitchFamily="50" charset="-128"/>
              </a:rPr>
              <a:t>。</a:t>
            </a:r>
            <a:endParaRPr lang="ja-JP" altLang="en-US" sz="1200" b="1" dirty="0">
              <a:solidFill>
                <a:prstClr val="black"/>
              </a:solidFill>
            </a:endParaRPr>
          </a:p>
        </p:txBody>
      </p:sp>
      <p:sp>
        <p:nvSpPr>
          <p:cNvPr id="20" name="正方形/長方形 19"/>
          <p:cNvSpPr/>
          <p:nvPr/>
        </p:nvSpPr>
        <p:spPr>
          <a:xfrm>
            <a:off x="184523" y="3790987"/>
            <a:ext cx="4464496" cy="17982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400" dirty="0" smtClean="0">
                <a:solidFill>
                  <a:prstClr val="black"/>
                </a:solidFill>
              </a:rPr>
              <a:t>○子どもの健やかな成長のための支援</a:t>
            </a:r>
            <a:endParaRPr lang="en-US" altLang="ja-JP" sz="1400" dirty="0" smtClean="0">
              <a:solidFill>
                <a:prstClr val="black"/>
              </a:solidFill>
            </a:endParaRPr>
          </a:p>
          <a:p>
            <a:pPr>
              <a:lnSpc>
                <a:spcPts val="1400"/>
              </a:lnSpc>
            </a:pPr>
            <a:r>
              <a:rPr lang="ja-JP" altLang="en-US" sz="1200" dirty="0" smtClean="0">
                <a:solidFill>
                  <a:prstClr val="black"/>
                </a:solidFill>
              </a:rPr>
              <a:t>・乳幼児の健康診査や保健指導の充実</a:t>
            </a:r>
            <a:endParaRPr lang="en-US" altLang="ja-JP" sz="1200" dirty="0" smtClean="0">
              <a:solidFill>
                <a:prstClr val="black"/>
              </a:solidFill>
            </a:endParaRPr>
          </a:p>
          <a:p>
            <a:pPr>
              <a:lnSpc>
                <a:spcPts val="1400"/>
              </a:lnSpc>
              <a:spcBef>
                <a:spcPct val="0"/>
              </a:spcBef>
              <a:defRPr/>
            </a:pPr>
            <a:r>
              <a:rPr lang="ja-JP" altLang="en-US" sz="1000" dirty="0">
                <a:solidFill>
                  <a:prstClr val="black"/>
                </a:solidFill>
                <a:latin typeface="ＭＳ Ｐゴシック" panose="020B0600070205080204" pitchFamily="50" charset="-128"/>
              </a:rPr>
              <a:t>　</a:t>
            </a:r>
            <a:r>
              <a:rPr lang="ja-JP" altLang="en-US" sz="1000" dirty="0" smtClean="0">
                <a:solidFill>
                  <a:prstClr val="black"/>
                </a:solidFill>
                <a:latin typeface="ＭＳ Ｐゴシック" panose="020B0600070205080204" pitchFamily="50" charset="-128"/>
              </a:rPr>
              <a:t>　目標</a:t>
            </a:r>
            <a:r>
              <a:rPr lang="ja-JP" altLang="en-US" sz="1000" dirty="0">
                <a:solidFill>
                  <a:prstClr val="black"/>
                </a:solidFill>
                <a:latin typeface="ＭＳ Ｐゴシック" panose="020B0600070205080204" pitchFamily="50" charset="-128"/>
              </a:rPr>
              <a:t>指標：１歳６か月</a:t>
            </a:r>
            <a:r>
              <a:rPr lang="ja-JP" altLang="en-US" sz="1000" dirty="0" smtClean="0">
                <a:solidFill>
                  <a:prstClr val="black"/>
                </a:solidFill>
                <a:latin typeface="ＭＳ Ｐゴシック" panose="020B0600070205080204" pitchFamily="50" charset="-128"/>
              </a:rPr>
              <a:t>児健診受診率</a:t>
            </a:r>
            <a:endParaRPr lang="en-US" altLang="ja-JP" sz="1000" dirty="0">
              <a:solidFill>
                <a:prstClr val="black"/>
              </a:solidFill>
              <a:latin typeface="ＭＳ Ｐゴシック" panose="020B0600070205080204" pitchFamily="50" charset="-128"/>
            </a:endParaRPr>
          </a:p>
          <a:p>
            <a:pPr>
              <a:lnSpc>
                <a:spcPts val="1400"/>
              </a:lnSpc>
              <a:spcBef>
                <a:spcPct val="0"/>
              </a:spcBef>
              <a:defRPr/>
            </a:pPr>
            <a:r>
              <a:rPr lang="ja-JP" altLang="en-US" sz="1000" dirty="0">
                <a:solidFill>
                  <a:prstClr val="black"/>
                </a:solidFill>
                <a:latin typeface="ＭＳ Ｐゴシック" panose="020B0600070205080204" pitchFamily="50" charset="-128"/>
              </a:rPr>
              <a:t>　</a:t>
            </a:r>
            <a:r>
              <a:rPr lang="ja-JP" altLang="en-US" sz="1000" dirty="0" smtClean="0">
                <a:solidFill>
                  <a:prstClr val="black"/>
                </a:solidFill>
                <a:latin typeface="ＭＳ Ｐゴシック" panose="020B0600070205080204" pitchFamily="50" charset="-128"/>
              </a:rPr>
              <a:t>　　　　　　　　</a:t>
            </a:r>
            <a:r>
              <a:rPr lang="en-US" altLang="ja-JP" sz="1000" dirty="0" smtClean="0">
                <a:solidFill>
                  <a:prstClr val="black"/>
                </a:solidFill>
                <a:latin typeface="ＭＳ Ｐゴシック" panose="020B0600070205080204" pitchFamily="50" charset="-128"/>
              </a:rPr>
              <a:t>H25</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98.1%</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H27</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98.2% </a:t>
            </a:r>
            <a:r>
              <a:rPr lang="ja-JP" altLang="en-US" sz="1000" dirty="0">
                <a:solidFill>
                  <a:prstClr val="black"/>
                </a:solidFill>
                <a:latin typeface="ＭＳ Ｐゴシック" panose="020B0600070205080204" pitchFamily="50" charset="-128"/>
              </a:rPr>
              <a:t>→ </a:t>
            </a:r>
            <a:r>
              <a:rPr lang="en-US" altLang="ja-JP" sz="1000" dirty="0" smtClean="0">
                <a:solidFill>
                  <a:prstClr val="black"/>
                </a:solidFill>
                <a:latin typeface="ＭＳ Ｐゴシック" panose="020B0600070205080204" pitchFamily="50" charset="-128"/>
              </a:rPr>
              <a:t>H28</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97.9% </a:t>
            </a:r>
            <a:r>
              <a:rPr lang="ja-JP" altLang="en-US" sz="1000" dirty="0">
                <a:solidFill>
                  <a:prstClr val="black"/>
                </a:solidFill>
                <a:latin typeface="ＭＳ Ｐゴシック" panose="020B0600070205080204" pitchFamily="50" charset="-128"/>
              </a:rPr>
              <a:t>→ </a:t>
            </a:r>
            <a:r>
              <a:rPr lang="en-US" altLang="ja-JP" sz="1000" dirty="0">
                <a:solidFill>
                  <a:prstClr val="black"/>
                </a:solidFill>
                <a:latin typeface="ＭＳ Ｐゴシック" panose="020B0600070205080204" pitchFamily="50" charset="-128"/>
              </a:rPr>
              <a:t>H31</a:t>
            </a:r>
            <a:r>
              <a:rPr lang="ja-JP" altLang="en-US" sz="1000" dirty="0">
                <a:solidFill>
                  <a:prstClr val="black"/>
                </a:solidFill>
                <a:latin typeface="ＭＳ Ｐゴシック" panose="020B0600070205080204" pitchFamily="50" charset="-128"/>
              </a:rPr>
              <a:t>末目標：</a:t>
            </a:r>
            <a:r>
              <a:rPr lang="en-US" altLang="ja-JP" sz="1000" dirty="0">
                <a:solidFill>
                  <a:prstClr val="black"/>
                </a:solidFill>
                <a:latin typeface="ＭＳ Ｐゴシック" panose="020B0600070205080204" pitchFamily="50" charset="-128"/>
              </a:rPr>
              <a:t>98.5%</a:t>
            </a:r>
          </a:p>
          <a:p>
            <a:pPr>
              <a:lnSpc>
                <a:spcPts val="1400"/>
              </a:lnSpc>
              <a:spcBef>
                <a:spcPct val="0"/>
              </a:spcBef>
              <a:defRPr/>
            </a:pPr>
            <a:r>
              <a:rPr lang="ja-JP" altLang="en-US" sz="1000" dirty="0">
                <a:solidFill>
                  <a:prstClr val="black"/>
                </a:solidFill>
                <a:latin typeface="ＭＳ Ｐゴシック" panose="020B0600070205080204" pitchFamily="50" charset="-128"/>
              </a:rPr>
              <a:t>　</a:t>
            </a:r>
            <a:r>
              <a:rPr lang="ja-JP" altLang="en-US" sz="1000" dirty="0" smtClean="0">
                <a:solidFill>
                  <a:prstClr val="black"/>
                </a:solidFill>
                <a:latin typeface="ＭＳ Ｐゴシック" panose="020B0600070205080204" pitchFamily="50" charset="-128"/>
              </a:rPr>
              <a:t>　目標</a:t>
            </a:r>
            <a:r>
              <a:rPr lang="ja-JP" altLang="en-US" sz="1000" dirty="0">
                <a:solidFill>
                  <a:prstClr val="black"/>
                </a:solidFill>
                <a:latin typeface="ＭＳ Ｐゴシック" panose="020B0600070205080204" pitchFamily="50" charset="-128"/>
              </a:rPr>
              <a:t>指標：３歳児</a:t>
            </a:r>
            <a:r>
              <a:rPr lang="ja-JP" altLang="en-US" sz="1000" dirty="0" smtClean="0">
                <a:solidFill>
                  <a:prstClr val="black"/>
                </a:solidFill>
                <a:latin typeface="ＭＳ Ｐゴシック" panose="020B0600070205080204" pitchFamily="50" charset="-128"/>
              </a:rPr>
              <a:t>健診受診率</a:t>
            </a:r>
            <a:endParaRPr lang="en-US" altLang="ja-JP" sz="1000" dirty="0" smtClean="0">
              <a:solidFill>
                <a:prstClr val="black"/>
              </a:solidFill>
              <a:latin typeface="ＭＳ Ｐゴシック" panose="020B0600070205080204" pitchFamily="50" charset="-128"/>
            </a:endParaRPr>
          </a:p>
          <a:p>
            <a:pPr>
              <a:lnSpc>
                <a:spcPts val="1400"/>
              </a:lnSpc>
              <a:spcBef>
                <a:spcPct val="0"/>
              </a:spcBef>
              <a:defRPr/>
            </a:pPr>
            <a:r>
              <a:rPr lang="ja-JP" altLang="en-US" sz="1000" dirty="0">
                <a:solidFill>
                  <a:prstClr val="black"/>
                </a:solidFill>
                <a:latin typeface="ＭＳ Ｐゴシック" panose="020B0600070205080204" pitchFamily="50" charset="-128"/>
              </a:rPr>
              <a:t>　</a:t>
            </a:r>
            <a:r>
              <a:rPr lang="ja-JP" altLang="en-US" sz="1000" dirty="0" smtClean="0">
                <a:solidFill>
                  <a:prstClr val="black"/>
                </a:solidFill>
                <a:latin typeface="ＭＳ Ｐゴシック" panose="020B0600070205080204" pitchFamily="50" charset="-128"/>
              </a:rPr>
              <a:t>　　　　　　　　</a:t>
            </a:r>
            <a:r>
              <a:rPr lang="en-US" altLang="ja-JP" sz="1000" dirty="0" smtClean="0">
                <a:solidFill>
                  <a:prstClr val="black"/>
                </a:solidFill>
                <a:latin typeface="ＭＳ Ｐゴシック" panose="020B0600070205080204" pitchFamily="50" charset="-128"/>
              </a:rPr>
              <a:t>H25</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96.1%</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H27</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97.2% </a:t>
            </a:r>
            <a:r>
              <a:rPr lang="ja-JP" altLang="en-US" sz="1000" dirty="0">
                <a:solidFill>
                  <a:prstClr val="black"/>
                </a:solidFill>
                <a:latin typeface="ＭＳ Ｐゴシック" panose="020B0600070205080204" pitchFamily="50" charset="-128"/>
              </a:rPr>
              <a:t>→ </a:t>
            </a:r>
            <a:r>
              <a:rPr lang="en-US" altLang="ja-JP" sz="1000" dirty="0" smtClean="0">
                <a:solidFill>
                  <a:prstClr val="black"/>
                </a:solidFill>
                <a:latin typeface="ＭＳ Ｐゴシック" panose="020B0600070205080204" pitchFamily="50" charset="-128"/>
              </a:rPr>
              <a:t>H28</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97.4% </a:t>
            </a:r>
            <a:r>
              <a:rPr lang="ja-JP" altLang="en-US" sz="1000" dirty="0" smtClean="0">
                <a:solidFill>
                  <a:prstClr val="black"/>
                </a:solidFill>
                <a:latin typeface="ＭＳ Ｐゴシック" panose="020B0600070205080204" pitchFamily="50" charset="-128"/>
              </a:rPr>
              <a:t>　　　　　　</a:t>
            </a:r>
            <a:r>
              <a:rPr lang="en-US" altLang="ja-JP" sz="1000" dirty="0" smtClean="0">
                <a:solidFill>
                  <a:prstClr val="black"/>
                </a:solidFill>
                <a:latin typeface="ＭＳ Ｐゴシック" panose="020B0600070205080204" pitchFamily="50" charset="-128"/>
              </a:rPr>
              <a:t>H31</a:t>
            </a:r>
            <a:r>
              <a:rPr lang="ja-JP" altLang="en-US" sz="1000" dirty="0">
                <a:solidFill>
                  <a:prstClr val="black"/>
                </a:solidFill>
                <a:latin typeface="ＭＳ Ｐゴシック" panose="020B0600070205080204" pitchFamily="50" charset="-128"/>
              </a:rPr>
              <a:t>末目標：</a:t>
            </a:r>
            <a:r>
              <a:rPr lang="en-US" altLang="ja-JP" sz="1000" dirty="0">
                <a:solidFill>
                  <a:prstClr val="black"/>
                </a:solidFill>
                <a:latin typeface="ＭＳ Ｐゴシック" panose="020B0600070205080204" pitchFamily="50" charset="-128"/>
              </a:rPr>
              <a:t>97% </a:t>
            </a:r>
            <a:endParaRPr lang="en-US" altLang="ja-JP" sz="1000" dirty="0" smtClean="0">
              <a:solidFill>
                <a:prstClr val="black"/>
              </a:solidFill>
              <a:latin typeface="ＭＳ Ｐゴシック" panose="020B0600070205080204" pitchFamily="50" charset="-128"/>
            </a:endParaRPr>
          </a:p>
          <a:p>
            <a:pPr>
              <a:lnSpc>
                <a:spcPts val="1400"/>
              </a:lnSpc>
              <a:spcBef>
                <a:spcPct val="0"/>
              </a:spcBef>
              <a:defRPr/>
            </a:pPr>
            <a:r>
              <a:rPr lang="ja-JP" altLang="en-US" sz="1000" dirty="0">
                <a:solidFill>
                  <a:prstClr val="black"/>
                </a:solidFill>
                <a:latin typeface="ＭＳ Ｐゴシック" panose="020B0600070205080204" pitchFamily="50" charset="-128"/>
              </a:rPr>
              <a:t>　</a:t>
            </a:r>
            <a:r>
              <a:rPr lang="ja-JP" altLang="en-US" sz="1200" dirty="0" smtClean="0">
                <a:solidFill>
                  <a:srgbClr val="FF0000"/>
                </a:solidFill>
                <a:latin typeface="ＭＳ Ｐゴシック" panose="020B0600070205080204" pitchFamily="50" charset="-128"/>
              </a:rPr>
              <a:t>　　</a:t>
            </a:r>
            <a:r>
              <a:rPr lang="ja-JP" altLang="en-US" sz="1200" b="1" dirty="0" smtClean="0">
                <a:solidFill>
                  <a:srgbClr val="FF0000"/>
                </a:solidFill>
                <a:latin typeface="ＭＳ Ｐゴシック" panose="020B0600070205080204" pitchFamily="50" charset="-128"/>
              </a:rPr>
              <a:t>引き続き、市町村や医療機関との連携強化に努める</a:t>
            </a:r>
            <a:r>
              <a:rPr lang="ja-JP" altLang="en-US" sz="1200" dirty="0" smtClean="0">
                <a:solidFill>
                  <a:srgbClr val="FF0000"/>
                </a:solidFill>
                <a:latin typeface="ＭＳ Ｐゴシック" panose="020B0600070205080204" pitchFamily="50" charset="-128"/>
              </a:rPr>
              <a:t>。</a:t>
            </a:r>
            <a:endParaRPr lang="ja-JP" altLang="en-US" sz="1050" dirty="0">
              <a:solidFill>
                <a:prstClr val="black"/>
              </a:solidFill>
            </a:endParaRPr>
          </a:p>
        </p:txBody>
      </p:sp>
      <p:sp>
        <p:nvSpPr>
          <p:cNvPr id="21" name="正方形/長方形 20"/>
          <p:cNvSpPr/>
          <p:nvPr/>
        </p:nvSpPr>
        <p:spPr>
          <a:xfrm>
            <a:off x="5189355" y="1196751"/>
            <a:ext cx="4464496" cy="10529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600" dirty="0">
              <a:solidFill>
                <a:prstClr val="black"/>
              </a:solidFill>
            </a:endParaRPr>
          </a:p>
        </p:txBody>
      </p:sp>
      <p:sp>
        <p:nvSpPr>
          <p:cNvPr id="22" name="正方形/長方形 21"/>
          <p:cNvSpPr/>
          <p:nvPr/>
        </p:nvSpPr>
        <p:spPr>
          <a:xfrm>
            <a:off x="5130388" y="2325930"/>
            <a:ext cx="4464496" cy="10380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defRPr/>
            </a:pPr>
            <a:r>
              <a:rPr lang="ja-JP" altLang="en-US" sz="1400" dirty="0">
                <a:solidFill>
                  <a:prstClr val="black"/>
                </a:solidFill>
                <a:latin typeface="ＭＳ Ｐゴシック" pitchFamily="50" charset="-128"/>
              </a:rPr>
              <a:t>○</a:t>
            </a:r>
            <a:r>
              <a:rPr lang="ja-JP" altLang="en-US" sz="1400" dirty="0" smtClean="0">
                <a:solidFill>
                  <a:prstClr val="black"/>
                </a:solidFill>
                <a:latin typeface="ＭＳ Ｐゴシック" pitchFamily="50" charset="-128"/>
              </a:rPr>
              <a:t>切れ目</a:t>
            </a:r>
            <a:r>
              <a:rPr lang="ja-JP" altLang="en-US" sz="1400" dirty="0">
                <a:solidFill>
                  <a:prstClr val="black"/>
                </a:solidFill>
                <a:latin typeface="ＭＳ Ｐゴシック" pitchFamily="50" charset="-128"/>
              </a:rPr>
              <a:t>ない妊娠・出産包括支援推進事業</a:t>
            </a:r>
            <a:endParaRPr lang="en-US" altLang="ja-JP" sz="1400" dirty="0">
              <a:solidFill>
                <a:prstClr val="black"/>
              </a:solidFill>
              <a:latin typeface="ＭＳ Ｐゴシック" pitchFamily="50" charset="-128"/>
            </a:endParaRPr>
          </a:p>
          <a:p>
            <a:pPr fontAlgn="base">
              <a:spcBef>
                <a:spcPct val="0"/>
              </a:spcBef>
              <a:spcAft>
                <a:spcPct val="0"/>
              </a:spcAft>
            </a:pPr>
            <a:r>
              <a:rPr lang="ja-JP" altLang="en-US" sz="1200" dirty="0">
                <a:solidFill>
                  <a:srgbClr val="000000"/>
                </a:solidFill>
                <a:latin typeface="ＭＳ Ｐゴシック" pitchFamily="50" charset="-128"/>
              </a:rPr>
              <a:t>　　市町村が整備する「子育て世代包括支援センター」への</a:t>
            </a:r>
            <a:r>
              <a:rPr lang="ja-JP" altLang="en-US" sz="1200" dirty="0" smtClean="0">
                <a:solidFill>
                  <a:srgbClr val="000000"/>
                </a:solidFill>
                <a:latin typeface="ＭＳ Ｐゴシック" pitchFamily="50" charset="-128"/>
              </a:rPr>
              <a:t>支援</a:t>
            </a:r>
            <a:endParaRPr lang="en-US" altLang="ja-JP" sz="1200" dirty="0" smtClean="0">
              <a:solidFill>
                <a:srgbClr val="000000"/>
              </a:solidFill>
              <a:latin typeface="ＭＳ Ｐゴシック" pitchFamily="50" charset="-128"/>
            </a:endParaRPr>
          </a:p>
          <a:p>
            <a:pPr fontAlgn="base">
              <a:spcBef>
                <a:spcPct val="0"/>
              </a:spcBef>
              <a:spcAft>
                <a:spcPct val="0"/>
              </a:spcAft>
            </a:pPr>
            <a:r>
              <a:rPr lang="ja-JP" altLang="en-US" sz="1200" dirty="0">
                <a:solidFill>
                  <a:srgbClr val="000000"/>
                </a:solidFill>
                <a:latin typeface="ＭＳ Ｐゴシック" pitchFamily="50" charset="-128"/>
              </a:rPr>
              <a:t>　</a:t>
            </a:r>
            <a:r>
              <a:rPr lang="ja-JP" altLang="en-US" sz="1200" dirty="0" smtClean="0">
                <a:solidFill>
                  <a:srgbClr val="000000"/>
                </a:solidFill>
                <a:latin typeface="ＭＳ Ｐゴシック" pitchFamily="50" charset="-128"/>
              </a:rPr>
              <a:t>　</a:t>
            </a:r>
            <a:r>
              <a:rPr lang="en-US" altLang="ja-JP" sz="1200" dirty="0" smtClean="0">
                <a:solidFill>
                  <a:srgbClr val="000000"/>
                </a:solidFill>
                <a:latin typeface="ＭＳ Ｐゴシック" pitchFamily="50" charset="-128"/>
              </a:rPr>
              <a:t>(</a:t>
            </a:r>
            <a:r>
              <a:rPr lang="ja-JP" altLang="en-US" sz="1200" dirty="0" smtClean="0">
                <a:solidFill>
                  <a:srgbClr val="000000"/>
                </a:solidFill>
                <a:latin typeface="ＭＳ Ｐゴシック" pitchFamily="50" charset="-128"/>
              </a:rPr>
              <a:t>関係機関のネットワーク体制構築、研修会等）</a:t>
            </a:r>
            <a:endParaRPr lang="en-US" altLang="ja-JP" sz="1200" dirty="0">
              <a:solidFill>
                <a:srgbClr val="000000"/>
              </a:solidFill>
              <a:latin typeface="ＭＳ Ｐゴシック" pitchFamily="50" charset="-128"/>
            </a:endParaRPr>
          </a:p>
          <a:p>
            <a:pPr fontAlgn="base">
              <a:spcBef>
                <a:spcPct val="0"/>
              </a:spcBef>
              <a:spcAft>
                <a:spcPct val="0"/>
              </a:spcAft>
            </a:pPr>
            <a:endParaRPr lang="en-US" altLang="ja-JP" sz="1200" dirty="0" smtClean="0">
              <a:solidFill>
                <a:srgbClr val="000000"/>
              </a:solidFill>
              <a:latin typeface="ＭＳ Ｐゴシック" pitchFamily="50" charset="-128"/>
            </a:endParaRPr>
          </a:p>
          <a:p>
            <a:pPr fontAlgn="base">
              <a:lnSpc>
                <a:spcPts val="1000"/>
              </a:lnSpc>
              <a:spcBef>
                <a:spcPct val="0"/>
              </a:spcBef>
              <a:spcAft>
                <a:spcPct val="0"/>
              </a:spcAft>
            </a:pPr>
            <a:endParaRPr lang="en-US" altLang="ja-JP" sz="1200" dirty="0" smtClean="0">
              <a:solidFill>
                <a:srgbClr val="000000"/>
              </a:solidFill>
              <a:latin typeface="ＭＳ Ｐゴシック" pitchFamily="50" charset="-128"/>
            </a:endParaRPr>
          </a:p>
        </p:txBody>
      </p:sp>
      <p:sp>
        <p:nvSpPr>
          <p:cNvPr id="23" name="角丸四角形 22"/>
          <p:cNvSpPr/>
          <p:nvPr/>
        </p:nvSpPr>
        <p:spPr>
          <a:xfrm>
            <a:off x="5425864" y="3008184"/>
            <a:ext cx="4037293" cy="627366"/>
          </a:xfrm>
          <a:prstGeom prst="roundRect">
            <a:avLst/>
          </a:prstGeom>
          <a:solidFill>
            <a:schemeClr val="bg1"/>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prstClr val="black"/>
                </a:solidFill>
                <a:latin typeface="ＭＳ Ｐゴシック"/>
              </a:rPr>
              <a:t>子育て世代包括支援センター設置市町村</a:t>
            </a:r>
            <a:endParaRPr lang="en-US" altLang="ja-JP" sz="900" dirty="0" smtClean="0">
              <a:solidFill>
                <a:prstClr val="black"/>
              </a:solidFill>
              <a:latin typeface="ＭＳ Ｐゴシック"/>
            </a:endParaRPr>
          </a:p>
          <a:p>
            <a:r>
              <a:rPr lang="en-US" altLang="ja-JP" sz="900" dirty="0" smtClean="0">
                <a:solidFill>
                  <a:prstClr val="black"/>
                </a:solidFill>
                <a:latin typeface="ＭＳ Ｐゴシック"/>
              </a:rPr>
              <a:t>H29</a:t>
            </a:r>
            <a:r>
              <a:rPr lang="ja-JP" altLang="en-US" sz="900" dirty="0" smtClean="0">
                <a:solidFill>
                  <a:prstClr val="black"/>
                </a:solidFill>
                <a:latin typeface="ＭＳ Ｐゴシック"/>
              </a:rPr>
              <a:t>：９市町予定（富山市、高岡市、魚津市、黒部市、砺波市、南砺市、射水市、　　</a:t>
            </a:r>
            <a:endParaRPr lang="en-US" altLang="ja-JP" sz="900" dirty="0" smtClean="0">
              <a:solidFill>
                <a:prstClr val="black"/>
              </a:solidFill>
              <a:latin typeface="ＭＳ Ｐゴシック"/>
            </a:endParaRPr>
          </a:p>
          <a:p>
            <a:r>
              <a:rPr lang="ja-JP" altLang="en-US" sz="900" dirty="0">
                <a:solidFill>
                  <a:prstClr val="black"/>
                </a:solidFill>
                <a:latin typeface="ＭＳ Ｐゴシック"/>
              </a:rPr>
              <a:t>　</a:t>
            </a:r>
            <a:r>
              <a:rPr lang="ja-JP" altLang="en-US" sz="900" dirty="0" smtClean="0">
                <a:solidFill>
                  <a:prstClr val="black"/>
                </a:solidFill>
                <a:latin typeface="ＭＳ Ｐゴシック"/>
              </a:rPr>
              <a:t>　　　　　　　　　　立山町、入善町）</a:t>
            </a:r>
            <a:endParaRPr lang="ja-JP" altLang="en-US" sz="900" dirty="0">
              <a:solidFill>
                <a:prstClr val="black"/>
              </a:solidFill>
              <a:latin typeface="ＭＳ Ｐゴシック"/>
            </a:endParaRPr>
          </a:p>
        </p:txBody>
      </p:sp>
      <p:sp>
        <p:nvSpPr>
          <p:cNvPr id="27" name="正方形/長方形 26"/>
          <p:cNvSpPr/>
          <p:nvPr/>
        </p:nvSpPr>
        <p:spPr>
          <a:xfrm>
            <a:off x="5143828" y="3701942"/>
            <a:ext cx="4555549" cy="4904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700"/>
              </a:lnSpc>
              <a:spcBef>
                <a:spcPct val="0"/>
              </a:spcBef>
              <a:defRPr/>
            </a:pPr>
            <a:r>
              <a:rPr lang="ja-JP" altLang="en-US" sz="1400" dirty="0">
                <a:solidFill>
                  <a:prstClr val="black"/>
                </a:solidFill>
                <a:latin typeface="ＭＳ Ｐゴシック" pitchFamily="50" charset="-128"/>
              </a:rPr>
              <a:t>○妊娠・出産サポート</a:t>
            </a:r>
            <a:r>
              <a:rPr lang="ja-JP" altLang="en-US" sz="1400" dirty="0" smtClean="0">
                <a:solidFill>
                  <a:prstClr val="black"/>
                </a:solidFill>
                <a:latin typeface="ＭＳ Ｐゴシック" pitchFamily="50" charset="-128"/>
              </a:rPr>
              <a:t>事業</a:t>
            </a:r>
            <a:r>
              <a:rPr lang="ja-JP" altLang="en-US" sz="1200" dirty="0" smtClean="0">
                <a:solidFill>
                  <a:prstClr val="black"/>
                </a:solidFill>
                <a:latin typeface="ＭＳ Ｐゴシック" pitchFamily="50" charset="-128"/>
              </a:rPr>
              <a:t>（妊娠</a:t>
            </a:r>
            <a:r>
              <a:rPr lang="ja-JP" altLang="en-US" sz="1200" dirty="0">
                <a:solidFill>
                  <a:prstClr val="black"/>
                </a:solidFill>
                <a:latin typeface="ＭＳ Ｐゴシック" pitchFamily="50" charset="-128"/>
              </a:rPr>
              <a:t>・出産悩みほっと</a:t>
            </a:r>
            <a:r>
              <a:rPr lang="ja-JP" altLang="en-US" sz="1200" dirty="0" smtClean="0">
                <a:solidFill>
                  <a:prstClr val="black"/>
                </a:solidFill>
                <a:latin typeface="ＭＳ Ｐゴシック" pitchFamily="50" charset="-128"/>
              </a:rPr>
              <a:t>ライン）</a:t>
            </a:r>
            <a:endParaRPr lang="en-US" altLang="ja-JP" sz="1200" dirty="0" smtClean="0">
              <a:solidFill>
                <a:prstClr val="black"/>
              </a:solidFill>
              <a:latin typeface="ＭＳ Ｐゴシック" pitchFamily="50" charset="-128"/>
            </a:endParaRPr>
          </a:p>
          <a:p>
            <a:pPr>
              <a:lnSpc>
                <a:spcPts val="1700"/>
              </a:lnSpc>
              <a:spcBef>
                <a:spcPct val="0"/>
              </a:spcBef>
              <a:defRPr/>
            </a:pPr>
            <a:r>
              <a:rPr lang="ja-JP" altLang="en-US" sz="1600" dirty="0">
                <a:solidFill>
                  <a:prstClr val="black"/>
                </a:solidFill>
                <a:latin typeface="ＭＳ Ｐゴシック" pitchFamily="50" charset="-128"/>
              </a:rPr>
              <a:t>　</a:t>
            </a:r>
            <a:r>
              <a:rPr lang="ja-JP" altLang="en-US" sz="1200" dirty="0" smtClean="0">
                <a:solidFill>
                  <a:prstClr val="black"/>
                </a:solidFill>
                <a:latin typeface="ＭＳ Ｐゴシック" pitchFamily="50" charset="-128"/>
              </a:rPr>
              <a:t>妊娠</a:t>
            </a:r>
            <a:r>
              <a:rPr lang="ja-JP" altLang="en-US" sz="1200" dirty="0">
                <a:solidFill>
                  <a:prstClr val="black"/>
                </a:solidFill>
                <a:latin typeface="ＭＳ Ｐゴシック" pitchFamily="50" charset="-128"/>
              </a:rPr>
              <a:t>・出産に関する</a:t>
            </a:r>
            <a:r>
              <a:rPr lang="ja-JP" altLang="en-US" sz="1200" dirty="0" smtClean="0">
                <a:solidFill>
                  <a:prstClr val="black"/>
                </a:solidFill>
                <a:latin typeface="ＭＳ Ｐゴシック" pitchFamily="50" charset="-128"/>
              </a:rPr>
              <a:t>不安、望まない</a:t>
            </a:r>
            <a:r>
              <a:rPr lang="ja-JP" altLang="en-US" sz="1200" dirty="0">
                <a:solidFill>
                  <a:prstClr val="black"/>
                </a:solidFill>
                <a:latin typeface="ＭＳ Ｐゴシック" pitchFamily="50" charset="-128"/>
              </a:rPr>
              <a:t>妊娠</a:t>
            </a:r>
            <a:r>
              <a:rPr lang="ja-JP" altLang="en-US" sz="1200" dirty="0" smtClean="0">
                <a:solidFill>
                  <a:prstClr val="black"/>
                </a:solidFill>
                <a:latin typeface="ＭＳ Ｐゴシック" pitchFamily="50" charset="-128"/>
              </a:rPr>
              <a:t>等についての電話相談　</a:t>
            </a:r>
            <a:endParaRPr lang="en-US" altLang="ja-JP" sz="1200" dirty="0">
              <a:solidFill>
                <a:prstClr val="black"/>
              </a:solidFill>
              <a:latin typeface="ＭＳ Ｐゴシック" pitchFamily="50" charset="-128"/>
            </a:endParaRPr>
          </a:p>
        </p:txBody>
      </p:sp>
      <p:sp>
        <p:nvSpPr>
          <p:cNvPr id="28" name="正方形/長方形 27"/>
          <p:cNvSpPr/>
          <p:nvPr/>
        </p:nvSpPr>
        <p:spPr>
          <a:xfrm>
            <a:off x="5127419" y="5536499"/>
            <a:ext cx="4464496" cy="3115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spcBef>
                <a:spcPct val="0"/>
              </a:spcBef>
              <a:defRPr/>
            </a:pPr>
            <a:r>
              <a:rPr lang="ja-JP" altLang="en-US" sz="1400" dirty="0">
                <a:solidFill>
                  <a:prstClr val="black"/>
                </a:solidFill>
                <a:latin typeface="ＭＳ Ｐゴシック" pitchFamily="50" charset="-128"/>
              </a:rPr>
              <a:t>○県立中央病院の</a:t>
            </a:r>
            <a:r>
              <a:rPr lang="ja-JP" altLang="en-US" sz="1400" dirty="0" smtClean="0">
                <a:solidFill>
                  <a:prstClr val="black"/>
                </a:solidFill>
                <a:latin typeface="ＭＳ Ｐゴシック" pitchFamily="50" charset="-128"/>
              </a:rPr>
              <a:t>整備（</a:t>
            </a:r>
            <a:r>
              <a:rPr lang="en-US" altLang="ja-JP" sz="1200" dirty="0" smtClean="0">
                <a:solidFill>
                  <a:prstClr val="black"/>
                </a:solidFill>
                <a:latin typeface="ＭＳ Ｐゴシック" panose="020B0600070205080204" pitchFamily="50" charset="-128"/>
              </a:rPr>
              <a:t>NICU</a:t>
            </a:r>
            <a:r>
              <a:rPr lang="ja-JP" altLang="en-US" sz="1200" dirty="0" err="1" smtClean="0">
                <a:solidFill>
                  <a:prstClr val="black"/>
                </a:solidFill>
                <a:latin typeface="ＭＳ Ｐゴシック" panose="020B0600070205080204" pitchFamily="50" charset="-128"/>
              </a:rPr>
              <a:t>、</a:t>
            </a:r>
            <a:r>
              <a:rPr lang="en-US" altLang="ja-JP" sz="1200" dirty="0" smtClean="0">
                <a:solidFill>
                  <a:prstClr val="black"/>
                </a:solidFill>
                <a:latin typeface="ＭＳ Ｐゴシック" panose="020B0600070205080204" pitchFamily="50" charset="-128"/>
              </a:rPr>
              <a:t>MFICU</a:t>
            </a:r>
            <a:r>
              <a:rPr lang="ja-JP" altLang="en-US" sz="1200" dirty="0" err="1" smtClean="0">
                <a:solidFill>
                  <a:prstClr val="black"/>
                </a:solidFill>
                <a:latin typeface="ＭＳ Ｐゴシック" panose="020B0600070205080204" pitchFamily="50" charset="-128"/>
              </a:rPr>
              <a:t>、</a:t>
            </a:r>
            <a:r>
              <a:rPr lang="ja-JP" altLang="en-US" sz="1200" dirty="0" smtClean="0">
                <a:solidFill>
                  <a:prstClr val="black"/>
                </a:solidFill>
                <a:latin typeface="ＭＳ Ｐゴシック" panose="020B0600070205080204" pitchFamily="50" charset="-128"/>
              </a:rPr>
              <a:t>小児外科）</a:t>
            </a:r>
            <a:endParaRPr lang="ja-JP" altLang="en-US" sz="1200" dirty="0">
              <a:solidFill>
                <a:prstClr val="black"/>
              </a:solidFill>
              <a:latin typeface="ＭＳ Ｐゴシック" panose="020B0600070205080204" pitchFamily="50" charset="-128"/>
            </a:endParaRPr>
          </a:p>
        </p:txBody>
      </p:sp>
      <p:sp>
        <p:nvSpPr>
          <p:cNvPr id="29" name="正方形/長方形 28"/>
          <p:cNvSpPr/>
          <p:nvPr/>
        </p:nvSpPr>
        <p:spPr>
          <a:xfrm>
            <a:off x="5115816" y="5848085"/>
            <a:ext cx="4578753" cy="8047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lnSpc>
                <a:spcPts val="2500"/>
              </a:lnSpc>
              <a:spcBef>
                <a:spcPct val="0"/>
              </a:spcBef>
              <a:spcAft>
                <a:spcPct val="0"/>
              </a:spcAft>
            </a:pPr>
            <a:r>
              <a:rPr lang="ja-JP" altLang="en-US" sz="1400" dirty="0" smtClean="0">
                <a:solidFill>
                  <a:prstClr val="black"/>
                </a:solidFill>
                <a:latin typeface="ＭＳ Ｐゴシック" pitchFamily="50" charset="-128"/>
              </a:rPr>
              <a:t>○女性健康相談センター・不妊</a:t>
            </a:r>
            <a:r>
              <a:rPr lang="ja-JP" altLang="en-US" sz="1400" dirty="0">
                <a:solidFill>
                  <a:prstClr val="black"/>
                </a:solidFill>
                <a:latin typeface="ＭＳ Ｐゴシック" pitchFamily="50" charset="-128"/>
              </a:rPr>
              <a:t>専門相談センター事業　</a:t>
            </a:r>
            <a:endParaRPr lang="en-US" altLang="ja-JP" sz="1400" dirty="0">
              <a:solidFill>
                <a:prstClr val="black"/>
              </a:solidFill>
              <a:latin typeface="ＭＳ Ｐゴシック" pitchFamily="50" charset="-128"/>
            </a:endParaRPr>
          </a:p>
          <a:p>
            <a:pPr fontAlgn="base">
              <a:lnSpc>
                <a:spcPts val="2500"/>
              </a:lnSpc>
              <a:spcBef>
                <a:spcPct val="0"/>
              </a:spcBef>
              <a:spcAft>
                <a:spcPct val="0"/>
              </a:spcAft>
            </a:pPr>
            <a:r>
              <a:rPr lang="ja-JP" altLang="en-US" sz="1400" dirty="0" smtClean="0">
                <a:solidFill>
                  <a:prstClr val="black"/>
                </a:solidFill>
                <a:latin typeface="ＭＳ Ｐゴシック" pitchFamily="50" charset="-128"/>
              </a:rPr>
              <a:t>○不育症</a:t>
            </a:r>
            <a:r>
              <a:rPr lang="ja-JP" altLang="en-US" sz="1400" dirty="0">
                <a:solidFill>
                  <a:prstClr val="black"/>
                </a:solidFill>
                <a:latin typeface="ＭＳ Ｐゴシック" pitchFamily="50" charset="-128"/>
              </a:rPr>
              <a:t>治療研究</a:t>
            </a:r>
            <a:r>
              <a:rPr lang="ja-JP" altLang="en-US" sz="1400" dirty="0" smtClean="0">
                <a:solidFill>
                  <a:prstClr val="black"/>
                </a:solidFill>
                <a:latin typeface="ＭＳ Ｐゴシック" pitchFamily="50" charset="-128"/>
              </a:rPr>
              <a:t>事業</a:t>
            </a:r>
            <a:r>
              <a:rPr lang="ja-JP" altLang="en-US" sz="1400" dirty="0">
                <a:solidFill>
                  <a:prstClr val="black"/>
                </a:solidFill>
                <a:latin typeface="ＭＳ Ｐゴシック" pitchFamily="50" charset="-128"/>
              </a:rPr>
              <a:t>　　</a:t>
            </a:r>
            <a:endParaRPr lang="en-US" altLang="ja-JP" sz="1200" dirty="0">
              <a:solidFill>
                <a:prstClr val="black"/>
              </a:solidFill>
              <a:latin typeface="ＭＳ Ｐゴシック" pitchFamily="50" charset="-128"/>
            </a:endParaRPr>
          </a:p>
        </p:txBody>
      </p:sp>
      <p:sp>
        <p:nvSpPr>
          <p:cNvPr id="30" name="正方形/長方形 29"/>
          <p:cNvSpPr/>
          <p:nvPr/>
        </p:nvSpPr>
        <p:spPr>
          <a:xfrm>
            <a:off x="200472" y="5517232"/>
            <a:ext cx="4464496" cy="4045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ja-JP" altLang="en-US" sz="1400" dirty="0" smtClean="0">
                <a:solidFill>
                  <a:prstClr val="black"/>
                </a:solidFill>
              </a:rPr>
              <a:t>○障害や疾病のある子どもへの支援</a:t>
            </a:r>
            <a:endParaRPr lang="en-US" altLang="ja-JP" sz="1400" dirty="0" smtClean="0">
              <a:solidFill>
                <a:prstClr val="black"/>
              </a:solidFill>
            </a:endParaRPr>
          </a:p>
          <a:p>
            <a:pPr>
              <a:lnSpc>
                <a:spcPts val="1300"/>
              </a:lnSpc>
            </a:pPr>
            <a:r>
              <a:rPr lang="ja-JP" altLang="en-US" sz="1200" dirty="0" smtClean="0">
                <a:solidFill>
                  <a:prstClr val="black"/>
                </a:solidFill>
              </a:rPr>
              <a:t>・障害等を有する子どもの早期発見・早期療育</a:t>
            </a:r>
            <a:endParaRPr lang="ja-JP" altLang="en-US" sz="1050" dirty="0">
              <a:solidFill>
                <a:prstClr val="black"/>
              </a:solidFill>
            </a:endParaRPr>
          </a:p>
        </p:txBody>
      </p:sp>
      <p:sp>
        <p:nvSpPr>
          <p:cNvPr id="31" name="正方形/長方形 30"/>
          <p:cNvSpPr/>
          <p:nvPr/>
        </p:nvSpPr>
        <p:spPr>
          <a:xfrm>
            <a:off x="200472" y="5877272"/>
            <a:ext cx="4464496" cy="866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ja-JP" altLang="en-US" sz="1400" dirty="0" smtClean="0">
                <a:solidFill>
                  <a:prstClr val="black"/>
                </a:solidFill>
              </a:rPr>
              <a:t>○周産期医療等の充実</a:t>
            </a:r>
            <a:endParaRPr lang="en-US" altLang="ja-JP" sz="1400" dirty="0" smtClean="0">
              <a:solidFill>
                <a:prstClr val="black"/>
              </a:solidFill>
            </a:endParaRPr>
          </a:p>
          <a:p>
            <a:pPr>
              <a:lnSpc>
                <a:spcPts val="1300"/>
              </a:lnSpc>
            </a:pPr>
            <a:r>
              <a:rPr lang="ja-JP" altLang="en-US" sz="1200" dirty="0" smtClean="0">
                <a:solidFill>
                  <a:prstClr val="black"/>
                </a:solidFill>
              </a:rPr>
              <a:t>・周産期医療体制の整備充実</a:t>
            </a:r>
            <a:endParaRPr lang="en-US" altLang="ja-JP" sz="1200" dirty="0" smtClean="0">
              <a:solidFill>
                <a:prstClr val="black"/>
              </a:solidFill>
            </a:endParaRPr>
          </a:p>
          <a:p>
            <a:pPr>
              <a:lnSpc>
                <a:spcPts val="1300"/>
              </a:lnSpc>
            </a:pPr>
            <a:r>
              <a:rPr lang="ja-JP" altLang="en-US" sz="1200" dirty="0" smtClean="0">
                <a:solidFill>
                  <a:prstClr val="black"/>
                </a:solidFill>
              </a:rPr>
              <a:t>・不妊症・不育症に関する</a:t>
            </a:r>
            <a:endParaRPr lang="en-US" altLang="ja-JP" sz="1200" dirty="0" smtClean="0">
              <a:solidFill>
                <a:prstClr val="black"/>
              </a:solidFill>
            </a:endParaRPr>
          </a:p>
          <a:p>
            <a:pPr>
              <a:lnSpc>
                <a:spcPts val="1300"/>
              </a:lnSpc>
            </a:pPr>
            <a:r>
              <a:rPr lang="ja-JP" altLang="en-US" sz="1200" dirty="0">
                <a:solidFill>
                  <a:prstClr val="black"/>
                </a:solidFill>
              </a:rPr>
              <a:t>　</a:t>
            </a:r>
            <a:r>
              <a:rPr lang="ja-JP" altLang="en-US" sz="1200" dirty="0" smtClean="0">
                <a:solidFill>
                  <a:prstClr val="black"/>
                </a:solidFill>
              </a:rPr>
              <a:t>正しい理解の促進と相談体制の整備</a:t>
            </a:r>
            <a:endParaRPr lang="ja-JP" altLang="en-US" sz="1200" dirty="0">
              <a:solidFill>
                <a:prstClr val="black"/>
              </a:solidFill>
            </a:endParaRPr>
          </a:p>
        </p:txBody>
      </p:sp>
      <p:sp>
        <p:nvSpPr>
          <p:cNvPr id="33" name="正方形/長方形 32"/>
          <p:cNvSpPr/>
          <p:nvPr/>
        </p:nvSpPr>
        <p:spPr>
          <a:xfrm>
            <a:off x="5127419" y="4951980"/>
            <a:ext cx="4581078" cy="5408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200"/>
              </a:lnSpc>
              <a:spcBef>
                <a:spcPct val="0"/>
              </a:spcBef>
              <a:defRPr/>
            </a:pPr>
            <a:r>
              <a:rPr lang="ja-JP" altLang="en-US" sz="1400" dirty="0" smtClean="0">
                <a:solidFill>
                  <a:prstClr val="black"/>
                </a:solidFill>
                <a:latin typeface="ＭＳ Ｐゴシック" pitchFamily="50" charset="-128"/>
              </a:rPr>
              <a:t>○先天性代謝異常等検査事業</a:t>
            </a:r>
            <a:endParaRPr lang="en-US" altLang="ja-JP" sz="1400" dirty="0" smtClean="0">
              <a:solidFill>
                <a:prstClr val="black"/>
              </a:solidFill>
              <a:latin typeface="ＭＳ Ｐゴシック" pitchFamily="50" charset="-128"/>
            </a:endParaRPr>
          </a:p>
          <a:p>
            <a:pPr>
              <a:lnSpc>
                <a:spcPts val="2200"/>
              </a:lnSpc>
              <a:spcBef>
                <a:spcPct val="0"/>
              </a:spcBef>
              <a:defRPr/>
            </a:pPr>
            <a:r>
              <a:rPr lang="ja-JP" altLang="en-US" sz="1400" dirty="0">
                <a:solidFill>
                  <a:prstClr val="black"/>
                </a:solidFill>
                <a:latin typeface="ＭＳ Ｐゴシック" pitchFamily="50" charset="-128"/>
              </a:rPr>
              <a:t>　</a:t>
            </a:r>
            <a:r>
              <a:rPr lang="ja-JP" altLang="en-US" sz="1400" dirty="0" smtClean="0">
                <a:solidFill>
                  <a:prstClr val="black"/>
                </a:solidFill>
                <a:latin typeface="ＭＳ Ｐゴシック" pitchFamily="50" charset="-128"/>
              </a:rPr>
              <a:t>　</a:t>
            </a:r>
            <a:r>
              <a:rPr lang="ja-JP" altLang="en-US" sz="1200" dirty="0" smtClean="0">
                <a:solidFill>
                  <a:prstClr val="black"/>
                </a:solidFill>
                <a:latin typeface="ＭＳ Ｐゴシック" pitchFamily="50" charset="-128"/>
              </a:rPr>
              <a:t>県内で出生した新生児に対して検査を実施</a:t>
            </a:r>
            <a:endParaRPr lang="en-US" altLang="ja-JP" sz="1200" dirty="0" smtClean="0">
              <a:solidFill>
                <a:prstClr val="black"/>
              </a:solidFill>
              <a:latin typeface="ＭＳ Ｐゴシック" pitchFamily="50" charset="-128"/>
            </a:endParaRPr>
          </a:p>
        </p:txBody>
      </p:sp>
      <p:pic>
        <p:nvPicPr>
          <p:cNvPr id="35" name="Picture 3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12840" y="5760056"/>
            <a:ext cx="1152128" cy="980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6"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31904" y="-8259"/>
            <a:ext cx="906019" cy="648083"/>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7A9999"/>
                  </a:outerShdw>
                </a:effectLst>
              </a14:hiddenEffects>
            </a:ext>
          </a:extLst>
        </p:spPr>
      </p:pic>
      <p:pic>
        <p:nvPicPr>
          <p:cNvPr id="37"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99140" y="3832379"/>
            <a:ext cx="819403"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正方形/長方形 33"/>
          <p:cNvSpPr/>
          <p:nvPr/>
        </p:nvSpPr>
        <p:spPr>
          <a:xfrm>
            <a:off x="5127419" y="4293096"/>
            <a:ext cx="4464496" cy="6588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700"/>
              </a:lnSpc>
              <a:spcBef>
                <a:spcPct val="0"/>
              </a:spcBef>
              <a:defRPr/>
            </a:pPr>
            <a:r>
              <a:rPr lang="ja-JP" altLang="en-US" sz="1400" dirty="0" smtClean="0">
                <a:solidFill>
                  <a:prstClr val="black"/>
                </a:solidFill>
                <a:latin typeface="ＭＳ Ｐゴシック" pitchFamily="50" charset="-128"/>
              </a:rPr>
              <a:t>○乳幼児総合相談支援ネットワーク事業</a:t>
            </a:r>
            <a:endParaRPr lang="en-US" altLang="ja-JP" sz="1400" dirty="0" smtClean="0">
              <a:solidFill>
                <a:prstClr val="black"/>
              </a:solidFill>
              <a:latin typeface="ＭＳ Ｐゴシック" pitchFamily="50" charset="-128"/>
            </a:endParaRPr>
          </a:p>
          <a:p>
            <a:pPr>
              <a:lnSpc>
                <a:spcPts val="1700"/>
              </a:lnSpc>
              <a:spcBef>
                <a:spcPct val="0"/>
              </a:spcBef>
              <a:defRPr/>
            </a:pPr>
            <a:r>
              <a:rPr lang="ja-JP" altLang="en-US" sz="1200" dirty="0">
                <a:solidFill>
                  <a:prstClr val="black"/>
                </a:solidFill>
                <a:latin typeface="ＭＳ Ｐゴシック" pitchFamily="50" charset="-128"/>
              </a:rPr>
              <a:t>　</a:t>
            </a:r>
            <a:r>
              <a:rPr lang="ja-JP" altLang="en-US" sz="1200" dirty="0" smtClean="0">
                <a:solidFill>
                  <a:prstClr val="black"/>
                </a:solidFill>
                <a:latin typeface="ＭＳ Ｐゴシック" pitchFamily="50" charset="-128"/>
              </a:rPr>
              <a:t>　１歳６か月児健診や３歳児健診の結果を受け、保護者に対する</a:t>
            </a:r>
            <a:endParaRPr lang="en-US" altLang="ja-JP" sz="1200" dirty="0" smtClean="0">
              <a:solidFill>
                <a:prstClr val="black"/>
              </a:solidFill>
              <a:latin typeface="ＭＳ Ｐゴシック" pitchFamily="50" charset="-128"/>
            </a:endParaRPr>
          </a:p>
          <a:p>
            <a:pPr>
              <a:lnSpc>
                <a:spcPts val="1700"/>
              </a:lnSpc>
              <a:spcBef>
                <a:spcPct val="0"/>
              </a:spcBef>
              <a:defRPr/>
            </a:pPr>
            <a:r>
              <a:rPr lang="ja-JP" altLang="en-US" sz="1200" dirty="0" smtClean="0">
                <a:solidFill>
                  <a:prstClr val="black"/>
                </a:solidFill>
                <a:latin typeface="ＭＳ Ｐゴシック" pitchFamily="50" charset="-128"/>
              </a:rPr>
              <a:t>　相談支援等を実施   </a:t>
            </a:r>
            <a:endParaRPr lang="en-US" altLang="ja-JP" sz="1200" dirty="0">
              <a:solidFill>
                <a:prstClr val="black"/>
              </a:solidFill>
              <a:latin typeface="ＭＳ Ｐゴシック" pitchFamily="50" charset="-128"/>
            </a:endParaRPr>
          </a:p>
        </p:txBody>
      </p:sp>
      <p:sp>
        <p:nvSpPr>
          <p:cNvPr id="42" name="角丸四角形 41"/>
          <p:cNvSpPr/>
          <p:nvPr/>
        </p:nvSpPr>
        <p:spPr>
          <a:xfrm>
            <a:off x="97119" y="778564"/>
            <a:ext cx="4711865" cy="1077169"/>
          </a:xfrm>
          <a:prstGeom prst="roundRect">
            <a:avLst>
              <a:gd name="adj" fmla="val 302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nSpc>
                <a:spcPts val="1300"/>
              </a:lnSpc>
              <a:spcBef>
                <a:spcPct val="0"/>
              </a:spcBef>
              <a:defRPr/>
            </a:pPr>
            <a:endParaRPr lang="en-US" altLang="ja-JP" sz="900" dirty="0" smtClean="0">
              <a:solidFill>
                <a:prstClr val="black"/>
              </a:solidFill>
            </a:endParaRPr>
          </a:p>
          <a:p>
            <a:pPr>
              <a:lnSpc>
                <a:spcPts val="1300"/>
              </a:lnSpc>
              <a:spcBef>
                <a:spcPct val="0"/>
              </a:spcBef>
              <a:defRPr/>
            </a:pPr>
            <a:r>
              <a:rPr lang="ja-JP" altLang="en-US" sz="1400" dirty="0" smtClean="0">
                <a:solidFill>
                  <a:prstClr val="black"/>
                </a:solidFill>
              </a:rPr>
              <a:t>○子</a:t>
            </a:r>
            <a:r>
              <a:rPr lang="ja-JP" altLang="en-US" sz="1400" dirty="0">
                <a:solidFill>
                  <a:prstClr val="black"/>
                </a:solidFill>
              </a:rPr>
              <a:t>どもの交通安全対策の</a:t>
            </a:r>
            <a:r>
              <a:rPr lang="ja-JP" altLang="en-US" sz="1400" dirty="0" smtClean="0">
                <a:solidFill>
                  <a:prstClr val="black"/>
                </a:solidFill>
              </a:rPr>
              <a:t>推進</a:t>
            </a:r>
            <a:endParaRPr lang="en-US" altLang="ja-JP" sz="1400" dirty="0" smtClean="0">
              <a:solidFill>
                <a:prstClr val="black"/>
              </a:solidFill>
            </a:endParaRPr>
          </a:p>
          <a:p>
            <a:pPr>
              <a:lnSpc>
                <a:spcPts val="1300"/>
              </a:lnSpc>
              <a:spcBef>
                <a:spcPct val="0"/>
              </a:spcBef>
              <a:defRPr/>
            </a:pPr>
            <a:r>
              <a:rPr lang="ja-JP" altLang="en-US" sz="1200" dirty="0">
                <a:solidFill>
                  <a:prstClr val="black"/>
                </a:solidFill>
              </a:rPr>
              <a:t>・</a:t>
            </a:r>
            <a:r>
              <a:rPr lang="ja-JP" altLang="en-US" sz="1200" dirty="0" smtClean="0">
                <a:solidFill>
                  <a:prstClr val="black"/>
                </a:solidFill>
              </a:rPr>
              <a:t>チャイルドシートの使用率</a:t>
            </a:r>
            <a:endParaRPr lang="en-US" altLang="ja-JP" sz="1200" dirty="0" smtClean="0">
              <a:solidFill>
                <a:prstClr val="black"/>
              </a:solidFill>
            </a:endParaRPr>
          </a:p>
          <a:p>
            <a:pPr>
              <a:lnSpc>
                <a:spcPts val="1000"/>
              </a:lnSpc>
              <a:spcBef>
                <a:spcPct val="0"/>
              </a:spcBef>
              <a:defRPr/>
            </a:pPr>
            <a:r>
              <a:rPr lang="ja-JP" altLang="en-US" sz="1400" dirty="0">
                <a:solidFill>
                  <a:prstClr val="black"/>
                </a:solidFill>
              </a:rPr>
              <a:t>　</a:t>
            </a:r>
            <a:r>
              <a:rPr lang="ja-JP" altLang="en-US" sz="1000" dirty="0">
                <a:solidFill>
                  <a:prstClr val="black"/>
                </a:solidFill>
                <a:latin typeface="ＭＳ Ｐゴシック" panose="020B0600070205080204" pitchFamily="50" charset="-128"/>
              </a:rPr>
              <a:t>目標</a:t>
            </a:r>
            <a:r>
              <a:rPr lang="ja-JP" altLang="en-US" sz="1000" dirty="0" smtClean="0">
                <a:solidFill>
                  <a:prstClr val="black"/>
                </a:solidFill>
                <a:latin typeface="ＭＳ Ｐゴシック" panose="020B0600070205080204" pitchFamily="50" charset="-128"/>
              </a:rPr>
              <a:t>指標　</a:t>
            </a:r>
            <a:r>
              <a:rPr lang="en-US" altLang="ja-JP" sz="1000" dirty="0" smtClean="0">
                <a:solidFill>
                  <a:prstClr val="black"/>
                </a:solidFill>
                <a:latin typeface="ＭＳ Ｐゴシック" panose="020B0600070205080204" pitchFamily="50" charset="-128"/>
              </a:rPr>
              <a:t>H25</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70.3%</a:t>
            </a:r>
            <a:r>
              <a:rPr lang="ja-JP" altLang="en-US" sz="1000" dirty="0">
                <a:solidFill>
                  <a:prstClr val="black"/>
                </a:solidFill>
                <a:latin typeface="ＭＳ Ｐゴシック" panose="020B0600070205080204" pitchFamily="50" charset="-128"/>
              </a:rPr>
              <a:t> → </a:t>
            </a:r>
            <a:r>
              <a:rPr lang="en-US" altLang="ja-JP" sz="1000" dirty="0" smtClean="0">
                <a:solidFill>
                  <a:prstClr val="black"/>
                </a:solidFill>
                <a:latin typeface="ＭＳ Ｐゴシック" panose="020B0600070205080204" pitchFamily="50" charset="-128"/>
              </a:rPr>
              <a:t>H27</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69.7%</a:t>
            </a:r>
            <a:r>
              <a:rPr lang="ja-JP" altLang="en-US" sz="1000" dirty="0">
                <a:solidFill>
                  <a:prstClr val="black"/>
                </a:solidFill>
                <a:latin typeface="ＭＳ Ｐゴシック" panose="020B0600070205080204" pitchFamily="50" charset="-128"/>
              </a:rPr>
              <a:t>→ </a:t>
            </a:r>
            <a:r>
              <a:rPr lang="en-US" altLang="ja-JP" sz="1000" dirty="0" smtClean="0">
                <a:solidFill>
                  <a:prstClr val="black"/>
                </a:solidFill>
                <a:latin typeface="ＭＳ Ｐゴシック" panose="020B0600070205080204" pitchFamily="50" charset="-128"/>
              </a:rPr>
              <a:t>H28</a:t>
            </a:r>
            <a:r>
              <a:rPr lang="ja-JP" altLang="en-US" sz="1000" dirty="0" smtClean="0">
                <a:solidFill>
                  <a:prstClr val="black"/>
                </a:solidFill>
                <a:latin typeface="ＭＳ Ｐゴシック" panose="020B0600070205080204" pitchFamily="50" charset="-128"/>
              </a:rPr>
              <a:t>：</a:t>
            </a:r>
            <a:r>
              <a:rPr lang="en-US" altLang="ja-JP" sz="1000" dirty="0" smtClean="0">
                <a:solidFill>
                  <a:prstClr val="black"/>
                </a:solidFill>
                <a:latin typeface="ＭＳ Ｐゴシック" panose="020B0600070205080204" pitchFamily="50" charset="-128"/>
              </a:rPr>
              <a:t>69.7%</a:t>
            </a:r>
            <a:r>
              <a:rPr lang="ja-JP" altLang="en-US" sz="1000" dirty="0" smtClean="0">
                <a:solidFill>
                  <a:prstClr val="black"/>
                </a:solidFill>
                <a:latin typeface="ＭＳ Ｐゴシック" panose="020B0600070205080204" pitchFamily="50" charset="-128"/>
              </a:rPr>
              <a:t>→ </a:t>
            </a:r>
            <a:r>
              <a:rPr lang="en-US" altLang="ja-JP" sz="1000" dirty="0">
                <a:solidFill>
                  <a:prstClr val="black"/>
                </a:solidFill>
                <a:latin typeface="ＭＳ Ｐゴシック" panose="020B0600070205080204" pitchFamily="50" charset="-128"/>
              </a:rPr>
              <a:t>H31</a:t>
            </a:r>
            <a:r>
              <a:rPr lang="ja-JP" altLang="en-US" sz="1000" dirty="0">
                <a:solidFill>
                  <a:prstClr val="black"/>
                </a:solidFill>
                <a:latin typeface="ＭＳ Ｐゴシック" panose="020B0600070205080204" pitchFamily="50" charset="-128"/>
              </a:rPr>
              <a:t>末目標</a:t>
            </a:r>
            <a:r>
              <a:rPr lang="ja-JP" altLang="en-US" sz="1000" dirty="0" smtClean="0">
                <a:solidFill>
                  <a:prstClr val="black"/>
                </a:solidFill>
                <a:latin typeface="ＭＳ Ｐゴシック" panose="020B0600070205080204" pitchFamily="50" charset="-128"/>
              </a:rPr>
              <a:t>：極力</a:t>
            </a:r>
            <a:r>
              <a:rPr lang="en-US" altLang="ja-JP" sz="1000" dirty="0" smtClean="0">
                <a:solidFill>
                  <a:prstClr val="black"/>
                </a:solidFill>
                <a:latin typeface="ＭＳ Ｐゴシック" panose="020B0600070205080204" pitchFamily="50" charset="-128"/>
              </a:rPr>
              <a:t>100%</a:t>
            </a:r>
          </a:p>
          <a:p>
            <a:pPr>
              <a:lnSpc>
                <a:spcPts val="900"/>
              </a:lnSpc>
              <a:spcBef>
                <a:spcPct val="0"/>
              </a:spcBef>
              <a:defRPr/>
            </a:pPr>
            <a:endParaRPr lang="en-US" altLang="ja-JP" sz="1000" dirty="0">
              <a:solidFill>
                <a:prstClr val="black"/>
              </a:solidFill>
              <a:latin typeface="ＭＳ Ｐゴシック" panose="020B0600070205080204" pitchFamily="50" charset="-128"/>
            </a:endParaRPr>
          </a:p>
          <a:p>
            <a:pPr>
              <a:lnSpc>
                <a:spcPts val="1300"/>
              </a:lnSpc>
              <a:spcBef>
                <a:spcPct val="0"/>
              </a:spcBef>
              <a:defRPr/>
            </a:pPr>
            <a:r>
              <a:rPr lang="ja-JP" altLang="en-US" sz="1200" b="1" dirty="0" smtClean="0">
                <a:solidFill>
                  <a:srgbClr val="FF0000"/>
                </a:solidFill>
                <a:latin typeface="ＭＳ Ｐゴシック" panose="020B0600070205080204" pitchFamily="50" charset="-128"/>
              </a:rPr>
              <a:t>　　引き続き、広報啓発活動や交通指導取締り等の推進が必要</a:t>
            </a:r>
            <a:endParaRPr lang="en-US" altLang="ja-JP" sz="1200" dirty="0" smtClean="0">
              <a:solidFill>
                <a:prstClr val="black"/>
              </a:solidFill>
              <a:latin typeface="ＭＳ Ｐゴシック" panose="020B0600070205080204" pitchFamily="50" charset="-128"/>
            </a:endParaRPr>
          </a:p>
        </p:txBody>
      </p:sp>
      <p:sp>
        <p:nvSpPr>
          <p:cNvPr id="43" name="角丸四角形 42"/>
          <p:cNvSpPr/>
          <p:nvPr/>
        </p:nvSpPr>
        <p:spPr>
          <a:xfrm>
            <a:off x="4982704" y="793202"/>
            <a:ext cx="4791187" cy="1057752"/>
          </a:xfrm>
          <a:prstGeom prst="roundRect">
            <a:avLst>
              <a:gd name="adj" fmla="val 302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ct val="0"/>
              </a:spcBef>
              <a:defRPr/>
            </a:pPr>
            <a:r>
              <a:rPr lang="ja-JP" altLang="en-US" sz="1600" dirty="0" smtClean="0">
                <a:solidFill>
                  <a:prstClr val="black"/>
                </a:solidFill>
                <a:latin typeface="ＭＳ Ｐゴシック" pitchFamily="50" charset="-128"/>
              </a:rPr>
              <a:t>　○</a:t>
            </a:r>
            <a:r>
              <a:rPr lang="ja-JP" altLang="en-US" sz="1600" dirty="0">
                <a:solidFill>
                  <a:prstClr val="black"/>
                </a:solidFill>
                <a:latin typeface="ＭＳ Ｐゴシック" pitchFamily="50" charset="-128"/>
              </a:rPr>
              <a:t>チャイルドシート適正使用支援事業</a:t>
            </a:r>
            <a:endParaRPr lang="en-US" altLang="ja-JP" sz="1600" dirty="0">
              <a:solidFill>
                <a:prstClr val="black"/>
              </a:solidFill>
              <a:latin typeface="ＭＳ Ｐゴシック" pitchFamily="50" charset="-128"/>
            </a:endParaRPr>
          </a:p>
          <a:p>
            <a:pPr>
              <a:lnSpc>
                <a:spcPts val="1600"/>
              </a:lnSpc>
              <a:spcBef>
                <a:spcPct val="0"/>
              </a:spcBef>
              <a:defRPr/>
            </a:pPr>
            <a:r>
              <a:rPr lang="ja-JP" altLang="en-US" sz="1400" dirty="0">
                <a:solidFill>
                  <a:prstClr val="black"/>
                </a:solidFill>
                <a:latin typeface="ＭＳ Ｐゴシック" pitchFamily="50" charset="-128"/>
              </a:rPr>
              <a:t> </a:t>
            </a:r>
            <a:r>
              <a:rPr lang="ja-JP" altLang="en-US" sz="1400" dirty="0" smtClean="0">
                <a:solidFill>
                  <a:prstClr val="black"/>
                </a:solidFill>
                <a:latin typeface="ＭＳ Ｐゴシック" pitchFamily="50" charset="-128"/>
              </a:rPr>
              <a:t>　</a:t>
            </a:r>
            <a:r>
              <a:rPr lang="ja-JP" altLang="en-US" sz="1400" dirty="0">
                <a:solidFill>
                  <a:prstClr val="black"/>
                </a:solidFill>
                <a:latin typeface="ＭＳ Ｐゴシック" pitchFamily="50" charset="-128"/>
              </a:rPr>
              <a:t>　・ チャイルドシート普及啓発リーフレットの配布</a:t>
            </a:r>
            <a:endParaRPr lang="en-US" altLang="ja-JP" sz="1400" dirty="0">
              <a:solidFill>
                <a:prstClr val="black"/>
              </a:solidFill>
              <a:latin typeface="ＭＳ Ｐゴシック" pitchFamily="50" charset="-128"/>
            </a:endParaRPr>
          </a:p>
          <a:p>
            <a:pPr>
              <a:lnSpc>
                <a:spcPts val="1600"/>
              </a:lnSpc>
              <a:spcBef>
                <a:spcPct val="0"/>
              </a:spcBef>
              <a:defRPr/>
            </a:pPr>
            <a:r>
              <a:rPr lang="ja-JP" altLang="en-US" sz="1400" dirty="0">
                <a:solidFill>
                  <a:prstClr val="black"/>
                </a:solidFill>
                <a:latin typeface="ＭＳ Ｐゴシック" pitchFamily="50" charset="-128"/>
              </a:rPr>
              <a:t>　 </a:t>
            </a:r>
            <a:r>
              <a:rPr lang="ja-JP" altLang="en-US" sz="1400" dirty="0" smtClean="0">
                <a:solidFill>
                  <a:prstClr val="black"/>
                </a:solidFill>
                <a:latin typeface="ＭＳ Ｐゴシック" pitchFamily="50" charset="-128"/>
              </a:rPr>
              <a:t>　・</a:t>
            </a:r>
            <a:r>
              <a:rPr lang="ja-JP" altLang="en-US" sz="1400" dirty="0">
                <a:solidFill>
                  <a:prstClr val="black"/>
                </a:solidFill>
                <a:latin typeface="ＭＳ Ｐゴシック" pitchFamily="50" charset="-128"/>
              </a:rPr>
              <a:t>各季の交通安全県民運動において、重点活動日を設定</a:t>
            </a:r>
            <a:endParaRPr lang="en-US" altLang="ja-JP" sz="1400" dirty="0">
              <a:solidFill>
                <a:prstClr val="black"/>
              </a:solidFill>
              <a:latin typeface="ＭＳ Ｐゴシック" pitchFamily="50" charset="-128"/>
            </a:endParaRPr>
          </a:p>
        </p:txBody>
      </p:sp>
      <p:sp>
        <p:nvSpPr>
          <p:cNvPr id="39" name="正方形/長方形 38"/>
          <p:cNvSpPr/>
          <p:nvPr/>
        </p:nvSpPr>
        <p:spPr>
          <a:xfrm>
            <a:off x="64728" y="594050"/>
            <a:ext cx="4797601" cy="346126"/>
          </a:xfrm>
          <a:prstGeom prst="rect">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ja-JP" altLang="en-US" sz="1400" b="1" dirty="0" smtClean="0">
                <a:solidFill>
                  <a:prstClr val="black"/>
                </a:solidFill>
                <a:latin typeface="HGP創英角ﾎﾟｯﾌﾟ体" panose="040B0A00000000000000" pitchFamily="50" charset="-128"/>
                <a:ea typeface="HGP創英角ﾎﾟｯﾌﾟ体" panose="040B0A00000000000000" pitchFamily="50" charset="-128"/>
              </a:rPr>
              <a:t>目標指数の動向　③安心して子育てができる生活環境の整備</a:t>
            </a:r>
            <a:endParaRPr lang="ja-JP" altLang="en-US" sz="1400"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40" name="正方形/長方形 39"/>
          <p:cNvSpPr/>
          <p:nvPr/>
        </p:nvSpPr>
        <p:spPr>
          <a:xfrm>
            <a:off x="4981703" y="607581"/>
            <a:ext cx="4711865" cy="332679"/>
          </a:xfrm>
          <a:prstGeom prst="rect">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endParaRPr lang="en-US" altLang="ja-JP" dirty="0" smtClean="0">
              <a:solidFill>
                <a:prstClr val="black"/>
              </a:solidFill>
              <a:latin typeface="HGP創英角ﾎﾟｯﾌﾟ体" panose="040B0A00000000000000" pitchFamily="50" charset="-128"/>
              <a:ea typeface="HGP創英角ﾎﾟｯﾌﾟ体" panose="040B0A00000000000000" pitchFamily="50" charset="-128"/>
            </a:endParaRPr>
          </a:p>
          <a:p>
            <a:pPr algn="ctr">
              <a:lnSpc>
                <a:spcPts val="2200"/>
              </a:lnSpc>
            </a:pPr>
            <a:r>
              <a:rPr lang="ja-JP" altLang="en-US" dirty="0" smtClean="0">
                <a:solidFill>
                  <a:prstClr val="black"/>
                </a:solidFill>
                <a:latin typeface="HGP創英角ﾎﾟｯﾌﾟ体" panose="040B0A00000000000000" pitchFamily="50" charset="-128"/>
                <a:ea typeface="HGP創英角ﾎﾟｯﾌﾟ体" panose="040B0A00000000000000" pitchFamily="50" charset="-128"/>
              </a:rPr>
              <a:t>平成</a:t>
            </a:r>
            <a:r>
              <a:rPr lang="en-US" altLang="ja-JP" dirty="0" smtClean="0">
                <a:solidFill>
                  <a:prstClr val="black"/>
                </a:solidFill>
                <a:latin typeface="HGP創英角ﾎﾟｯﾌﾟ体" panose="040B0A00000000000000" pitchFamily="50" charset="-128"/>
                <a:ea typeface="HGP創英角ﾎﾟｯﾌﾟ体" panose="040B0A00000000000000" pitchFamily="50" charset="-128"/>
              </a:rPr>
              <a:t>29</a:t>
            </a:r>
            <a:r>
              <a:rPr lang="ja-JP" altLang="en-US" dirty="0" smtClean="0">
                <a:solidFill>
                  <a:prstClr val="black"/>
                </a:solidFill>
                <a:latin typeface="HGP創英角ﾎﾟｯﾌﾟ体" panose="040B0A00000000000000" pitchFamily="50" charset="-128"/>
                <a:ea typeface="HGP創英角ﾎﾟｯﾌﾟ体" panose="040B0A00000000000000" pitchFamily="50" charset="-128"/>
              </a:rPr>
              <a:t>年度の主な施策</a:t>
            </a:r>
            <a:r>
              <a:rPr lang="ja-JP" altLang="en-US" dirty="0">
                <a:solidFill>
                  <a:prstClr val="black"/>
                </a:solidFill>
                <a:latin typeface="HGP創英角ﾎﾟｯﾌﾟ体" panose="040B0A00000000000000" pitchFamily="50" charset="-128"/>
                <a:ea typeface="HGP創英角ﾎﾟｯﾌﾟ体" panose="040B0A00000000000000" pitchFamily="50" charset="-128"/>
              </a:rPr>
              <a:t>（防災・危機管理課）</a:t>
            </a:r>
            <a:endParaRPr lang="en-US" altLang="zh-TW" dirty="0">
              <a:solidFill>
                <a:prstClr val="black"/>
              </a:solidFill>
              <a:latin typeface="HGP創英角ﾎﾟｯﾌﾟ体" panose="040B0A00000000000000" pitchFamily="50" charset="-128"/>
              <a:ea typeface="HGP創英角ﾎﾟｯﾌﾟ体" panose="040B0A00000000000000" pitchFamily="50" charset="-128"/>
            </a:endParaRPr>
          </a:p>
          <a:p>
            <a:pPr algn="ctr">
              <a:lnSpc>
                <a:spcPts val="2200"/>
              </a:lnSpc>
            </a:pPr>
            <a:endParaRPr lang="ja-JP" altLang="en-US"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32" name="右矢印 31"/>
          <p:cNvSpPr/>
          <p:nvPr/>
        </p:nvSpPr>
        <p:spPr>
          <a:xfrm>
            <a:off x="4817081" y="1182354"/>
            <a:ext cx="244945" cy="343632"/>
          </a:xfrm>
          <a:prstGeom prst="rightArrow">
            <a:avLst>
              <a:gd name="adj1" fmla="val 50000"/>
              <a:gd name="adj2" fmla="val 593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8" name="正方形/長方形 77"/>
          <p:cNvSpPr/>
          <p:nvPr/>
        </p:nvSpPr>
        <p:spPr>
          <a:xfrm>
            <a:off x="5062026" y="1935817"/>
            <a:ext cx="4711865" cy="294616"/>
          </a:xfrm>
          <a:prstGeom prst="rect">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ja-JP" altLang="en-US" dirty="0" smtClean="0">
                <a:solidFill>
                  <a:prstClr val="black"/>
                </a:solidFill>
                <a:latin typeface="HGP創英角ﾎﾟｯﾌﾟ体" panose="040B0A00000000000000" pitchFamily="50" charset="-128"/>
                <a:ea typeface="HGP創英角ﾎﾟｯﾌﾟ体" panose="040B0A00000000000000" pitchFamily="50" charset="-128"/>
              </a:rPr>
              <a:t>平成</a:t>
            </a:r>
            <a:r>
              <a:rPr lang="en-US" altLang="ja-JP" dirty="0" smtClean="0">
                <a:solidFill>
                  <a:prstClr val="black"/>
                </a:solidFill>
                <a:latin typeface="HGP創英角ﾎﾟｯﾌﾟ体" panose="040B0A00000000000000" pitchFamily="50" charset="-128"/>
                <a:ea typeface="HGP創英角ﾎﾟｯﾌﾟ体" panose="040B0A00000000000000" pitchFamily="50" charset="-128"/>
              </a:rPr>
              <a:t>29</a:t>
            </a:r>
            <a:r>
              <a:rPr lang="ja-JP" altLang="en-US" dirty="0" smtClean="0">
                <a:solidFill>
                  <a:prstClr val="black"/>
                </a:solidFill>
                <a:latin typeface="HGP創英角ﾎﾟｯﾌﾟ体" panose="040B0A00000000000000" pitchFamily="50" charset="-128"/>
                <a:ea typeface="HGP創英角ﾎﾟｯﾌﾟ体" panose="040B0A00000000000000" pitchFamily="50" charset="-128"/>
              </a:rPr>
              <a:t>年度の主な施策（健康課）</a:t>
            </a:r>
            <a:endParaRPr lang="ja-JP" altLang="en-US"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7" name="正方形/長方形 6"/>
          <p:cNvSpPr/>
          <p:nvPr/>
        </p:nvSpPr>
        <p:spPr>
          <a:xfrm>
            <a:off x="97119" y="1937367"/>
            <a:ext cx="4711865" cy="319241"/>
          </a:xfrm>
          <a:prstGeom prst="rect">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ja-JP" altLang="en-US" sz="1600" b="1" dirty="0" smtClean="0">
                <a:solidFill>
                  <a:prstClr val="black"/>
                </a:solidFill>
                <a:latin typeface="HGP創英角ﾎﾟｯﾌﾟ体" panose="040B0A00000000000000" pitchFamily="50" charset="-128"/>
                <a:ea typeface="HGP創英角ﾎﾟｯﾌﾟ体" panose="040B0A00000000000000" pitchFamily="50" charset="-128"/>
              </a:rPr>
              <a:t>目標指数の動向　④</a:t>
            </a:r>
            <a:r>
              <a:rPr lang="ja-JP" altLang="en-US" sz="1600" b="1" dirty="0">
                <a:solidFill>
                  <a:prstClr val="black"/>
                </a:solidFill>
                <a:latin typeface="HGP創英角ﾎﾟｯﾌﾟ体" panose="040B0A00000000000000" pitchFamily="50" charset="-128"/>
                <a:ea typeface="HGP創英角ﾎﾟｯﾌﾟ体" panose="040B0A00000000000000" pitchFamily="50" charset="-128"/>
              </a:rPr>
              <a:t>母と子の健康づくりへの支援</a:t>
            </a:r>
          </a:p>
        </p:txBody>
      </p:sp>
      <p:pic>
        <p:nvPicPr>
          <p:cNvPr id="2050"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08784" y="3112321"/>
            <a:ext cx="386806" cy="132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61175" y="4963048"/>
            <a:ext cx="418302" cy="143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 name="角丸四角形 44"/>
          <p:cNvSpPr/>
          <p:nvPr/>
        </p:nvSpPr>
        <p:spPr bwMode="auto">
          <a:xfrm>
            <a:off x="9532296" y="6495008"/>
            <a:ext cx="324000" cy="324000"/>
          </a:xfrm>
          <a:prstGeom prst="roundRect">
            <a:avLst>
              <a:gd name="adj" fmla="val 50000"/>
            </a:avLst>
          </a:prstGeom>
          <a:solidFill>
            <a:srgbClr val="B9EDFF"/>
          </a:solidFill>
          <a:ln w="25400" cap="flat" cmpd="sng" algn="ctr">
            <a:noFill/>
            <a:prstDash val="solid"/>
            <a:headEnd type="none" w="med" len="med"/>
            <a:tailEnd type="none" w="med" len="med"/>
          </a:ln>
          <a:effectLst>
            <a:innerShdw blurRad="50800" dist="12700" dir="13500000">
              <a:prstClr val="black">
                <a:alpha val="50000"/>
              </a:prstClr>
            </a:innerShdw>
          </a:effectLst>
        </p:spPr>
        <p:txBody>
          <a:bodyPr wrap="none" lIns="35979" tIns="35979" rIns="35979" bIns="35979"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lnSpc>
                <a:spcPct val="85000"/>
              </a:lnSpc>
              <a:spcBef>
                <a:spcPts val="0"/>
              </a:spcBef>
              <a:spcAft>
                <a:spcPts val="0"/>
              </a:spcAft>
              <a:defRPr/>
            </a:pPr>
            <a:r>
              <a:rPr kumimoji="0" lang="en-US" altLang="ja-JP" sz="1400" b="0" kern="0" spc="50" dirty="0" smtClean="0">
                <a:ln w="11430"/>
                <a:solidFill>
                  <a:srgbClr val="0000FF"/>
                </a:solidFill>
                <a:effectLst>
                  <a:outerShdw blurRad="38100" dist="38100" dir="2700000" algn="tl">
                    <a:srgbClr val="000000">
                      <a:alpha val="43137"/>
                    </a:srgbClr>
                  </a:outerShdw>
                </a:effectLst>
                <a:latin typeface="HGP創英角ｺﾞｼｯｸUB" pitchFamily="50" charset="-128"/>
                <a:ea typeface="HGP創英角ｺﾞｼｯｸUB" pitchFamily="50" charset="-128"/>
              </a:rPr>
              <a:t>3</a:t>
            </a:r>
            <a:endParaRPr kumimoji="0" lang="en-US" altLang="ja-JP" sz="1400" b="0" kern="0" spc="50" dirty="0">
              <a:ln w="11430"/>
              <a:solidFill>
                <a:srgbClr val="0000FF"/>
              </a:solidFill>
              <a:effectLst>
                <a:outerShdw blurRad="38100" dist="38100" dir="2700000" algn="tl">
                  <a:srgbClr val="000000">
                    <a:alpha val="43137"/>
                  </a:srgbClr>
                </a:outerShdw>
              </a:effectLst>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691560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5104612" y="872903"/>
            <a:ext cx="4672924" cy="5886126"/>
          </a:xfrm>
          <a:prstGeom prst="roundRect">
            <a:avLst>
              <a:gd name="adj" fmla="val 3028"/>
            </a:avLst>
          </a:prstGeom>
        </p:spPr>
        <p:style>
          <a:lnRef idx="2">
            <a:schemeClr val="dk1"/>
          </a:lnRef>
          <a:fillRef idx="1">
            <a:schemeClr val="lt1"/>
          </a:fillRef>
          <a:effectRef idx="0">
            <a:schemeClr val="dk1"/>
          </a:effectRef>
          <a:fontRef idx="minor">
            <a:schemeClr val="dk1"/>
          </a:fontRef>
        </p:style>
        <p:txBody>
          <a:bodyPr rtlCol="0" anchor="ctr"/>
          <a:lstStyle/>
          <a:p>
            <a:endParaRPr lang="ja-JP" altLang="en-US" dirty="0">
              <a:solidFill>
                <a:prstClr val="black"/>
              </a:solidFill>
            </a:endParaRPr>
          </a:p>
        </p:txBody>
      </p:sp>
      <p:sp>
        <p:nvSpPr>
          <p:cNvPr id="44" name="角丸四角形 43"/>
          <p:cNvSpPr/>
          <p:nvPr/>
        </p:nvSpPr>
        <p:spPr>
          <a:xfrm>
            <a:off x="47135" y="872903"/>
            <a:ext cx="4612319" cy="5886126"/>
          </a:xfrm>
          <a:prstGeom prst="roundRect">
            <a:avLst>
              <a:gd name="adj" fmla="val 3028"/>
            </a:avLst>
          </a:prstGeom>
        </p:spPr>
        <p:style>
          <a:lnRef idx="2">
            <a:schemeClr val="dk1"/>
          </a:lnRef>
          <a:fillRef idx="1">
            <a:schemeClr val="lt1"/>
          </a:fillRef>
          <a:effectRef idx="0">
            <a:schemeClr val="dk1"/>
          </a:effectRef>
          <a:fontRef idx="minor">
            <a:schemeClr val="dk1"/>
          </a:fontRef>
        </p:style>
        <p:txBody>
          <a:bodyPr rtlCol="0" anchor="ctr"/>
          <a:lstStyle/>
          <a:p>
            <a:endParaRPr lang="ja-JP" altLang="en-US" dirty="0">
              <a:solidFill>
                <a:prstClr val="black"/>
              </a:solidFill>
            </a:endParaRPr>
          </a:p>
        </p:txBody>
      </p:sp>
      <p:sp>
        <p:nvSpPr>
          <p:cNvPr id="40" name="角丸四角形 39"/>
          <p:cNvSpPr/>
          <p:nvPr/>
        </p:nvSpPr>
        <p:spPr>
          <a:xfrm>
            <a:off x="132623" y="1238799"/>
            <a:ext cx="4441591" cy="2796909"/>
          </a:xfrm>
          <a:prstGeom prst="roundRect">
            <a:avLst>
              <a:gd name="adj" fmla="val 8321"/>
            </a:avLst>
          </a:prstGeom>
        </p:spPr>
        <p:style>
          <a:lnRef idx="2">
            <a:schemeClr val="accent6"/>
          </a:lnRef>
          <a:fillRef idx="1">
            <a:schemeClr val="lt1"/>
          </a:fillRef>
          <a:effectRef idx="0">
            <a:schemeClr val="accent6"/>
          </a:effectRef>
          <a:fontRef idx="minor">
            <a:schemeClr val="dk1"/>
          </a:fontRef>
        </p:style>
        <p:txBody>
          <a:bodyPr rtlCol="0" anchor="ctr"/>
          <a:lstStyle/>
          <a:p>
            <a:endParaRPr lang="ja-JP" altLang="en-US" dirty="0">
              <a:solidFill>
                <a:prstClr val="black"/>
              </a:solidFill>
            </a:endParaRPr>
          </a:p>
        </p:txBody>
      </p:sp>
      <p:sp>
        <p:nvSpPr>
          <p:cNvPr id="4" name="角丸四角形 3"/>
          <p:cNvSpPr/>
          <p:nvPr/>
        </p:nvSpPr>
        <p:spPr>
          <a:xfrm>
            <a:off x="141908" y="4244201"/>
            <a:ext cx="4457801" cy="2432635"/>
          </a:xfrm>
          <a:prstGeom prst="roundRect">
            <a:avLst>
              <a:gd name="adj" fmla="val 8321"/>
            </a:avLst>
          </a:prstGeom>
        </p:spPr>
        <p:style>
          <a:lnRef idx="2">
            <a:schemeClr val="accent6"/>
          </a:lnRef>
          <a:fillRef idx="1">
            <a:schemeClr val="lt1"/>
          </a:fillRef>
          <a:effectRef idx="0">
            <a:schemeClr val="accent6"/>
          </a:effectRef>
          <a:fontRef idx="minor">
            <a:schemeClr val="dk1"/>
          </a:fontRef>
        </p:style>
        <p:txBody>
          <a:bodyPr rtlCol="0" anchor="ctr"/>
          <a:lstStyle/>
          <a:p>
            <a:endParaRPr lang="ja-JP" altLang="en-US" dirty="0">
              <a:solidFill>
                <a:prstClr val="black"/>
              </a:solidFill>
            </a:endParaRPr>
          </a:p>
        </p:txBody>
      </p:sp>
      <p:sp>
        <p:nvSpPr>
          <p:cNvPr id="6" name="テキスト ボックス 5"/>
          <p:cNvSpPr txBox="1"/>
          <p:nvPr/>
        </p:nvSpPr>
        <p:spPr>
          <a:xfrm>
            <a:off x="120144" y="1447292"/>
            <a:ext cx="4379952" cy="584775"/>
          </a:xfrm>
          <a:prstGeom prst="rect">
            <a:avLst/>
          </a:prstGeom>
          <a:noFill/>
          <a:ln>
            <a:noFill/>
          </a:ln>
        </p:spPr>
        <p:txBody>
          <a:bodyPr wrap="square" rtlCol="0">
            <a:spAutoFit/>
          </a:bodyPr>
          <a:lstStyle/>
          <a:p>
            <a:r>
              <a:rPr lang="ja-JP" altLang="en-US" sz="1600" b="1" dirty="0" smtClean="0">
                <a:solidFill>
                  <a:prstClr val="black"/>
                </a:solidFill>
              </a:rPr>
              <a:t>目標指標：一般事業主行動計画を策定し、国に</a:t>
            </a:r>
            <a:endParaRPr lang="en-US" altLang="ja-JP" sz="1600" b="1" dirty="0" smtClean="0">
              <a:solidFill>
                <a:prstClr val="black"/>
              </a:solidFill>
            </a:endParaRPr>
          </a:p>
          <a:p>
            <a:r>
              <a:rPr lang="ja-JP" altLang="en-US" sz="1600" b="1" dirty="0">
                <a:solidFill>
                  <a:prstClr val="black"/>
                </a:solidFill>
              </a:rPr>
              <a:t>　</a:t>
            </a:r>
            <a:r>
              <a:rPr lang="ja-JP" altLang="en-US" sz="1600" b="1" dirty="0" smtClean="0">
                <a:solidFill>
                  <a:prstClr val="black"/>
                </a:solidFill>
              </a:rPr>
              <a:t>　　　　　　届け出た企業数</a:t>
            </a:r>
            <a:endParaRPr lang="ja-JP" altLang="en-US" sz="1600" b="1" dirty="0">
              <a:solidFill>
                <a:prstClr val="black"/>
              </a:solidFill>
            </a:endParaRPr>
          </a:p>
        </p:txBody>
      </p:sp>
      <p:sp>
        <p:nvSpPr>
          <p:cNvPr id="7" name="テキスト ボックス 6"/>
          <p:cNvSpPr txBox="1"/>
          <p:nvPr/>
        </p:nvSpPr>
        <p:spPr>
          <a:xfrm>
            <a:off x="309975" y="1917145"/>
            <a:ext cx="4349479" cy="276999"/>
          </a:xfrm>
          <a:prstGeom prst="rect">
            <a:avLst/>
          </a:prstGeom>
          <a:noFill/>
          <a:ln>
            <a:noFill/>
          </a:ln>
        </p:spPr>
        <p:txBody>
          <a:bodyPr wrap="square" rtlCol="0">
            <a:spAutoFit/>
          </a:bodyPr>
          <a:lstStyle/>
          <a:p>
            <a:r>
              <a:rPr lang="en-US" altLang="ja-JP" sz="1200" dirty="0" smtClean="0">
                <a:solidFill>
                  <a:prstClr val="black"/>
                </a:solidFill>
              </a:rPr>
              <a:t>H25</a:t>
            </a:r>
            <a:r>
              <a:rPr lang="ja-JP" altLang="en-US" sz="1200" dirty="0" smtClean="0">
                <a:solidFill>
                  <a:prstClr val="black"/>
                </a:solidFill>
              </a:rPr>
              <a:t>：</a:t>
            </a:r>
            <a:r>
              <a:rPr lang="en-US" altLang="ja-JP" sz="1200" dirty="0" smtClean="0">
                <a:solidFill>
                  <a:prstClr val="black"/>
                </a:solidFill>
              </a:rPr>
              <a:t>1,518</a:t>
            </a:r>
            <a:r>
              <a:rPr lang="ja-JP" altLang="en-US" sz="1200" dirty="0" smtClean="0">
                <a:solidFill>
                  <a:prstClr val="black"/>
                </a:solidFill>
              </a:rPr>
              <a:t>社→ </a:t>
            </a:r>
            <a:r>
              <a:rPr lang="en-US" altLang="ja-JP" sz="1200" dirty="0" smtClean="0">
                <a:solidFill>
                  <a:prstClr val="black"/>
                </a:solidFill>
              </a:rPr>
              <a:t>H27</a:t>
            </a:r>
            <a:r>
              <a:rPr lang="ja-JP" altLang="en-US" sz="1200" dirty="0" smtClean="0">
                <a:solidFill>
                  <a:prstClr val="black"/>
                </a:solidFill>
              </a:rPr>
              <a:t>：</a:t>
            </a:r>
            <a:r>
              <a:rPr lang="en-US" altLang="ja-JP" sz="1200" dirty="0" smtClean="0">
                <a:solidFill>
                  <a:prstClr val="black"/>
                </a:solidFill>
              </a:rPr>
              <a:t>1,612</a:t>
            </a:r>
            <a:r>
              <a:rPr lang="ja-JP" altLang="en-US" sz="1200" dirty="0" smtClean="0">
                <a:solidFill>
                  <a:prstClr val="black"/>
                </a:solidFill>
              </a:rPr>
              <a:t>社→ </a:t>
            </a:r>
            <a:r>
              <a:rPr lang="en-US" altLang="ja-JP" sz="1200" dirty="0" smtClean="0">
                <a:solidFill>
                  <a:prstClr val="black"/>
                </a:solidFill>
              </a:rPr>
              <a:t>H28</a:t>
            </a:r>
            <a:r>
              <a:rPr lang="ja-JP" altLang="en-US" sz="1200" dirty="0" smtClean="0">
                <a:solidFill>
                  <a:prstClr val="black"/>
                </a:solidFill>
              </a:rPr>
              <a:t>：</a:t>
            </a:r>
            <a:r>
              <a:rPr lang="en-US" altLang="ja-JP" sz="1200" dirty="0" smtClean="0">
                <a:solidFill>
                  <a:prstClr val="black"/>
                </a:solidFill>
              </a:rPr>
              <a:t>1,891</a:t>
            </a:r>
            <a:r>
              <a:rPr lang="ja-JP" altLang="en-US" sz="1200" dirty="0" smtClean="0">
                <a:solidFill>
                  <a:prstClr val="black"/>
                </a:solidFill>
              </a:rPr>
              <a:t>社→ </a:t>
            </a:r>
            <a:r>
              <a:rPr lang="en-US" altLang="ja-JP" sz="1200" dirty="0" smtClean="0">
                <a:solidFill>
                  <a:prstClr val="black"/>
                </a:solidFill>
              </a:rPr>
              <a:t>H31</a:t>
            </a:r>
            <a:r>
              <a:rPr lang="ja-JP" altLang="en-US" sz="1200" dirty="0" smtClean="0">
                <a:solidFill>
                  <a:prstClr val="black"/>
                </a:solidFill>
              </a:rPr>
              <a:t>目標：</a:t>
            </a:r>
            <a:r>
              <a:rPr lang="en-US" altLang="ja-JP" sz="1200" dirty="0" smtClean="0">
                <a:solidFill>
                  <a:prstClr val="black"/>
                </a:solidFill>
              </a:rPr>
              <a:t>2,150</a:t>
            </a:r>
            <a:r>
              <a:rPr lang="ja-JP" altLang="en-US" sz="1200" dirty="0" smtClean="0">
                <a:solidFill>
                  <a:prstClr val="black"/>
                </a:solidFill>
              </a:rPr>
              <a:t>社</a:t>
            </a:r>
            <a:endParaRPr lang="en-US" altLang="ja-JP" sz="1200" dirty="0" smtClean="0">
              <a:solidFill>
                <a:prstClr val="black"/>
              </a:solidFill>
            </a:endParaRPr>
          </a:p>
        </p:txBody>
      </p:sp>
      <p:sp>
        <p:nvSpPr>
          <p:cNvPr id="15" name="テキスト ボックス 14"/>
          <p:cNvSpPr txBox="1"/>
          <p:nvPr/>
        </p:nvSpPr>
        <p:spPr>
          <a:xfrm>
            <a:off x="267046" y="2100751"/>
            <a:ext cx="4293354" cy="523220"/>
          </a:xfrm>
          <a:prstGeom prst="rect">
            <a:avLst/>
          </a:prstGeom>
          <a:noFill/>
          <a:ln>
            <a:noFill/>
          </a:ln>
        </p:spPr>
        <p:txBody>
          <a:bodyPr wrap="square" rtlCol="0">
            <a:spAutoFit/>
          </a:bodyPr>
          <a:lstStyle/>
          <a:p>
            <a:r>
              <a:rPr lang="ja-JP" altLang="en-US" sz="1400" dirty="0" smtClean="0">
                <a:solidFill>
                  <a:srgbClr val="FF0000"/>
                </a:solidFill>
              </a:rPr>
              <a:t>小規模企業</a:t>
            </a:r>
            <a:r>
              <a:rPr lang="en-US" altLang="ja-JP" sz="1400" dirty="0" smtClean="0">
                <a:solidFill>
                  <a:srgbClr val="FF0000"/>
                </a:solidFill>
              </a:rPr>
              <a:t>(50</a:t>
            </a:r>
            <a:r>
              <a:rPr lang="ja-JP" altLang="en-US" sz="1400" dirty="0" smtClean="0">
                <a:solidFill>
                  <a:srgbClr val="FF0000"/>
                </a:solidFill>
              </a:rPr>
              <a:t>人以下</a:t>
            </a:r>
            <a:r>
              <a:rPr lang="en-US" altLang="ja-JP" sz="1400" dirty="0" smtClean="0">
                <a:solidFill>
                  <a:srgbClr val="FF0000"/>
                </a:solidFill>
              </a:rPr>
              <a:t>)</a:t>
            </a:r>
            <a:r>
              <a:rPr lang="ja-JP" altLang="en-US" sz="1400" dirty="0" smtClean="0">
                <a:solidFill>
                  <a:srgbClr val="FF0000"/>
                </a:solidFill>
              </a:rPr>
              <a:t>に対する策定支援を引き続き実施する。</a:t>
            </a:r>
            <a:endParaRPr lang="ja-JP" altLang="en-US" sz="1400" dirty="0">
              <a:solidFill>
                <a:srgbClr val="FF0000"/>
              </a:solidFill>
            </a:endParaRPr>
          </a:p>
        </p:txBody>
      </p:sp>
      <p:sp>
        <p:nvSpPr>
          <p:cNvPr id="3" name="フローチャート: 処理 2"/>
          <p:cNvSpPr/>
          <p:nvPr/>
        </p:nvSpPr>
        <p:spPr>
          <a:xfrm>
            <a:off x="263444" y="700616"/>
            <a:ext cx="2701775" cy="342680"/>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目標指標の動向</a:t>
            </a:r>
            <a:endParaRPr lang="ja-JP" altLang="en-US"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18" name="テキスト ボックス 17"/>
          <p:cNvSpPr txBox="1"/>
          <p:nvPr/>
        </p:nvSpPr>
        <p:spPr>
          <a:xfrm>
            <a:off x="109130" y="2631318"/>
            <a:ext cx="4180704" cy="338554"/>
          </a:xfrm>
          <a:prstGeom prst="rect">
            <a:avLst/>
          </a:prstGeom>
          <a:noFill/>
          <a:ln>
            <a:noFill/>
          </a:ln>
        </p:spPr>
        <p:txBody>
          <a:bodyPr wrap="square" rtlCol="0">
            <a:spAutoFit/>
          </a:bodyPr>
          <a:lstStyle/>
          <a:p>
            <a:r>
              <a:rPr lang="ja-JP" altLang="en-US" sz="1600" b="1" dirty="0" smtClean="0">
                <a:solidFill>
                  <a:prstClr val="black"/>
                </a:solidFill>
              </a:rPr>
              <a:t>目標指標：育児休業取得率</a:t>
            </a:r>
            <a:endParaRPr lang="ja-JP" altLang="en-US" sz="1600" b="1" dirty="0">
              <a:solidFill>
                <a:prstClr val="black"/>
              </a:solidFill>
            </a:endParaRPr>
          </a:p>
        </p:txBody>
      </p:sp>
      <p:sp>
        <p:nvSpPr>
          <p:cNvPr id="19" name="テキスト ボックス 18"/>
          <p:cNvSpPr txBox="1"/>
          <p:nvPr/>
        </p:nvSpPr>
        <p:spPr>
          <a:xfrm>
            <a:off x="192803" y="2914056"/>
            <a:ext cx="4349479" cy="461665"/>
          </a:xfrm>
          <a:prstGeom prst="rect">
            <a:avLst/>
          </a:prstGeom>
          <a:noFill/>
          <a:ln>
            <a:noFill/>
          </a:ln>
        </p:spPr>
        <p:txBody>
          <a:bodyPr wrap="square" rtlCol="0">
            <a:spAutoFit/>
          </a:bodyPr>
          <a:lstStyle/>
          <a:p>
            <a:r>
              <a:rPr lang="en-US" altLang="ja-JP" sz="1200" dirty="0">
                <a:solidFill>
                  <a:prstClr val="black"/>
                </a:solidFill>
              </a:rPr>
              <a:t>〔</a:t>
            </a:r>
            <a:r>
              <a:rPr lang="ja-JP" altLang="en-US" sz="1200" dirty="0">
                <a:solidFill>
                  <a:prstClr val="black"/>
                </a:solidFill>
              </a:rPr>
              <a:t>男性</a:t>
            </a:r>
            <a:r>
              <a:rPr lang="en-US" altLang="ja-JP" sz="1200" dirty="0" smtClean="0">
                <a:solidFill>
                  <a:prstClr val="black"/>
                </a:solidFill>
              </a:rPr>
              <a:t>〕H25</a:t>
            </a:r>
            <a:r>
              <a:rPr lang="ja-JP" altLang="en-US" sz="1200" dirty="0" smtClean="0">
                <a:solidFill>
                  <a:prstClr val="black"/>
                </a:solidFill>
              </a:rPr>
              <a:t>：  </a:t>
            </a:r>
            <a:r>
              <a:rPr lang="en-US" altLang="ja-JP" sz="1200" dirty="0" smtClean="0">
                <a:solidFill>
                  <a:prstClr val="black"/>
                </a:solidFill>
              </a:rPr>
              <a:t>1.0%</a:t>
            </a:r>
            <a:r>
              <a:rPr lang="ja-JP" altLang="en-US" sz="1200" dirty="0" smtClean="0">
                <a:solidFill>
                  <a:prstClr val="black"/>
                </a:solidFill>
              </a:rPr>
              <a:t>→ </a:t>
            </a:r>
            <a:r>
              <a:rPr lang="en-US" altLang="ja-JP" sz="1200" dirty="0" smtClean="0">
                <a:solidFill>
                  <a:prstClr val="black"/>
                </a:solidFill>
              </a:rPr>
              <a:t>H27</a:t>
            </a:r>
            <a:r>
              <a:rPr lang="ja-JP" altLang="en-US" sz="1200" dirty="0" smtClean="0">
                <a:solidFill>
                  <a:prstClr val="black"/>
                </a:solidFill>
              </a:rPr>
              <a:t>：  </a:t>
            </a:r>
            <a:r>
              <a:rPr lang="en-US" altLang="ja-JP" sz="1200" dirty="0" smtClean="0">
                <a:solidFill>
                  <a:prstClr val="black"/>
                </a:solidFill>
              </a:rPr>
              <a:t>3.8%</a:t>
            </a:r>
            <a:r>
              <a:rPr lang="ja-JP" altLang="en-US" sz="1200" dirty="0" smtClean="0">
                <a:solidFill>
                  <a:prstClr val="black"/>
                </a:solidFill>
              </a:rPr>
              <a:t>→ </a:t>
            </a:r>
            <a:r>
              <a:rPr lang="en-US" altLang="ja-JP" sz="1200" dirty="0" smtClean="0">
                <a:solidFill>
                  <a:prstClr val="black"/>
                </a:solidFill>
              </a:rPr>
              <a:t>H28</a:t>
            </a:r>
            <a:r>
              <a:rPr lang="ja-JP" altLang="en-US" sz="1200" dirty="0" smtClean="0">
                <a:solidFill>
                  <a:prstClr val="black"/>
                </a:solidFill>
              </a:rPr>
              <a:t>：  </a:t>
            </a:r>
            <a:r>
              <a:rPr lang="en-US" altLang="ja-JP" sz="1200" dirty="0" smtClean="0">
                <a:solidFill>
                  <a:prstClr val="black"/>
                </a:solidFill>
              </a:rPr>
              <a:t>5.8%</a:t>
            </a:r>
            <a:r>
              <a:rPr lang="ja-JP" altLang="en-US" sz="1200" dirty="0" smtClean="0">
                <a:solidFill>
                  <a:prstClr val="black"/>
                </a:solidFill>
              </a:rPr>
              <a:t>→ </a:t>
            </a:r>
            <a:r>
              <a:rPr lang="en-US" altLang="ja-JP" sz="1200" dirty="0" smtClean="0">
                <a:solidFill>
                  <a:prstClr val="black"/>
                </a:solidFill>
              </a:rPr>
              <a:t>H31</a:t>
            </a:r>
            <a:r>
              <a:rPr lang="ja-JP" altLang="en-US" sz="1200" dirty="0" smtClean="0">
                <a:solidFill>
                  <a:prstClr val="black"/>
                </a:solidFill>
              </a:rPr>
              <a:t>目標：  </a:t>
            </a:r>
            <a:r>
              <a:rPr lang="en-US" altLang="ja-JP" sz="1200" dirty="0" smtClean="0">
                <a:solidFill>
                  <a:prstClr val="black"/>
                </a:solidFill>
              </a:rPr>
              <a:t>5.0%</a:t>
            </a:r>
          </a:p>
          <a:p>
            <a:r>
              <a:rPr lang="en-US" altLang="ja-JP" sz="1200" dirty="0" smtClean="0">
                <a:solidFill>
                  <a:prstClr val="black"/>
                </a:solidFill>
              </a:rPr>
              <a:t>〔</a:t>
            </a:r>
            <a:r>
              <a:rPr lang="ja-JP" altLang="en-US" sz="1200" dirty="0">
                <a:solidFill>
                  <a:prstClr val="black"/>
                </a:solidFill>
              </a:rPr>
              <a:t>女性</a:t>
            </a:r>
            <a:r>
              <a:rPr lang="en-US" altLang="ja-JP" sz="1200" dirty="0" smtClean="0">
                <a:solidFill>
                  <a:prstClr val="black"/>
                </a:solidFill>
              </a:rPr>
              <a:t>〕H25</a:t>
            </a:r>
            <a:r>
              <a:rPr lang="ja-JP" altLang="en-US" sz="1200" dirty="0" smtClean="0">
                <a:solidFill>
                  <a:prstClr val="black"/>
                </a:solidFill>
              </a:rPr>
              <a:t>：</a:t>
            </a:r>
            <a:r>
              <a:rPr lang="en-US" altLang="ja-JP" sz="1200" dirty="0" smtClean="0">
                <a:solidFill>
                  <a:prstClr val="black"/>
                </a:solidFill>
              </a:rPr>
              <a:t>96.0%</a:t>
            </a:r>
            <a:r>
              <a:rPr lang="ja-JP" altLang="en-US" sz="1200" dirty="0" smtClean="0">
                <a:solidFill>
                  <a:prstClr val="black"/>
                </a:solidFill>
              </a:rPr>
              <a:t>→ </a:t>
            </a:r>
            <a:r>
              <a:rPr lang="en-US" altLang="ja-JP" sz="1200" dirty="0" smtClean="0">
                <a:solidFill>
                  <a:prstClr val="black"/>
                </a:solidFill>
              </a:rPr>
              <a:t>H27</a:t>
            </a:r>
            <a:r>
              <a:rPr lang="ja-JP" altLang="en-US" sz="1200" dirty="0" smtClean="0">
                <a:solidFill>
                  <a:prstClr val="black"/>
                </a:solidFill>
              </a:rPr>
              <a:t>：</a:t>
            </a:r>
            <a:r>
              <a:rPr lang="en-US" altLang="ja-JP" sz="1200" dirty="0" smtClean="0">
                <a:solidFill>
                  <a:prstClr val="black"/>
                </a:solidFill>
              </a:rPr>
              <a:t>94.9%</a:t>
            </a:r>
            <a:r>
              <a:rPr lang="ja-JP" altLang="en-US" sz="1200" dirty="0" smtClean="0">
                <a:solidFill>
                  <a:prstClr val="black"/>
                </a:solidFill>
              </a:rPr>
              <a:t>→ </a:t>
            </a:r>
            <a:r>
              <a:rPr lang="en-US" altLang="ja-JP" sz="1200" dirty="0" smtClean="0">
                <a:solidFill>
                  <a:prstClr val="black"/>
                </a:solidFill>
              </a:rPr>
              <a:t>H28</a:t>
            </a:r>
            <a:r>
              <a:rPr lang="ja-JP" altLang="en-US" sz="1200" dirty="0" smtClean="0">
                <a:solidFill>
                  <a:prstClr val="black"/>
                </a:solidFill>
              </a:rPr>
              <a:t>：</a:t>
            </a:r>
            <a:r>
              <a:rPr lang="en-US" altLang="ja-JP" sz="1200" dirty="0" smtClean="0">
                <a:solidFill>
                  <a:prstClr val="black"/>
                </a:solidFill>
              </a:rPr>
              <a:t>96.4%</a:t>
            </a:r>
            <a:r>
              <a:rPr lang="ja-JP" altLang="en-US" sz="1200" dirty="0" smtClean="0">
                <a:solidFill>
                  <a:prstClr val="black"/>
                </a:solidFill>
              </a:rPr>
              <a:t>→ </a:t>
            </a:r>
            <a:r>
              <a:rPr lang="en-US" altLang="ja-JP" sz="1200" dirty="0" smtClean="0">
                <a:solidFill>
                  <a:prstClr val="black"/>
                </a:solidFill>
              </a:rPr>
              <a:t>H31</a:t>
            </a:r>
            <a:r>
              <a:rPr lang="ja-JP" altLang="en-US" sz="1200" dirty="0">
                <a:solidFill>
                  <a:prstClr val="black"/>
                </a:solidFill>
              </a:rPr>
              <a:t>目標</a:t>
            </a:r>
            <a:r>
              <a:rPr lang="ja-JP" altLang="en-US" sz="1200" dirty="0" smtClean="0">
                <a:solidFill>
                  <a:prstClr val="black"/>
                </a:solidFill>
              </a:rPr>
              <a:t>：</a:t>
            </a:r>
            <a:r>
              <a:rPr lang="en-US" altLang="ja-JP" sz="1200" dirty="0" smtClean="0">
                <a:solidFill>
                  <a:prstClr val="black"/>
                </a:solidFill>
              </a:rPr>
              <a:t>98.0% </a:t>
            </a:r>
          </a:p>
        </p:txBody>
      </p:sp>
      <p:sp>
        <p:nvSpPr>
          <p:cNvPr id="20" name="フローチャート: 処理 19"/>
          <p:cNvSpPr/>
          <p:nvPr/>
        </p:nvSpPr>
        <p:spPr>
          <a:xfrm>
            <a:off x="5140865" y="751974"/>
            <a:ext cx="4626485" cy="365170"/>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平成</a:t>
            </a:r>
            <a:r>
              <a:rPr lang="en-US" altLang="ja-JP" b="1" dirty="0" smtClean="0">
                <a:solidFill>
                  <a:prstClr val="black"/>
                </a:solidFill>
                <a:latin typeface="HGP創英角ﾎﾟｯﾌﾟ体" panose="040B0A00000000000000" pitchFamily="50" charset="-128"/>
                <a:ea typeface="HGP創英角ﾎﾟｯﾌﾟ体" panose="040B0A00000000000000" pitchFamily="50" charset="-128"/>
              </a:rPr>
              <a:t>29</a:t>
            </a: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年度の主な施策（</a:t>
            </a:r>
            <a:r>
              <a:rPr lang="ja-JP" altLang="en-US" sz="1400" b="1" dirty="0" smtClean="0">
                <a:solidFill>
                  <a:prstClr val="black"/>
                </a:solidFill>
                <a:latin typeface="HGP創英角ﾎﾟｯﾌﾟ体" panose="040B0A00000000000000" pitchFamily="50" charset="-128"/>
                <a:ea typeface="HGP創英角ﾎﾟｯﾌﾟ体" panose="040B0A00000000000000" pitchFamily="50" charset="-128"/>
              </a:rPr>
              <a:t>少子化対策・県民活躍課</a:t>
            </a: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a:t>
            </a:r>
            <a:endParaRPr lang="ja-JP" altLang="en-US"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5" name="右矢印 4"/>
          <p:cNvSpPr/>
          <p:nvPr/>
        </p:nvSpPr>
        <p:spPr>
          <a:xfrm>
            <a:off x="4772723" y="2307030"/>
            <a:ext cx="288926" cy="1891160"/>
          </a:xfrm>
          <a:prstGeom prst="rightArrow">
            <a:avLst>
              <a:gd name="adj1" fmla="val 50000"/>
              <a:gd name="adj2" fmla="val 650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2" name="テキスト ボックス 31"/>
          <p:cNvSpPr txBox="1"/>
          <p:nvPr/>
        </p:nvSpPr>
        <p:spPr>
          <a:xfrm>
            <a:off x="206742" y="3252610"/>
            <a:ext cx="4357988" cy="523220"/>
          </a:xfrm>
          <a:prstGeom prst="rect">
            <a:avLst/>
          </a:prstGeom>
          <a:noFill/>
          <a:ln>
            <a:noFill/>
          </a:ln>
        </p:spPr>
        <p:txBody>
          <a:bodyPr wrap="square" rtlCol="0">
            <a:spAutoFit/>
          </a:bodyPr>
          <a:lstStyle/>
          <a:p>
            <a:r>
              <a:rPr lang="ja-JP" altLang="en-US" sz="1400" dirty="0">
                <a:solidFill>
                  <a:srgbClr val="FF0000"/>
                </a:solidFill>
              </a:rPr>
              <a:t>女性の育児休業取得率は目標値に</a:t>
            </a:r>
            <a:r>
              <a:rPr lang="ja-JP" altLang="en-US" sz="1400" dirty="0" smtClean="0">
                <a:solidFill>
                  <a:srgbClr val="FF0000"/>
                </a:solidFill>
              </a:rPr>
              <a:t>近く、男性は目標値を達成した。引き続き</a:t>
            </a:r>
            <a:r>
              <a:rPr lang="ja-JP" altLang="en-US" sz="1400" dirty="0">
                <a:solidFill>
                  <a:srgbClr val="FF0000"/>
                </a:solidFill>
              </a:rPr>
              <a:t>、企業の理解と協力を促進</a:t>
            </a:r>
            <a:r>
              <a:rPr lang="ja-JP" altLang="en-US" sz="1400" dirty="0" smtClean="0">
                <a:solidFill>
                  <a:srgbClr val="FF0000"/>
                </a:solidFill>
              </a:rPr>
              <a:t>する。</a:t>
            </a:r>
            <a:endParaRPr lang="ja-JP" altLang="en-US" sz="1400" dirty="0">
              <a:solidFill>
                <a:srgbClr val="FF0000"/>
              </a:solidFill>
            </a:endParaRPr>
          </a:p>
        </p:txBody>
      </p:sp>
      <p:sp>
        <p:nvSpPr>
          <p:cNvPr id="35" name="Rectangle 7"/>
          <p:cNvSpPr>
            <a:spLocks noChangeArrowheads="1"/>
          </p:cNvSpPr>
          <p:nvPr/>
        </p:nvSpPr>
        <p:spPr bwMode="auto">
          <a:xfrm>
            <a:off x="2430924" y="119304"/>
            <a:ext cx="4941888" cy="415616"/>
          </a:xfrm>
          <a:prstGeom prst="rect">
            <a:avLst/>
          </a:prstGeom>
          <a:noFill/>
          <a:ln w="9525">
            <a:noFill/>
            <a:miter lim="800000"/>
            <a:headEnd/>
            <a:tailEnd/>
          </a:ln>
          <a:effectLst/>
        </p:spPr>
        <p:txBody>
          <a:bodyPr wrap="none" anchor="ctr"/>
          <a:lstStyle/>
          <a:p>
            <a:pPr algn="ctr">
              <a:defRPr/>
            </a:pPr>
            <a:r>
              <a:rPr lang="ja-JP" altLang="en-US" sz="2800" b="1" dirty="0">
                <a:solidFill>
                  <a:prstClr val="black"/>
                </a:solidFill>
                <a:effectLst>
                  <a:outerShdw blurRad="38100" dist="38100" dir="2700000" algn="tl">
                    <a:srgbClr val="FFFFFF"/>
                  </a:outerShdw>
                </a:effectLst>
                <a:latin typeface="ＭＳ Ｐゴシック" pitchFamily="50" charset="-128"/>
              </a:rPr>
              <a:t>２．</a:t>
            </a:r>
            <a:r>
              <a:rPr lang="ja-JP" altLang="en-US" sz="2800" b="1" dirty="0" smtClean="0">
                <a:solidFill>
                  <a:prstClr val="black"/>
                </a:solidFill>
                <a:effectLst>
                  <a:outerShdw blurRad="38100" dist="38100" dir="2700000" algn="tl">
                    <a:srgbClr val="FFFFFF"/>
                  </a:outerShdw>
                </a:effectLst>
                <a:latin typeface="ＭＳ Ｐゴシック" pitchFamily="50" charset="-128"/>
              </a:rPr>
              <a:t>仕事</a:t>
            </a:r>
            <a:r>
              <a:rPr lang="ja-JP" altLang="en-US" sz="2800" b="1" dirty="0">
                <a:solidFill>
                  <a:prstClr val="black"/>
                </a:solidFill>
                <a:effectLst>
                  <a:outerShdw blurRad="38100" dist="38100" dir="2700000" algn="tl">
                    <a:srgbClr val="FFFFFF"/>
                  </a:outerShdw>
                </a:effectLst>
                <a:latin typeface="ＭＳ Ｐゴシック" pitchFamily="50" charset="-128"/>
              </a:rPr>
              <a:t>と子育ての両立支援</a:t>
            </a:r>
          </a:p>
        </p:txBody>
      </p:sp>
      <p:sp>
        <p:nvSpPr>
          <p:cNvPr id="36" name="テキスト ボックス 35"/>
          <p:cNvSpPr txBox="1"/>
          <p:nvPr/>
        </p:nvSpPr>
        <p:spPr>
          <a:xfrm>
            <a:off x="167002" y="5519443"/>
            <a:ext cx="4303305" cy="584775"/>
          </a:xfrm>
          <a:prstGeom prst="rect">
            <a:avLst/>
          </a:prstGeom>
          <a:noFill/>
          <a:ln>
            <a:noFill/>
          </a:ln>
        </p:spPr>
        <p:txBody>
          <a:bodyPr wrap="square" rtlCol="0">
            <a:spAutoFit/>
          </a:bodyPr>
          <a:lstStyle/>
          <a:p>
            <a:r>
              <a:rPr lang="ja-JP" altLang="en-US" sz="1600" b="1" dirty="0" smtClean="0">
                <a:solidFill>
                  <a:prstClr val="black"/>
                </a:solidFill>
              </a:rPr>
              <a:t>目標指標：男女共同参画チーフ・オフィサー設置</a:t>
            </a:r>
            <a:endParaRPr lang="en-US" altLang="ja-JP" sz="1600" b="1" dirty="0" smtClean="0">
              <a:solidFill>
                <a:prstClr val="black"/>
              </a:solidFill>
            </a:endParaRPr>
          </a:p>
          <a:p>
            <a:r>
              <a:rPr lang="ja-JP" altLang="en-US" sz="1600" b="1" dirty="0">
                <a:solidFill>
                  <a:prstClr val="black"/>
                </a:solidFill>
              </a:rPr>
              <a:t>　</a:t>
            </a:r>
            <a:r>
              <a:rPr lang="ja-JP" altLang="en-US" sz="1600" b="1" dirty="0" smtClean="0">
                <a:solidFill>
                  <a:prstClr val="black"/>
                </a:solidFill>
              </a:rPr>
              <a:t>　　　　　　事業所数</a:t>
            </a:r>
            <a:endParaRPr lang="ja-JP" altLang="en-US" sz="1600" b="1" dirty="0">
              <a:solidFill>
                <a:prstClr val="black"/>
              </a:solidFill>
            </a:endParaRPr>
          </a:p>
        </p:txBody>
      </p:sp>
      <p:sp>
        <p:nvSpPr>
          <p:cNvPr id="41" name="テキスト ボックス 40"/>
          <p:cNvSpPr txBox="1"/>
          <p:nvPr/>
        </p:nvSpPr>
        <p:spPr>
          <a:xfrm>
            <a:off x="120144" y="6003031"/>
            <a:ext cx="4652579" cy="276999"/>
          </a:xfrm>
          <a:prstGeom prst="rect">
            <a:avLst/>
          </a:prstGeom>
          <a:noFill/>
          <a:ln>
            <a:noFill/>
          </a:ln>
        </p:spPr>
        <p:txBody>
          <a:bodyPr wrap="square" rtlCol="0">
            <a:spAutoFit/>
          </a:bodyPr>
          <a:lstStyle/>
          <a:p>
            <a:r>
              <a:rPr lang="en-US" altLang="ja-JP" sz="1200" dirty="0" smtClean="0">
                <a:solidFill>
                  <a:prstClr val="black"/>
                </a:solidFill>
              </a:rPr>
              <a:t>H25</a:t>
            </a:r>
            <a:r>
              <a:rPr lang="ja-JP" altLang="en-US" sz="1200" dirty="0" smtClean="0">
                <a:solidFill>
                  <a:prstClr val="black"/>
                </a:solidFill>
              </a:rPr>
              <a:t>：</a:t>
            </a:r>
            <a:r>
              <a:rPr lang="en-US" altLang="ja-JP" sz="1200" dirty="0" smtClean="0">
                <a:solidFill>
                  <a:prstClr val="black"/>
                </a:solidFill>
              </a:rPr>
              <a:t>157</a:t>
            </a:r>
            <a:r>
              <a:rPr lang="ja-JP" altLang="en-US" sz="1000" dirty="0" smtClean="0">
                <a:solidFill>
                  <a:prstClr val="black"/>
                </a:solidFill>
              </a:rPr>
              <a:t>事業所→</a:t>
            </a:r>
            <a:r>
              <a:rPr lang="en-US" altLang="ja-JP" sz="1200" dirty="0" smtClean="0">
                <a:solidFill>
                  <a:prstClr val="black"/>
                </a:solidFill>
              </a:rPr>
              <a:t>H27</a:t>
            </a:r>
            <a:r>
              <a:rPr lang="ja-JP" altLang="en-US" sz="1200" dirty="0" smtClean="0">
                <a:solidFill>
                  <a:prstClr val="black"/>
                </a:solidFill>
              </a:rPr>
              <a:t>：</a:t>
            </a:r>
            <a:r>
              <a:rPr lang="en-US" altLang="ja-JP" sz="1200" dirty="0">
                <a:solidFill>
                  <a:prstClr val="black"/>
                </a:solidFill>
              </a:rPr>
              <a:t>192</a:t>
            </a:r>
            <a:r>
              <a:rPr lang="ja-JP" altLang="en-US" sz="1000" dirty="0" smtClean="0">
                <a:solidFill>
                  <a:prstClr val="black"/>
                </a:solidFill>
              </a:rPr>
              <a:t>事業所</a:t>
            </a:r>
            <a:r>
              <a:rPr lang="ja-JP" altLang="en-US" sz="1200" dirty="0" smtClean="0">
                <a:solidFill>
                  <a:prstClr val="black"/>
                </a:solidFill>
              </a:rPr>
              <a:t>→</a:t>
            </a:r>
            <a:r>
              <a:rPr lang="en-US" altLang="ja-JP" sz="1200" dirty="0" smtClean="0">
                <a:solidFill>
                  <a:prstClr val="black"/>
                </a:solidFill>
              </a:rPr>
              <a:t>H28</a:t>
            </a:r>
            <a:r>
              <a:rPr lang="ja-JP" altLang="en-US" sz="1200" dirty="0" smtClean="0">
                <a:solidFill>
                  <a:prstClr val="black"/>
                </a:solidFill>
              </a:rPr>
              <a:t>：</a:t>
            </a:r>
            <a:r>
              <a:rPr lang="en-US" altLang="ja-JP" sz="1200" dirty="0" smtClean="0">
                <a:solidFill>
                  <a:prstClr val="black"/>
                </a:solidFill>
              </a:rPr>
              <a:t>201</a:t>
            </a:r>
            <a:r>
              <a:rPr lang="ja-JP" altLang="en-US" sz="1000" dirty="0" smtClean="0">
                <a:solidFill>
                  <a:prstClr val="black"/>
                </a:solidFill>
              </a:rPr>
              <a:t>事業所</a:t>
            </a:r>
            <a:r>
              <a:rPr lang="ja-JP" altLang="en-US" sz="1200" dirty="0" smtClean="0">
                <a:solidFill>
                  <a:prstClr val="black"/>
                </a:solidFill>
              </a:rPr>
              <a:t>→</a:t>
            </a:r>
            <a:r>
              <a:rPr lang="en-US" altLang="ja-JP" sz="1200" dirty="0" smtClean="0">
                <a:solidFill>
                  <a:prstClr val="black"/>
                </a:solidFill>
              </a:rPr>
              <a:t>H31</a:t>
            </a:r>
            <a:r>
              <a:rPr lang="ja-JP" altLang="en-US" sz="1000" dirty="0" smtClean="0">
                <a:solidFill>
                  <a:prstClr val="black"/>
                </a:solidFill>
              </a:rPr>
              <a:t>目標</a:t>
            </a:r>
            <a:r>
              <a:rPr lang="ja-JP" altLang="en-US" sz="1200" dirty="0" smtClean="0">
                <a:solidFill>
                  <a:prstClr val="black"/>
                </a:solidFill>
              </a:rPr>
              <a:t>：</a:t>
            </a:r>
            <a:r>
              <a:rPr lang="en-US" altLang="ja-JP" sz="1200" dirty="0" smtClean="0">
                <a:solidFill>
                  <a:prstClr val="black"/>
                </a:solidFill>
              </a:rPr>
              <a:t>230</a:t>
            </a:r>
            <a:r>
              <a:rPr lang="ja-JP" altLang="en-US" sz="1000" dirty="0" smtClean="0">
                <a:solidFill>
                  <a:prstClr val="black"/>
                </a:solidFill>
              </a:rPr>
              <a:t>事業所</a:t>
            </a:r>
            <a:endParaRPr lang="en-US" altLang="ja-JP" sz="1000" dirty="0" smtClean="0">
              <a:solidFill>
                <a:prstClr val="black"/>
              </a:solidFill>
            </a:endParaRPr>
          </a:p>
        </p:txBody>
      </p:sp>
      <p:sp>
        <p:nvSpPr>
          <p:cNvPr id="42" name="テキスト ボックス 41"/>
          <p:cNvSpPr txBox="1"/>
          <p:nvPr/>
        </p:nvSpPr>
        <p:spPr>
          <a:xfrm>
            <a:off x="236920" y="6175489"/>
            <a:ext cx="4419384" cy="307777"/>
          </a:xfrm>
          <a:prstGeom prst="rect">
            <a:avLst/>
          </a:prstGeom>
          <a:noFill/>
          <a:ln>
            <a:noFill/>
          </a:ln>
        </p:spPr>
        <p:txBody>
          <a:bodyPr wrap="square" rtlCol="0">
            <a:spAutoFit/>
          </a:bodyPr>
          <a:lstStyle/>
          <a:p>
            <a:r>
              <a:rPr lang="ja-JP" altLang="en-US" sz="1400" dirty="0" smtClean="0">
                <a:solidFill>
                  <a:srgbClr val="FF0000"/>
                </a:solidFill>
              </a:rPr>
              <a:t>目標値に向かって順調に増加している。</a:t>
            </a:r>
            <a:endParaRPr lang="ja-JP" altLang="en-US" sz="1400" dirty="0">
              <a:solidFill>
                <a:srgbClr val="FF0000"/>
              </a:solidFill>
            </a:endParaRPr>
          </a:p>
        </p:txBody>
      </p:sp>
      <p:sp>
        <p:nvSpPr>
          <p:cNvPr id="11" name="角丸四角形 10"/>
          <p:cNvSpPr/>
          <p:nvPr/>
        </p:nvSpPr>
        <p:spPr>
          <a:xfrm>
            <a:off x="263444" y="4151843"/>
            <a:ext cx="4021921" cy="26691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prstClr val="black"/>
                </a:solidFill>
                <a:ea typeface="HGP創英角ﾎﾟｯﾌﾟ体" pitchFamily="50" charset="-128"/>
              </a:rPr>
              <a:t>仕事と生活の調和の実現に向けた働き方の推進</a:t>
            </a:r>
          </a:p>
          <a:p>
            <a:pPr algn="ctr"/>
            <a:endParaRPr lang="ja-JP" altLang="en-US" sz="100" dirty="0">
              <a:solidFill>
                <a:prstClr val="white"/>
              </a:solidFill>
            </a:endParaRPr>
          </a:p>
        </p:txBody>
      </p:sp>
      <p:sp>
        <p:nvSpPr>
          <p:cNvPr id="45" name="角丸四角形 44"/>
          <p:cNvSpPr/>
          <p:nvPr/>
        </p:nvSpPr>
        <p:spPr>
          <a:xfrm>
            <a:off x="215543" y="1111691"/>
            <a:ext cx="4021921" cy="26691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ea typeface="HGP創英角ﾎﾟｯﾌﾟ体" pitchFamily="50" charset="-128"/>
              </a:rPr>
              <a:t>仕事と子育てを両立できる職場環境の整備</a:t>
            </a:r>
            <a:endParaRPr lang="ja-JP" altLang="en-US" sz="100" dirty="0">
              <a:solidFill>
                <a:prstClr val="white"/>
              </a:solidFill>
            </a:endParaRPr>
          </a:p>
        </p:txBody>
      </p:sp>
      <p:sp>
        <p:nvSpPr>
          <p:cNvPr id="53" name="テキスト ボックス 3"/>
          <p:cNvSpPr txBox="1">
            <a:spLocks noChangeArrowheads="1"/>
          </p:cNvSpPr>
          <p:nvPr/>
        </p:nvSpPr>
        <p:spPr bwMode="auto">
          <a:xfrm>
            <a:off x="5098036" y="3760788"/>
            <a:ext cx="4838700" cy="335543"/>
          </a:xfrm>
          <a:prstGeom prst="rect">
            <a:avLst/>
          </a:prstGeom>
          <a:noFill/>
          <a:ln>
            <a:noFill/>
          </a:ln>
          <a:extLst/>
        </p:spPr>
        <p:txBody>
          <a:bodyPr lIns="90999" tIns="45499" rIns="90999" bIns="45499">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nSpc>
                <a:spcPts val="1894"/>
              </a:lnSpc>
              <a:spcBef>
                <a:spcPts val="598"/>
              </a:spcBef>
              <a:buFontTx/>
              <a:buNone/>
              <a:defRPr/>
            </a:pPr>
            <a:r>
              <a:rPr lang="ja-JP" altLang="en-US" sz="1595" b="1" dirty="0" smtClean="0">
                <a:solidFill>
                  <a:srgbClr val="004BE2"/>
                </a:solidFill>
                <a:latin typeface="Arial" panose="020B0604020202020204" pitchFamily="34" charset="0"/>
              </a:rPr>
              <a:t> ・　企業子宝率調査事業</a:t>
            </a:r>
            <a:endParaRPr lang="en-US" altLang="ja-JP" sz="1595" b="1" dirty="0">
              <a:solidFill>
                <a:srgbClr val="FF0000"/>
              </a:solidFill>
              <a:latin typeface="Arial" panose="020B0604020202020204" pitchFamily="34" charset="0"/>
            </a:endParaRPr>
          </a:p>
        </p:txBody>
      </p:sp>
      <p:sp>
        <p:nvSpPr>
          <p:cNvPr id="57" name="Rectangle 15"/>
          <p:cNvSpPr>
            <a:spLocks noChangeArrowheads="1"/>
          </p:cNvSpPr>
          <p:nvPr/>
        </p:nvSpPr>
        <p:spPr bwMode="auto">
          <a:xfrm>
            <a:off x="5232837" y="1485900"/>
            <a:ext cx="4275168" cy="1766710"/>
          </a:xfrm>
          <a:prstGeom prst="rect">
            <a:avLst/>
          </a:prstGeom>
          <a:solidFill>
            <a:srgbClr val="FFFF99"/>
          </a:solidFill>
          <a:ln w="9525">
            <a:solidFill>
              <a:schemeClr val="tx1"/>
            </a:solidFill>
            <a:miter lim="800000"/>
            <a:headEnd/>
            <a:tailEnd/>
          </a:ln>
        </p:spPr>
        <p:txBody>
          <a:bodyPr lIns="72000" tIns="36000" rIns="72000"/>
          <a:lstStyle/>
          <a:p>
            <a:pPr eaLnBrk="0" fontAlgn="ctr" hangingPunct="0">
              <a:spcBef>
                <a:spcPct val="50000"/>
              </a:spcBef>
              <a:defRPr/>
            </a:pPr>
            <a:r>
              <a:rPr kumimoji="0" lang="ja-JP" altLang="en-US" sz="1400" b="1" dirty="0" smtClean="0">
                <a:solidFill>
                  <a:prstClr val="black"/>
                </a:solidFill>
                <a:latin typeface="ＭＳ Ｐゴシック"/>
              </a:rPr>
              <a:t>○一般</a:t>
            </a:r>
            <a:r>
              <a:rPr kumimoji="0" lang="ja-JP" altLang="en-US" sz="1400" b="1" dirty="0">
                <a:solidFill>
                  <a:prstClr val="black"/>
                </a:solidFill>
                <a:latin typeface="ＭＳ Ｐゴシック"/>
              </a:rPr>
              <a:t>事業主行動計画</a:t>
            </a:r>
            <a:r>
              <a:rPr kumimoji="0" lang="ja-JP" altLang="en-US" sz="1400" b="1" dirty="0" smtClean="0">
                <a:solidFill>
                  <a:prstClr val="black"/>
                </a:solidFill>
                <a:latin typeface="ＭＳ Ｐゴシック"/>
              </a:rPr>
              <a:t>策定・届出率</a:t>
            </a:r>
            <a:r>
              <a:rPr kumimoji="0" lang="ja-JP" altLang="en-US" sz="800" dirty="0">
                <a:solidFill>
                  <a:prstClr val="black"/>
                </a:solidFill>
                <a:latin typeface="ＭＳ 明朝" panose="02020609040205080304" pitchFamily="17" charset="-128"/>
                <a:ea typeface="ＭＳ 明朝" panose="02020609040205080304" pitchFamily="17" charset="-128"/>
              </a:rPr>
              <a:t>　　　</a:t>
            </a:r>
          </a:p>
          <a:p>
            <a:pPr eaLnBrk="0" hangingPunct="0">
              <a:lnSpc>
                <a:spcPct val="70000"/>
              </a:lnSpc>
              <a:spcBef>
                <a:spcPct val="35000"/>
              </a:spcBef>
              <a:defRPr/>
            </a:pPr>
            <a:r>
              <a:rPr kumimoji="0" lang="ja-JP" altLang="en-US" sz="1400" dirty="0">
                <a:solidFill>
                  <a:prstClr val="black"/>
                </a:solidFill>
                <a:latin typeface="ＭＳ 明朝" panose="02020609040205080304" pitchFamily="17" charset="-128"/>
                <a:ea typeface="ＭＳ 明朝" panose="02020609040205080304" pitchFamily="17" charset="-128"/>
              </a:rPr>
              <a:t>　</a:t>
            </a:r>
            <a:endParaRPr lang="en-US" altLang="ja-JP" sz="1200" dirty="0">
              <a:solidFill>
                <a:prstClr val="black"/>
              </a:solidFill>
              <a:latin typeface="ＭＳ 明朝" panose="02020609040205080304" pitchFamily="17" charset="-128"/>
              <a:ea typeface="ＭＳ 明朝" panose="02020609040205080304" pitchFamily="17" charset="-128"/>
            </a:endParaRPr>
          </a:p>
        </p:txBody>
      </p:sp>
      <p:sp>
        <p:nvSpPr>
          <p:cNvPr id="59" name="テキスト ボックス 3"/>
          <p:cNvSpPr txBox="1">
            <a:spLocks noChangeArrowheads="1"/>
          </p:cNvSpPr>
          <p:nvPr/>
        </p:nvSpPr>
        <p:spPr bwMode="auto">
          <a:xfrm>
            <a:off x="5061649" y="1150009"/>
            <a:ext cx="4838700" cy="335543"/>
          </a:xfrm>
          <a:prstGeom prst="rect">
            <a:avLst/>
          </a:prstGeom>
          <a:noFill/>
          <a:ln>
            <a:noFill/>
          </a:ln>
          <a:extLst/>
        </p:spPr>
        <p:txBody>
          <a:bodyPr lIns="90999" tIns="45499" rIns="90999" bIns="45499">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nSpc>
                <a:spcPts val="1894"/>
              </a:lnSpc>
              <a:spcBef>
                <a:spcPts val="598"/>
              </a:spcBef>
              <a:buFontTx/>
              <a:buNone/>
              <a:defRPr/>
            </a:pPr>
            <a:r>
              <a:rPr lang="ja-JP" altLang="en-US" sz="1595" b="1" dirty="0">
                <a:solidFill>
                  <a:srgbClr val="004BE2"/>
                </a:solidFill>
                <a:latin typeface="Arial" panose="020B0604020202020204" pitchFamily="34" charset="0"/>
              </a:rPr>
              <a:t>・仕事と子育て両立支援パワーアップ推進</a:t>
            </a:r>
            <a:r>
              <a:rPr lang="ja-JP" altLang="en-US" sz="1595" b="1" dirty="0" smtClean="0">
                <a:solidFill>
                  <a:srgbClr val="004BE2"/>
                </a:solidFill>
                <a:latin typeface="Arial" panose="020B0604020202020204" pitchFamily="34" charset="0"/>
              </a:rPr>
              <a:t>事業</a:t>
            </a:r>
            <a:endParaRPr lang="en-US" altLang="ja-JP" sz="1595" b="1" dirty="0">
              <a:solidFill>
                <a:srgbClr val="004BE2"/>
              </a:solidFill>
              <a:latin typeface="Arial" panose="020B0604020202020204" pitchFamily="34" charset="0"/>
            </a:endParaRPr>
          </a:p>
        </p:txBody>
      </p:sp>
      <p:sp>
        <p:nvSpPr>
          <p:cNvPr id="60" name="テキスト ボックス 59"/>
          <p:cNvSpPr txBox="1"/>
          <p:nvPr/>
        </p:nvSpPr>
        <p:spPr>
          <a:xfrm>
            <a:off x="5249739" y="3975224"/>
            <a:ext cx="4408735" cy="492443"/>
          </a:xfrm>
          <a:prstGeom prst="rect">
            <a:avLst/>
          </a:prstGeom>
          <a:noFill/>
          <a:ln>
            <a:noFill/>
          </a:ln>
        </p:spPr>
        <p:txBody>
          <a:bodyPr wrap="square" rtlCol="0">
            <a:spAutoFit/>
          </a:bodyPr>
          <a:lstStyle/>
          <a:p>
            <a:r>
              <a:rPr lang="ja-JP" altLang="en-US" sz="1300" dirty="0">
                <a:solidFill>
                  <a:prstClr val="black"/>
                </a:solidFill>
                <a:latin typeface="ＭＳ 明朝" panose="02020609040205080304" pitchFamily="17" charset="-128"/>
                <a:ea typeface="ＭＳ 明朝" panose="02020609040205080304" pitchFamily="17" charset="-128"/>
              </a:rPr>
              <a:t> 経済団体等と連携して、企業子宝率の調査・活用により、仕事と子育て</a:t>
            </a:r>
            <a:r>
              <a:rPr lang="ja-JP" altLang="en-US" sz="1300" dirty="0" smtClean="0">
                <a:solidFill>
                  <a:prstClr val="black"/>
                </a:solidFill>
                <a:latin typeface="ＭＳ 明朝" panose="02020609040205080304" pitchFamily="17" charset="-128"/>
                <a:ea typeface="ＭＳ 明朝" panose="02020609040205080304" pitchFamily="17" charset="-128"/>
              </a:rPr>
              <a:t>を両立</a:t>
            </a:r>
            <a:r>
              <a:rPr lang="ja-JP" altLang="en-US" sz="1300" dirty="0">
                <a:solidFill>
                  <a:prstClr val="black"/>
                </a:solidFill>
                <a:latin typeface="ＭＳ 明朝" panose="02020609040205080304" pitchFamily="17" charset="-128"/>
                <a:ea typeface="ＭＳ 明朝" panose="02020609040205080304" pitchFamily="17" charset="-128"/>
              </a:rPr>
              <a:t>しやすい職場環境づくりを促進</a:t>
            </a:r>
            <a:endParaRPr lang="en-US" altLang="ja-JP" sz="1300" dirty="0" smtClean="0">
              <a:solidFill>
                <a:prstClr val="black"/>
              </a:solidFill>
              <a:latin typeface="ＭＳ 明朝" panose="02020609040205080304" pitchFamily="17" charset="-128"/>
              <a:ea typeface="ＭＳ 明朝" panose="02020609040205080304" pitchFamily="17" charset="-128"/>
            </a:endParaRPr>
          </a:p>
        </p:txBody>
      </p:sp>
      <p:sp>
        <p:nvSpPr>
          <p:cNvPr id="62" name="テキスト ボックス 3"/>
          <p:cNvSpPr txBox="1">
            <a:spLocks noChangeArrowheads="1"/>
          </p:cNvSpPr>
          <p:nvPr/>
        </p:nvSpPr>
        <p:spPr bwMode="auto">
          <a:xfrm>
            <a:off x="5163216" y="3386096"/>
            <a:ext cx="4838700" cy="425311"/>
          </a:xfrm>
          <a:prstGeom prst="rect">
            <a:avLst/>
          </a:prstGeom>
          <a:noFill/>
          <a:ln>
            <a:noFill/>
          </a:ln>
          <a:extLst/>
        </p:spPr>
        <p:txBody>
          <a:bodyPr lIns="90999" tIns="45499" rIns="90999" bIns="45499">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nSpc>
                <a:spcPts val="1000"/>
              </a:lnSpc>
              <a:spcBef>
                <a:spcPts val="598"/>
              </a:spcBef>
              <a:buFontTx/>
              <a:buNone/>
              <a:defRPr/>
            </a:pPr>
            <a:r>
              <a:rPr lang="ja-JP" altLang="en-US" sz="1600" b="1" dirty="0">
                <a:solidFill>
                  <a:prstClr val="black"/>
                </a:solidFill>
                <a:latin typeface="Arial" panose="020B0604020202020204" pitchFamily="34" charset="0"/>
              </a:rPr>
              <a:t>・　事業所内保育施設の設置</a:t>
            </a:r>
            <a:r>
              <a:rPr lang="ja-JP" altLang="en-US" sz="1600" b="1" dirty="0" smtClean="0">
                <a:solidFill>
                  <a:prstClr val="black"/>
                </a:solidFill>
                <a:latin typeface="Arial" panose="020B0604020202020204" pitchFamily="34" charset="0"/>
              </a:rPr>
              <a:t>促進</a:t>
            </a:r>
            <a:endParaRPr lang="en-US" altLang="ja-JP" sz="1600" b="1" dirty="0">
              <a:solidFill>
                <a:prstClr val="black"/>
              </a:solidFill>
              <a:latin typeface="Arial" panose="020B0604020202020204" pitchFamily="34" charset="0"/>
            </a:endParaRPr>
          </a:p>
          <a:p>
            <a:pPr>
              <a:lnSpc>
                <a:spcPts val="1000"/>
              </a:lnSpc>
              <a:spcBef>
                <a:spcPts val="598"/>
              </a:spcBef>
              <a:buFontTx/>
              <a:buNone/>
              <a:defRPr/>
            </a:pPr>
            <a:r>
              <a:rPr lang="ja-JP" altLang="en-US" sz="1400" dirty="0" smtClean="0">
                <a:solidFill>
                  <a:prstClr val="black"/>
                </a:solidFill>
                <a:latin typeface="ＭＳ 明朝" panose="02020609040205080304" pitchFamily="17" charset="-128"/>
                <a:ea typeface="ＭＳ 明朝" panose="02020609040205080304" pitchFamily="17" charset="-128"/>
              </a:rPr>
              <a:t>  　（</a:t>
            </a:r>
            <a:r>
              <a:rPr lang="en-US" altLang="ja-JP" sz="1400" dirty="0">
                <a:solidFill>
                  <a:prstClr val="black"/>
                </a:solidFill>
                <a:latin typeface="ＭＳ 明朝" panose="02020609040205080304" pitchFamily="17" charset="-128"/>
                <a:ea typeface="ＭＳ 明朝" panose="02020609040205080304" pitchFamily="17" charset="-128"/>
              </a:rPr>
              <a:t>H16</a:t>
            </a:r>
            <a:r>
              <a:rPr lang="ja-JP" altLang="en-US" sz="1400" dirty="0">
                <a:solidFill>
                  <a:prstClr val="black"/>
                </a:solidFill>
                <a:latin typeface="ＭＳ 明朝" panose="02020609040205080304" pitchFamily="17" charset="-128"/>
                <a:ea typeface="ＭＳ 明朝" panose="02020609040205080304" pitchFamily="17" charset="-128"/>
              </a:rPr>
              <a:t>：２７か所 → </a:t>
            </a:r>
            <a:r>
              <a:rPr lang="en-US" altLang="ja-JP" sz="1400" dirty="0" smtClean="0">
                <a:solidFill>
                  <a:prstClr val="black"/>
                </a:solidFill>
                <a:latin typeface="ＭＳ 明朝" panose="02020609040205080304" pitchFamily="17" charset="-128"/>
                <a:ea typeface="ＭＳ 明朝" panose="02020609040205080304" pitchFamily="17" charset="-128"/>
              </a:rPr>
              <a:t>H29.4</a:t>
            </a:r>
            <a:r>
              <a:rPr lang="ja-JP" altLang="en-US" sz="1400" dirty="0" smtClean="0">
                <a:solidFill>
                  <a:prstClr val="black"/>
                </a:solidFill>
                <a:latin typeface="ＭＳ 明朝" panose="02020609040205080304" pitchFamily="17" charset="-128"/>
                <a:ea typeface="ＭＳ 明朝" panose="02020609040205080304" pitchFamily="17" charset="-128"/>
              </a:rPr>
              <a:t>：５</a:t>
            </a:r>
            <a:r>
              <a:rPr lang="ja-JP" altLang="en-US" sz="1400" dirty="0">
                <a:solidFill>
                  <a:prstClr val="black"/>
                </a:solidFill>
                <a:latin typeface="ＭＳ 明朝" panose="02020609040205080304" pitchFamily="17" charset="-128"/>
                <a:ea typeface="ＭＳ 明朝" panose="02020609040205080304" pitchFamily="17" charset="-128"/>
              </a:rPr>
              <a:t>３</a:t>
            </a:r>
            <a:r>
              <a:rPr lang="ja-JP" altLang="en-US" sz="1400" dirty="0" smtClean="0">
                <a:solidFill>
                  <a:prstClr val="black"/>
                </a:solidFill>
                <a:latin typeface="ＭＳ 明朝" panose="02020609040205080304" pitchFamily="17" charset="-128"/>
                <a:ea typeface="ＭＳ 明朝" panose="02020609040205080304" pitchFamily="17" charset="-128"/>
              </a:rPr>
              <a:t>か所</a:t>
            </a:r>
            <a:r>
              <a:rPr lang="en-US" altLang="ja-JP" sz="1400" dirty="0" smtClean="0">
                <a:solidFill>
                  <a:prstClr val="black"/>
                </a:solidFill>
                <a:latin typeface="ＭＳ 明朝" panose="02020609040205080304" pitchFamily="17" charset="-128"/>
                <a:ea typeface="ＭＳ 明朝" panose="02020609040205080304" pitchFamily="17" charset="-128"/>
              </a:rPr>
              <a:t>)</a:t>
            </a:r>
            <a:endParaRPr lang="en-US" altLang="ja-JP" sz="1400" dirty="0">
              <a:solidFill>
                <a:prstClr val="black"/>
              </a:solidFill>
              <a:latin typeface="ＭＳ 明朝" panose="02020609040205080304" pitchFamily="17" charset="-128"/>
              <a:ea typeface="ＭＳ 明朝" panose="02020609040205080304" pitchFamily="17" charset="-128"/>
            </a:endParaRPr>
          </a:p>
        </p:txBody>
      </p:sp>
      <p:sp>
        <p:nvSpPr>
          <p:cNvPr id="37" name="テキスト ボックス 36"/>
          <p:cNvSpPr txBox="1"/>
          <p:nvPr/>
        </p:nvSpPr>
        <p:spPr>
          <a:xfrm>
            <a:off x="184190" y="4473908"/>
            <a:ext cx="4180704" cy="338554"/>
          </a:xfrm>
          <a:prstGeom prst="rect">
            <a:avLst/>
          </a:prstGeom>
          <a:noFill/>
          <a:ln>
            <a:noFill/>
          </a:ln>
        </p:spPr>
        <p:txBody>
          <a:bodyPr wrap="square" rtlCol="0">
            <a:spAutoFit/>
          </a:bodyPr>
          <a:lstStyle/>
          <a:p>
            <a:r>
              <a:rPr lang="ja-JP" altLang="en-US" sz="1600" b="1" dirty="0" smtClean="0">
                <a:solidFill>
                  <a:prstClr val="black"/>
                </a:solidFill>
              </a:rPr>
              <a:t>目標指標：年次有給休暇取得率</a:t>
            </a:r>
            <a:endParaRPr lang="ja-JP" altLang="en-US" sz="1600" b="1" dirty="0">
              <a:solidFill>
                <a:prstClr val="black"/>
              </a:solidFill>
            </a:endParaRPr>
          </a:p>
        </p:txBody>
      </p:sp>
      <p:sp>
        <p:nvSpPr>
          <p:cNvPr id="38" name="テキスト ボックス 37"/>
          <p:cNvSpPr txBox="1"/>
          <p:nvPr/>
        </p:nvSpPr>
        <p:spPr>
          <a:xfrm>
            <a:off x="263444" y="4743715"/>
            <a:ext cx="4349479" cy="276999"/>
          </a:xfrm>
          <a:prstGeom prst="rect">
            <a:avLst/>
          </a:prstGeom>
          <a:noFill/>
          <a:ln>
            <a:noFill/>
          </a:ln>
        </p:spPr>
        <p:txBody>
          <a:bodyPr wrap="square" rtlCol="0">
            <a:spAutoFit/>
          </a:bodyPr>
          <a:lstStyle/>
          <a:p>
            <a:r>
              <a:rPr lang="en-US" altLang="ja-JP" sz="1200" dirty="0" smtClean="0">
                <a:solidFill>
                  <a:prstClr val="black"/>
                </a:solidFill>
              </a:rPr>
              <a:t>H25</a:t>
            </a:r>
            <a:r>
              <a:rPr lang="ja-JP" altLang="en-US" sz="1200" dirty="0" smtClean="0">
                <a:solidFill>
                  <a:prstClr val="black"/>
                </a:solidFill>
              </a:rPr>
              <a:t>：</a:t>
            </a:r>
            <a:r>
              <a:rPr lang="en-US" altLang="ja-JP" sz="1200" dirty="0" smtClean="0">
                <a:solidFill>
                  <a:prstClr val="black"/>
                </a:solidFill>
              </a:rPr>
              <a:t>44.8%</a:t>
            </a:r>
            <a:r>
              <a:rPr lang="ja-JP" altLang="en-US" sz="1200" dirty="0" smtClean="0">
                <a:solidFill>
                  <a:prstClr val="black"/>
                </a:solidFill>
              </a:rPr>
              <a:t>→ </a:t>
            </a:r>
            <a:r>
              <a:rPr lang="en-US" altLang="ja-JP" sz="1200" dirty="0" smtClean="0">
                <a:solidFill>
                  <a:prstClr val="black"/>
                </a:solidFill>
              </a:rPr>
              <a:t>H27</a:t>
            </a:r>
            <a:r>
              <a:rPr lang="ja-JP" altLang="en-US" sz="1200" dirty="0" smtClean="0">
                <a:solidFill>
                  <a:prstClr val="black"/>
                </a:solidFill>
              </a:rPr>
              <a:t>：</a:t>
            </a:r>
            <a:r>
              <a:rPr lang="en-US" altLang="ja-JP" sz="1200" dirty="0" smtClean="0">
                <a:solidFill>
                  <a:prstClr val="black"/>
                </a:solidFill>
              </a:rPr>
              <a:t>46.0%</a:t>
            </a:r>
            <a:r>
              <a:rPr lang="ja-JP" altLang="en-US" sz="1200" dirty="0" smtClean="0">
                <a:solidFill>
                  <a:prstClr val="black"/>
                </a:solidFill>
              </a:rPr>
              <a:t>→ </a:t>
            </a:r>
            <a:r>
              <a:rPr lang="en-US" altLang="ja-JP" sz="1200" dirty="0" smtClean="0">
                <a:solidFill>
                  <a:prstClr val="black"/>
                </a:solidFill>
              </a:rPr>
              <a:t>H28</a:t>
            </a:r>
            <a:r>
              <a:rPr lang="ja-JP" altLang="en-US" sz="1200" dirty="0" smtClean="0">
                <a:solidFill>
                  <a:prstClr val="black"/>
                </a:solidFill>
              </a:rPr>
              <a:t>：</a:t>
            </a:r>
            <a:r>
              <a:rPr lang="en-US" altLang="ja-JP" sz="1200" dirty="0" smtClean="0">
                <a:solidFill>
                  <a:prstClr val="black"/>
                </a:solidFill>
              </a:rPr>
              <a:t>49.5%</a:t>
            </a:r>
            <a:r>
              <a:rPr lang="ja-JP" altLang="en-US" sz="1200" dirty="0" smtClean="0">
                <a:solidFill>
                  <a:prstClr val="black"/>
                </a:solidFill>
              </a:rPr>
              <a:t>→ </a:t>
            </a:r>
            <a:r>
              <a:rPr lang="en-US" altLang="ja-JP" sz="1200" dirty="0" smtClean="0">
                <a:solidFill>
                  <a:prstClr val="black"/>
                </a:solidFill>
              </a:rPr>
              <a:t>H31</a:t>
            </a:r>
            <a:r>
              <a:rPr lang="ja-JP" altLang="en-US" sz="1200" dirty="0" smtClean="0">
                <a:solidFill>
                  <a:prstClr val="black"/>
                </a:solidFill>
              </a:rPr>
              <a:t>目標：</a:t>
            </a:r>
            <a:r>
              <a:rPr lang="en-US" altLang="ja-JP" sz="1200" dirty="0" smtClean="0">
                <a:solidFill>
                  <a:prstClr val="black"/>
                </a:solidFill>
              </a:rPr>
              <a:t>60%</a:t>
            </a:r>
            <a:r>
              <a:rPr lang="ja-JP" altLang="en-US" sz="1200" dirty="0" smtClean="0">
                <a:solidFill>
                  <a:prstClr val="black"/>
                </a:solidFill>
              </a:rPr>
              <a:t>以上</a:t>
            </a:r>
            <a:endParaRPr lang="en-US" altLang="ja-JP" sz="1200" dirty="0" smtClean="0">
              <a:solidFill>
                <a:prstClr val="black"/>
              </a:solidFill>
            </a:endParaRPr>
          </a:p>
        </p:txBody>
      </p:sp>
      <p:sp>
        <p:nvSpPr>
          <p:cNvPr id="39" name="テキスト ボックス 38"/>
          <p:cNvSpPr txBox="1"/>
          <p:nvPr/>
        </p:nvSpPr>
        <p:spPr>
          <a:xfrm>
            <a:off x="248927" y="4952799"/>
            <a:ext cx="4363995" cy="523220"/>
          </a:xfrm>
          <a:prstGeom prst="rect">
            <a:avLst/>
          </a:prstGeom>
          <a:noFill/>
          <a:ln>
            <a:noFill/>
          </a:ln>
        </p:spPr>
        <p:txBody>
          <a:bodyPr wrap="square" rtlCol="0">
            <a:spAutoFit/>
          </a:bodyPr>
          <a:lstStyle/>
          <a:p>
            <a:r>
              <a:rPr lang="ja-JP" altLang="en-US" sz="1400" dirty="0" smtClean="0">
                <a:solidFill>
                  <a:srgbClr val="FF0000"/>
                </a:solidFill>
              </a:rPr>
              <a:t>数値は</a:t>
            </a:r>
            <a:r>
              <a:rPr lang="en-US" altLang="ja-JP" sz="1400" dirty="0" smtClean="0">
                <a:solidFill>
                  <a:srgbClr val="FF0000"/>
                </a:solidFill>
              </a:rPr>
              <a:t>50</a:t>
            </a:r>
            <a:r>
              <a:rPr lang="ja-JP" altLang="en-US" sz="1400" dirty="0" smtClean="0">
                <a:solidFill>
                  <a:srgbClr val="FF0000"/>
                </a:solidFill>
              </a:rPr>
              <a:t>％前後で推移しており、引き続き、企業の理解と協力を促進する必要がある。</a:t>
            </a:r>
            <a:endParaRPr lang="ja-JP" altLang="en-US" sz="1400" dirty="0">
              <a:solidFill>
                <a:srgbClr val="FF0000"/>
              </a:solidFill>
            </a:endParaRPr>
          </a:p>
        </p:txBody>
      </p:sp>
      <p:pic>
        <p:nvPicPr>
          <p:cNvPr id="43" name="Picture 31" descr="illust4144thum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53413" y="3389452"/>
            <a:ext cx="733021" cy="605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1"/>
          <p:cNvSpPr txBox="1"/>
          <p:nvPr/>
        </p:nvSpPr>
        <p:spPr>
          <a:xfrm>
            <a:off x="5200664" y="4408434"/>
            <a:ext cx="4480819" cy="2323713"/>
          </a:xfrm>
          <a:prstGeom prst="rect">
            <a:avLst/>
          </a:prstGeom>
          <a:noFill/>
        </p:spPr>
        <p:txBody>
          <a:bodyPr wrap="square" rtlCol="0">
            <a:spAutoFit/>
          </a:bodyPr>
          <a:lstStyle/>
          <a:p>
            <a:pPr>
              <a:lnSpc>
                <a:spcPts val="1600"/>
              </a:lnSpc>
            </a:pPr>
            <a:r>
              <a:rPr lang="ja-JP" altLang="en-US" sz="1600" b="1" dirty="0">
                <a:solidFill>
                  <a:srgbClr val="FF0000"/>
                </a:solidFill>
                <a:latin typeface="ＭＳ Ｐゴシック" panose="020B0600070205080204" pitchFamily="50" charset="-128"/>
              </a:rPr>
              <a:t>新　</a:t>
            </a:r>
            <a:r>
              <a:rPr lang="ja-JP" altLang="en-US" sz="1600" b="1" dirty="0" smtClean="0">
                <a:solidFill>
                  <a:srgbClr val="FF0000"/>
                </a:solidFill>
                <a:latin typeface="ＭＳ Ｐゴシック" panose="020B0600070205080204" pitchFamily="50" charset="-128"/>
              </a:rPr>
              <a:t>イクボス企業同盟とやまの設立</a:t>
            </a:r>
            <a:endParaRPr lang="en-US" altLang="ja-JP" sz="1600" b="1" dirty="0">
              <a:solidFill>
                <a:srgbClr val="FF0000"/>
              </a:solidFill>
              <a:latin typeface="ＭＳ Ｐゴシック" panose="020B0600070205080204" pitchFamily="50" charset="-128"/>
            </a:endParaRPr>
          </a:p>
          <a:p>
            <a:pPr>
              <a:lnSpc>
                <a:spcPts val="1600"/>
              </a:lnSpc>
            </a:pPr>
            <a:r>
              <a:rPr lang="ja-JP" altLang="en-US" sz="1300" dirty="0">
                <a:solidFill>
                  <a:srgbClr val="000000"/>
                </a:solidFill>
                <a:latin typeface="ＭＳ 明朝" panose="02020609040205080304" pitchFamily="17" charset="-128"/>
                <a:ea typeface="ＭＳ 明朝" panose="02020609040205080304" pitchFamily="17" charset="-128"/>
              </a:rPr>
              <a:t>企業等のトップが、男女がともに仕事と家庭の両立が可能な職場環境を推進し、企業等の枠を超えたネットワークを</a:t>
            </a:r>
            <a:r>
              <a:rPr lang="ja-JP" altLang="en-US" sz="1300" dirty="0" smtClean="0">
                <a:solidFill>
                  <a:srgbClr val="000000"/>
                </a:solidFill>
                <a:latin typeface="ＭＳ 明朝" panose="02020609040205080304" pitchFamily="17" charset="-128"/>
                <a:ea typeface="ＭＳ 明朝" panose="02020609040205080304" pitchFamily="17" charset="-128"/>
              </a:rPr>
              <a:t>構築（</a:t>
            </a:r>
            <a:r>
              <a:rPr lang="en-US" altLang="ja-JP" sz="1300" dirty="0" smtClean="0">
                <a:solidFill>
                  <a:srgbClr val="000000"/>
                </a:solidFill>
                <a:latin typeface="ＭＳ 明朝" panose="02020609040205080304" pitchFamily="17" charset="-128"/>
                <a:ea typeface="ＭＳ 明朝" panose="02020609040205080304" pitchFamily="17" charset="-128"/>
              </a:rPr>
              <a:t>H29.7.25</a:t>
            </a:r>
            <a:r>
              <a:rPr lang="ja-JP" altLang="en-US" sz="1300" dirty="0" smtClean="0">
                <a:solidFill>
                  <a:srgbClr val="000000"/>
                </a:solidFill>
                <a:latin typeface="ＭＳ 明朝" panose="02020609040205080304" pitchFamily="17" charset="-128"/>
                <a:ea typeface="ＭＳ 明朝" panose="02020609040205080304" pitchFamily="17" charset="-128"/>
              </a:rPr>
              <a:t>現在 </a:t>
            </a:r>
            <a:r>
              <a:rPr lang="en-US" altLang="ja-JP" sz="1300" dirty="0" smtClean="0">
                <a:solidFill>
                  <a:srgbClr val="000000"/>
                </a:solidFill>
                <a:latin typeface="ＭＳ 明朝" panose="02020609040205080304" pitchFamily="17" charset="-128"/>
                <a:ea typeface="ＭＳ 明朝" panose="02020609040205080304" pitchFamily="17" charset="-128"/>
              </a:rPr>
              <a:t>100</a:t>
            </a:r>
            <a:r>
              <a:rPr lang="ja-JP" altLang="en-US" sz="1300" dirty="0" smtClean="0">
                <a:solidFill>
                  <a:srgbClr val="000000"/>
                </a:solidFill>
                <a:latin typeface="ＭＳ 明朝" panose="02020609040205080304" pitchFamily="17" charset="-128"/>
                <a:ea typeface="ＭＳ 明朝" panose="02020609040205080304" pitchFamily="17" charset="-128"/>
              </a:rPr>
              <a:t>団体）</a:t>
            </a:r>
            <a:endParaRPr lang="en-US" altLang="ja-JP" sz="1300" dirty="0" smtClean="0">
              <a:solidFill>
                <a:srgbClr val="000000"/>
              </a:solidFill>
              <a:latin typeface="ＭＳ 明朝" panose="02020609040205080304" pitchFamily="17" charset="-128"/>
              <a:ea typeface="ＭＳ 明朝" panose="02020609040205080304" pitchFamily="17" charset="-128"/>
            </a:endParaRPr>
          </a:p>
          <a:p>
            <a:pPr>
              <a:lnSpc>
                <a:spcPts val="1600"/>
              </a:lnSpc>
            </a:pPr>
            <a:endParaRPr lang="en-US" altLang="ja-JP" sz="900" dirty="0" smtClean="0">
              <a:solidFill>
                <a:srgbClr val="000000"/>
              </a:solidFill>
              <a:latin typeface="ＭＳ 明朝" panose="02020609040205080304" pitchFamily="17" charset="-128"/>
              <a:ea typeface="ＭＳ 明朝" panose="02020609040205080304" pitchFamily="17" charset="-128"/>
            </a:endParaRPr>
          </a:p>
          <a:p>
            <a:pPr>
              <a:lnSpc>
                <a:spcPts val="1600"/>
              </a:lnSpc>
            </a:pPr>
            <a:r>
              <a:rPr lang="ja-JP" altLang="en-US" sz="1600" b="1" dirty="0" smtClean="0">
                <a:solidFill>
                  <a:srgbClr val="FF0000"/>
                </a:solidFill>
                <a:latin typeface="Arial" panose="020B0604020202020204" pitchFamily="34" charset="0"/>
              </a:rPr>
              <a:t>新</a:t>
            </a:r>
            <a:r>
              <a:rPr lang="ja-JP" altLang="en-US" sz="1600" b="1" dirty="0">
                <a:solidFill>
                  <a:srgbClr val="FF0000"/>
                </a:solidFill>
                <a:latin typeface="Arial" panose="020B0604020202020204" pitchFamily="34" charset="0"/>
              </a:rPr>
              <a:t>　働き方改革推進</a:t>
            </a:r>
            <a:r>
              <a:rPr lang="ja-JP" altLang="en-US" sz="1600" b="1" dirty="0" smtClean="0">
                <a:solidFill>
                  <a:srgbClr val="FF0000"/>
                </a:solidFill>
                <a:latin typeface="Arial" panose="020B0604020202020204" pitchFamily="34" charset="0"/>
              </a:rPr>
              <a:t>事業</a:t>
            </a:r>
            <a:endParaRPr lang="en-US" altLang="ja-JP" sz="1600" dirty="0" smtClean="0">
              <a:solidFill>
                <a:srgbClr val="000000"/>
              </a:solidFill>
              <a:latin typeface="ＭＳ 明朝" panose="02020609040205080304" pitchFamily="17" charset="-128"/>
              <a:ea typeface="ＭＳ 明朝" panose="02020609040205080304" pitchFamily="17" charset="-128"/>
            </a:endParaRPr>
          </a:p>
          <a:p>
            <a:pPr>
              <a:lnSpc>
                <a:spcPts val="1600"/>
              </a:lnSpc>
            </a:pPr>
            <a:r>
              <a:rPr lang="ja-JP" altLang="en-US" sz="1300" dirty="0" smtClean="0">
                <a:solidFill>
                  <a:srgbClr val="000000"/>
                </a:solidFill>
                <a:latin typeface="ＭＳ 明朝" panose="02020609040205080304" pitchFamily="17" charset="-128"/>
                <a:ea typeface="ＭＳ 明朝" panose="02020609040205080304" pitchFamily="17" charset="-128"/>
              </a:rPr>
              <a:t>　「とやま県民活躍・働き方改革推進会議」の設置、企業経営者向けの働き方改革推進セミナーの開催等</a:t>
            </a:r>
            <a:endParaRPr lang="en-US" altLang="ja-JP" sz="1300" b="1" dirty="0">
              <a:solidFill>
                <a:srgbClr val="004BE2"/>
              </a:solidFill>
            </a:endParaRPr>
          </a:p>
          <a:p>
            <a:pPr>
              <a:lnSpc>
                <a:spcPts val="1600"/>
              </a:lnSpc>
            </a:pPr>
            <a:r>
              <a:rPr lang="ja-JP" altLang="en-US" sz="1600" b="1" dirty="0">
                <a:solidFill>
                  <a:srgbClr val="004BE2"/>
                </a:solidFill>
                <a:latin typeface="ＭＳ Ｐゴシック" panose="020B0600070205080204" pitchFamily="50" charset="-128"/>
              </a:rPr>
              <a:t>・　女性の再就職パワーアップ応援</a:t>
            </a:r>
            <a:r>
              <a:rPr lang="ja-JP" altLang="en-US" sz="1600" b="1" dirty="0" smtClean="0">
                <a:solidFill>
                  <a:srgbClr val="004BE2"/>
                </a:solidFill>
                <a:latin typeface="ＭＳ Ｐゴシック" panose="020B0600070205080204" pitchFamily="50" charset="-128"/>
              </a:rPr>
              <a:t>事業</a:t>
            </a:r>
            <a:endParaRPr lang="en-US" altLang="ja-JP" sz="1600" b="1" dirty="0">
              <a:solidFill>
                <a:srgbClr val="004BE2"/>
              </a:solidFill>
              <a:latin typeface="ＭＳ Ｐゴシック" panose="020B0600070205080204" pitchFamily="50" charset="-128"/>
            </a:endParaRPr>
          </a:p>
          <a:p>
            <a:pPr>
              <a:lnSpc>
                <a:spcPts val="1600"/>
              </a:lnSpc>
              <a:defRPr/>
            </a:pPr>
            <a:r>
              <a:rPr lang="ja-JP" altLang="en-US" sz="1300" dirty="0" smtClean="0">
                <a:solidFill>
                  <a:srgbClr val="000000"/>
                </a:solidFill>
                <a:latin typeface="ＭＳ Ｐゴシック" panose="020B0600070205080204" pitchFamily="50" charset="-128"/>
              </a:rPr>
              <a:t>　 </a:t>
            </a:r>
            <a:r>
              <a:rPr lang="ja-JP" altLang="en-US" sz="1300" dirty="0" smtClean="0">
                <a:solidFill>
                  <a:srgbClr val="000000"/>
                </a:solidFill>
                <a:latin typeface="ＭＳ 明朝" panose="02020609040205080304" pitchFamily="17" charset="-128"/>
                <a:ea typeface="ＭＳ 明朝" panose="02020609040205080304" pitchFamily="17" charset="-128"/>
              </a:rPr>
              <a:t>出産</a:t>
            </a:r>
            <a:r>
              <a:rPr lang="ja-JP" altLang="en-US" sz="1300" dirty="0">
                <a:solidFill>
                  <a:srgbClr val="000000"/>
                </a:solidFill>
                <a:latin typeface="ＭＳ 明朝" panose="02020609040205080304" pitchFamily="17" charset="-128"/>
                <a:ea typeface="ＭＳ 明朝" panose="02020609040205080304" pitchFamily="17" charset="-128"/>
              </a:rPr>
              <a:t>等を機に離職した女性の再就職セミナー、</a:t>
            </a:r>
            <a:r>
              <a:rPr lang="ja-JP" altLang="en-US" sz="1300" dirty="0" smtClean="0">
                <a:solidFill>
                  <a:srgbClr val="000000"/>
                </a:solidFill>
                <a:latin typeface="ＭＳ 明朝" panose="02020609040205080304" pitchFamily="17" charset="-128"/>
                <a:ea typeface="ＭＳ 明朝" panose="02020609040205080304" pitchFamily="17" charset="-128"/>
              </a:rPr>
              <a:t>職場見学、</a:t>
            </a:r>
            <a:endParaRPr lang="en-US" altLang="ja-JP" sz="1300" dirty="0" smtClean="0">
              <a:solidFill>
                <a:srgbClr val="000000"/>
              </a:solidFill>
              <a:latin typeface="ＭＳ 明朝" panose="02020609040205080304" pitchFamily="17" charset="-128"/>
              <a:ea typeface="ＭＳ 明朝" panose="02020609040205080304" pitchFamily="17" charset="-128"/>
            </a:endParaRPr>
          </a:p>
          <a:p>
            <a:pPr>
              <a:lnSpc>
                <a:spcPts val="1400"/>
              </a:lnSpc>
              <a:defRPr/>
            </a:pPr>
            <a:r>
              <a:rPr lang="en-US" altLang="ja-JP" sz="1300" dirty="0">
                <a:solidFill>
                  <a:srgbClr val="000000"/>
                </a:solidFill>
                <a:latin typeface="ＭＳ 明朝" panose="02020609040205080304" pitchFamily="17" charset="-128"/>
                <a:ea typeface="ＭＳ 明朝" panose="02020609040205080304" pitchFamily="17" charset="-128"/>
              </a:rPr>
              <a:t> </a:t>
            </a:r>
            <a:r>
              <a:rPr lang="ja-JP" altLang="en-US" sz="1300" dirty="0" smtClean="0">
                <a:solidFill>
                  <a:srgbClr val="000000"/>
                </a:solidFill>
                <a:latin typeface="ＭＳ 明朝" panose="02020609040205080304" pitchFamily="17" charset="-128"/>
                <a:ea typeface="ＭＳ 明朝" panose="02020609040205080304" pitchFamily="17" charset="-128"/>
              </a:rPr>
              <a:t>キャリアコンサルティング</a:t>
            </a:r>
            <a:endParaRPr lang="en-US" altLang="ja-JP" sz="1300" b="1" dirty="0">
              <a:solidFill>
                <a:srgbClr val="004BE2"/>
              </a:solidFill>
              <a:latin typeface="ＭＳ 明朝" panose="02020609040205080304" pitchFamily="17" charset="-128"/>
              <a:ea typeface="ＭＳ 明朝" panose="02020609040205080304" pitchFamily="17" charset="-128"/>
            </a:endParaRPr>
          </a:p>
        </p:txBody>
      </p:sp>
      <p:sp>
        <p:nvSpPr>
          <p:cNvPr id="47" name="角丸四角形吹き出し 45"/>
          <p:cNvSpPr>
            <a:spLocks noChangeArrowheads="1"/>
          </p:cNvSpPr>
          <p:nvPr/>
        </p:nvSpPr>
        <p:spPr bwMode="auto">
          <a:xfrm>
            <a:off x="5313039" y="1785938"/>
            <a:ext cx="1988659" cy="306387"/>
          </a:xfrm>
          <a:prstGeom prst="wedgeRoundRectCallout">
            <a:avLst>
              <a:gd name="adj1" fmla="val 34859"/>
              <a:gd name="adj2" fmla="val 89824"/>
              <a:gd name="adj3" fmla="val 16667"/>
            </a:avLst>
          </a:prstGeom>
          <a:solidFill>
            <a:srgbClr val="FFFFCC"/>
          </a:solidFill>
          <a:ln w="6350" cmpd="dbl" algn="ctr">
            <a:solidFill>
              <a:srgbClr val="000000"/>
            </a:solidFill>
            <a:round/>
            <a:headEnd/>
            <a:tailEnd/>
          </a:ln>
        </p:spPr>
        <p:txBody>
          <a:bodyPr wrap="none" lIns="0" tIns="0" rIns="0" bIns="0"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FontTx/>
              <a:buNone/>
              <a:defRPr/>
            </a:pPr>
            <a:r>
              <a:rPr lang="ja-JP" altLang="en-US" sz="897" kern="0" dirty="0" smtClean="0">
                <a:solidFill>
                  <a:srgbClr val="FF0000"/>
                </a:solidFill>
                <a:latin typeface="ＭＳ Ｐゴシック" panose="020B0600070205080204" pitchFamily="50" charset="-128"/>
              </a:rPr>
              <a:t>◆</a:t>
            </a:r>
            <a:r>
              <a:rPr lang="en-US" altLang="ja-JP" sz="897" kern="0" dirty="0" smtClean="0">
                <a:solidFill>
                  <a:prstClr val="black"/>
                </a:solidFill>
                <a:latin typeface="ＭＳ Ｐゴシック" panose="020B0600070205080204" pitchFamily="50" charset="-128"/>
              </a:rPr>
              <a:t>H21.6</a:t>
            </a:r>
            <a:r>
              <a:rPr lang="ja-JP" altLang="en-US" sz="897" kern="0" dirty="0" smtClean="0">
                <a:solidFill>
                  <a:prstClr val="black"/>
                </a:solidFill>
                <a:latin typeface="ＭＳ Ｐゴシック" panose="020B0600070205080204" pitchFamily="50" charset="-128"/>
              </a:rPr>
              <a:t>制定の</a:t>
            </a:r>
            <a:r>
              <a:rPr lang="ja-JP" altLang="en-US" sz="897" kern="0" dirty="0" smtClean="0">
                <a:solidFill>
                  <a:srgbClr val="000000"/>
                </a:solidFill>
                <a:latin typeface="ＭＳ Ｐゴシック" panose="020B0600070205080204" pitchFamily="50" charset="-128"/>
              </a:rPr>
              <a:t>条例で</a:t>
            </a:r>
            <a:r>
              <a:rPr lang="en-US" altLang="ja-JP" sz="897" kern="0" dirty="0" smtClean="0">
                <a:solidFill>
                  <a:srgbClr val="000000"/>
                </a:solidFill>
                <a:latin typeface="ＭＳ Ｐゴシック" panose="020B0600070205080204" pitchFamily="50" charset="-128"/>
              </a:rPr>
              <a:t>51</a:t>
            </a:r>
            <a:r>
              <a:rPr lang="ja-JP" altLang="en-US" sz="897" kern="0" dirty="0" smtClean="0">
                <a:solidFill>
                  <a:srgbClr val="000000"/>
                </a:solidFill>
                <a:latin typeface="ＭＳ Ｐゴシック" panose="020B0600070205080204" pitchFamily="50" charset="-128"/>
              </a:rPr>
              <a:t>～</a:t>
            </a:r>
            <a:r>
              <a:rPr lang="en-US" altLang="ja-JP" sz="897" kern="0" dirty="0" smtClean="0">
                <a:solidFill>
                  <a:srgbClr val="000000"/>
                </a:solidFill>
                <a:latin typeface="ＭＳ Ｐゴシック" panose="020B0600070205080204" pitchFamily="50" charset="-128"/>
              </a:rPr>
              <a:t>100</a:t>
            </a:r>
            <a:r>
              <a:rPr lang="ja-JP" altLang="en-US" sz="897" kern="0" dirty="0" smtClean="0">
                <a:solidFill>
                  <a:srgbClr val="000000"/>
                </a:solidFill>
                <a:latin typeface="ＭＳ Ｐゴシック" panose="020B0600070205080204" pitchFamily="50" charset="-128"/>
              </a:rPr>
              <a:t>人規模の</a:t>
            </a:r>
            <a:endParaRPr lang="en-US" altLang="ja-JP" sz="897" kern="0" dirty="0" smtClean="0">
              <a:solidFill>
                <a:srgbClr val="000000"/>
              </a:solidFill>
              <a:latin typeface="ＭＳ Ｐゴシック" panose="020B0600070205080204" pitchFamily="50" charset="-128"/>
            </a:endParaRPr>
          </a:p>
          <a:p>
            <a:pPr fontAlgn="base">
              <a:spcBef>
                <a:spcPct val="0"/>
              </a:spcBef>
              <a:spcAft>
                <a:spcPct val="0"/>
              </a:spcAft>
              <a:buFontTx/>
              <a:buNone/>
              <a:defRPr/>
            </a:pPr>
            <a:r>
              <a:rPr lang="ja-JP" altLang="en-US" sz="897" kern="0" dirty="0" smtClean="0">
                <a:solidFill>
                  <a:srgbClr val="000000"/>
                </a:solidFill>
                <a:latin typeface="ＭＳ Ｐゴシック" panose="020B0600070205080204" pitchFamily="50" charset="-128"/>
              </a:rPr>
              <a:t>　 企業にも計画策定を義務付（</a:t>
            </a:r>
            <a:r>
              <a:rPr lang="en-US" altLang="ja-JP" sz="897" kern="0" dirty="0" smtClean="0">
                <a:solidFill>
                  <a:srgbClr val="000000"/>
                </a:solidFill>
                <a:latin typeface="ＭＳ Ｐゴシック" panose="020B0600070205080204" pitchFamily="50" charset="-128"/>
              </a:rPr>
              <a:t>H23.4</a:t>
            </a:r>
            <a:r>
              <a:rPr lang="ja-JP" altLang="en-US" sz="897" kern="0" dirty="0" smtClean="0">
                <a:solidFill>
                  <a:srgbClr val="000000"/>
                </a:solidFill>
                <a:latin typeface="ＭＳ Ｐゴシック" panose="020B0600070205080204" pitchFamily="50" charset="-128"/>
              </a:rPr>
              <a:t>～）</a:t>
            </a:r>
          </a:p>
        </p:txBody>
      </p:sp>
      <p:sp>
        <p:nvSpPr>
          <p:cNvPr id="48" name="角丸四角形吹き出し 45"/>
          <p:cNvSpPr>
            <a:spLocks noChangeArrowheads="1"/>
          </p:cNvSpPr>
          <p:nvPr/>
        </p:nvSpPr>
        <p:spPr bwMode="auto">
          <a:xfrm>
            <a:off x="7348850" y="1775314"/>
            <a:ext cx="2137584" cy="325437"/>
          </a:xfrm>
          <a:prstGeom prst="wedgeRoundRectCallout">
            <a:avLst>
              <a:gd name="adj1" fmla="val -28716"/>
              <a:gd name="adj2" fmla="val 83472"/>
              <a:gd name="adj3" fmla="val 16667"/>
            </a:avLst>
          </a:prstGeom>
          <a:solidFill>
            <a:srgbClr val="FFFFCC"/>
          </a:solidFill>
          <a:ln w="6350" cmpd="dbl" algn="ctr">
            <a:solidFill>
              <a:srgbClr val="000000"/>
            </a:solidFill>
            <a:round/>
            <a:headEnd/>
            <a:tailEnd/>
          </a:ln>
        </p:spPr>
        <p:txBody>
          <a:bodyPr wrap="none" lIns="0" tIns="0" rIns="0" bIns="0"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base">
              <a:spcBef>
                <a:spcPct val="0"/>
              </a:spcBef>
              <a:spcAft>
                <a:spcPct val="0"/>
              </a:spcAft>
              <a:buFontTx/>
              <a:buNone/>
              <a:defRPr/>
            </a:pPr>
            <a:r>
              <a:rPr lang="ja-JP" altLang="en-US" sz="897" kern="0" dirty="0" smtClean="0">
                <a:solidFill>
                  <a:srgbClr val="FF0000"/>
                </a:solidFill>
                <a:latin typeface="ＭＳ Ｐゴシック" panose="020B0600070205080204" pitchFamily="50" charset="-128"/>
              </a:rPr>
              <a:t>◆</a:t>
            </a:r>
            <a:r>
              <a:rPr lang="en-US" altLang="ja-JP" sz="897" kern="0" dirty="0" smtClean="0">
                <a:solidFill>
                  <a:prstClr val="black"/>
                </a:solidFill>
                <a:latin typeface="ＭＳ Ｐゴシック" panose="020B0600070205080204" pitchFamily="50" charset="-128"/>
              </a:rPr>
              <a:t>H27.3</a:t>
            </a:r>
            <a:r>
              <a:rPr lang="ja-JP" altLang="en-US" sz="897" kern="0" smtClean="0">
                <a:solidFill>
                  <a:prstClr val="black"/>
                </a:solidFill>
                <a:latin typeface="ＭＳ Ｐゴシック" panose="020B0600070205080204" pitchFamily="50" charset="-128"/>
              </a:rPr>
              <a:t>の</a:t>
            </a:r>
            <a:r>
              <a:rPr lang="ja-JP" altLang="en-US" sz="897" kern="0" smtClean="0">
                <a:solidFill>
                  <a:srgbClr val="000000"/>
                </a:solidFill>
                <a:latin typeface="ＭＳ Ｐゴシック" panose="020B0600070205080204" pitchFamily="50" charset="-128"/>
              </a:rPr>
              <a:t>条例改正で</a:t>
            </a:r>
            <a:r>
              <a:rPr lang="ja-JP" altLang="en-US" sz="897" kern="0" dirty="0" smtClean="0">
                <a:solidFill>
                  <a:srgbClr val="000000"/>
                </a:solidFill>
                <a:latin typeface="ＭＳ Ｐゴシック" panose="020B0600070205080204" pitchFamily="50" charset="-128"/>
              </a:rPr>
              <a:t>さらに</a:t>
            </a:r>
            <a:r>
              <a:rPr lang="en-US" altLang="ja-JP" sz="897" kern="0" dirty="0" smtClean="0">
                <a:solidFill>
                  <a:srgbClr val="FF0000"/>
                </a:solidFill>
                <a:latin typeface="ＭＳ Ｐゴシック" panose="020B0600070205080204" pitchFamily="50" charset="-128"/>
              </a:rPr>
              <a:t>30</a:t>
            </a:r>
            <a:r>
              <a:rPr lang="ja-JP" altLang="en-US" sz="897" kern="0" dirty="0" smtClean="0">
                <a:solidFill>
                  <a:srgbClr val="FF0000"/>
                </a:solidFill>
                <a:latin typeface="ＭＳ Ｐゴシック" panose="020B0600070205080204" pitchFamily="50" charset="-128"/>
              </a:rPr>
              <a:t>～</a:t>
            </a:r>
            <a:r>
              <a:rPr lang="en-US" altLang="ja-JP" sz="897" kern="0" dirty="0" smtClean="0">
                <a:solidFill>
                  <a:srgbClr val="FF0000"/>
                </a:solidFill>
                <a:latin typeface="ＭＳ Ｐゴシック" panose="020B0600070205080204" pitchFamily="50" charset="-128"/>
              </a:rPr>
              <a:t>50</a:t>
            </a:r>
            <a:r>
              <a:rPr lang="ja-JP" altLang="en-US" sz="897" kern="0" dirty="0" smtClean="0">
                <a:solidFill>
                  <a:srgbClr val="FF0000"/>
                </a:solidFill>
                <a:latin typeface="ＭＳ Ｐゴシック" panose="020B0600070205080204" pitchFamily="50" charset="-128"/>
              </a:rPr>
              <a:t>人</a:t>
            </a:r>
            <a:r>
              <a:rPr lang="ja-JP" altLang="en-US" sz="897" kern="0" dirty="0" smtClean="0">
                <a:solidFill>
                  <a:srgbClr val="000000"/>
                </a:solidFill>
                <a:latin typeface="ＭＳ Ｐゴシック" panose="020B0600070205080204" pitchFamily="50" charset="-128"/>
              </a:rPr>
              <a:t>規模</a:t>
            </a:r>
            <a:endParaRPr lang="en-US" altLang="ja-JP" sz="897" kern="0" dirty="0" smtClean="0">
              <a:solidFill>
                <a:srgbClr val="000000"/>
              </a:solidFill>
              <a:latin typeface="ＭＳ Ｐゴシック" panose="020B0600070205080204" pitchFamily="50" charset="-128"/>
            </a:endParaRPr>
          </a:p>
          <a:p>
            <a:pPr fontAlgn="base">
              <a:spcBef>
                <a:spcPct val="0"/>
              </a:spcBef>
              <a:spcAft>
                <a:spcPct val="0"/>
              </a:spcAft>
              <a:buFontTx/>
              <a:buNone/>
              <a:defRPr/>
            </a:pPr>
            <a:r>
              <a:rPr lang="en-US" altLang="ja-JP" sz="897" kern="0" dirty="0">
                <a:solidFill>
                  <a:srgbClr val="000000"/>
                </a:solidFill>
                <a:latin typeface="ＭＳ Ｐゴシック" panose="020B0600070205080204" pitchFamily="50" charset="-128"/>
              </a:rPr>
              <a:t> </a:t>
            </a:r>
            <a:r>
              <a:rPr lang="en-US" altLang="ja-JP" sz="897" kern="0" dirty="0" smtClean="0">
                <a:solidFill>
                  <a:srgbClr val="000000"/>
                </a:solidFill>
                <a:latin typeface="ＭＳ Ｐゴシック" panose="020B0600070205080204" pitchFamily="50" charset="-128"/>
              </a:rPr>
              <a:t>  </a:t>
            </a:r>
            <a:r>
              <a:rPr lang="ja-JP" altLang="en-US" sz="897" kern="0" dirty="0" smtClean="0">
                <a:solidFill>
                  <a:srgbClr val="000000"/>
                </a:solidFill>
                <a:latin typeface="ＭＳ Ｐゴシック" panose="020B0600070205080204" pitchFamily="50" charset="-128"/>
              </a:rPr>
              <a:t>の企業にも計画策定を義務付</a:t>
            </a:r>
            <a:r>
              <a:rPr lang="en-US" altLang="ja-JP" sz="897" kern="0" dirty="0" smtClean="0">
                <a:solidFill>
                  <a:srgbClr val="000000"/>
                </a:solidFill>
                <a:latin typeface="ＭＳ Ｐゴシック" panose="020B0600070205080204" pitchFamily="50" charset="-128"/>
              </a:rPr>
              <a:t>(H29.4</a:t>
            </a:r>
            <a:r>
              <a:rPr lang="ja-JP" altLang="en-US" sz="897" kern="0" dirty="0" smtClean="0">
                <a:solidFill>
                  <a:srgbClr val="000000"/>
                </a:solidFill>
                <a:latin typeface="ＭＳ Ｐゴシック" panose="020B0600070205080204" pitchFamily="50" charset="-128"/>
              </a:rPr>
              <a:t>～</a:t>
            </a:r>
            <a:r>
              <a:rPr lang="en-US" altLang="ja-JP" sz="897" kern="0" dirty="0" smtClean="0">
                <a:solidFill>
                  <a:srgbClr val="000000"/>
                </a:solidFill>
                <a:latin typeface="ＭＳ Ｐゴシック" panose="020B0600070205080204" pitchFamily="50" charset="-128"/>
              </a:rPr>
              <a:t>)</a:t>
            </a:r>
            <a:endParaRPr lang="ja-JP" altLang="en-US" sz="897" kern="0" dirty="0" smtClean="0">
              <a:solidFill>
                <a:srgbClr val="000000"/>
              </a:solidFill>
              <a:latin typeface="ＭＳ Ｐゴシック" panose="020B0600070205080204" pitchFamily="50" charset="-128"/>
            </a:endParaRPr>
          </a:p>
        </p:txBody>
      </p:sp>
      <p:grpSp>
        <p:nvGrpSpPr>
          <p:cNvPr id="8" name="Group 4"/>
          <p:cNvGrpSpPr>
            <a:grpSpLocks noChangeAspect="1"/>
          </p:cNvGrpSpPr>
          <p:nvPr/>
        </p:nvGrpSpPr>
        <p:grpSpPr bwMode="auto">
          <a:xfrm>
            <a:off x="5368925" y="2143125"/>
            <a:ext cx="4011613" cy="1323975"/>
            <a:chOff x="3382" y="1350"/>
            <a:chExt cx="2527" cy="834"/>
          </a:xfrm>
        </p:grpSpPr>
        <p:sp>
          <p:nvSpPr>
            <p:cNvPr id="9" name="AutoShape 3"/>
            <p:cNvSpPr>
              <a:spLocks noChangeAspect="1" noChangeArrowheads="1" noTextEdit="1"/>
            </p:cNvSpPr>
            <p:nvPr/>
          </p:nvSpPr>
          <p:spPr bwMode="auto">
            <a:xfrm>
              <a:off x="3382" y="1350"/>
              <a:ext cx="2521" cy="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 name="Rectangle 5"/>
            <p:cNvSpPr>
              <a:spLocks noChangeArrowheads="1"/>
            </p:cNvSpPr>
            <p:nvPr/>
          </p:nvSpPr>
          <p:spPr bwMode="auto">
            <a:xfrm>
              <a:off x="3382" y="1350"/>
              <a:ext cx="2521" cy="172"/>
            </a:xfrm>
            <a:prstGeom prst="rect">
              <a:avLst/>
            </a:prstGeom>
            <a:solidFill>
              <a:srgbClr val="C5D9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 name="Rectangle 6"/>
            <p:cNvSpPr>
              <a:spLocks noChangeArrowheads="1"/>
            </p:cNvSpPr>
            <p:nvPr/>
          </p:nvSpPr>
          <p:spPr bwMode="auto">
            <a:xfrm>
              <a:off x="3382" y="1518"/>
              <a:ext cx="2521" cy="50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Rectangle 7"/>
            <p:cNvSpPr>
              <a:spLocks noChangeArrowheads="1"/>
            </p:cNvSpPr>
            <p:nvPr/>
          </p:nvSpPr>
          <p:spPr bwMode="auto">
            <a:xfrm>
              <a:off x="3401" y="1396"/>
              <a:ext cx="282"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従業員規模</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4" name="Rectangle 8"/>
            <p:cNvSpPr>
              <a:spLocks noChangeArrowheads="1"/>
            </p:cNvSpPr>
            <p:nvPr/>
          </p:nvSpPr>
          <p:spPr bwMode="auto">
            <a:xfrm>
              <a:off x="4088" y="1396"/>
              <a:ext cx="16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H2</a:t>
              </a:r>
              <a:r>
                <a:rPr kumimoji="0" lang="en-US" altLang="ja-JP" sz="1200" b="1" dirty="0" smtClean="0">
                  <a:solidFill>
                    <a:srgbClr val="000000"/>
                  </a:solidFill>
                  <a:latin typeface="ＭＳ Ｐゴシック" panose="020B0600070205080204" pitchFamily="50" charset="-128"/>
                  <a:ea typeface="ＭＳ Ｐゴシック" panose="020B0600070205080204" pitchFamily="50" charset="-128"/>
                </a:rPr>
                <a:t>2</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6" name="Rectangle 9"/>
            <p:cNvSpPr>
              <a:spLocks noChangeArrowheads="1"/>
            </p:cNvSpPr>
            <p:nvPr/>
          </p:nvSpPr>
          <p:spPr bwMode="auto">
            <a:xfrm>
              <a:off x="4583" y="1396"/>
              <a:ext cx="16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H2</a:t>
              </a:r>
              <a:r>
                <a:rPr kumimoji="0" lang="en-US" altLang="ja-JP" sz="1200" b="1"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7</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7" name="Rectangle 10"/>
            <p:cNvSpPr>
              <a:spLocks noChangeArrowheads="1"/>
            </p:cNvSpPr>
            <p:nvPr/>
          </p:nvSpPr>
          <p:spPr bwMode="auto">
            <a:xfrm>
              <a:off x="5079" y="1396"/>
              <a:ext cx="16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H2</a:t>
              </a:r>
              <a:r>
                <a:rPr kumimoji="0" lang="en-US" altLang="ja-JP" sz="1200" b="1"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8</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1" name="Rectangle 11"/>
            <p:cNvSpPr>
              <a:spLocks noChangeArrowheads="1"/>
            </p:cNvSpPr>
            <p:nvPr/>
          </p:nvSpPr>
          <p:spPr bwMode="auto">
            <a:xfrm>
              <a:off x="5480" y="1396"/>
              <a:ext cx="297"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H31目標</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3" name="Rectangle 12"/>
            <p:cNvSpPr>
              <a:spLocks noChangeArrowheads="1"/>
            </p:cNvSpPr>
            <p:nvPr/>
          </p:nvSpPr>
          <p:spPr bwMode="auto">
            <a:xfrm>
              <a:off x="3401" y="1564"/>
              <a:ext cx="336"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101人以上</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4" name="Rectangle 13"/>
            <p:cNvSpPr>
              <a:spLocks noChangeArrowheads="1"/>
            </p:cNvSpPr>
            <p:nvPr/>
          </p:nvSpPr>
          <p:spPr bwMode="auto">
            <a:xfrm>
              <a:off x="4057" y="1564"/>
              <a:ext cx="214"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200" b="1" dirty="0" smtClean="0">
                  <a:solidFill>
                    <a:srgbClr val="000000"/>
                  </a:solidFill>
                  <a:latin typeface="ＭＳ Ｐゴシック" panose="020B0600070205080204" pitchFamily="50" charset="-128"/>
                  <a:ea typeface="ＭＳ Ｐゴシック" panose="020B0600070205080204" pitchFamily="50" charset="-128"/>
                </a:rPr>
                <a:t>80.0</a:t>
              </a:r>
              <a:r>
                <a:rPr kumimoji="0" lang="ja-JP" altLang="ja-JP" sz="1200" b="1"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5" name="Rectangle 14"/>
            <p:cNvSpPr>
              <a:spLocks noChangeArrowheads="1"/>
            </p:cNvSpPr>
            <p:nvPr/>
          </p:nvSpPr>
          <p:spPr bwMode="auto">
            <a:xfrm>
              <a:off x="4553" y="1564"/>
              <a:ext cx="214"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200" b="1" dirty="0" smtClean="0">
                  <a:solidFill>
                    <a:srgbClr val="000000"/>
                  </a:solidFill>
                  <a:latin typeface="ＭＳ Ｐゴシック" panose="020B0600070205080204" pitchFamily="50" charset="-128"/>
                  <a:ea typeface="ＭＳ Ｐゴシック" panose="020B0600070205080204" pitchFamily="50" charset="-128"/>
                </a:rPr>
                <a:t>99.8</a:t>
              </a:r>
              <a:r>
                <a:rPr kumimoji="0" lang="ja-JP" altLang="ja-JP" sz="1200" b="1"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6" name="Rectangle 15"/>
            <p:cNvSpPr>
              <a:spLocks noChangeArrowheads="1"/>
            </p:cNvSpPr>
            <p:nvPr/>
          </p:nvSpPr>
          <p:spPr bwMode="auto">
            <a:xfrm>
              <a:off x="5049" y="1564"/>
              <a:ext cx="214"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99</a:t>
              </a:r>
              <a:r>
                <a:rPr kumimoji="0" lang="en-US" altLang="ja-JP" sz="1200" b="1" dirty="0" smtClean="0">
                  <a:solidFill>
                    <a:srgbClr val="000000"/>
                  </a:solidFill>
                  <a:latin typeface="ＭＳ Ｐゴシック" panose="020B0600070205080204" pitchFamily="50" charset="-128"/>
                  <a:ea typeface="ＭＳ Ｐゴシック" panose="020B0600070205080204" pitchFamily="50" charset="-128"/>
                </a:rPr>
                <a:t>.1</a:t>
              </a:r>
              <a:r>
                <a:rPr kumimoji="0" lang="ja-JP" altLang="ja-JP" sz="1200" b="1"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7" name="Rectangle 16"/>
            <p:cNvSpPr>
              <a:spLocks noChangeArrowheads="1"/>
            </p:cNvSpPr>
            <p:nvPr/>
          </p:nvSpPr>
          <p:spPr bwMode="auto">
            <a:xfrm>
              <a:off x="5556" y="1564"/>
              <a:ext cx="236"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100%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8" name="Rectangle 17"/>
            <p:cNvSpPr>
              <a:spLocks noChangeArrowheads="1"/>
            </p:cNvSpPr>
            <p:nvPr/>
          </p:nvSpPr>
          <p:spPr bwMode="auto">
            <a:xfrm>
              <a:off x="3401" y="1732"/>
              <a:ext cx="385"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51～100人</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9" name="Rectangle 18"/>
            <p:cNvSpPr>
              <a:spLocks noChangeArrowheads="1"/>
            </p:cNvSpPr>
            <p:nvPr/>
          </p:nvSpPr>
          <p:spPr bwMode="auto">
            <a:xfrm>
              <a:off x="4057" y="1732"/>
              <a:ext cx="214"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200" b="1" dirty="0" smtClean="0">
                  <a:solidFill>
                    <a:srgbClr val="000000"/>
                  </a:solidFill>
                  <a:latin typeface="ＭＳ Ｐゴシック" panose="020B0600070205080204" pitchFamily="50" charset="-128"/>
                  <a:ea typeface="ＭＳ Ｐゴシック" panose="020B0600070205080204" pitchFamily="50" charset="-128"/>
                </a:rPr>
                <a:t>81.6</a:t>
              </a:r>
              <a:r>
                <a:rPr kumimoji="0" lang="ja-JP" altLang="ja-JP" sz="1200" b="1"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19"/>
            <p:cNvSpPr>
              <a:spLocks noChangeArrowheads="1"/>
            </p:cNvSpPr>
            <p:nvPr/>
          </p:nvSpPr>
          <p:spPr bwMode="auto">
            <a:xfrm>
              <a:off x="4553" y="1732"/>
              <a:ext cx="214"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200" b="1" dirty="0" smtClean="0">
                  <a:solidFill>
                    <a:srgbClr val="000000"/>
                  </a:solidFill>
                  <a:latin typeface="ＭＳ Ｐゴシック" panose="020B0600070205080204" pitchFamily="50" charset="-128"/>
                  <a:ea typeface="ＭＳ Ｐゴシック" panose="020B0600070205080204" pitchFamily="50" charset="-128"/>
                </a:rPr>
                <a:t>97.7</a:t>
              </a:r>
              <a:r>
                <a:rPr kumimoji="0" lang="ja-JP" altLang="ja-JP" sz="1200" b="1"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1" name="Rectangle 20"/>
            <p:cNvSpPr>
              <a:spLocks noChangeArrowheads="1"/>
            </p:cNvSpPr>
            <p:nvPr/>
          </p:nvSpPr>
          <p:spPr bwMode="auto">
            <a:xfrm>
              <a:off x="5049" y="1732"/>
              <a:ext cx="214"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9</a:t>
              </a:r>
              <a:r>
                <a:rPr kumimoji="0" lang="en-US" altLang="ja-JP" sz="1200" b="1"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4.6</a:t>
              </a:r>
              <a:r>
                <a:rPr kumimoji="0" lang="ja-JP" altLang="ja-JP" sz="1200" b="1"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3" name="Rectangle 21"/>
            <p:cNvSpPr>
              <a:spLocks noChangeArrowheads="1"/>
            </p:cNvSpPr>
            <p:nvPr/>
          </p:nvSpPr>
          <p:spPr bwMode="auto">
            <a:xfrm>
              <a:off x="5434" y="1732"/>
              <a:ext cx="332"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極力100％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6" name="Rectangle 22"/>
            <p:cNvSpPr>
              <a:spLocks noChangeArrowheads="1"/>
            </p:cNvSpPr>
            <p:nvPr/>
          </p:nvSpPr>
          <p:spPr bwMode="auto">
            <a:xfrm>
              <a:off x="3401" y="1900"/>
              <a:ext cx="336"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30～50人</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9" name="Rectangle 23"/>
            <p:cNvSpPr>
              <a:spLocks noChangeArrowheads="1"/>
            </p:cNvSpPr>
            <p:nvPr/>
          </p:nvSpPr>
          <p:spPr bwMode="auto">
            <a:xfrm>
              <a:off x="4118" y="1900"/>
              <a:ext cx="92"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50" name="Rectangle 24"/>
            <p:cNvSpPr>
              <a:spLocks noChangeArrowheads="1"/>
            </p:cNvSpPr>
            <p:nvPr/>
          </p:nvSpPr>
          <p:spPr bwMode="auto">
            <a:xfrm>
              <a:off x="4555" y="1893"/>
              <a:ext cx="21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200" b="1" dirty="0" smtClean="0">
                  <a:solidFill>
                    <a:srgbClr val="000000"/>
                  </a:solidFill>
                  <a:latin typeface="ＭＳ Ｐゴシック" panose="020B0600070205080204" pitchFamily="50" charset="-128"/>
                  <a:ea typeface="ＭＳ Ｐゴシック" panose="020B0600070205080204" pitchFamily="50" charset="-128"/>
                </a:rPr>
                <a:t>34.2%</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52" name="Rectangle 26"/>
            <p:cNvSpPr>
              <a:spLocks noChangeArrowheads="1"/>
            </p:cNvSpPr>
            <p:nvPr/>
          </p:nvSpPr>
          <p:spPr bwMode="auto">
            <a:xfrm>
              <a:off x="5434" y="1900"/>
              <a:ext cx="332"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極力100％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54" name="Line 27"/>
            <p:cNvSpPr>
              <a:spLocks noChangeShapeType="1"/>
            </p:cNvSpPr>
            <p:nvPr/>
          </p:nvSpPr>
          <p:spPr bwMode="auto">
            <a:xfrm>
              <a:off x="3382" y="1350"/>
              <a:ext cx="0" cy="67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Rectangle 28"/>
            <p:cNvSpPr>
              <a:spLocks noChangeArrowheads="1"/>
            </p:cNvSpPr>
            <p:nvPr/>
          </p:nvSpPr>
          <p:spPr bwMode="auto">
            <a:xfrm>
              <a:off x="3382" y="1350"/>
              <a:ext cx="4" cy="6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Line 29"/>
            <p:cNvSpPr>
              <a:spLocks noChangeShapeType="1"/>
            </p:cNvSpPr>
            <p:nvPr/>
          </p:nvSpPr>
          <p:spPr bwMode="auto">
            <a:xfrm>
              <a:off x="3916" y="1354"/>
              <a:ext cx="0" cy="6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Rectangle 30"/>
            <p:cNvSpPr>
              <a:spLocks noChangeArrowheads="1"/>
            </p:cNvSpPr>
            <p:nvPr/>
          </p:nvSpPr>
          <p:spPr bwMode="auto">
            <a:xfrm>
              <a:off x="3916" y="1354"/>
              <a:ext cx="4" cy="6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Line 31"/>
            <p:cNvSpPr>
              <a:spLocks noChangeShapeType="1"/>
            </p:cNvSpPr>
            <p:nvPr/>
          </p:nvSpPr>
          <p:spPr bwMode="auto">
            <a:xfrm>
              <a:off x="4412" y="1354"/>
              <a:ext cx="0" cy="6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Rectangle 32"/>
            <p:cNvSpPr>
              <a:spLocks noChangeArrowheads="1"/>
            </p:cNvSpPr>
            <p:nvPr/>
          </p:nvSpPr>
          <p:spPr bwMode="auto">
            <a:xfrm>
              <a:off x="4412" y="1354"/>
              <a:ext cx="4" cy="6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24" name="Line 33"/>
            <p:cNvSpPr>
              <a:spLocks noChangeShapeType="1"/>
            </p:cNvSpPr>
            <p:nvPr/>
          </p:nvSpPr>
          <p:spPr bwMode="auto">
            <a:xfrm>
              <a:off x="4908" y="1354"/>
              <a:ext cx="0" cy="6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5" name="Rectangle 34"/>
            <p:cNvSpPr>
              <a:spLocks noChangeArrowheads="1"/>
            </p:cNvSpPr>
            <p:nvPr/>
          </p:nvSpPr>
          <p:spPr bwMode="auto">
            <a:xfrm>
              <a:off x="4908" y="1354"/>
              <a:ext cx="3" cy="6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26" name="Line 35"/>
            <p:cNvSpPr>
              <a:spLocks noChangeShapeType="1"/>
            </p:cNvSpPr>
            <p:nvPr/>
          </p:nvSpPr>
          <p:spPr bwMode="auto">
            <a:xfrm>
              <a:off x="5403" y="1354"/>
              <a:ext cx="0" cy="6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7" name="Rectangle 36"/>
            <p:cNvSpPr>
              <a:spLocks noChangeArrowheads="1"/>
            </p:cNvSpPr>
            <p:nvPr/>
          </p:nvSpPr>
          <p:spPr bwMode="auto">
            <a:xfrm>
              <a:off x="5403" y="1354"/>
              <a:ext cx="4" cy="6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28" name="Line 37"/>
            <p:cNvSpPr>
              <a:spLocks noChangeShapeType="1"/>
            </p:cNvSpPr>
            <p:nvPr/>
          </p:nvSpPr>
          <p:spPr bwMode="auto">
            <a:xfrm>
              <a:off x="5899" y="1354"/>
              <a:ext cx="0" cy="6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0" name="Rectangle 38"/>
            <p:cNvSpPr>
              <a:spLocks noChangeArrowheads="1"/>
            </p:cNvSpPr>
            <p:nvPr/>
          </p:nvSpPr>
          <p:spPr bwMode="auto">
            <a:xfrm>
              <a:off x="5899" y="1354"/>
              <a:ext cx="4" cy="6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1" name="Line 39"/>
            <p:cNvSpPr>
              <a:spLocks noChangeShapeType="1"/>
            </p:cNvSpPr>
            <p:nvPr/>
          </p:nvSpPr>
          <p:spPr bwMode="auto">
            <a:xfrm>
              <a:off x="3386" y="1350"/>
              <a:ext cx="251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2" name="Rectangle 40"/>
            <p:cNvSpPr>
              <a:spLocks noChangeArrowheads="1"/>
            </p:cNvSpPr>
            <p:nvPr/>
          </p:nvSpPr>
          <p:spPr bwMode="auto">
            <a:xfrm>
              <a:off x="3386" y="1350"/>
              <a:ext cx="251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3" name="Line 41"/>
            <p:cNvSpPr>
              <a:spLocks noChangeShapeType="1"/>
            </p:cNvSpPr>
            <p:nvPr/>
          </p:nvSpPr>
          <p:spPr bwMode="auto">
            <a:xfrm>
              <a:off x="3386" y="1518"/>
              <a:ext cx="251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4" name="Rectangle 42"/>
            <p:cNvSpPr>
              <a:spLocks noChangeArrowheads="1"/>
            </p:cNvSpPr>
            <p:nvPr/>
          </p:nvSpPr>
          <p:spPr bwMode="auto">
            <a:xfrm>
              <a:off x="3386" y="1518"/>
              <a:ext cx="251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5" name="Line 43"/>
            <p:cNvSpPr>
              <a:spLocks noChangeShapeType="1"/>
            </p:cNvSpPr>
            <p:nvPr/>
          </p:nvSpPr>
          <p:spPr bwMode="auto">
            <a:xfrm>
              <a:off x="3386" y="1686"/>
              <a:ext cx="251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6" name="Rectangle 44"/>
            <p:cNvSpPr>
              <a:spLocks noChangeArrowheads="1"/>
            </p:cNvSpPr>
            <p:nvPr/>
          </p:nvSpPr>
          <p:spPr bwMode="auto">
            <a:xfrm>
              <a:off x="3386" y="1686"/>
              <a:ext cx="251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7" name="Line 45"/>
            <p:cNvSpPr>
              <a:spLocks noChangeShapeType="1"/>
            </p:cNvSpPr>
            <p:nvPr/>
          </p:nvSpPr>
          <p:spPr bwMode="auto">
            <a:xfrm>
              <a:off x="3392" y="1865"/>
              <a:ext cx="251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8" name="Rectangle 46"/>
            <p:cNvSpPr>
              <a:spLocks noChangeArrowheads="1"/>
            </p:cNvSpPr>
            <p:nvPr/>
          </p:nvSpPr>
          <p:spPr bwMode="auto">
            <a:xfrm>
              <a:off x="3386" y="1854"/>
              <a:ext cx="251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9" name="Line 47"/>
            <p:cNvSpPr>
              <a:spLocks noChangeShapeType="1"/>
            </p:cNvSpPr>
            <p:nvPr/>
          </p:nvSpPr>
          <p:spPr bwMode="auto">
            <a:xfrm>
              <a:off x="3386" y="2022"/>
              <a:ext cx="251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0" name="Rectangle 48"/>
            <p:cNvSpPr>
              <a:spLocks noChangeArrowheads="1"/>
            </p:cNvSpPr>
            <p:nvPr/>
          </p:nvSpPr>
          <p:spPr bwMode="auto">
            <a:xfrm>
              <a:off x="3386" y="2022"/>
              <a:ext cx="251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80" name="Rectangle 20"/>
          <p:cNvSpPr>
            <a:spLocks noChangeArrowheads="1"/>
          </p:cNvSpPr>
          <p:nvPr/>
        </p:nvSpPr>
        <p:spPr bwMode="auto">
          <a:xfrm>
            <a:off x="8018465" y="2989440"/>
            <a:ext cx="3398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200" b="1" dirty="0" smtClean="0">
                <a:solidFill>
                  <a:srgbClr val="000000"/>
                </a:solidFill>
                <a:latin typeface="ＭＳ Ｐゴシック" panose="020B0600070205080204" pitchFamily="50" charset="-128"/>
                <a:ea typeface="ＭＳ Ｐゴシック" panose="020B0600070205080204" pitchFamily="50" charset="-128"/>
              </a:rPr>
              <a:t>72</a:t>
            </a:r>
            <a:r>
              <a:rPr kumimoji="0" lang="en-US" altLang="ja-JP" sz="1200" b="1"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.4</a:t>
            </a:r>
            <a:r>
              <a:rPr kumimoji="0" lang="ja-JP" altLang="ja-JP" sz="1200" b="1"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pic>
        <p:nvPicPr>
          <p:cNvPr id="79" name="図 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68759" y="5086281"/>
            <a:ext cx="1439246" cy="578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角丸四角形 81"/>
          <p:cNvSpPr/>
          <p:nvPr/>
        </p:nvSpPr>
        <p:spPr bwMode="auto">
          <a:xfrm>
            <a:off x="9532296" y="6495008"/>
            <a:ext cx="324000" cy="324000"/>
          </a:xfrm>
          <a:prstGeom prst="roundRect">
            <a:avLst>
              <a:gd name="adj" fmla="val 50000"/>
            </a:avLst>
          </a:prstGeom>
          <a:solidFill>
            <a:srgbClr val="B9EDFF"/>
          </a:solidFill>
          <a:ln w="25400" cap="flat" cmpd="sng" algn="ctr">
            <a:noFill/>
            <a:prstDash val="solid"/>
            <a:headEnd type="none" w="med" len="med"/>
            <a:tailEnd type="none" w="med" len="med"/>
          </a:ln>
          <a:effectLst>
            <a:innerShdw blurRad="50800" dist="12700" dir="13500000">
              <a:prstClr val="black">
                <a:alpha val="50000"/>
              </a:prstClr>
            </a:innerShdw>
          </a:effectLst>
        </p:spPr>
        <p:txBody>
          <a:bodyPr wrap="none" lIns="35979" tIns="35979" rIns="35979" bIns="35979"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lnSpc>
                <a:spcPct val="85000"/>
              </a:lnSpc>
              <a:spcBef>
                <a:spcPts val="0"/>
              </a:spcBef>
              <a:spcAft>
                <a:spcPts val="0"/>
              </a:spcAft>
              <a:defRPr/>
            </a:pPr>
            <a:r>
              <a:rPr kumimoji="0" lang="en-US" altLang="ja-JP" sz="1400" b="0" kern="0" spc="50" dirty="0" smtClean="0">
                <a:ln w="11430"/>
                <a:solidFill>
                  <a:srgbClr val="0000FF"/>
                </a:solidFill>
                <a:effectLst>
                  <a:outerShdw blurRad="38100" dist="38100" dir="2700000" algn="tl">
                    <a:srgbClr val="000000">
                      <a:alpha val="43137"/>
                    </a:srgbClr>
                  </a:outerShdw>
                </a:effectLst>
                <a:latin typeface="HGP創英角ｺﾞｼｯｸUB" pitchFamily="50" charset="-128"/>
                <a:ea typeface="HGP創英角ｺﾞｼｯｸUB" pitchFamily="50" charset="-128"/>
              </a:rPr>
              <a:t>4</a:t>
            </a:r>
            <a:endParaRPr kumimoji="0" lang="en-US" altLang="ja-JP" sz="1400" b="0" kern="0" spc="50" dirty="0">
              <a:ln w="11430"/>
              <a:solidFill>
                <a:srgbClr val="0000FF"/>
              </a:solidFill>
              <a:effectLst>
                <a:outerShdw blurRad="38100" dist="38100" dir="2700000" algn="tl">
                  <a:srgbClr val="000000">
                    <a:alpha val="43137"/>
                  </a:srgbClr>
                </a:outerShdw>
              </a:effectLst>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3753733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角丸四角形 45"/>
          <p:cNvSpPr/>
          <p:nvPr/>
        </p:nvSpPr>
        <p:spPr>
          <a:xfrm>
            <a:off x="5145426" y="827752"/>
            <a:ext cx="4665559" cy="4098980"/>
          </a:xfrm>
          <a:prstGeom prst="roundRect">
            <a:avLst>
              <a:gd name="adj" fmla="val 1658"/>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400" b="1" dirty="0">
              <a:solidFill>
                <a:prstClr val="black"/>
              </a:solidFill>
              <a:latin typeface="ＭＳ Ｐゴシック"/>
            </a:endParaRPr>
          </a:p>
          <a:p>
            <a:endParaRPr lang="en-US" altLang="ja-JP" sz="1200" b="1" dirty="0">
              <a:solidFill>
                <a:prstClr val="black"/>
              </a:solidFill>
              <a:latin typeface="ＭＳ Ｐゴシック"/>
            </a:endParaRPr>
          </a:p>
          <a:p>
            <a:endParaRPr lang="ja-JP" altLang="en-US" sz="1600" b="1" dirty="0">
              <a:solidFill>
                <a:srgbClr val="0000FF"/>
              </a:solidFill>
              <a:latin typeface="ＭＳ Ｐゴシック"/>
            </a:endParaRPr>
          </a:p>
          <a:p>
            <a:endParaRPr lang="ja-JP" altLang="en-US" sz="1600" b="1" dirty="0">
              <a:solidFill>
                <a:prstClr val="black"/>
              </a:solidFill>
              <a:latin typeface="ＭＳ Ｐゴシック"/>
            </a:endParaRPr>
          </a:p>
          <a:p>
            <a:endParaRPr lang="ja-JP" altLang="en-US" sz="1400" b="1" dirty="0">
              <a:solidFill>
                <a:prstClr val="black"/>
              </a:solidFill>
              <a:latin typeface="ＭＳ Ｐゴシック"/>
            </a:endParaRPr>
          </a:p>
          <a:p>
            <a:pPr>
              <a:lnSpc>
                <a:spcPts val="1600"/>
              </a:lnSpc>
              <a:spcBef>
                <a:spcPct val="15000"/>
              </a:spcBef>
              <a:defRPr/>
            </a:pPr>
            <a:endParaRPr lang="ja-JP" altLang="en-US" sz="1400" b="1" dirty="0">
              <a:solidFill>
                <a:prstClr val="black"/>
              </a:solidFill>
              <a:latin typeface="ＭＳ Ｐゴシック"/>
            </a:endParaRPr>
          </a:p>
          <a:p>
            <a:pPr>
              <a:lnSpc>
                <a:spcPts val="1600"/>
              </a:lnSpc>
              <a:spcBef>
                <a:spcPct val="15000"/>
              </a:spcBef>
              <a:defRPr/>
            </a:pPr>
            <a:endParaRPr lang="ja-JP" altLang="en-US" sz="1600" b="1" dirty="0">
              <a:solidFill>
                <a:srgbClr val="FF0000"/>
              </a:solidFill>
              <a:latin typeface="ＭＳ ゴシック" panose="020B0609070205080204" pitchFamily="49" charset="-128"/>
              <a:ea typeface="ＭＳ ゴシック" panose="020B0609070205080204" pitchFamily="49" charset="-128"/>
            </a:endParaRPr>
          </a:p>
          <a:p>
            <a:pPr>
              <a:lnSpc>
                <a:spcPts val="1800"/>
              </a:lnSpc>
              <a:spcBef>
                <a:spcPct val="15000"/>
              </a:spcBef>
              <a:defRPr/>
            </a:pPr>
            <a:endParaRPr lang="en-US" altLang="ja-JP" sz="1600" b="1" dirty="0" smtClean="0">
              <a:solidFill>
                <a:srgbClr val="FF0000"/>
              </a:solidFill>
              <a:latin typeface="ＭＳ Ｐゴシック"/>
            </a:endParaRPr>
          </a:p>
          <a:p>
            <a:pPr>
              <a:lnSpc>
                <a:spcPts val="1800"/>
              </a:lnSpc>
              <a:spcBef>
                <a:spcPct val="15000"/>
              </a:spcBef>
              <a:defRPr/>
            </a:pPr>
            <a:endParaRPr lang="en-US" altLang="ja-JP" b="1" dirty="0">
              <a:solidFill>
                <a:srgbClr val="FF0000"/>
              </a:solidFill>
              <a:latin typeface="ＭＳ Ｐゴシック"/>
            </a:endParaRPr>
          </a:p>
          <a:p>
            <a:pPr>
              <a:lnSpc>
                <a:spcPts val="1800"/>
              </a:lnSpc>
              <a:spcBef>
                <a:spcPct val="15000"/>
              </a:spcBef>
              <a:defRPr/>
            </a:pPr>
            <a:endParaRPr lang="en-US" altLang="ja-JP" b="1" dirty="0" smtClean="0">
              <a:solidFill>
                <a:srgbClr val="FF0000"/>
              </a:solidFill>
              <a:latin typeface="ＭＳ Ｐゴシック"/>
            </a:endParaRPr>
          </a:p>
          <a:p>
            <a:pPr>
              <a:lnSpc>
                <a:spcPts val="1800"/>
              </a:lnSpc>
              <a:spcBef>
                <a:spcPct val="15000"/>
              </a:spcBef>
              <a:defRPr/>
            </a:pPr>
            <a:endParaRPr lang="en-US" altLang="ja-JP" b="1" dirty="0">
              <a:solidFill>
                <a:srgbClr val="FF0000"/>
              </a:solidFill>
              <a:latin typeface="ＭＳ Ｐゴシック"/>
            </a:endParaRPr>
          </a:p>
          <a:p>
            <a:pPr>
              <a:lnSpc>
                <a:spcPts val="1800"/>
              </a:lnSpc>
              <a:spcBef>
                <a:spcPct val="15000"/>
              </a:spcBef>
              <a:defRPr/>
            </a:pPr>
            <a:endParaRPr lang="en-US" altLang="ja-JP" b="1" dirty="0" smtClean="0">
              <a:solidFill>
                <a:srgbClr val="FF0000"/>
              </a:solidFill>
              <a:latin typeface="ＭＳ Ｐゴシック"/>
            </a:endParaRPr>
          </a:p>
          <a:p>
            <a:pPr>
              <a:lnSpc>
                <a:spcPts val="1800"/>
              </a:lnSpc>
              <a:spcBef>
                <a:spcPct val="15000"/>
              </a:spcBef>
              <a:defRPr/>
            </a:pPr>
            <a:endParaRPr lang="en-US" altLang="ja-JP" b="1" dirty="0">
              <a:solidFill>
                <a:srgbClr val="FF0000"/>
              </a:solidFill>
              <a:latin typeface="ＭＳ Ｐゴシック"/>
            </a:endParaRPr>
          </a:p>
          <a:p>
            <a:pPr>
              <a:lnSpc>
                <a:spcPts val="1800"/>
              </a:lnSpc>
              <a:spcBef>
                <a:spcPct val="15000"/>
              </a:spcBef>
              <a:defRPr/>
            </a:pPr>
            <a:endParaRPr lang="en-US" altLang="ja-JP" b="1" dirty="0" smtClean="0">
              <a:solidFill>
                <a:srgbClr val="FF0000"/>
              </a:solidFill>
              <a:latin typeface="ＭＳ Ｐゴシック"/>
            </a:endParaRPr>
          </a:p>
          <a:p>
            <a:r>
              <a:rPr lang="ja-JP" altLang="en-US" dirty="0" smtClean="0">
                <a:solidFill>
                  <a:prstClr val="white"/>
                </a:solidFill>
              </a:rPr>
              <a:t>する</a:t>
            </a:r>
            <a:r>
              <a:rPr lang="ja-JP" altLang="en-US" dirty="0">
                <a:solidFill>
                  <a:prstClr val="white"/>
                </a:solidFill>
              </a:rPr>
              <a:t>。</a:t>
            </a:r>
          </a:p>
        </p:txBody>
      </p:sp>
      <p:sp>
        <p:nvSpPr>
          <p:cNvPr id="65" name="AutoShape 3"/>
          <p:cNvSpPr>
            <a:spLocks noChangeArrowheads="1"/>
          </p:cNvSpPr>
          <p:nvPr/>
        </p:nvSpPr>
        <p:spPr bwMode="auto">
          <a:xfrm>
            <a:off x="149511" y="842779"/>
            <a:ext cx="4879690" cy="4098980"/>
          </a:xfrm>
          <a:prstGeom prst="roundRect">
            <a:avLst>
              <a:gd name="adj" fmla="val 950"/>
            </a:avLst>
          </a:prstGeom>
          <a:solidFill>
            <a:schemeClr val="bg1"/>
          </a:solidFill>
          <a:ln w="25400">
            <a:solidFill>
              <a:schemeClr val="accent1">
                <a:lumMod val="75000"/>
              </a:schemeClr>
            </a:solidFill>
            <a:round/>
            <a:headEnd/>
            <a:tailEnd/>
          </a:ln>
        </p:spPr>
        <p:txBody>
          <a:bodyPr wrap="none" lIns="99586" tIns="49796" rIns="0" bIns="49796"/>
          <a:lstStyle>
            <a:lvl1pPr marL="500063" indent="-500063" defTabSz="1001713">
              <a:spcBef>
                <a:spcPct val="20000"/>
              </a:spcBef>
              <a:buChar char="•"/>
              <a:defRPr kumimoji="1" sz="3200">
                <a:solidFill>
                  <a:schemeClr val="tx1"/>
                </a:solidFill>
                <a:latin typeface="Times New Roman" pitchFamily="18" charset="0"/>
                <a:ea typeface="ＭＳ Ｐゴシック" pitchFamily="50" charset="-128"/>
              </a:defRPr>
            </a:lvl1pPr>
            <a:lvl2pPr marL="742950" indent="-285750" defTabSz="1001713">
              <a:spcBef>
                <a:spcPct val="20000"/>
              </a:spcBef>
              <a:buChar char="–"/>
              <a:defRPr kumimoji="1" sz="2800">
                <a:solidFill>
                  <a:schemeClr val="tx1"/>
                </a:solidFill>
                <a:latin typeface="Times New Roman" pitchFamily="18" charset="0"/>
                <a:ea typeface="ＭＳ Ｐゴシック" pitchFamily="50" charset="-128"/>
              </a:defRPr>
            </a:lvl2pPr>
            <a:lvl3pPr marL="1143000" indent="-228600" defTabSz="1001713">
              <a:spcBef>
                <a:spcPct val="20000"/>
              </a:spcBef>
              <a:buChar char="•"/>
              <a:defRPr kumimoji="1" sz="2400">
                <a:solidFill>
                  <a:schemeClr val="tx1"/>
                </a:solidFill>
                <a:latin typeface="Times New Roman" pitchFamily="18" charset="0"/>
                <a:ea typeface="ＭＳ Ｐゴシック" pitchFamily="50" charset="-128"/>
              </a:defRPr>
            </a:lvl3pPr>
            <a:lvl4pPr marL="1600200" indent="-228600" defTabSz="1001713">
              <a:spcBef>
                <a:spcPct val="20000"/>
              </a:spcBef>
              <a:buChar char="–"/>
              <a:defRPr kumimoji="1" sz="2000">
                <a:solidFill>
                  <a:schemeClr val="tx1"/>
                </a:solidFill>
                <a:latin typeface="Times New Roman" pitchFamily="18" charset="0"/>
                <a:ea typeface="ＭＳ Ｐゴシック" pitchFamily="50" charset="-128"/>
              </a:defRPr>
            </a:lvl4pPr>
            <a:lvl5pPr marL="2057400" indent="-228600" defTabSz="1001713">
              <a:spcBef>
                <a:spcPct val="20000"/>
              </a:spcBef>
              <a:buChar char="»"/>
              <a:defRPr kumimoji="1" sz="2000">
                <a:solidFill>
                  <a:schemeClr val="tx1"/>
                </a:solidFill>
                <a:latin typeface="Times New Roman" pitchFamily="18" charset="0"/>
                <a:ea typeface="ＭＳ Ｐゴシック" pitchFamily="50" charset="-128"/>
              </a:defRPr>
            </a:lvl5pPr>
            <a:lvl6pPr marL="2514600" indent="-228600" defTabSz="1001713"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defTabSz="1001713"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defTabSz="1001713"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defTabSz="1001713"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nSpc>
                <a:spcPts val="900"/>
              </a:lnSpc>
              <a:spcBef>
                <a:spcPct val="0"/>
              </a:spcBef>
              <a:buFontTx/>
              <a:buNone/>
              <a:defRPr/>
            </a:pPr>
            <a:endParaRPr lang="en-US" altLang="ja-JP" sz="1050" b="1" dirty="0" smtClean="0">
              <a:solidFill>
                <a:prstClr val="black"/>
              </a:solidFill>
              <a:latin typeface="ＭＳ Ｐゴシック" pitchFamily="50" charset="-128"/>
            </a:endParaRPr>
          </a:p>
          <a:p>
            <a:pPr>
              <a:lnSpc>
                <a:spcPts val="1000"/>
              </a:lnSpc>
              <a:spcBef>
                <a:spcPct val="0"/>
              </a:spcBef>
              <a:buFontTx/>
              <a:buNone/>
              <a:defRPr/>
            </a:pPr>
            <a:endParaRPr lang="en-US" altLang="ja-JP" sz="1595" b="1" dirty="0" smtClean="0">
              <a:solidFill>
                <a:prstClr val="black"/>
              </a:solidFill>
              <a:latin typeface="ＭＳ Ｐゴシック" pitchFamily="50" charset="-128"/>
            </a:endParaRPr>
          </a:p>
          <a:p>
            <a:pPr>
              <a:spcBef>
                <a:spcPct val="0"/>
              </a:spcBef>
              <a:buFontTx/>
              <a:buNone/>
              <a:defRPr/>
            </a:pPr>
            <a:endParaRPr lang="en-US" altLang="ja-JP" sz="1595" dirty="0">
              <a:solidFill>
                <a:srgbClr val="0000CC"/>
              </a:solidFill>
              <a:latin typeface="ＭＳ Ｐゴシック" pitchFamily="50" charset="-128"/>
            </a:endParaRPr>
          </a:p>
          <a:p>
            <a:pPr>
              <a:lnSpc>
                <a:spcPts val="1700"/>
              </a:lnSpc>
              <a:spcBef>
                <a:spcPct val="0"/>
              </a:spcBef>
              <a:buFontTx/>
              <a:buNone/>
              <a:defRPr/>
            </a:pPr>
            <a:endParaRPr lang="en-US" altLang="ja-JP" sz="1595" b="1" dirty="0">
              <a:solidFill>
                <a:srgbClr val="0000CC"/>
              </a:solidFill>
              <a:latin typeface="ＭＳ Ｐゴシック" pitchFamily="50" charset="-128"/>
            </a:endParaRPr>
          </a:p>
          <a:p>
            <a:pPr marL="0" indent="0" defTabSz="914400">
              <a:lnSpc>
                <a:spcPts val="1700"/>
              </a:lnSpc>
              <a:spcBef>
                <a:spcPct val="0"/>
              </a:spcBef>
              <a:buFontTx/>
              <a:buNone/>
              <a:defRPr/>
            </a:pPr>
            <a:r>
              <a:rPr lang="ja-JP" altLang="en-US" sz="1200" dirty="0" smtClean="0">
                <a:solidFill>
                  <a:srgbClr val="000000"/>
                </a:solidFill>
                <a:latin typeface="ＭＳ Ｐゴシック"/>
                <a:ea typeface="ＭＳ Ｐゴシック"/>
              </a:rPr>
              <a:t>　　　　</a:t>
            </a:r>
            <a:endParaRPr lang="en-US" altLang="ja-JP" sz="1595" dirty="0">
              <a:solidFill>
                <a:srgbClr val="0000CC"/>
              </a:solidFill>
              <a:latin typeface="ＭＳ Ｐゴシック" pitchFamily="50" charset="-128"/>
            </a:endParaRPr>
          </a:p>
        </p:txBody>
      </p:sp>
      <p:sp>
        <p:nvSpPr>
          <p:cNvPr id="44" name="角丸四角形 43"/>
          <p:cNvSpPr/>
          <p:nvPr/>
        </p:nvSpPr>
        <p:spPr>
          <a:xfrm>
            <a:off x="-10177220" y="5677262"/>
            <a:ext cx="4441591" cy="987611"/>
          </a:xfrm>
          <a:prstGeom prst="roundRect">
            <a:avLst>
              <a:gd name="adj" fmla="val 377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prstClr val="white"/>
                </a:solidFill>
              </a:rPr>
              <a:t>引き続き、子育ての楽しさを伝える取組みを促進する。</a:t>
            </a:r>
          </a:p>
        </p:txBody>
      </p:sp>
      <p:sp>
        <p:nvSpPr>
          <p:cNvPr id="2" name="タイトル 1"/>
          <p:cNvSpPr>
            <a:spLocks noGrp="1"/>
          </p:cNvSpPr>
          <p:nvPr>
            <p:ph type="ctrTitle"/>
          </p:nvPr>
        </p:nvSpPr>
        <p:spPr>
          <a:xfrm>
            <a:off x="560512" y="-174928"/>
            <a:ext cx="8420100" cy="1100236"/>
          </a:xfrm>
        </p:spPr>
        <p:txBody>
          <a:bodyPr>
            <a:normAutofit/>
          </a:bodyPr>
          <a:lstStyle/>
          <a:p>
            <a:r>
              <a:rPr lang="ja-JP" altLang="en-US" sz="2800" b="1" dirty="0"/>
              <a:t>３</a:t>
            </a:r>
            <a:r>
              <a:rPr lang="ja-JP" altLang="en-US" sz="2800" b="1" dirty="0" smtClean="0"/>
              <a:t>．子どもの健やかな成長の支援</a:t>
            </a:r>
            <a:endParaRPr kumimoji="1" lang="ja-JP" altLang="en-US" sz="2800" b="1" dirty="0"/>
          </a:p>
        </p:txBody>
      </p:sp>
      <p:sp>
        <p:nvSpPr>
          <p:cNvPr id="3" name="フローチャート: 処理 2"/>
          <p:cNvSpPr/>
          <p:nvPr/>
        </p:nvSpPr>
        <p:spPr>
          <a:xfrm>
            <a:off x="149510" y="590486"/>
            <a:ext cx="4879690" cy="305594"/>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prstClr val="black"/>
                </a:solidFill>
                <a:latin typeface="HGP創英角ﾎﾟｯﾌﾟ体" panose="040B0A00000000000000" pitchFamily="50" charset="-128"/>
                <a:ea typeface="HGP創英角ﾎﾟｯﾌﾟ体" panose="040B0A00000000000000" pitchFamily="50" charset="-128"/>
              </a:rPr>
              <a:t>目標指標の</a:t>
            </a: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動向 ①</a:t>
            </a:r>
            <a:r>
              <a:rPr lang="ja-JP" altLang="en-US" b="1" dirty="0">
                <a:solidFill>
                  <a:prstClr val="black"/>
                </a:solidFill>
                <a:latin typeface="HGP創英角ﾎﾟｯﾌﾟ体" panose="040B0A00000000000000" pitchFamily="50" charset="-128"/>
                <a:ea typeface="HGP創英角ﾎﾟｯﾌﾟ体" panose="040B0A00000000000000" pitchFamily="50" charset="-128"/>
              </a:rPr>
              <a:t>家庭</a:t>
            </a: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の教育力の向上</a:t>
            </a:r>
            <a:endParaRPr lang="ja-JP" altLang="en-US"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115" name="右矢印 114"/>
          <p:cNvSpPr/>
          <p:nvPr/>
        </p:nvSpPr>
        <p:spPr>
          <a:xfrm>
            <a:off x="4960739" y="2452727"/>
            <a:ext cx="349490" cy="700991"/>
          </a:xfrm>
          <a:prstGeom prst="rightArrow">
            <a:avLst>
              <a:gd name="adj1" fmla="val 50000"/>
              <a:gd name="adj2" fmla="val 593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3" name="フローチャート: 処理 62"/>
          <p:cNvSpPr/>
          <p:nvPr/>
        </p:nvSpPr>
        <p:spPr>
          <a:xfrm>
            <a:off x="5145426" y="589337"/>
            <a:ext cx="4665560" cy="297152"/>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平成</a:t>
            </a:r>
            <a:r>
              <a:rPr lang="en-US" altLang="ja-JP" b="1" dirty="0" smtClean="0">
                <a:solidFill>
                  <a:prstClr val="black"/>
                </a:solidFill>
                <a:latin typeface="HGP創英角ﾎﾟｯﾌﾟ体" panose="040B0A00000000000000" pitchFamily="50" charset="-128"/>
                <a:ea typeface="HGP創英角ﾎﾟｯﾌﾟ体" panose="040B0A00000000000000" pitchFamily="50" charset="-128"/>
              </a:rPr>
              <a:t>29</a:t>
            </a: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年度の主な施策</a:t>
            </a:r>
            <a:endParaRPr lang="ja-JP" altLang="en-US"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24" name="角丸四角形 23"/>
          <p:cNvSpPr/>
          <p:nvPr/>
        </p:nvSpPr>
        <p:spPr>
          <a:xfrm>
            <a:off x="149510" y="5274847"/>
            <a:ext cx="4879690" cy="1505384"/>
          </a:xfrm>
          <a:prstGeom prst="roundRect">
            <a:avLst>
              <a:gd name="adj" fmla="val 302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600" dirty="0">
              <a:solidFill>
                <a:prstClr val="black"/>
              </a:solidFill>
            </a:endParaRPr>
          </a:p>
        </p:txBody>
      </p:sp>
      <p:sp>
        <p:nvSpPr>
          <p:cNvPr id="25" name="角丸四角形 24"/>
          <p:cNvSpPr/>
          <p:nvPr/>
        </p:nvSpPr>
        <p:spPr>
          <a:xfrm>
            <a:off x="5120179" y="5275980"/>
            <a:ext cx="4690806" cy="1504251"/>
          </a:xfrm>
          <a:prstGeom prst="roundRect">
            <a:avLst>
              <a:gd name="adj" fmla="val 366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prstClr val="white"/>
              </a:solidFill>
            </a:endParaRPr>
          </a:p>
        </p:txBody>
      </p:sp>
      <p:sp>
        <p:nvSpPr>
          <p:cNvPr id="26" name="右矢印 25"/>
          <p:cNvSpPr/>
          <p:nvPr/>
        </p:nvSpPr>
        <p:spPr>
          <a:xfrm>
            <a:off x="4963171" y="5420908"/>
            <a:ext cx="310389" cy="674329"/>
          </a:xfrm>
          <a:prstGeom prst="rightArrow">
            <a:avLst>
              <a:gd name="adj1" fmla="val 50000"/>
              <a:gd name="adj2" fmla="val 6194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7" name="フローチャート: 処理 26"/>
          <p:cNvSpPr/>
          <p:nvPr/>
        </p:nvSpPr>
        <p:spPr>
          <a:xfrm>
            <a:off x="157263" y="5011426"/>
            <a:ext cx="4871937" cy="263420"/>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prstClr val="black"/>
                </a:solidFill>
                <a:latin typeface="HGP創英角ﾎﾟｯﾌﾟ体" panose="040B0A00000000000000" pitchFamily="50" charset="-128"/>
                <a:ea typeface="HGP創英角ﾎﾟｯﾌﾟ体" panose="040B0A00000000000000" pitchFamily="50" charset="-128"/>
              </a:rPr>
              <a:t>目標指標の</a:t>
            </a: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動向 ②</a:t>
            </a:r>
            <a:r>
              <a:rPr lang="ja-JP" altLang="en-US" b="1" dirty="0">
                <a:solidFill>
                  <a:prstClr val="black"/>
                </a:solidFill>
                <a:latin typeface="HGP創英角ﾎﾟｯﾌﾟ体" panose="040B0A00000000000000" pitchFamily="50" charset="-128"/>
                <a:ea typeface="HGP創英角ﾎﾟｯﾌﾟ体" panose="040B0A00000000000000" pitchFamily="50" charset="-128"/>
              </a:rPr>
              <a:t>地域</a:t>
            </a: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の教育力の充実</a:t>
            </a:r>
            <a:endParaRPr lang="ja-JP" altLang="en-US"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34" name="フローチャート: 処理 33"/>
          <p:cNvSpPr/>
          <p:nvPr/>
        </p:nvSpPr>
        <p:spPr>
          <a:xfrm>
            <a:off x="5120180" y="5018753"/>
            <a:ext cx="4690805" cy="257227"/>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平成</a:t>
            </a:r>
            <a:r>
              <a:rPr lang="en-US" altLang="ja-JP" b="1" dirty="0" smtClean="0">
                <a:solidFill>
                  <a:prstClr val="black"/>
                </a:solidFill>
                <a:latin typeface="HGP創英角ﾎﾟｯﾌﾟ体" panose="040B0A00000000000000" pitchFamily="50" charset="-128"/>
                <a:ea typeface="HGP創英角ﾎﾟｯﾌﾟ体" panose="040B0A00000000000000" pitchFamily="50" charset="-128"/>
              </a:rPr>
              <a:t>29</a:t>
            </a: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年度の主な施策</a:t>
            </a:r>
            <a:endParaRPr lang="ja-JP" altLang="en-US"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42" name="Rectangle 1845"/>
          <p:cNvSpPr>
            <a:spLocks noChangeArrowheads="1"/>
          </p:cNvSpPr>
          <p:nvPr/>
        </p:nvSpPr>
        <p:spPr bwMode="auto">
          <a:xfrm>
            <a:off x="318791" y="1285189"/>
            <a:ext cx="4594456" cy="457048"/>
          </a:xfrm>
          <a:prstGeom prst="rect">
            <a:avLst/>
          </a:prstGeom>
          <a:noFill/>
          <a:ln w="9525">
            <a:noFill/>
            <a:prstDash val="sysDash"/>
            <a:miter lim="800000"/>
            <a:headEnd/>
            <a:tailEnd/>
          </a:ln>
        </p:spPr>
        <p:txBody>
          <a:bodyPr wrap="square" lIns="0" tIns="0" rIns="0" bIns="0">
            <a:spAutoFit/>
          </a:bodyPr>
          <a:lstStyle/>
          <a:p>
            <a:pPr eaLnBrk="0" fontAlgn="base" hangingPunct="0">
              <a:lnSpc>
                <a:spcPct val="85000"/>
              </a:lnSpc>
              <a:spcBef>
                <a:spcPct val="0"/>
              </a:spcBef>
              <a:spcAft>
                <a:spcPct val="0"/>
              </a:spcAft>
            </a:pPr>
            <a:r>
              <a:rPr kumimoji="0" lang="ja-JP" altLang="en-US" sz="1100" dirty="0" smtClean="0">
                <a:solidFill>
                  <a:srgbClr val="000000"/>
                </a:solidFill>
                <a:latin typeface="ＭＳ Ｐゴシック" pitchFamily="50" charset="-128"/>
              </a:rPr>
              <a:t>目標指標：小中学校の「親学び講座」等の実施率</a:t>
            </a:r>
            <a:endParaRPr kumimoji="0" lang="en-US" altLang="ja-JP" sz="1100" dirty="0">
              <a:solidFill>
                <a:srgbClr val="000000"/>
              </a:solidFill>
              <a:latin typeface="ＭＳ Ｐゴシック" pitchFamily="50" charset="-128"/>
            </a:endParaRPr>
          </a:p>
          <a:p>
            <a:pPr eaLnBrk="0" hangingPunct="0"/>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H25</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82.5%</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H27</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96.3%</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H28</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100%</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H31</a:t>
            </a:r>
            <a:r>
              <a:rPr kumimoji="0" lang="ja-JP" altLang="en-US" sz="1100" dirty="0">
                <a:solidFill>
                  <a:srgbClr val="000000"/>
                </a:solidFill>
                <a:latin typeface="ＭＳ Ｐゴシック" pitchFamily="50" charset="-128"/>
              </a:rPr>
              <a:t>目標：増加させる</a:t>
            </a:r>
            <a:endParaRPr kumimoji="0" lang="en-US" altLang="ja-JP" sz="1100" dirty="0">
              <a:solidFill>
                <a:srgbClr val="000000"/>
              </a:solidFill>
              <a:latin typeface="ＭＳ Ｐゴシック" pitchFamily="50" charset="-128"/>
            </a:endParaRPr>
          </a:p>
          <a:p>
            <a:pPr eaLnBrk="0" fontAlgn="base" hangingPunct="0">
              <a:lnSpc>
                <a:spcPct val="85000"/>
              </a:lnSpc>
              <a:spcBef>
                <a:spcPct val="0"/>
              </a:spcBef>
              <a:spcAft>
                <a:spcPct val="0"/>
              </a:spcAft>
            </a:pPr>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ja-JP" altLang="en-US" sz="1100" dirty="0" smtClean="0">
                <a:solidFill>
                  <a:srgbClr val="FF0000"/>
                </a:solidFill>
                <a:latin typeface="ＭＳ Ｐゴシック" pitchFamily="50" charset="-128"/>
              </a:rPr>
              <a:t>参加者数は毎年増加しており、引き続き推進に努める。</a:t>
            </a:r>
            <a:endParaRPr kumimoji="0" lang="en-US" altLang="ja-JP" sz="1100" dirty="0">
              <a:solidFill>
                <a:srgbClr val="FF0000"/>
              </a:solidFill>
              <a:latin typeface="ＭＳ Ｐゴシック" pitchFamily="50" charset="-128"/>
            </a:endParaRPr>
          </a:p>
        </p:txBody>
      </p:sp>
      <p:sp>
        <p:nvSpPr>
          <p:cNvPr id="43" name="Rectangle 1845"/>
          <p:cNvSpPr>
            <a:spLocks noChangeArrowheads="1"/>
          </p:cNvSpPr>
          <p:nvPr/>
        </p:nvSpPr>
        <p:spPr bwMode="auto">
          <a:xfrm>
            <a:off x="314648" y="1783327"/>
            <a:ext cx="4629893" cy="431657"/>
          </a:xfrm>
          <a:prstGeom prst="rect">
            <a:avLst/>
          </a:prstGeom>
          <a:noFill/>
          <a:ln w="9525">
            <a:noFill/>
            <a:prstDash val="sysDash"/>
            <a:miter lim="800000"/>
            <a:headEnd/>
            <a:tailEnd/>
          </a:ln>
        </p:spPr>
        <p:txBody>
          <a:bodyPr wrap="square" lIns="0" tIns="0" rIns="0" bIns="0">
            <a:spAutoFit/>
          </a:bodyPr>
          <a:lstStyle/>
          <a:p>
            <a:pPr eaLnBrk="0" fontAlgn="base" hangingPunct="0">
              <a:lnSpc>
                <a:spcPct val="85000"/>
              </a:lnSpc>
              <a:spcBef>
                <a:spcPct val="0"/>
              </a:spcBef>
              <a:spcAft>
                <a:spcPct val="0"/>
              </a:spcAft>
            </a:pPr>
            <a:r>
              <a:rPr kumimoji="0" lang="ja-JP" altLang="en-US" sz="1100" dirty="0" smtClean="0">
                <a:solidFill>
                  <a:srgbClr val="000000"/>
                </a:solidFill>
                <a:latin typeface="ＭＳ Ｐゴシック" pitchFamily="50" charset="-128"/>
              </a:rPr>
              <a:t>目標指標：子供の教育において、家庭が役割を果たしていると思う人の割合</a:t>
            </a:r>
            <a:endParaRPr kumimoji="0" lang="en-US" altLang="ja-JP" sz="1100" dirty="0">
              <a:solidFill>
                <a:srgbClr val="000000"/>
              </a:solidFill>
              <a:latin typeface="ＭＳ Ｐゴシック" pitchFamily="50" charset="-128"/>
            </a:endParaRPr>
          </a:p>
          <a:p>
            <a:pPr eaLnBrk="0" fontAlgn="base" hangingPunct="0">
              <a:lnSpc>
                <a:spcPct val="85000"/>
              </a:lnSpc>
              <a:spcBef>
                <a:spcPct val="0"/>
              </a:spcBef>
              <a:spcAft>
                <a:spcPct val="0"/>
              </a:spcAft>
            </a:pPr>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 H25</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33.1%</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H27</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36.5%</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H28</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36.1%</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H31</a:t>
            </a:r>
            <a:r>
              <a:rPr kumimoji="0" lang="ja-JP" altLang="en-US" sz="1100" dirty="0">
                <a:solidFill>
                  <a:srgbClr val="000000"/>
                </a:solidFill>
                <a:latin typeface="ＭＳ Ｐゴシック" pitchFamily="50" charset="-128"/>
              </a:rPr>
              <a:t>目標：増加</a:t>
            </a:r>
            <a:r>
              <a:rPr kumimoji="0" lang="ja-JP" altLang="en-US" sz="1100" dirty="0" smtClean="0">
                <a:solidFill>
                  <a:srgbClr val="000000"/>
                </a:solidFill>
                <a:latin typeface="ＭＳ Ｐゴシック" pitchFamily="50" charset="-128"/>
              </a:rPr>
              <a:t>させる</a:t>
            </a:r>
            <a:endParaRPr kumimoji="0" lang="en-US" altLang="ja-JP" sz="1100" dirty="0" smtClean="0">
              <a:solidFill>
                <a:srgbClr val="000000"/>
              </a:solidFill>
              <a:latin typeface="ＭＳ Ｐゴシック" pitchFamily="50" charset="-128"/>
            </a:endParaRPr>
          </a:p>
          <a:p>
            <a:pPr eaLnBrk="0" fontAlgn="base" hangingPunct="0">
              <a:lnSpc>
                <a:spcPct val="85000"/>
              </a:lnSpc>
              <a:spcBef>
                <a:spcPct val="0"/>
              </a:spcBef>
              <a:spcAft>
                <a:spcPct val="0"/>
              </a:spcAft>
            </a:pPr>
            <a:r>
              <a:rPr kumimoji="0" lang="ja-JP" altLang="en-US" sz="1100" dirty="0" smtClean="0">
                <a:solidFill>
                  <a:srgbClr val="000000"/>
                </a:solidFill>
                <a:latin typeface="ＭＳ Ｐゴシック" pitchFamily="50" charset="-128"/>
              </a:rPr>
              <a:t>　　　　　　　</a:t>
            </a:r>
            <a:r>
              <a:rPr kumimoji="0" lang="ja-JP" altLang="en-US" sz="1100" dirty="0" smtClean="0">
                <a:solidFill>
                  <a:srgbClr val="FF0000"/>
                </a:solidFill>
                <a:latin typeface="ＭＳ Ｐゴシック" pitchFamily="50" charset="-128"/>
              </a:rPr>
              <a:t>親学び講座の受講対象者の範囲を乳幼児期の親に拡充させる。</a:t>
            </a:r>
            <a:endParaRPr kumimoji="0" lang="en-US" altLang="ja-JP" sz="1100" dirty="0" smtClean="0">
              <a:solidFill>
                <a:srgbClr val="FF0000"/>
              </a:solidFill>
              <a:latin typeface="ＭＳ Ｐゴシック" pitchFamily="50" charset="-128"/>
            </a:endParaRPr>
          </a:p>
        </p:txBody>
      </p:sp>
      <p:sp>
        <p:nvSpPr>
          <p:cNvPr id="45" name="Rectangle 1845"/>
          <p:cNvSpPr>
            <a:spLocks noChangeArrowheads="1"/>
          </p:cNvSpPr>
          <p:nvPr/>
        </p:nvSpPr>
        <p:spPr bwMode="auto">
          <a:xfrm>
            <a:off x="318791" y="2571939"/>
            <a:ext cx="4670241" cy="626325"/>
          </a:xfrm>
          <a:prstGeom prst="rect">
            <a:avLst/>
          </a:prstGeom>
          <a:noFill/>
          <a:ln w="9525">
            <a:noFill/>
            <a:prstDash val="sysDash"/>
            <a:miter lim="800000"/>
            <a:headEnd/>
            <a:tailEnd/>
          </a:ln>
        </p:spPr>
        <p:txBody>
          <a:bodyPr wrap="square" lIns="0" tIns="0" rIns="0" bIns="0">
            <a:spAutoFit/>
          </a:bodyPr>
          <a:lstStyle/>
          <a:p>
            <a:pPr eaLnBrk="0" fontAlgn="base" hangingPunct="0">
              <a:lnSpc>
                <a:spcPct val="85000"/>
              </a:lnSpc>
              <a:spcBef>
                <a:spcPct val="0"/>
              </a:spcBef>
              <a:spcAft>
                <a:spcPct val="0"/>
              </a:spcAft>
            </a:pPr>
            <a:r>
              <a:rPr kumimoji="0" lang="ja-JP" altLang="en-US" sz="1100" dirty="0" smtClean="0">
                <a:solidFill>
                  <a:srgbClr val="000000"/>
                </a:solidFill>
                <a:latin typeface="ＭＳ Ｐゴシック" pitchFamily="50" charset="-128"/>
              </a:rPr>
              <a:t>目標指標：平日に家庭で</a:t>
            </a:r>
            <a:r>
              <a:rPr kumimoji="0" lang="en-US" altLang="ja-JP" sz="1100" dirty="0" smtClean="0">
                <a:solidFill>
                  <a:srgbClr val="000000"/>
                </a:solidFill>
                <a:latin typeface="ＭＳ Ｐゴシック" pitchFamily="50" charset="-128"/>
              </a:rPr>
              <a:t>10</a:t>
            </a:r>
            <a:r>
              <a:rPr kumimoji="0" lang="ja-JP" altLang="en-US" sz="1100" dirty="0" smtClean="0">
                <a:solidFill>
                  <a:srgbClr val="000000"/>
                </a:solidFill>
                <a:latin typeface="ＭＳ Ｐゴシック" pitchFamily="50" charset="-128"/>
              </a:rPr>
              <a:t>分以上読書をしている割合</a:t>
            </a:r>
            <a:endParaRPr kumimoji="0" lang="en-US" altLang="ja-JP" sz="1100" dirty="0" smtClean="0">
              <a:solidFill>
                <a:srgbClr val="000000"/>
              </a:solidFill>
              <a:latin typeface="ＭＳ Ｐゴシック" pitchFamily="50" charset="-128"/>
            </a:endParaRPr>
          </a:p>
          <a:p>
            <a:pPr eaLnBrk="0" hangingPunct="0"/>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H25</a:t>
            </a:r>
            <a:r>
              <a:rPr kumimoji="0" lang="ja-JP" altLang="en-US" sz="1100" dirty="0" smtClean="0">
                <a:solidFill>
                  <a:srgbClr val="000000"/>
                </a:solidFill>
                <a:latin typeface="ＭＳ Ｐゴシック" pitchFamily="50" charset="-128"/>
              </a:rPr>
              <a:t>：</a:t>
            </a:r>
            <a:r>
              <a:rPr kumimoji="0" lang="ja-JP" altLang="en-US" sz="900" dirty="0" smtClean="0">
                <a:solidFill>
                  <a:srgbClr val="000000"/>
                </a:solidFill>
                <a:latin typeface="ＭＳ Ｐゴシック" pitchFamily="50" charset="-128"/>
              </a:rPr>
              <a:t>小</a:t>
            </a:r>
            <a:r>
              <a:rPr kumimoji="0" lang="en-US" altLang="ja-JP" sz="900" dirty="0" smtClean="0">
                <a:solidFill>
                  <a:srgbClr val="000000"/>
                </a:solidFill>
                <a:latin typeface="ＭＳ Ｐゴシック" pitchFamily="50" charset="-128"/>
              </a:rPr>
              <a:t>6</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67.7%</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H27</a:t>
            </a:r>
            <a:r>
              <a:rPr kumimoji="0" lang="ja-JP" altLang="en-US" sz="1100" dirty="0" smtClean="0">
                <a:solidFill>
                  <a:srgbClr val="000000"/>
                </a:solidFill>
                <a:latin typeface="ＭＳ Ｐゴシック" pitchFamily="50" charset="-128"/>
              </a:rPr>
              <a:t>：</a:t>
            </a:r>
            <a:r>
              <a:rPr kumimoji="0" lang="ja-JP" altLang="en-US" sz="900" dirty="0" smtClean="0">
                <a:solidFill>
                  <a:srgbClr val="000000"/>
                </a:solidFill>
                <a:latin typeface="ＭＳ Ｐゴシック" pitchFamily="50" charset="-128"/>
              </a:rPr>
              <a:t>小</a:t>
            </a:r>
            <a:r>
              <a:rPr kumimoji="0" lang="en-US" altLang="ja-JP" sz="900" dirty="0" smtClean="0">
                <a:solidFill>
                  <a:srgbClr val="000000"/>
                </a:solidFill>
                <a:latin typeface="ＭＳ Ｐゴシック" pitchFamily="50" charset="-128"/>
              </a:rPr>
              <a:t>6</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68.4%</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H28</a:t>
            </a:r>
            <a:r>
              <a:rPr kumimoji="0" lang="ja-JP" altLang="en-US" sz="1100" dirty="0" smtClean="0">
                <a:solidFill>
                  <a:srgbClr val="000000"/>
                </a:solidFill>
                <a:latin typeface="ＭＳ Ｐゴシック" pitchFamily="50" charset="-128"/>
              </a:rPr>
              <a:t>：</a:t>
            </a:r>
            <a:r>
              <a:rPr kumimoji="0" lang="ja-JP" altLang="en-US" sz="900" dirty="0" smtClean="0">
                <a:solidFill>
                  <a:srgbClr val="000000"/>
                </a:solidFill>
                <a:latin typeface="ＭＳ Ｐゴシック" pitchFamily="50" charset="-128"/>
              </a:rPr>
              <a:t>小</a:t>
            </a:r>
            <a:r>
              <a:rPr kumimoji="0" lang="en-US" altLang="ja-JP" sz="900" dirty="0" smtClean="0">
                <a:solidFill>
                  <a:srgbClr val="000000"/>
                </a:solidFill>
                <a:latin typeface="ＭＳ Ｐゴシック" pitchFamily="50" charset="-128"/>
              </a:rPr>
              <a:t>6</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66.6%</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H31</a:t>
            </a:r>
            <a:r>
              <a:rPr kumimoji="0" lang="ja-JP" altLang="en-US" sz="1100" dirty="0">
                <a:solidFill>
                  <a:srgbClr val="000000"/>
                </a:solidFill>
                <a:latin typeface="ＭＳ Ｐゴシック" pitchFamily="50" charset="-128"/>
              </a:rPr>
              <a:t>目標：</a:t>
            </a:r>
            <a:r>
              <a:rPr kumimoji="0" lang="ja-JP" altLang="en-US" sz="900" dirty="0" smtClean="0">
                <a:solidFill>
                  <a:srgbClr val="000000"/>
                </a:solidFill>
                <a:latin typeface="ＭＳ Ｐゴシック" pitchFamily="50" charset="-128"/>
              </a:rPr>
              <a:t>小</a:t>
            </a:r>
            <a:r>
              <a:rPr kumimoji="0" lang="en-US" altLang="ja-JP" sz="900" dirty="0" smtClean="0">
                <a:solidFill>
                  <a:srgbClr val="000000"/>
                </a:solidFill>
                <a:latin typeface="ＭＳ Ｐゴシック" pitchFamily="50" charset="-128"/>
              </a:rPr>
              <a:t>6</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70%</a:t>
            </a:r>
            <a:endParaRPr kumimoji="0" lang="en-US" altLang="ja-JP" sz="1100" dirty="0">
              <a:solidFill>
                <a:srgbClr val="000000"/>
              </a:solidFill>
              <a:latin typeface="ＭＳ Ｐゴシック" pitchFamily="50" charset="-128"/>
            </a:endParaRPr>
          </a:p>
          <a:p>
            <a:pPr eaLnBrk="0" hangingPunct="0"/>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ja-JP" altLang="en-US" sz="900" dirty="0" smtClean="0">
                <a:solidFill>
                  <a:srgbClr val="000000"/>
                </a:solidFill>
                <a:latin typeface="ＭＳ Ｐゴシック" pitchFamily="50" charset="-128"/>
              </a:rPr>
              <a:t>中</a:t>
            </a:r>
            <a:r>
              <a:rPr kumimoji="0" lang="en-US" altLang="ja-JP" sz="900" dirty="0" smtClean="0">
                <a:solidFill>
                  <a:srgbClr val="000000"/>
                </a:solidFill>
                <a:latin typeface="ＭＳ Ｐゴシック" pitchFamily="50" charset="-128"/>
              </a:rPr>
              <a:t>3</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50.0%</a:t>
            </a:r>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ja-JP" altLang="en-US" sz="900" dirty="0" smtClean="0">
                <a:solidFill>
                  <a:srgbClr val="000000"/>
                </a:solidFill>
                <a:latin typeface="ＭＳ Ｐゴシック" pitchFamily="50" charset="-128"/>
              </a:rPr>
              <a:t>中</a:t>
            </a:r>
            <a:r>
              <a:rPr kumimoji="0" lang="en-US" altLang="ja-JP" sz="900" dirty="0" smtClean="0">
                <a:solidFill>
                  <a:srgbClr val="000000"/>
                </a:solidFill>
                <a:latin typeface="ＭＳ Ｐゴシック" pitchFamily="50" charset="-128"/>
              </a:rPr>
              <a:t>3</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50.4%</a:t>
            </a:r>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ja-JP" altLang="en-US" sz="1100" dirty="0">
                <a:solidFill>
                  <a:srgbClr val="000000"/>
                </a:solidFill>
                <a:latin typeface="ＭＳ Ｐゴシック" pitchFamily="50" charset="-128"/>
              </a:rPr>
              <a:t>　　　</a:t>
            </a:r>
            <a:r>
              <a:rPr kumimoji="0" lang="ja-JP" altLang="en-US" sz="900" dirty="0" smtClean="0">
                <a:solidFill>
                  <a:srgbClr val="000000"/>
                </a:solidFill>
                <a:latin typeface="ＭＳ Ｐゴシック" pitchFamily="50" charset="-128"/>
              </a:rPr>
              <a:t>中</a:t>
            </a:r>
            <a:r>
              <a:rPr kumimoji="0" lang="en-US" altLang="ja-JP" sz="900" dirty="0" smtClean="0">
                <a:solidFill>
                  <a:srgbClr val="000000"/>
                </a:solidFill>
                <a:latin typeface="ＭＳ Ｐゴシック" pitchFamily="50" charset="-128"/>
              </a:rPr>
              <a:t>3</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48.6%</a:t>
            </a:r>
            <a:r>
              <a:rPr kumimoji="0" lang="ja-JP" altLang="en-US" sz="1100" dirty="0" smtClean="0">
                <a:solidFill>
                  <a:srgbClr val="000000"/>
                </a:solidFill>
                <a:latin typeface="ＭＳ Ｐゴシック" pitchFamily="50" charset="-128"/>
              </a:rPr>
              <a:t>  </a:t>
            </a:r>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ja-JP" altLang="en-US" sz="900" dirty="0" smtClean="0">
                <a:solidFill>
                  <a:srgbClr val="000000"/>
                </a:solidFill>
                <a:latin typeface="ＭＳ Ｐゴシック" pitchFamily="50" charset="-128"/>
              </a:rPr>
              <a:t>中</a:t>
            </a:r>
            <a:r>
              <a:rPr kumimoji="0" lang="en-US" altLang="ja-JP" sz="900" dirty="0" smtClean="0">
                <a:solidFill>
                  <a:srgbClr val="000000"/>
                </a:solidFill>
                <a:latin typeface="ＭＳ Ｐゴシック" pitchFamily="50" charset="-128"/>
              </a:rPr>
              <a:t>3</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55%</a:t>
            </a:r>
            <a:endParaRPr kumimoji="0" lang="en-US" altLang="ja-JP" sz="1100" dirty="0">
              <a:solidFill>
                <a:srgbClr val="000000"/>
              </a:solidFill>
              <a:latin typeface="ＭＳ Ｐゴシック" pitchFamily="50" charset="-128"/>
            </a:endParaRPr>
          </a:p>
          <a:p>
            <a:pPr eaLnBrk="0" fontAlgn="base" hangingPunct="0">
              <a:lnSpc>
                <a:spcPct val="85000"/>
              </a:lnSpc>
              <a:spcBef>
                <a:spcPct val="0"/>
              </a:spcBef>
              <a:spcAft>
                <a:spcPct val="0"/>
              </a:spcAft>
            </a:pPr>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ja-JP" altLang="en-US" sz="1100" dirty="0">
                <a:solidFill>
                  <a:srgbClr val="FF0000"/>
                </a:solidFill>
                <a:latin typeface="ＭＳ Ｐゴシック" pitchFamily="50" charset="-128"/>
              </a:rPr>
              <a:t>　</a:t>
            </a:r>
            <a:r>
              <a:rPr kumimoji="0" lang="ja-JP" altLang="en-US" sz="1100" dirty="0" smtClean="0">
                <a:solidFill>
                  <a:srgbClr val="FF0000"/>
                </a:solidFill>
                <a:latin typeface="ＭＳ Ｐゴシック" pitchFamily="50" charset="-128"/>
              </a:rPr>
              <a:t>家庭での読書の推進に努める。</a:t>
            </a:r>
            <a:endParaRPr kumimoji="0" lang="en-US" altLang="ja-JP" sz="1100" dirty="0" smtClean="0">
              <a:solidFill>
                <a:srgbClr val="FF0000"/>
              </a:solidFill>
              <a:latin typeface="ＭＳ Ｐゴシック" pitchFamily="50" charset="-128"/>
            </a:endParaRPr>
          </a:p>
        </p:txBody>
      </p:sp>
      <p:sp>
        <p:nvSpPr>
          <p:cNvPr id="47" name="Rectangle 1845"/>
          <p:cNvSpPr>
            <a:spLocks noChangeArrowheads="1"/>
          </p:cNvSpPr>
          <p:nvPr/>
        </p:nvSpPr>
        <p:spPr bwMode="auto">
          <a:xfrm>
            <a:off x="314648" y="3240558"/>
            <a:ext cx="4581144" cy="600934"/>
          </a:xfrm>
          <a:prstGeom prst="rect">
            <a:avLst/>
          </a:prstGeom>
          <a:noFill/>
          <a:ln w="9525">
            <a:noFill/>
            <a:prstDash val="sysDash"/>
            <a:miter lim="800000"/>
            <a:headEnd/>
            <a:tailEnd/>
          </a:ln>
        </p:spPr>
        <p:txBody>
          <a:bodyPr wrap="square" lIns="0" tIns="0" rIns="0" bIns="0">
            <a:spAutoFit/>
          </a:bodyPr>
          <a:lstStyle/>
          <a:p>
            <a:pPr eaLnBrk="0" fontAlgn="base" hangingPunct="0">
              <a:lnSpc>
                <a:spcPct val="85000"/>
              </a:lnSpc>
              <a:spcBef>
                <a:spcPct val="0"/>
              </a:spcBef>
              <a:spcAft>
                <a:spcPct val="0"/>
              </a:spcAft>
            </a:pPr>
            <a:r>
              <a:rPr kumimoji="0" lang="ja-JP" altLang="en-US" sz="1100" dirty="0" smtClean="0">
                <a:solidFill>
                  <a:srgbClr val="000000"/>
                </a:solidFill>
                <a:latin typeface="ＭＳ Ｐゴシック" pitchFamily="50" charset="-128"/>
              </a:rPr>
              <a:t>目標指標：ホームページ「子育てネッ！とやま」等へ小学生以下の子供を持つ</a:t>
            </a:r>
            <a:endParaRPr kumimoji="0" lang="en-US" altLang="ja-JP" sz="1100" dirty="0" smtClean="0">
              <a:solidFill>
                <a:srgbClr val="000000"/>
              </a:solidFill>
              <a:latin typeface="ＭＳ Ｐゴシック" pitchFamily="50" charset="-128"/>
            </a:endParaRPr>
          </a:p>
          <a:p>
            <a:pPr eaLnBrk="0" fontAlgn="base" hangingPunct="0">
              <a:lnSpc>
                <a:spcPct val="85000"/>
              </a:lnSpc>
              <a:spcBef>
                <a:spcPct val="0"/>
              </a:spcBef>
              <a:spcAft>
                <a:spcPct val="0"/>
              </a:spcAft>
            </a:pPr>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家庭</a:t>
            </a:r>
            <a:r>
              <a:rPr kumimoji="0" lang="ja-JP" altLang="en-US" sz="1100" dirty="0">
                <a:solidFill>
                  <a:srgbClr val="000000"/>
                </a:solidFill>
                <a:latin typeface="ＭＳ Ｐゴシック" pitchFamily="50" charset="-128"/>
              </a:rPr>
              <a:t>の</a:t>
            </a:r>
            <a:r>
              <a:rPr kumimoji="0" lang="ja-JP" altLang="en-US" sz="1100" dirty="0" smtClean="0">
                <a:solidFill>
                  <a:srgbClr val="000000"/>
                </a:solidFill>
                <a:latin typeface="ＭＳ Ｐゴシック" pitchFamily="50" charset="-128"/>
              </a:rPr>
              <a:t>アクセス割合</a:t>
            </a:r>
            <a:endParaRPr kumimoji="0" lang="en-US" altLang="ja-JP" sz="1100" dirty="0" smtClean="0">
              <a:solidFill>
                <a:srgbClr val="000000"/>
              </a:solidFill>
              <a:latin typeface="ＭＳ Ｐゴシック" pitchFamily="50" charset="-128"/>
            </a:endParaRPr>
          </a:p>
          <a:p>
            <a:pPr eaLnBrk="0" hangingPunct="0"/>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H25</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38.2%</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H27</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41.2%</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H28</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54.2% </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H31</a:t>
            </a:r>
            <a:r>
              <a:rPr kumimoji="0" lang="ja-JP" altLang="en-US" sz="1100" dirty="0">
                <a:solidFill>
                  <a:srgbClr val="000000"/>
                </a:solidFill>
                <a:latin typeface="ＭＳ Ｐゴシック" pitchFamily="50" charset="-128"/>
              </a:rPr>
              <a:t>目標：上昇を目指す</a:t>
            </a:r>
            <a:endParaRPr kumimoji="0" lang="en-US" altLang="ja-JP" sz="1100" dirty="0">
              <a:solidFill>
                <a:srgbClr val="000000"/>
              </a:solidFill>
              <a:latin typeface="ＭＳ Ｐゴシック" pitchFamily="50" charset="-128"/>
            </a:endParaRPr>
          </a:p>
          <a:p>
            <a:pPr eaLnBrk="0" fontAlgn="base" hangingPunct="0">
              <a:lnSpc>
                <a:spcPct val="85000"/>
              </a:lnSpc>
              <a:spcBef>
                <a:spcPct val="0"/>
              </a:spcBef>
              <a:spcAft>
                <a:spcPct val="0"/>
              </a:spcAft>
            </a:pPr>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ja-JP" altLang="en-US" sz="1100" dirty="0" smtClean="0">
                <a:solidFill>
                  <a:srgbClr val="FF0000"/>
                </a:solidFill>
                <a:latin typeface="ＭＳ Ｐゴシック" pitchFamily="50" charset="-128"/>
              </a:rPr>
              <a:t>引き続き見やすく</a:t>
            </a:r>
            <a:r>
              <a:rPr kumimoji="0" lang="ja-JP" altLang="en-US" sz="1100" dirty="0">
                <a:solidFill>
                  <a:srgbClr val="FF0000"/>
                </a:solidFill>
                <a:latin typeface="ＭＳ Ｐゴシック" pitchFamily="50" charset="-128"/>
              </a:rPr>
              <a:t>魅力的なページ作りに</a:t>
            </a:r>
            <a:r>
              <a:rPr kumimoji="0" lang="ja-JP" altLang="en-US" sz="1100" dirty="0" smtClean="0">
                <a:solidFill>
                  <a:srgbClr val="FF0000"/>
                </a:solidFill>
                <a:latin typeface="ＭＳ Ｐゴシック" pitchFamily="50" charset="-128"/>
              </a:rPr>
              <a:t>努める。</a:t>
            </a:r>
            <a:endParaRPr kumimoji="0" lang="en-US" altLang="ja-JP" sz="1100" dirty="0" smtClean="0">
              <a:solidFill>
                <a:srgbClr val="FF0000"/>
              </a:solidFill>
              <a:latin typeface="ＭＳ Ｐゴシック" pitchFamily="50" charset="-128"/>
            </a:endParaRPr>
          </a:p>
        </p:txBody>
      </p:sp>
      <p:sp>
        <p:nvSpPr>
          <p:cNvPr id="48" name="Rectangle 1845"/>
          <p:cNvSpPr>
            <a:spLocks noChangeArrowheads="1"/>
          </p:cNvSpPr>
          <p:nvPr/>
        </p:nvSpPr>
        <p:spPr bwMode="auto">
          <a:xfrm>
            <a:off x="318791" y="3904283"/>
            <a:ext cx="4625750" cy="313163"/>
          </a:xfrm>
          <a:prstGeom prst="rect">
            <a:avLst/>
          </a:prstGeom>
          <a:noFill/>
          <a:ln w="9525">
            <a:noFill/>
            <a:prstDash val="sysDash"/>
            <a:miter lim="800000"/>
            <a:headEnd/>
            <a:tailEnd/>
          </a:ln>
        </p:spPr>
        <p:txBody>
          <a:bodyPr wrap="square" lIns="0" tIns="0" rIns="0" bIns="0">
            <a:spAutoFit/>
          </a:bodyPr>
          <a:lstStyle/>
          <a:p>
            <a:pPr eaLnBrk="0" fontAlgn="base" hangingPunct="0">
              <a:lnSpc>
                <a:spcPct val="85000"/>
              </a:lnSpc>
              <a:spcBef>
                <a:spcPct val="0"/>
              </a:spcBef>
              <a:spcAft>
                <a:spcPct val="0"/>
              </a:spcAft>
            </a:pPr>
            <a:r>
              <a:rPr kumimoji="0" lang="ja-JP" altLang="en-US" sz="1100" dirty="0" smtClean="0">
                <a:solidFill>
                  <a:srgbClr val="000000"/>
                </a:solidFill>
                <a:latin typeface="ＭＳ Ｐゴシック" pitchFamily="50" charset="-128"/>
              </a:rPr>
              <a:t>目標指標：子育てサークル活動組織数</a:t>
            </a:r>
            <a:endParaRPr kumimoji="0" lang="en-US" altLang="ja-JP" sz="1100" dirty="0" smtClean="0">
              <a:solidFill>
                <a:srgbClr val="000000"/>
              </a:solidFill>
              <a:latin typeface="ＭＳ Ｐゴシック" pitchFamily="50" charset="-128"/>
            </a:endParaRPr>
          </a:p>
          <a:p>
            <a:pPr eaLnBrk="0" hangingPunct="0"/>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H25</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185</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H27</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198</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H28</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203</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H31</a:t>
            </a:r>
            <a:r>
              <a:rPr kumimoji="0" lang="ja-JP" altLang="en-US" sz="1100" dirty="0">
                <a:solidFill>
                  <a:srgbClr val="000000"/>
                </a:solidFill>
                <a:latin typeface="ＭＳ Ｐゴシック" pitchFamily="50" charset="-128"/>
              </a:rPr>
              <a:t>目標：増加を目指す</a:t>
            </a:r>
            <a:endParaRPr kumimoji="0" lang="en-US" altLang="ja-JP" sz="1100" dirty="0">
              <a:solidFill>
                <a:srgbClr val="000000"/>
              </a:solidFill>
              <a:latin typeface="ＭＳ Ｐゴシック" pitchFamily="50" charset="-128"/>
            </a:endParaRPr>
          </a:p>
        </p:txBody>
      </p:sp>
      <p:sp>
        <p:nvSpPr>
          <p:cNvPr id="49" name="Rectangle 1845"/>
          <p:cNvSpPr>
            <a:spLocks noChangeArrowheads="1"/>
          </p:cNvSpPr>
          <p:nvPr/>
        </p:nvSpPr>
        <p:spPr bwMode="auto">
          <a:xfrm>
            <a:off x="318791" y="4249624"/>
            <a:ext cx="4581144" cy="677108"/>
          </a:xfrm>
          <a:prstGeom prst="rect">
            <a:avLst/>
          </a:prstGeom>
          <a:noFill/>
          <a:ln w="9525">
            <a:noFill/>
            <a:prstDash val="sysDash"/>
            <a:miter lim="800000"/>
            <a:headEnd/>
            <a:tailEnd/>
          </a:ln>
        </p:spPr>
        <p:txBody>
          <a:bodyPr wrap="square" lIns="0" tIns="0" rIns="0" bIns="0">
            <a:spAutoFit/>
          </a:bodyPr>
          <a:lstStyle/>
          <a:p>
            <a:pPr eaLnBrk="0" fontAlgn="base" hangingPunct="0">
              <a:spcBef>
                <a:spcPct val="0"/>
              </a:spcBef>
              <a:spcAft>
                <a:spcPct val="0"/>
              </a:spcAft>
            </a:pPr>
            <a:r>
              <a:rPr kumimoji="0" lang="ja-JP" altLang="en-US" sz="1100" dirty="0" smtClean="0">
                <a:solidFill>
                  <a:srgbClr val="000000"/>
                </a:solidFill>
                <a:latin typeface="ＭＳ Ｐゴシック" pitchFamily="50" charset="-128"/>
              </a:rPr>
              <a:t>目標指標：子供の朝食欠食率</a:t>
            </a:r>
            <a:endParaRPr kumimoji="0" lang="en-US" altLang="ja-JP" sz="1100" dirty="0" smtClean="0">
              <a:solidFill>
                <a:srgbClr val="000000"/>
              </a:solidFill>
              <a:latin typeface="ＭＳ Ｐゴシック" pitchFamily="50" charset="-128"/>
            </a:endParaRPr>
          </a:p>
          <a:p>
            <a:pPr eaLnBrk="0" fontAlgn="base" hangingPunct="0">
              <a:spcBef>
                <a:spcPct val="0"/>
              </a:spcBef>
              <a:spcAft>
                <a:spcPct val="0"/>
              </a:spcAft>
            </a:pPr>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H25</a:t>
            </a:r>
            <a:r>
              <a:rPr kumimoji="0" lang="ja-JP" altLang="en-US" sz="1100" dirty="0" smtClean="0">
                <a:solidFill>
                  <a:srgbClr val="000000"/>
                </a:solidFill>
                <a:latin typeface="ＭＳ Ｐゴシック" pitchFamily="50" charset="-128"/>
              </a:rPr>
              <a:t>：</a:t>
            </a:r>
            <a:r>
              <a:rPr kumimoji="0" lang="ja-JP" altLang="en-US" sz="900" dirty="0" smtClean="0">
                <a:solidFill>
                  <a:srgbClr val="000000"/>
                </a:solidFill>
                <a:latin typeface="ＭＳ Ｐゴシック" pitchFamily="50" charset="-128"/>
              </a:rPr>
              <a:t>小</a:t>
            </a:r>
            <a:r>
              <a:rPr kumimoji="0" lang="en-US" altLang="ja-JP" sz="900" dirty="0" smtClean="0">
                <a:solidFill>
                  <a:srgbClr val="000000"/>
                </a:solidFill>
                <a:latin typeface="ＭＳ Ｐゴシック" pitchFamily="50" charset="-128"/>
              </a:rPr>
              <a:t>5</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0.7%</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H27</a:t>
            </a:r>
            <a:r>
              <a:rPr kumimoji="0" lang="ja-JP" altLang="en-US" sz="1100" dirty="0" smtClean="0">
                <a:solidFill>
                  <a:srgbClr val="000000"/>
                </a:solidFill>
                <a:latin typeface="ＭＳ Ｐゴシック" pitchFamily="50" charset="-128"/>
              </a:rPr>
              <a:t>：</a:t>
            </a:r>
            <a:r>
              <a:rPr kumimoji="0" lang="ja-JP" altLang="en-US" sz="900" dirty="0" smtClean="0">
                <a:solidFill>
                  <a:srgbClr val="000000"/>
                </a:solidFill>
                <a:latin typeface="ＭＳ Ｐゴシック" pitchFamily="50" charset="-128"/>
              </a:rPr>
              <a:t>小</a:t>
            </a:r>
            <a:r>
              <a:rPr kumimoji="0" lang="en-US" altLang="ja-JP" sz="900" dirty="0" smtClean="0">
                <a:solidFill>
                  <a:srgbClr val="000000"/>
                </a:solidFill>
                <a:latin typeface="ＭＳ Ｐゴシック" pitchFamily="50" charset="-128"/>
              </a:rPr>
              <a:t>5</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0.8%</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H28</a:t>
            </a:r>
            <a:r>
              <a:rPr kumimoji="0" lang="ja-JP" altLang="en-US" sz="1100" dirty="0" smtClean="0">
                <a:solidFill>
                  <a:srgbClr val="000000"/>
                </a:solidFill>
                <a:latin typeface="ＭＳ Ｐゴシック" pitchFamily="50" charset="-128"/>
              </a:rPr>
              <a:t>：</a:t>
            </a:r>
            <a:r>
              <a:rPr kumimoji="0" lang="ja-JP" altLang="en-US" sz="900" dirty="0" smtClean="0">
                <a:solidFill>
                  <a:srgbClr val="000000"/>
                </a:solidFill>
                <a:latin typeface="ＭＳ Ｐゴシック" pitchFamily="50" charset="-128"/>
              </a:rPr>
              <a:t>小</a:t>
            </a:r>
            <a:r>
              <a:rPr kumimoji="0" lang="en-US" altLang="ja-JP" sz="900" dirty="0" smtClean="0">
                <a:solidFill>
                  <a:srgbClr val="000000"/>
                </a:solidFill>
                <a:latin typeface="ＭＳ Ｐゴシック" pitchFamily="50" charset="-128"/>
              </a:rPr>
              <a:t>5</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0.8%</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H31</a:t>
            </a:r>
            <a:r>
              <a:rPr kumimoji="0" lang="ja-JP" altLang="en-US" sz="1100" dirty="0" smtClean="0">
                <a:solidFill>
                  <a:srgbClr val="000000"/>
                </a:solidFill>
                <a:latin typeface="ＭＳ Ｐゴシック" pitchFamily="50" charset="-128"/>
              </a:rPr>
              <a:t>目標：極力</a:t>
            </a:r>
            <a:r>
              <a:rPr kumimoji="0" lang="en-US" altLang="ja-JP" sz="1100" dirty="0" smtClean="0">
                <a:solidFill>
                  <a:srgbClr val="000000"/>
                </a:solidFill>
                <a:latin typeface="ＭＳ Ｐゴシック" pitchFamily="50" charset="-128"/>
              </a:rPr>
              <a:t>0%</a:t>
            </a:r>
          </a:p>
          <a:p>
            <a:pPr eaLnBrk="0" fontAlgn="base" hangingPunct="0">
              <a:spcBef>
                <a:spcPct val="0"/>
              </a:spcBef>
              <a:spcAft>
                <a:spcPct val="0"/>
              </a:spcAft>
            </a:pPr>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ja-JP" altLang="en-US" sz="900" dirty="0" smtClean="0">
                <a:solidFill>
                  <a:srgbClr val="000000"/>
                </a:solidFill>
                <a:latin typeface="ＭＳ Ｐゴシック" pitchFamily="50" charset="-128"/>
              </a:rPr>
              <a:t>中</a:t>
            </a:r>
            <a:r>
              <a:rPr kumimoji="0" lang="en-US" altLang="ja-JP" sz="900" dirty="0">
                <a:solidFill>
                  <a:srgbClr val="000000"/>
                </a:solidFill>
                <a:latin typeface="ＭＳ Ｐゴシック" pitchFamily="50" charset="-128"/>
              </a:rPr>
              <a:t>2</a:t>
            </a:r>
            <a:r>
              <a:rPr kumimoji="0" lang="ja-JP" altLang="en-US" sz="1100" dirty="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1.5%            </a:t>
            </a:r>
            <a:r>
              <a:rPr kumimoji="0" lang="ja-JP" altLang="en-US" sz="900" dirty="0" smtClean="0">
                <a:solidFill>
                  <a:srgbClr val="000000"/>
                </a:solidFill>
                <a:latin typeface="ＭＳ Ｐゴシック" pitchFamily="50" charset="-128"/>
              </a:rPr>
              <a:t>中</a:t>
            </a:r>
            <a:r>
              <a:rPr kumimoji="0" lang="en-US" altLang="ja-JP" sz="900" dirty="0" smtClean="0">
                <a:solidFill>
                  <a:srgbClr val="000000"/>
                </a:solidFill>
                <a:latin typeface="ＭＳ Ｐゴシック" pitchFamily="50" charset="-128"/>
              </a:rPr>
              <a:t>2</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1.7%</a:t>
            </a:r>
            <a:r>
              <a:rPr kumimoji="0" lang="ja-JP" altLang="en-US" sz="1100" dirty="0" smtClean="0">
                <a:solidFill>
                  <a:srgbClr val="000000"/>
                </a:solidFill>
                <a:latin typeface="ＭＳ Ｐゴシック" pitchFamily="50" charset="-128"/>
              </a:rPr>
              <a:t>　　　　  </a:t>
            </a:r>
            <a:r>
              <a:rPr kumimoji="0" lang="ja-JP" altLang="en-US" sz="900" dirty="0" smtClean="0">
                <a:solidFill>
                  <a:srgbClr val="000000"/>
                </a:solidFill>
                <a:latin typeface="ＭＳ Ｐゴシック" pitchFamily="50" charset="-128"/>
              </a:rPr>
              <a:t>中</a:t>
            </a:r>
            <a:r>
              <a:rPr kumimoji="0" lang="en-US" altLang="ja-JP" sz="900" dirty="0" smtClean="0">
                <a:solidFill>
                  <a:srgbClr val="000000"/>
                </a:solidFill>
                <a:latin typeface="ＭＳ Ｐゴシック" pitchFamily="50" charset="-128"/>
              </a:rPr>
              <a:t>2</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2.0%</a:t>
            </a:r>
          </a:p>
          <a:p>
            <a:pPr eaLnBrk="0" fontAlgn="base" hangingPunct="0">
              <a:spcBef>
                <a:spcPct val="0"/>
              </a:spcBef>
              <a:spcAft>
                <a:spcPct val="0"/>
              </a:spcAft>
            </a:pPr>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ja-JP" altLang="en-US" sz="1100" dirty="0" smtClean="0">
                <a:solidFill>
                  <a:srgbClr val="FF0000"/>
                </a:solidFill>
                <a:latin typeface="ＭＳ Ｐゴシック" pitchFamily="50" charset="-128"/>
              </a:rPr>
              <a:t>食</a:t>
            </a:r>
            <a:r>
              <a:rPr kumimoji="0" lang="ja-JP" altLang="en-US" sz="1100" dirty="0">
                <a:solidFill>
                  <a:srgbClr val="FF0000"/>
                </a:solidFill>
                <a:latin typeface="ＭＳ Ｐゴシック" pitchFamily="50" charset="-128"/>
              </a:rPr>
              <a:t>習慣は個々の家庭に</a:t>
            </a:r>
            <a:r>
              <a:rPr kumimoji="0" lang="ja-JP" altLang="en-US" sz="1100" dirty="0" smtClean="0">
                <a:solidFill>
                  <a:srgbClr val="FF0000"/>
                </a:solidFill>
                <a:latin typeface="ＭＳ Ｐゴシック" pitchFamily="50" charset="-128"/>
              </a:rPr>
              <a:t>よるため、一層</a:t>
            </a:r>
            <a:r>
              <a:rPr kumimoji="0" lang="ja-JP" altLang="en-US" sz="1100" dirty="0">
                <a:solidFill>
                  <a:srgbClr val="FF0000"/>
                </a:solidFill>
                <a:latin typeface="ＭＳ Ｐゴシック" pitchFamily="50" charset="-128"/>
              </a:rPr>
              <a:t>の啓発及び</a:t>
            </a:r>
            <a:r>
              <a:rPr kumimoji="0" lang="ja-JP" altLang="en-US" sz="1100" dirty="0" smtClean="0">
                <a:solidFill>
                  <a:srgbClr val="FF0000"/>
                </a:solidFill>
                <a:latin typeface="ＭＳ Ｐゴシック" pitchFamily="50" charset="-128"/>
              </a:rPr>
              <a:t>指導に努める。</a:t>
            </a:r>
            <a:r>
              <a:rPr kumimoji="0" lang="ja-JP" altLang="en-US" sz="1100" dirty="0" smtClean="0">
                <a:solidFill>
                  <a:srgbClr val="000000"/>
                </a:solidFill>
                <a:latin typeface="ＭＳ Ｐゴシック" pitchFamily="50" charset="-128"/>
              </a:rPr>
              <a:t>　　　</a:t>
            </a:r>
            <a:endParaRPr kumimoji="0" lang="en-US" altLang="ja-JP" sz="1100" dirty="0" smtClean="0">
              <a:solidFill>
                <a:srgbClr val="000000"/>
              </a:solidFill>
              <a:latin typeface="ＭＳ Ｐゴシック" pitchFamily="50" charset="-128"/>
            </a:endParaRPr>
          </a:p>
        </p:txBody>
      </p:sp>
      <p:sp>
        <p:nvSpPr>
          <p:cNvPr id="50" name="Rectangle 1845"/>
          <p:cNvSpPr>
            <a:spLocks noChangeArrowheads="1"/>
          </p:cNvSpPr>
          <p:nvPr/>
        </p:nvSpPr>
        <p:spPr bwMode="auto">
          <a:xfrm>
            <a:off x="303131" y="5662695"/>
            <a:ext cx="4581144" cy="507831"/>
          </a:xfrm>
          <a:prstGeom prst="rect">
            <a:avLst/>
          </a:prstGeom>
          <a:noFill/>
          <a:ln w="9525">
            <a:noFill/>
            <a:prstDash val="sysDash"/>
            <a:miter lim="800000"/>
            <a:headEnd/>
            <a:tailEnd/>
          </a:ln>
        </p:spPr>
        <p:txBody>
          <a:bodyPr wrap="square" lIns="0" tIns="0" rIns="0" bIns="0">
            <a:spAutoFit/>
          </a:bodyPr>
          <a:lstStyle/>
          <a:p>
            <a:pPr eaLnBrk="0" fontAlgn="base" hangingPunct="0">
              <a:spcBef>
                <a:spcPct val="0"/>
              </a:spcBef>
              <a:spcAft>
                <a:spcPct val="0"/>
              </a:spcAft>
            </a:pPr>
            <a:r>
              <a:rPr kumimoji="0" lang="ja-JP" altLang="en-US" sz="1100" dirty="0" smtClean="0">
                <a:solidFill>
                  <a:srgbClr val="000000"/>
                </a:solidFill>
                <a:latin typeface="ＭＳ Ｐゴシック" pitchFamily="50" charset="-128"/>
              </a:rPr>
              <a:t>目標指標：公民館における子供の自然体験活動、</a:t>
            </a:r>
            <a:r>
              <a:rPr kumimoji="0" lang="ja-JP" altLang="en-US" sz="1100" dirty="0">
                <a:solidFill>
                  <a:srgbClr val="000000"/>
                </a:solidFill>
                <a:latin typeface="ＭＳ Ｐゴシック" pitchFamily="50" charset="-128"/>
              </a:rPr>
              <a:t>ふるさと</a:t>
            </a:r>
            <a:r>
              <a:rPr kumimoji="0" lang="ja-JP" altLang="en-US" sz="1100" dirty="0" smtClean="0">
                <a:solidFill>
                  <a:srgbClr val="000000"/>
                </a:solidFill>
                <a:latin typeface="ＭＳ Ｐゴシック" pitchFamily="50" charset="-128"/>
              </a:rPr>
              <a:t>学習への参加数</a:t>
            </a:r>
            <a:endParaRPr kumimoji="0" lang="en-US" altLang="ja-JP" sz="1100" dirty="0" smtClean="0">
              <a:solidFill>
                <a:srgbClr val="000000"/>
              </a:solidFill>
              <a:latin typeface="ＭＳ Ｐゴシック" pitchFamily="50" charset="-128"/>
            </a:endParaRPr>
          </a:p>
          <a:p>
            <a:pPr eaLnBrk="0" fontAlgn="base" hangingPunct="0">
              <a:spcBef>
                <a:spcPct val="0"/>
              </a:spcBef>
              <a:spcAft>
                <a:spcPct val="0"/>
              </a:spcAft>
            </a:pPr>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H25</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12,771</a:t>
            </a:r>
            <a:r>
              <a:rPr kumimoji="0" lang="ja-JP" altLang="en-US" sz="1100" dirty="0" smtClean="0">
                <a:solidFill>
                  <a:srgbClr val="000000"/>
                </a:solidFill>
                <a:latin typeface="ＭＳ Ｐゴシック" pitchFamily="50" charset="-128"/>
              </a:rPr>
              <a:t>人→ </a:t>
            </a:r>
            <a:r>
              <a:rPr kumimoji="0" lang="en-US" altLang="ja-JP" sz="1100" dirty="0" smtClean="0">
                <a:solidFill>
                  <a:srgbClr val="000000"/>
                </a:solidFill>
                <a:latin typeface="ＭＳ Ｐゴシック" pitchFamily="50" charset="-128"/>
              </a:rPr>
              <a:t>H27</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11,652</a:t>
            </a:r>
            <a:r>
              <a:rPr kumimoji="0" lang="ja-JP" altLang="en-US" sz="1100" dirty="0" smtClean="0">
                <a:solidFill>
                  <a:srgbClr val="000000"/>
                </a:solidFill>
                <a:latin typeface="ＭＳ Ｐゴシック" pitchFamily="50" charset="-128"/>
              </a:rPr>
              <a:t>人→</a:t>
            </a:r>
            <a:r>
              <a:rPr kumimoji="0" lang="ja-JP" altLang="en-US" sz="1100" dirty="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H28</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12,198</a:t>
            </a:r>
            <a:r>
              <a:rPr kumimoji="0" lang="ja-JP" altLang="en-US" sz="1100" dirty="0" smtClean="0">
                <a:solidFill>
                  <a:srgbClr val="000000"/>
                </a:solidFill>
                <a:latin typeface="ＭＳ Ｐゴシック" pitchFamily="50" charset="-128"/>
              </a:rPr>
              <a:t>人→</a:t>
            </a:r>
            <a:r>
              <a:rPr kumimoji="0" lang="ja-JP" altLang="en-US" sz="1100" dirty="0">
                <a:solidFill>
                  <a:srgbClr val="000000"/>
                </a:solidFill>
                <a:latin typeface="ＭＳ Ｐゴシック" pitchFamily="50" charset="-128"/>
              </a:rPr>
              <a:t>　</a:t>
            </a:r>
            <a:r>
              <a:rPr kumimoji="0" lang="en-US" altLang="ja-JP" sz="1100" dirty="0">
                <a:solidFill>
                  <a:srgbClr val="000000"/>
                </a:solidFill>
                <a:latin typeface="ＭＳ Ｐゴシック" pitchFamily="50" charset="-128"/>
              </a:rPr>
              <a:t>H31</a:t>
            </a:r>
            <a:r>
              <a:rPr kumimoji="0" lang="ja-JP" altLang="en-US" sz="1100" dirty="0">
                <a:solidFill>
                  <a:srgbClr val="000000"/>
                </a:solidFill>
                <a:latin typeface="ＭＳ Ｐゴシック" pitchFamily="50" charset="-128"/>
              </a:rPr>
              <a:t>目標：</a:t>
            </a:r>
            <a:r>
              <a:rPr kumimoji="0" lang="en-US" altLang="ja-JP" sz="1100" dirty="0">
                <a:solidFill>
                  <a:srgbClr val="000000"/>
                </a:solidFill>
                <a:latin typeface="ＭＳ Ｐゴシック" pitchFamily="50" charset="-128"/>
              </a:rPr>
              <a:t>16,000</a:t>
            </a:r>
            <a:r>
              <a:rPr kumimoji="0" lang="ja-JP" altLang="en-US" sz="1100" dirty="0">
                <a:solidFill>
                  <a:srgbClr val="000000"/>
                </a:solidFill>
                <a:latin typeface="ＭＳ Ｐゴシック" pitchFamily="50" charset="-128"/>
              </a:rPr>
              <a:t>人</a:t>
            </a:r>
            <a:endParaRPr kumimoji="0" lang="en-US" altLang="ja-JP" sz="1100" dirty="0" smtClean="0">
              <a:solidFill>
                <a:srgbClr val="000000"/>
              </a:solidFill>
              <a:latin typeface="ＭＳ Ｐゴシック" pitchFamily="50" charset="-128"/>
            </a:endParaRPr>
          </a:p>
          <a:p>
            <a:pPr eaLnBrk="0" fontAlgn="base" hangingPunct="0">
              <a:spcBef>
                <a:spcPct val="0"/>
              </a:spcBef>
              <a:spcAft>
                <a:spcPct val="0"/>
              </a:spcAft>
            </a:pPr>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ja-JP" altLang="en-US" sz="1100" dirty="0" smtClean="0">
                <a:solidFill>
                  <a:srgbClr val="FF0000"/>
                </a:solidFill>
                <a:latin typeface="ＭＳ Ｐゴシック" pitchFamily="50" charset="-128"/>
              </a:rPr>
              <a:t>公民館</a:t>
            </a:r>
            <a:r>
              <a:rPr kumimoji="0" lang="ja-JP" altLang="en-US" sz="1100" dirty="0">
                <a:solidFill>
                  <a:srgbClr val="FF0000"/>
                </a:solidFill>
                <a:latin typeface="ＭＳ Ｐゴシック" pitchFamily="50" charset="-128"/>
              </a:rPr>
              <a:t>が連携</a:t>
            </a:r>
            <a:r>
              <a:rPr kumimoji="0" lang="ja-JP" altLang="en-US" sz="1100" dirty="0" smtClean="0">
                <a:solidFill>
                  <a:srgbClr val="FF0000"/>
                </a:solidFill>
                <a:latin typeface="ＭＳ Ｐゴシック" pitchFamily="50" charset="-128"/>
              </a:rPr>
              <a:t>して自然</a:t>
            </a:r>
            <a:r>
              <a:rPr kumimoji="0" lang="ja-JP" altLang="en-US" sz="1100" dirty="0">
                <a:solidFill>
                  <a:srgbClr val="FF0000"/>
                </a:solidFill>
                <a:latin typeface="ＭＳ Ｐゴシック" pitchFamily="50" charset="-128"/>
              </a:rPr>
              <a:t>体験やふるさとの魅力</a:t>
            </a:r>
            <a:r>
              <a:rPr kumimoji="0" lang="ja-JP" altLang="en-US" sz="1100" dirty="0" smtClean="0">
                <a:solidFill>
                  <a:srgbClr val="FF0000"/>
                </a:solidFill>
                <a:latin typeface="ＭＳ Ｐゴシック" pitchFamily="50" charset="-128"/>
              </a:rPr>
              <a:t>を発信する。</a:t>
            </a:r>
            <a:endParaRPr kumimoji="0" lang="en-US" altLang="ja-JP" sz="1100" dirty="0" smtClean="0">
              <a:solidFill>
                <a:srgbClr val="FF0000"/>
              </a:solidFill>
              <a:latin typeface="ＭＳ Ｐゴシック" pitchFamily="50" charset="-128"/>
            </a:endParaRPr>
          </a:p>
        </p:txBody>
      </p:sp>
      <p:sp>
        <p:nvSpPr>
          <p:cNvPr id="51" name="Rectangle 1845"/>
          <p:cNvSpPr>
            <a:spLocks noChangeArrowheads="1"/>
          </p:cNvSpPr>
          <p:nvPr/>
        </p:nvSpPr>
        <p:spPr bwMode="auto">
          <a:xfrm>
            <a:off x="314649" y="6231505"/>
            <a:ext cx="4569626" cy="507831"/>
          </a:xfrm>
          <a:prstGeom prst="rect">
            <a:avLst/>
          </a:prstGeom>
          <a:noFill/>
          <a:ln w="9525">
            <a:noFill/>
            <a:prstDash val="sysDash"/>
            <a:miter lim="800000"/>
            <a:headEnd/>
            <a:tailEnd/>
          </a:ln>
        </p:spPr>
        <p:txBody>
          <a:bodyPr wrap="square" lIns="0" tIns="0" rIns="0" bIns="0">
            <a:spAutoFit/>
          </a:bodyPr>
          <a:lstStyle/>
          <a:p>
            <a:pPr eaLnBrk="0" fontAlgn="base" hangingPunct="0">
              <a:spcBef>
                <a:spcPct val="0"/>
              </a:spcBef>
              <a:spcAft>
                <a:spcPct val="0"/>
              </a:spcAft>
            </a:pPr>
            <a:r>
              <a:rPr kumimoji="0" lang="ja-JP" altLang="en-US" sz="1100" dirty="0" smtClean="0">
                <a:solidFill>
                  <a:srgbClr val="000000"/>
                </a:solidFill>
                <a:latin typeface="ＭＳ Ｐゴシック" pitchFamily="50" charset="-128"/>
              </a:rPr>
              <a:t>目標指標：県立高校生のインターンシップ等体験率</a:t>
            </a:r>
            <a:endParaRPr kumimoji="0" lang="en-US" altLang="ja-JP" sz="1100" dirty="0" smtClean="0">
              <a:solidFill>
                <a:srgbClr val="000000"/>
              </a:solidFill>
              <a:latin typeface="ＭＳ Ｐゴシック" pitchFamily="50" charset="-128"/>
            </a:endParaRPr>
          </a:p>
          <a:p>
            <a:pPr eaLnBrk="0" fontAlgn="base" hangingPunct="0">
              <a:spcBef>
                <a:spcPct val="0"/>
              </a:spcBef>
              <a:spcAft>
                <a:spcPct val="0"/>
              </a:spcAft>
            </a:pPr>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H25</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71.8%</a:t>
            </a:r>
            <a:r>
              <a:rPr kumimoji="0" lang="ja-JP" altLang="en-US" sz="1100" dirty="0" smtClean="0">
                <a:solidFill>
                  <a:srgbClr val="000000"/>
                </a:solidFill>
                <a:latin typeface="ＭＳ Ｐゴシック" pitchFamily="50" charset="-128"/>
              </a:rPr>
              <a:t>→ Ｈ</a:t>
            </a:r>
            <a:r>
              <a:rPr kumimoji="0" lang="en-US" altLang="ja-JP" sz="1100" dirty="0" smtClean="0">
                <a:solidFill>
                  <a:srgbClr val="000000"/>
                </a:solidFill>
                <a:latin typeface="ＭＳ Ｐゴシック" pitchFamily="50" charset="-128"/>
              </a:rPr>
              <a:t>27</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73.9</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H28</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72.9</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H31</a:t>
            </a:r>
            <a:r>
              <a:rPr kumimoji="0" lang="ja-JP" altLang="en-US" sz="1100" dirty="0">
                <a:solidFill>
                  <a:srgbClr val="000000"/>
                </a:solidFill>
                <a:latin typeface="ＭＳ Ｐゴシック" pitchFamily="50" charset="-128"/>
              </a:rPr>
              <a:t>目標：</a:t>
            </a:r>
            <a:r>
              <a:rPr kumimoji="0" lang="en-US" altLang="ja-JP" sz="1100" dirty="0">
                <a:solidFill>
                  <a:srgbClr val="000000"/>
                </a:solidFill>
                <a:latin typeface="ＭＳ Ｐゴシック" pitchFamily="50" charset="-128"/>
              </a:rPr>
              <a:t>74.0%</a:t>
            </a:r>
            <a:endParaRPr kumimoji="0" lang="en-US" altLang="ja-JP" sz="1100" dirty="0" smtClean="0">
              <a:solidFill>
                <a:srgbClr val="000000"/>
              </a:solidFill>
              <a:latin typeface="ＭＳ Ｐゴシック" pitchFamily="50" charset="-128"/>
            </a:endParaRPr>
          </a:p>
          <a:p>
            <a:pPr eaLnBrk="0" fontAlgn="base" hangingPunct="0">
              <a:spcBef>
                <a:spcPct val="0"/>
              </a:spcBef>
              <a:spcAft>
                <a:spcPct val="0"/>
              </a:spcAft>
            </a:pPr>
            <a:r>
              <a:rPr kumimoji="0" lang="ja-JP" altLang="en-US" sz="1100" dirty="0">
                <a:solidFill>
                  <a:srgbClr val="000000"/>
                </a:solidFill>
                <a:latin typeface="ＭＳ Ｐゴシック" pitchFamily="50" charset="-128"/>
              </a:rPr>
              <a:t>　</a:t>
            </a:r>
            <a:r>
              <a:rPr kumimoji="0" lang="ja-JP" altLang="en-US" sz="1100" dirty="0" smtClean="0">
                <a:solidFill>
                  <a:srgbClr val="000000"/>
                </a:solidFill>
                <a:latin typeface="ＭＳ Ｐゴシック" pitchFamily="50" charset="-128"/>
              </a:rPr>
              <a:t>　　　　　　</a:t>
            </a:r>
            <a:r>
              <a:rPr kumimoji="0" lang="ja-JP" altLang="en-US" sz="1100" dirty="0" smtClean="0">
                <a:solidFill>
                  <a:srgbClr val="FF0000"/>
                </a:solidFill>
                <a:latin typeface="ＭＳ Ｐゴシック" pitchFamily="50" charset="-128"/>
              </a:rPr>
              <a:t>引き続き推進に努める。</a:t>
            </a:r>
            <a:endParaRPr kumimoji="0" lang="en-US" altLang="ja-JP" sz="1100" dirty="0" smtClean="0">
              <a:solidFill>
                <a:srgbClr val="FF0000"/>
              </a:solidFill>
              <a:latin typeface="ＭＳ Ｐゴシック" pitchFamily="50" charset="-128"/>
            </a:endParaRPr>
          </a:p>
        </p:txBody>
      </p:sp>
      <p:sp>
        <p:nvSpPr>
          <p:cNvPr id="52" name="Rectangle 1173"/>
          <p:cNvSpPr>
            <a:spLocks noChangeArrowheads="1"/>
          </p:cNvSpPr>
          <p:nvPr/>
        </p:nvSpPr>
        <p:spPr bwMode="auto">
          <a:xfrm>
            <a:off x="5218522" y="1003798"/>
            <a:ext cx="3775797" cy="235449"/>
          </a:xfrm>
          <a:prstGeom prst="rect">
            <a:avLst/>
          </a:prstGeom>
          <a:noFill/>
          <a:ln w="9525">
            <a:noFill/>
            <a:miter lim="800000"/>
            <a:headEnd/>
            <a:tailEnd/>
          </a:ln>
        </p:spPr>
        <p:txBody>
          <a:bodyPr wrap="square" lIns="0" tIns="0" rIns="0" bIns="0">
            <a:spAutoFit/>
          </a:bodyPr>
          <a:lstStyle/>
          <a:p>
            <a:pPr eaLnBrk="0" fontAlgn="base" hangingPunct="0">
              <a:lnSpc>
                <a:spcPct val="85000"/>
              </a:lnSpc>
              <a:spcBef>
                <a:spcPct val="0"/>
              </a:spcBef>
              <a:spcAft>
                <a:spcPct val="0"/>
              </a:spcAft>
            </a:pPr>
            <a:r>
              <a:rPr kumimoji="0" lang="ja-JP" altLang="en-US" b="1" dirty="0" smtClean="0">
                <a:solidFill>
                  <a:srgbClr val="000000"/>
                </a:solidFill>
                <a:latin typeface="ＭＳ Ｐゴシック" pitchFamily="50" charset="-128"/>
              </a:rPr>
              <a:t>拡</a:t>
            </a:r>
            <a:r>
              <a:rPr kumimoji="0" lang="ja-JP" altLang="en-US" sz="1600" b="1" dirty="0" smtClean="0">
                <a:solidFill>
                  <a:srgbClr val="000000"/>
                </a:solidFill>
                <a:latin typeface="ＭＳ Ｐゴシック" pitchFamily="50" charset="-128"/>
              </a:rPr>
              <a:t> とやま</a:t>
            </a:r>
            <a:r>
              <a:rPr kumimoji="0" lang="ja-JP" altLang="en-US" sz="1600" b="1" dirty="0">
                <a:solidFill>
                  <a:srgbClr val="000000"/>
                </a:solidFill>
                <a:latin typeface="ＭＳ Ｐゴシック" pitchFamily="50" charset="-128"/>
              </a:rPr>
              <a:t>親学び推進</a:t>
            </a:r>
            <a:r>
              <a:rPr kumimoji="0" lang="ja-JP" altLang="en-US" sz="1600" b="1" dirty="0" smtClean="0">
                <a:solidFill>
                  <a:srgbClr val="000000"/>
                </a:solidFill>
                <a:latin typeface="ＭＳ Ｐゴシック" pitchFamily="50" charset="-128"/>
              </a:rPr>
              <a:t>事業</a:t>
            </a:r>
            <a:endParaRPr kumimoji="0" lang="ja-JP" altLang="en-US" sz="1100" dirty="0">
              <a:solidFill>
                <a:srgbClr val="000000"/>
              </a:solidFill>
              <a:latin typeface="HGP創英角ｺﾞｼｯｸUB" pitchFamily="50" charset="-128"/>
            </a:endParaRPr>
          </a:p>
        </p:txBody>
      </p:sp>
      <p:sp>
        <p:nvSpPr>
          <p:cNvPr id="53" name="Rectangle 1845"/>
          <p:cNvSpPr>
            <a:spLocks noChangeArrowheads="1"/>
          </p:cNvSpPr>
          <p:nvPr/>
        </p:nvSpPr>
        <p:spPr bwMode="auto">
          <a:xfrm>
            <a:off x="5626269" y="1478101"/>
            <a:ext cx="2978944" cy="220060"/>
          </a:xfrm>
          <a:prstGeom prst="rect">
            <a:avLst/>
          </a:prstGeom>
          <a:noFill/>
          <a:ln w="9525">
            <a:noFill/>
            <a:miter lim="800000"/>
            <a:headEnd/>
            <a:tailEnd/>
          </a:ln>
        </p:spPr>
        <p:txBody>
          <a:bodyPr wrap="square" lIns="0" tIns="0" rIns="0" bIns="0">
            <a:spAutoFit/>
          </a:bodyPr>
          <a:lstStyle/>
          <a:p>
            <a:pPr eaLnBrk="0" fontAlgn="base" hangingPunct="0">
              <a:lnSpc>
                <a:spcPct val="110000"/>
              </a:lnSpc>
              <a:spcBef>
                <a:spcPct val="0"/>
              </a:spcBef>
              <a:spcAft>
                <a:spcPct val="0"/>
              </a:spcAft>
            </a:pPr>
            <a:r>
              <a:rPr kumimoji="0" lang="ja-JP" altLang="en-US" sz="1300" dirty="0">
                <a:solidFill>
                  <a:srgbClr val="000000"/>
                </a:solidFill>
                <a:latin typeface="ＭＳ ゴシック" pitchFamily="49" charset="-128"/>
                <a:ea typeface="ＭＳ ゴシック" pitchFamily="49" charset="-128"/>
              </a:rPr>
              <a:t>小中学校</a:t>
            </a:r>
            <a:r>
              <a:rPr kumimoji="0" lang="ja-JP" altLang="en-US" sz="1300" dirty="0" smtClean="0">
                <a:solidFill>
                  <a:srgbClr val="000000"/>
                </a:solidFill>
                <a:latin typeface="ＭＳ ゴシック" pitchFamily="49" charset="-128"/>
                <a:ea typeface="ＭＳ ゴシック" pitchFamily="49" charset="-128"/>
              </a:rPr>
              <a:t>での</a:t>
            </a:r>
            <a:r>
              <a:rPr kumimoji="0" lang="en-US" altLang="ja-JP" sz="1300" dirty="0" smtClean="0">
                <a:solidFill>
                  <a:srgbClr val="000000"/>
                </a:solidFill>
                <a:latin typeface="ＭＳ ゴシック" pitchFamily="49" charset="-128"/>
                <a:ea typeface="ＭＳ ゴシック" pitchFamily="49" charset="-128"/>
              </a:rPr>
              <a:t>｢</a:t>
            </a:r>
            <a:r>
              <a:rPr kumimoji="0" lang="ja-JP" altLang="en-US" sz="1300" dirty="0" smtClean="0">
                <a:solidFill>
                  <a:srgbClr val="000000"/>
                </a:solidFill>
                <a:latin typeface="ＭＳ ゴシック" pitchFamily="49" charset="-128"/>
                <a:ea typeface="ＭＳ ゴシック" pitchFamily="49" charset="-128"/>
              </a:rPr>
              <a:t>親学び講座</a:t>
            </a:r>
            <a:r>
              <a:rPr kumimoji="0" lang="en-US" altLang="ja-JP" sz="1300" dirty="0" smtClean="0">
                <a:solidFill>
                  <a:srgbClr val="000000"/>
                </a:solidFill>
                <a:latin typeface="ＭＳ ゴシック" pitchFamily="49" charset="-128"/>
                <a:ea typeface="ＭＳ ゴシック" pitchFamily="49" charset="-128"/>
              </a:rPr>
              <a:t>｣</a:t>
            </a:r>
            <a:r>
              <a:rPr kumimoji="0" lang="ja-JP" altLang="en-US" sz="1300" dirty="0" smtClean="0">
                <a:solidFill>
                  <a:srgbClr val="000000"/>
                </a:solidFill>
                <a:latin typeface="ＭＳ ゴシック" pitchFamily="49" charset="-128"/>
                <a:ea typeface="ＭＳ ゴシック" pitchFamily="49" charset="-128"/>
              </a:rPr>
              <a:t>の開催</a:t>
            </a:r>
            <a:endParaRPr kumimoji="0" lang="ja-JP" altLang="en-US" sz="1300" dirty="0">
              <a:solidFill>
                <a:srgbClr val="000000"/>
              </a:solidFill>
              <a:latin typeface="HGP創英角ｺﾞｼｯｸUB" pitchFamily="50" charset="-128"/>
            </a:endParaRPr>
          </a:p>
        </p:txBody>
      </p:sp>
      <p:sp>
        <p:nvSpPr>
          <p:cNvPr id="54" name="AutoShape 737"/>
          <p:cNvSpPr>
            <a:spLocks noChangeArrowheads="1"/>
          </p:cNvSpPr>
          <p:nvPr/>
        </p:nvSpPr>
        <p:spPr bwMode="auto">
          <a:xfrm>
            <a:off x="8273687" y="1062354"/>
            <a:ext cx="1441265" cy="635807"/>
          </a:xfrm>
          <a:prstGeom prst="wedgeRoundRectCallout">
            <a:avLst>
              <a:gd name="adj1" fmla="val -59397"/>
              <a:gd name="adj2" fmla="val 23976"/>
              <a:gd name="adj3" fmla="val 16667"/>
            </a:avLst>
          </a:prstGeom>
          <a:noFill/>
          <a:ln w="9525">
            <a:solidFill>
              <a:srgbClr val="000000"/>
            </a:solidFill>
            <a:miter lim="800000"/>
            <a:headEnd/>
            <a:tailEnd/>
          </a:ln>
        </p:spPr>
        <p:txBody>
          <a:bodyPr lIns="18000" rIns="18000"/>
          <a:lstStyle/>
          <a:p>
            <a:pPr fontAlgn="base">
              <a:spcBef>
                <a:spcPct val="0"/>
              </a:spcBef>
              <a:spcAft>
                <a:spcPct val="0"/>
              </a:spcAft>
            </a:pPr>
            <a:r>
              <a:rPr lang="en-US" altLang="ja-JP" sz="1000" dirty="0" smtClean="0">
                <a:solidFill>
                  <a:srgbClr val="000000"/>
                </a:solidFill>
                <a:latin typeface="ＭＳ Ｐゴシック" pitchFamily="50" charset="-128"/>
              </a:rPr>
              <a:t>H18</a:t>
            </a:r>
            <a:r>
              <a:rPr lang="ja-JP" altLang="en-US" sz="1000" dirty="0" smtClean="0">
                <a:solidFill>
                  <a:srgbClr val="000000"/>
                </a:solidFill>
                <a:latin typeface="ＭＳ Ｐゴシック" pitchFamily="50" charset="-128"/>
              </a:rPr>
              <a:t>～</a:t>
            </a:r>
            <a:r>
              <a:rPr lang="en-US" altLang="ja-JP" sz="1000" dirty="0" smtClean="0">
                <a:solidFill>
                  <a:srgbClr val="000000"/>
                </a:solidFill>
                <a:latin typeface="ＭＳ Ｐゴシック" pitchFamily="50" charset="-128"/>
              </a:rPr>
              <a:t>28</a:t>
            </a:r>
            <a:r>
              <a:rPr lang="ja-JP" altLang="en-US" sz="1000" dirty="0" smtClean="0">
                <a:solidFill>
                  <a:srgbClr val="000000"/>
                </a:solidFill>
                <a:latin typeface="ＭＳ Ｐゴシック" pitchFamily="50" charset="-128"/>
              </a:rPr>
              <a:t> ： </a:t>
            </a:r>
            <a:endParaRPr lang="en-US" altLang="ja-JP" sz="1000" dirty="0" smtClean="0">
              <a:solidFill>
                <a:srgbClr val="000000"/>
              </a:solidFill>
              <a:latin typeface="ＭＳ Ｐゴシック" pitchFamily="50" charset="-128"/>
            </a:endParaRPr>
          </a:p>
          <a:p>
            <a:pPr fontAlgn="base">
              <a:spcBef>
                <a:spcPct val="0"/>
              </a:spcBef>
              <a:spcAft>
                <a:spcPct val="0"/>
              </a:spcAft>
            </a:pPr>
            <a:r>
              <a:rPr lang="ja-JP" altLang="en-US" sz="1000" dirty="0">
                <a:solidFill>
                  <a:srgbClr val="000000"/>
                </a:solidFill>
                <a:latin typeface="ＭＳ Ｐゴシック" pitchFamily="50" charset="-128"/>
              </a:rPr>
              <a:t>　</a:t>
            </a:r>
            <a:r>
              <a:rPr lang="ja-JP" altLang="en-US" sz="1000" dirty="0" smtClean="0">
                <a:solidFill>
                  <a:srgbClr val="000000"/>
                </a:solidFill>
                <a:latin typeface="ＭＳ Ｐゴシック" pitchFamily="50" charset="-128"/>
              </a:rPr>
              <a:t>　　延べ </a:t>
            </a:r>
            <a:r>
              <a:rPr lang="en-US" altLang="ja-JP" sz="1000" dirty="0" smtClean="0">
                <a:solidFill>
                  <a:srgbClr val="000000"/>
                </a:solidFill>
                <a:latin typeface="ＭＳ Ｐゴシック" pitchFamily="50" charset="-128"/>
              </a:rPr>
              <a:t>156,747</a:t>
            </a:r>
            <a:r>
              <a:rPr lang="ja-JP" altLang="en-US" sz="1000" dirty="0" smtClean="0">
                <a:solidFill>
                  <a:srgbClr val="000000"/>
                </a:solidFill>
                <a:latin typeface="ＭＳ Ｐゴシック" pitchFamily="50" charset="-128"/>
              </a:rPr>
              <a:t>人受講</a:t>
            </a:r>
            <a:endParaRPr lang="en-US" altLang="ja-JP" sz="1000" dirty="0" smtClean="0">
              <a:solidFill>
                <a:srgbClr val="000000"/>
              </a:solidFill>
              <a:latin typeface="ＭＳ Ｐゴシック" pitchFamily="50" charset="-128"/>
            </a:endParaRPr>
          </a:p>
          <a:p>
            <a:pPr fontAlgn="base">
              <a:spcBef>
                <a:spcPct val="0"/>
              </a:spcBef>
              <a:spcAft>
                <a:spcPct val="0"/>
              </a:spcAft>
            </a:pPr>
            <a:r>
              <a:rPr lang="en-US" altLang="ja-JP" sz="1000" dirty="0" smtClean="0">
                <a:solidFill>
                  <a:srgbClr val="000000"/>
                </a:solidFill>
                <a:latin typeface="ＭＳ Ｐゴシック" pitchFamily="50" charset="-128"/>
              </a:rPr>
              <a:t>H28</a:t>
            </a:r>
            <a:r>
              <a:rPr lang="ja-JP" altLang="en-US" sz="1000" dirty="0" smtClean="0">
                <a:solidFill>
                  <a:srgbClr val="000000"/>
                </a:solidFill>
                <a:latin typeface="ＭＳ Ｐゴシック" pitchFamily="50" charset="-128"/>
              </a:rPr>
              <a:t>：</a:t>
            </a:r>
            <a:r>
              <a:rPr lang="en-US" altLang="ja-JP" sz="1000" dirty="0" smtClean="0">
                <a:solidFill>
                  <a:srgbClr val="000000"/>
                </a:solidFill>
                <a:latin typeface="ＭＳ Ｐゴシック" pitchFamily="50" charset="-128"/>
              </a:rPr>
              <a:t>577</a:t>
            </a:r>
            <a:r>
              <a:rPr lang="ja-JP" altLang="en-US" sz="1000" dirty="0" smtClean="0">
                <a:solidFill>
                  <a:srgbClr val="000000"/>
                </a:solidFill>
                <a:latin typeface="ＭＳ Ｐゴシック" pitchFamily="50" charset="-128"/>
              </a:rPr>
              <a:t>講座　</a:t>
            </a:r>
            <a:r>
              <a:rPr lang="en-US" altLang="ja-JP" sz="1000" dirty="0" smtClean="0">
                <a:solidFill>
                  <a:srgbClr val="000000"/>
                </a:solidFill>
                <a:latin typeface="ＭＳ Ｐゴシック" pitchFamily="50" charset="-128"/>
              </a:rPr>
              <a:t>34,777</a:t>
            </a:r>
            <a:r>
              <a:rPr lang="ja-JP" altLang="en-US" sz="1000" dirty="0" smtClean="0">
                <a:solidFill>
                  <a:srgbClr val="000000"/>
                </a:solidFill>
                <a:latin typeface="ＭＳ Ｐゴシック" pitchFamily="50" charset="-128"/>
              </a:rPr>
              <a:t>人</a:t>
            </a:r>
            <a:endParaRPr lang="en-US" altLang="ja-JP" sz="1000" dirty="0" smtClean="0">
              <a:solidFill>
                <a:srgbClr val="000000"/>
              </a:solidFill>
              <a:latin typeface="ＭＳ Ｐゴシック" pitchFamily="50" charset="-128"/>
            </a:endParaRPr>
          </a:p>
          <a:p>
            <a:pPr fontAlgn="base">
              <a:lnSpc>
                <a:spcPct val="85000"/>
              </a:lnSpc>
              <a:spcBef>
                <a:spcPct val="0"/>
              </a:spcBef>
              <a:spcAft>
                <a:spcPct val="0"/>
              </a:spcAft>
            </a:pPr>
            <a:endParaRPr lang="ja-JP" altLang="en-US" sz="1100" dirty="0">
              <a:solidFill>
                <a:srgbClr val="000000"/>
              </a:solidFill>
              <a:latin typeface="ＭＳ Ｐゴシック" pitchFamily="50" charset="-128"/>
            </a:endParaRPr>
          </a:p>
          <a:p>
            <a:pPr fontAlgn="base">
              <a:lnSpc>
                <a:spcPct val="85000"/>
              </a:lnSpc>
              <a:spcBef>
                <a:spcPct val="0"/>
              </a:spcBef>
              <a:spcAft>
                <a:spcPct val="0"/>
              </a:spcAft>
            </a:pPr>
            <a:endParaRPr lang="en-US" altLang="ja-JP" sz="1200" dirty="0">
              <a:solidFill>
                <a:srgbClr val="000000"/>
              </a:solidFill>
              <a:latin typeface="HGP創英角ｺﾞｼｯｸUB" pitchFamily="50" charset="-128"/>
            </a:endParaRPr>
          </a:p>
        </p:txBody>
      </p:sp>
      <p:sp>
        <p:nvSpPr>
          <p:cNvPr id="55" name="Rectangle 1845"/>
          <p:cNvSpPr>
            <a:spLocks noChangeArrowheads="1"/>
          </p:cNvSpPr>
          <p:nvPr/>
        </p:nvSpPr>
        <p:spPr bwMode="auto">
          <a:xfrm>
            <a:off x="5388323" y="1239247"/>
            <a:ext cx="2843294" cy="183127"/>
          </a:xfrm>
          <a:prstGeom prst="rect">
            <a:avLst/>
          </a:prstGeom>
          <a:noFill/>
          <a:ln w="9525">
            <a:noFill/>
            <a:miter lim="800000"/>
            <a:headEnd/>
            <a:tailEnd/>
          </a:ln>
        </p:spPr>
        <p:txBody>
          <a:bodyPr wrap="square" lIns="0" tIns="0" rIns="0" bIns="0">
            <a:spAutoFit/>
          </a:bodyPr>
          <a:lstStyle/>
          <a:p>
            <a:pPr eaLnBrk="0" fontAlgn="base" hangingPunct="0">
              <a:lnSpc>
                <a:spcPct val="85000"/>
              </a:lnSpc>
              <a:spcBef>
                <a:spcPct val="0"/>
              </a:spcBef>
              <a:spcAft>
                <a:spcPct val="0"/>
              </a:spcAft>
            </a:pPr>
            <a:r>
              <a:rPr kumimoji="0" lang="ja-JP" altLang="en-US" sz="1400" dirty="0">
                <a:solidFill>
                  <a:srgbClr val="000000"/>
                </a:solidFill>
                <a:latin typeface="ＭＳ Ｐゴシック" pitchFamily="50" charset="-128"/>
              </a:rPr>
              <a:t>　</a:t>
            </a:r>
            <a:r>
              <a:rPr kumimoji="0" lang="ja-JP" altLang="en-US" sz="1300" dirty="0">
                <a:solidFill>
                  <a:srgbClr val="000000"/>
                </a:solidFill>
                <a:latin typeface="ＭＳ Ｐゴシック" pitchFamily="50" charset="-128"/>
              </a:rPr>
              <a:t>親学び</a:t>
            </a:r>
            <a:r>
              <a:rPr kumimoji="0" lang="ja-JP" altLang="en-US" sz="1300" dirty="0" smtClean="0">
                <a:solidFill>
                  <a:srgbClr val="000000"/>
                </a:solidFill>
                <a:latin typeface="ＭＳ Ｐゴシック" pitchFamily="50" charset="-128"/>
              </a:rPr>
              <a:t>プログラム</a:t>
            </a:r>
            <a:r>
              <a:rPr kumimoji="0" lang="en-US" altLang="ja-JP" sz="1300" dirty="0">
                <a:solidFill>
                  <a:srgbClr val="000000"/>
                </a:solidFill>
                <a:latin typeface="ＭＳ Ｐゴシック" pitchFamily="50" charset="-128"/>
              </a:rPr>
              <a:t>54</a:t>
            </a:r>
            <a:r>
              <a:rPr kumimoji="0" lang="ja-JP" altLang="en-US" sz="1300" dirty="0" smtClean="0">
                <a:solidFill>
                  <a:srgbClr val="000000"/>
                </a:solidFill>
                <a:latin typeface="ＭＳ Ｐゴシック" pitchFamily="50" charset="-128"/>
              </a:rPr>
              <a:t>事例</a:t>
            </a:r>
            <a:r>
              <a:rPr kumimoji="0" lang="ja-JP" altLang="en-US" sz="1300" dirty="0">
                <a:solidFill>
                  <a:srgbClr val="000000"/>
                </a:solidFill>
                <a:latin typeface="ＭＳ Ｐゴシック" pitchFamily="50" charset="-128"/>
              </a:rPr>
              <a:t>の活用・</a:t>
            </a:r>
            <a:r>
              <a:rPr kumimoji="0" lang="ja-JP" altLang="en-US" sz="1300" dirty="0" smtClean="0">
                <a:solidFill>
                  <a:srgbClr val="000000"/>
                </a:solidFill>
                <a:latin typeface="ＭＳ Ｐゴシック" pitchFamily="50" charset="-128"/>
              </a:rPr>
              <a:t>普及</a:t>
            </a:r>
            <a:endParaRPr kumimoji="0" lang="en-US" altLang="ja-JP" sz="1300" dirty="0" smtClean="0">
              <a:solidFill>
                <a:srgbClr val="000000"/>
              </a:solidFill>
              <a:latin typeface="ＭＳ Ｐゴシック" pitchFamily="50" charset="-128"/>
            </a:endParaRPr>
          </a:p>
        </p:txBody>
      </p:sp>
      <p:sp>
        <p:nvSpPr>
          <p:cNvPr id="60" name="Rectangle 1558"/>
          <p:cNvSpPr>
            <a:spLocks noChangeArrowheads="1"/>
          </p:cNvSpPr>
          <p:nvPr/>
        </p:nvSpPr>
        <p:spPr bwMode="auto">
          <a:xfrm>
            <a:off x="5707574" y="1752158"/>
            <a:ext cx="3931712" cy="423193"/>
          </a:xfrm>
          <a:prstGeom prst="rect">
            <a:avLst/>
          </a:prstGeom>
          <a:noFill/>
          <a:ln w="9525">
            <a:noFill/>
            <a:miter lim="800000"/>
            <a:headEnd/>
            <a:tailEnd/>
          </a:ln>
        </p:spPr>
        <p:txBody>
          <a:bodyPr wrap="square" lIns="0" tIns="0" rIns="0" bIns="0">
            <a:spAutoFit/>
          </a:bodyPr>
          <a:lstStyle/>
          <a:p>
            <a:pPr fontAlgn="base">
              <a:lnSpc>
                <a:spcPts val="700"/>
              </a:lnSpc>
              <a:spcBef>
                <a:spcPts val="600"/>
              </a:spcBef>
              <a:spcAft>
                <a:spcPct val="0"/>
              </a:spcAft>
            </a:pPr>
            <a:r>
              <a:rPr lang="ja-JP" altLang="en-US" sz="1000" dirty="0" smtClean="0">
                <a:solidFill>
                  <a:srgbClr val="000000"/>
                </a:solidFill>
                <a:latin typeface="ＭＳ Ｐゴシック" pitchFamily="50" charset="-128"/>
              </a:rPr>
              <a:t>・とやま親学び推進協議会の設置</a:t>
            </a:r>
            <a:r>
              <a:rPr lang="ja-JP" altLang="en-US" sz="1000" dirty="0">
                <a:solidFill>
                  <a:srgbClr val="000000"/>
                </a:solidFill>
                <a:latin typeface="ＭＳ Ｐゴシック" pitchFamily="50" charset="-128"/>
              </a:rPr>
              <a:t>　</a:t>
            </a:r>
            <a:endParaRPr lang="en-US" altLang="ja-JP" sz="1000" dirty="0" smtClean="0">
              <a:solidFill>
                <a:srgbClr val="000000"/>
              </a:solidFill>
              <a:latin typeface="ＭＳ Ｐゴシック" pitchFamily="50" charset="-128"/>
            </a:endParaRPr>
          </a:p>
          <a:p>
            <a:pPr fontAlgn="base">
              <a:lnSpc>
                <a:spcPts val="700"/>
              </a:lnSpc>
              <a:spcBef>
                <a:spcPts val="600"/>
              </a:spcBef>
              <a:spcAft>
                <a:spcPct val="0"/>
              </a:spcAft>
            </a:pPr>
            <a:r>
              <a:rPr lang="ja-JP" altLang="en-US" sz="1000" dirty="0" smtClean="0">
                <a:solidFill>
                  <a:srgbClr val="000000"/>
                </a:solidFill>
                <a:latin typeface="ＭＳ Ｐゴシック" pitchFamily="50" charset="-128"/>
              </a:rPr>
              <a:t>・推進リーダー等の養成と配置</a:t>
            </a:r>
            <a:r>
              <a:rPr lang="ja-JP" altLang="en-US" sz="1000" dirty="0">
                <a:solidFill>
                  <a:srgbClr val="000000"/>
                </a:solidFill>
                <a:latin typeface="ＭＳ Ｐゴシック" pitchFamily="50" charset="-128"/>
              </a:rPr>
              <a:t>　</a:t>
            </a:r>
            <a:endParaRPr lang="en-US" altLang="ja-JP" sz="1000" dirty="0" smtClean="0">
              <a:solidFill>
                <a:srgbClr val="000000"/>
              </a:solidFill>
              <a:latin typeface="ＭＳ Ｐゴシック" pitchFamily="50" charset="-128"/>
            </a:endParaRPr>
          </a:p>
          <a:p>
            <a:pPr fontAlgn="base">
              <a:lnSpc>
                <a:spcPts val="700"/>
              </a:lnSpc>
              <a:spcBef>
                <a:spcPts val="600"/>
              </a:spcBef>
              <a:spcAft>
                <a:spcPct val="0"/>
              </a:spcAft>
            </a:pPr>
            <a:r>
              <a:rPr lang="ja-JP" altLang="en-US" sz="1000" dirty="0" smtClean="0">
                <a:solidFill>
                  <a:srgbClr val="000000"/>
                </a:solidFill>
                <a:latin typeface="ＭＳ Ｐゴシック" pitchFamily="50" charset="-128"/>
              </a:rPr>
              <a:t>・「</a:t>
            </a:r>
            <a:r>
              <a:rPr lang="ja-JP" altLang="en-US" sz="1000" dirty="0">
                <a:solidFill>
                  <a:srgbClr val="000000"/>
                </a:solidFill>
                <a:latin typeface="ＭＳ Ｐゴシック" pitchFamily="50" charset="-128"/>
              </a:rPr>
              <a:t>親学びノート（小</a:t>
            </a:r>
            <a:r>
              <a:rPr lang="ja-JP" altLang="en-US" sz="1000" dirty="0" smtClean="0">
                <a:solidFill>
                  <a:srgbClr val="000000"/>
                </a:solidFill>
                <a:latin typeface="ＭＳ Ｐゴシック" pitchFamily="50" charset="-128"/>
              </a:rPr>
              <a:t>・</a:t>
            </a:r>
            <a:r>
              <a:rPr lang="ja-JP" altLang="en-US" sz="1000" dirty="0">
                <a:solidFill>
                  <a:srgbClr val="000000"/>
                </a:solidFill>
                <a:latin typeface="ＭＳ Ｐゴシック" pitchFamily="50" charset="-128"/>
              </a:rPr>
              <a:t>中学生</a:t>
            </a:r>
            <a:r>
              <a:rPr lang="ja-JP" altLang="en-US" sz="1000" dirty="0" smtClean="0">
                <a:solidFill>
                  <a:srgbClr val="000000"/>
                </a:solidFill>
                <a:latin typeface="ＭＳ Ｐゴシック" pitchFamily="50" charset="-128"/>
              </a:rPr>
              <a:t>編</a:t>
            </a:r>
            <a:r>
              <a:rPr lang="ja-JP" altLang="en-US" sz="1000" dirty="0">
                <a:solidFill>
                  <a:srgbClr val="000000"/>
                </a:solidFill>
                <a:latin typeface="ＭＳ Ｐゴシック" pitchFamily="50" charset="-128"/>
              </a:rPr>
              <a:t>）」</a:t>
            </a:r>
            <a:r>
              <a:rPr lang="ja-JP" altLang="en-US" sz="1000" dirty="0" smtClean="0">
                <a:solidFill>
                  <a:srgbClr val="000000"/>
                </a:solidFill>
                <a:latin typeface="ＭＳ Ｐゴシック" pitchFamily="50" charset="-128"/>
              </a:rPr>
              <a:t>の作成、配付、活用</a:t>
            </a:r>
            <a:endParaRPr lang="en-US" altLang="ja-JP" sz="900" dirty="0">
              <a:solidFill>
                <a:srgbClr val="000000"/>
              </a:solidFill>
              <a:latin typeface="ＭＳ Ｐゴシック" pitchFamily="50" charset="-128"/>
            </a:endParaRPr>
          </a:p>
        </p:txBody>
      </p:sp>
      <p:sp>
        <p:nvSpPr>
          <p:cNvPr id="61" name="AutoShape 737"/>
          <p:cNvSpPr>
            <a:spLocks noChangeArrowheads="1"/>
          </p:cNvSpPr>
          <p:nvPr/>
        </p:nvSpPr>
        <p:spPr bwMode="auto">
          <a:xfrm>
            <a:off x="7561217" y="1795827"/>
            <a:ext cx="1906617" cy="185371"/>
          </a:xfrm>
          <a:prstGeom prst="wedgeRoundRectCallout">
            <a:avLst>
              <a:gd name="adj1" fmla="val -29895"/>
              <a:gd name="adj2" fmla="val 82190"/>
              <a:gd name="adj3" fmla="val 16667"/>
            </a:avLst>
          </a:prstGeom>
          <a:noFill/>
          <a:ln w="9525">
            <a:solidFill>
              <a:srgbClr val="000000"/>
            </a:solidFill>
            <a:miter lim="800000"/>
            <a:headEnd/>
            <a:tailEnd/>
          </a:ln>
        </p:spPr>
        <p:txBody>
          <a:bodyPr lIns="18000" rIns="18000"/>
          <a:lstStyle/>
          <a:p>
            <a:pPr fontAlgn="base">
              <a:lnSpc>
                <a:spcPts val="800"/>
              </a:lnSpc>
              <a:spcBef>
                <a:spcPts val="600"/>
              </a:spcBef>
              <a:spcAft>
                <a:spcPct val="0"/>
              </a:spcAft>
            </a:pPr>
            <a:r>
              <a:rPr lang="ja-JP" altLang="en-US" sz="900" dirty="0" smtClean="0">
                <a:solidFill>
                  <a:srgbClr val="000000"/>
                </a:solidFill>
                <a:latin typeface="HGP創英角ｺﾞｼｯｸUB" pitchFamily="50" charset="-128"/>
              </a:rPr>
              <a:t>３万部配付：小１</a:t>
            </a:r>
            <a:r>
              <a:rPr lang="ja-JP" altLang="en-US" sz="900" dirty="0">
                <a:solidFill>
                  <a:srgbClr val="000000"/>
                </a:solidFill>
                <a:latin typeface="HGP創英角ｺﾞｼｯｸUB" pitchFamily="50" charset="-128"/>
              </a:rPr>
              <a:t>、小４、</a:t>
            </a:r>
            <a:r>
              <a:rPr lang="ja-JP" altLang="en-US" sz="900" dirty="0" smtClean="0">
                <a:solidFill>
                  <a:srgbClr val="000000"/>
                </a:solidFill>
                <a:latin typeface="HGP創英角ｺﾞｼｯｸUB" pitchFamily="50" charset="-128"/>
              </a:rPr>
              <a:t>中１の保護者</a:t>
            </a:r>
            <a:endParaRPr lang="ja-JP" altLang="en-US" sz="1050" dirty="0">
              <a:solidFill>
                <a:srgbClr val="000000"/>
              </a:solidFill>
              <a:latin typeface="ＭＳ Ｐゴシック" pitchFamily="50" charset="-128"/>
            </a:endParaRPr>
          </a:p>
          <a:p>
            <a:pPr fontAlgn="base">
              <a:lnSpc>
                <a:spcPct val="85000"/>
              </a:lnSpc>
              <a:spcBef>
                <a:spcPct val="0"/>
              </a:spcBef>
              <a:spcAft>
                <a:spcPct val="0"/>
              </a:spcAft>
            </a:pPr>
            <a:endParaRPr lang="en-US" altLang="ja-JP" sz="1100" dirty="0">
              <a:solidFill>
                <a:srgbClr val="000000"/>
              </a:solidFill>
              <a:latin typeface="HGP創英角ｺﾞｼｯｸUB" pitchFamily="50" charset="-128"/>
            </a:endParaRPr>
          </a:p>
        </p:txBody>
      </p:sp>
      <p:pic>
        <p:nvPicPr>
          <p:cNvPr id="6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74296" y="2191914"/>
            <a:ext cx="619167" cy="86857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64" name="Rectangle 1845"/>
          <p:cNvSpPr>
            <a:spLocks noChangeArrowheads="1"/>
          </p:cNvSpPr>
          <p:nvPr/>
        </p:nvSpPr>
        <p:spPr bwMode="auto">
          <a:xfrm>
            <a:off x="5640521" y="2990574"/>
            <a:ext cx="2648003" cy="200055"/>
          </a:xfrm>
          <a:prstGeom prst="rect">
            <a:avLst/>
          </a:prstGeom>
          <a:noFill/>
          <a:ln>
            <a:noFill/>
          </a:ln>
          <a:extLst/>
        </p:spPr>
        <p:txBody>
          <a:bodyPr wrap="square" lIns="0" tIns="0" rIns="0" bIns="0">
            <a:spAutoFit/>
          </a:bodyPr>
          <a:lstStyle>
            <a:lvl1pPr algn="l" eaLnBrk="0" hangingPunct="0">
              <a:spcBef>
                <a:spcPct val="20000"/>
              </a:spcBef>
              <a:buChar char="•"/>
              <a:defRPr kumimoji="1" sz="3200">
                <a:solidFill>
                  <a:schemeClr val="tx1"/>
                </a:solidFill>
                <a:latin typeface="Times New Roman" pitchFamily="18" charset="0"/>
                <a:ea typeface="ＭＳ Ｐゴシック" pitchFamily="50" charset="-128"/>
              </a:defRPr>
            </a:lvl1pPr>
            <a:lvl2pPr marL="742950" indent="-285750" algn="l" eaLnBrk="0" hangingPunct="0">
              <a:spcBef>
                <a:spcPct val="20000"/>
              </a:spcBef>
              <a:buChar char="–"/>
              <a:defRPr kumimoji="1" sz="2800">
                <a:solidFill>
                  <a:schemeClr val="tx1"/>
                </a:solidFill>
                <a:latin typeface="Times New Roman" pitchFamily="18" charset="0"/>
                <a:ea typeface="ＭＳ Ｐゴシック" pitchFamily="50" charset="-128"/>
              </a:defRPr>
            </a:lvl2pPr>
            <a:lvl3pPr marL="1143000" indent="-228600" algn="l" eaLnBrk="0" hangingPunct="0">
              <a:spcBef>
                <a:spcPct val="20000"/>
              </a:spcBef>
              <a:buChar char="•"/>
              <a:defRPr kumimoji="1" sz="2400">
                <a:solidFill>
                  <a:schemeClr val="tx1"/>
                </a:solidFill>
                <a:latin typeface="Times New Roman" pitchFamily="18" charset="0"/>
                <a:ea typeface="ＭＳ Ｐゴシック" pitchFamily="50" charset="-128"/>
              </a:defRPr>
            </a:lvl3pPr>
            <a:lvl4pPr marL="1600200" indent="-228600" algn="l" eaLnBrk="0" hangingPunct="0">
              <a:spcBef>
                <a:spcPct val="20000"/>
              </a:spcBef>
              <a:buChar char="–"/>
              <a:defRPr kumimoji="1" sz="2000">
                <a:solidFill>
                  <a:schemeClr val="tx1"/>
                </a:solidFill>
                <a:latin typeface="Times New Roman" pitchFamily="18" charset="0"/>
                <a:ea typeface="ＭＳ Ｐゴシック" pitchFamily="50" charset="-128"/>
              </a:defRPr>
            </a:lvl4pPr>
            <a:lvl5pPr marL="2057400" indent="-228600" algn="l" eaLnBrk="0" hangingPunct="0">
              <a:spcBef>
                <a:spcPct val="20000"/>
              </a:spcBef>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fontAlgn="base">
              <a:spcBef>
                <a:spcPct val="0"/>
              </a:spcBef>
              <a:spcAft>
                <a:spcPct val="0"/>
              </a:spcAft>
              <a:buFontTx/>
              <a:buNone/>
              <a:defRPr/>
            </a:pPr>
            <a:r>
              <a:rPr kumimoji="0" lang="ja-JP" altLang="en-US" sz="1300" dirty="0" smtClean="0">
                <a:solidFill>
                  <a:srgbClr val="000000"/>
                </a:solidFill>
                <a:latin typeface="Arial" charset="0"/>
              </a:rPr>
              <a:t>親学び企業内</a:t>
            </a:r>
            <a:r>
              <a:rPr kumimoji="0" lang="ja-JP" altLang="en-US" sz="1300" dirty="0" smtClean="0">
                <a:solidFill>
                  <a:srgbClr val="000000"/>
                </a:solidFill>
                <a:latin typeface="ＭＳ Ｐゴシック" pitchFamily="50" charset="-128"/>
              </a:rPr>
              <a:t>講座</a:t>
            </a:r>
            <a:endParaRPr kumimoji="0" lang="en-US" altLang="ja-JP" sz="1100" dirty="0" smtClean="0">
              <a:solidFill>
                <a:srgbClr val="000000"/>
              </a:solidFill>
              <a:latin typeface="ＭＳ Ｐゴシック" pitchFamily="50" charset="-128"/>
            </a:endParaRPr>
          </a:p>
        </p:txBody>
      </p:sp>
      <p:sp>
        <p:nvSpPr>
          <p:cNvPr id="66" name="円/楕円 65"/>
          <p:cNvSpPr/>
          <p:nvPr/>
        </p:nvSpPr>
        <p:spPr bwMode="auto">
          <a:xfrm>
            <a:off x="5196482" y="2222716"/>
            <a:ext cx="272750" cy="286854"/>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algn="ctr" fontAlgn="base">
              <a:lnSpc>
                <a:spcPct val="85000"/>
              </a:lnSpc>
              <a:spcBef>
                <a:spcPct val="0"/>
              </a:spcBef>
              <a:spcAft>
                <a:spcPct val="0"/>
              </a:spcAft>
            </a:pPr>
            <a:endParaRPr lang="ja-JP" altLang="en-US" sz="1200" smtClean="0">
              <a:solidFill>
                <a:srgbClr val="000000"/>
              </a:solidFill>
              <a:latin typeface="HGP創英角ｺﾞｼｯｸUB" pitchFamily="50" charset="-128"/>
              <a:ea typeface="HGP創英角ｺﾞｼｯｸUB" pitchFamily="50" charset="-128"/>
            </a:endParaRPr>
          </a:p>
        </p:txBody>
      </p:sp>
      <p:sp>
        <p:nvSpPr>
          <p:cNvPr id="68" name="Rectangle 1845"/>
          <p:cNvSpPr>
            <a:spLocks noChangeArrowheads="1"/>
          </p:cNvSpPr>
          <p:nvPr/>
        </p:nvSpPr>
        <p:spPr bwMode="auto">
          <a:xfrm>
            <a:off x="5635014" y="2262387"/>
            <a:ext cx="3107309" cy="220060"/>
          </a:xfrm>
          <a:prstGeom prst="rect">
            <a:avLst/>
          </a:prstGeom>
          <a:noFill/>
          <a:ln>
            <a:noFill/>
          </a:ln>
          <a:extLst/>
        </p:spPr>
        <p:txBody>
          <a:bodyPr wrap="square" lIns="0" tIns="0" rIns="0" bIns="0">
            <a:spAutoFit/>
          </a:bodyPr>
          <a:lstStyle>
            <a:lvl1pPr algn="l" eaLnBrk="0" hangingPunct="0">
              <a:spcBef>
                <a:spcPct val="20000"/>
              </a:spcBef>
              <a:buChar char="•"/>
              <a:defRPr kumimoji="1" sz="3200">
                <a:solidFill>
                  <a:schemeClr val="tx1"/>
                </a:solidFill>
                <a:latin typeface="Times New Roman" pitchFamily="18" charset="0"/>
                <a:ea typeface="ＭＳ Ｐゴシック" pitchFamily="50" charset="-128"/>
              </a:defRPr>
            </a:lvl1pPr>
            <a:lvl2pPr marL="742950" indent="-285750" algn="l" eaLnBrk="0" hangingPunct="0">
              <a:spcBef>
                <a:spcPct val="20000"/>
              </a:spcBef>
              <a:buChar char="–"/>
              <a:defRPr kumimoji="1" sz="2800">
                <a:solidFill>
                  <a:schemeClr val="tx1"/>
                </a:solidFill>
                <a:latin typeface="Times New Roman" pitchFamily="18" charset="0"/>
                <a:ea typeface="ＭＳ Ｐゴシック" pitchFamily="50" charset="-128"/>
              </a:defRPr>
            </a:lvl2pPr>
            <a:lvl3pPr marL="1143000" indent="-228600" algn="l" eaLnBrk="0" hangingPunct="0">
              <a:spcBef>
                <a:spcPct val="20000"/>
              </a:spcBef>
              <a:buChar char="•"/>
              <a:defRPr kumimoji="1" sz="2400">
                <a:solidFill>
                  <a:schemeClr val="tx1"/>
                </a:solidFill>
                <a:latin typeface="Times New Roman" pitchFamily="18" charset="0"/>
                <a:ea typeface="ＭＳ Ｐゴシック" pitchFamily="50" charset="-128"/>
              </a:defRPr>
            </a:lvl3pPr>
            <a:lvl4pPr marL="1600200" indent="-228600" algn="l" eaLnBrk="0" hangingPunct="0">
              <a:spcBef>
                <a:spcPct val="20000"/>
              </a:spcBef>
              <a:buChar char="–"/>
              <a:defRPr kumimoji="1" sz="2000">
                <a:solidFill>
                  <a:schemeClr val="tx1"/>
                </a:solidFill>
                <a:latin typeface="Times New Roman" pitchFamily="18" charset="0"/>
                <a:ea typeface="ＭＳ Ｐゴシック" pitchFamily="50" charset="-128"/>
              </a:defRPr>
            </a:lvl4pPr>
            <a:lvl5pPr marL="2057400" indent="-228600" algn="l" eaLnBrk="0" hangingPunct="0">
              <a:spcBef>
                <a:spcPct val="20000"/>
              </a:spcBef>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fontAlgn="base">
              <a:lnSpc>
                <a:spcPct val="110000"/>
              </a:lnSpc>
              <a:spcBef>
                <a:spcPct val="0"/>
              </a:spcBef>
              <a:spcAft>
                <a:spcPct val="0"/>
              </a:spcAft>
              <a:buFontTx/>
              <a:buNone/>
              <a:defRPr/>
            </a:pPr>
            <a:r>
              <a:rPr kumimoji="0" lang="ja-JP" altLang="en-US" sz="1300" dirty="0" smtClean="0">
                <a:solidFill>
                  <a:srgbClr val="000000"/>
                </a:solidFill>
                <a:latin typeface="ＭＳ Ｐゴシック" pitchFamily="50" charset="-128"/>
              </a:rPr>
              <a:t>幼稚園・保育所等での「親学び講座」の開催</a:t>
            </a:r>
            <a:r>
              <a:rPr kumimoji="0" lang="ja-JP" altLang="en-US" sz="900" dirty="0" smtClean="0">
                <a:solidFill>
                  <a:srgbClr val="000000"/>
                </a:solidFill>
                <a:latin typeface="ＭＳ Ｐゴシック" pitchFamily="50" charset="-128"/>
              </a:rPr>
              <a:t>　</a:t>
            </a:r>
            <a:r>
              <a:rPr kumimoji="0" lang="ja-JP" altLang="en-US" sz="800" dirty="0" smtClean="0">
                <a:solidFill>
                  <a:srgbClr val="000000"/>
                </a:solidFill>
                <a:latin typeface="ＭＳ Ｐゴシック" pitchFamily="50" charset="-128"/>
              </a:rPr>
              <a:t>　</a:t>
            </a:r>
          </a:p>
        </p:txBody>
      </p:sp>
      <p:grpSp>
        <p:nvGrpSpPr>
          <p:cNvPr id="69" name="Group 1870"/>
          <p:cNvGrpSpPr>
            <a:grpSpLocks/>
          </p:cNvGrpSpPr>
          <p:nvPr/>
        </p:nvGrpSpPr>
        <p:grpSpPr bwMode="auto">
          <a:xfrm>
            <a:off x="5505077" y="2323466"/>
            <a:ext cx="71437" cy="73025"/>
            <a:chOff x="355" y="3652"/>
            <a:chExt cx="60" cy="55"/>
          </a:xfrm>
        </p:grpSpPr>
        <p:grpSp>
          <p:nvGrpSpPr>
            <p:cNvPr id="70" name="Group 1871"/>
            <p:cNvGrpSpPr>
              <a:grpSpLocks/>
            </p:cNvGrpSpPr>
            <p:nvPr/>
          </p:nvGrpSpPr>
          <p:grpSpPr bwMode="auto">
            <a:xfrm>
              <a:off x="355" y="3652"/>
              <a:ext cx="60" cy="55"/>
              <a:chOff x="355" y="3652"/>
              <a:chExt cx="60" cy="55"/>
            </a:xfrm>
          </p:grpSpPr>
          <p:sp>
            <p:nvSpPr>
              <p:cNvPr id="72" name="Oval 1872"/>
              <p:cNvSpPr>
                <a:spLocks noChangeArrowheads="1"/>
              </p:cNvSpPr>
              <p:nvPr/>
            </p:nvSpPr>
            <p:spPr bwMode="auto">
              <a:xfrm>
                <a:off x="355" y="3652"/>
                <a:ext cx="60" cy="55"/>
              </a:xfrm>
              <a:prstGeom prst="ellipse">
                <a:avLst/>
              </a:prstGeom>
              <a:solidFill>
                <a:srgbClr val="15FF15"/>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73" name="Oval 1873"/>
              <p:cNvSpPr>
                <a:spLocks noChangeArrowheads="1"/>
              </p:cNvSpPr>
              <p:nvPr/>
            </p:nvSpPr>
            <p:spPr bwMode="auto">
              <a:xfrm>
                <a:off x="357" y="3654"/>
                <a:ext cx="55" cy="51"/>
              </a:xfrm>
              <a:prstGeom prst="ellipse">
                <a:avLst/>
              </a:prstGeom>
              <a:solidFill>
                <a:srgbClr val="28FF2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74" name="Oval 1874"/>
              <p:cNvSpPr>
                <a:spLocks noChangeArrowheads="1"/>
              </p:cNvSpPr>
              <p:nvPr/>
            </p:nvSpPr>
            <p:spPr bwMode="auto">
              <a:xfrm>
                <a:off x="359" y="3656"/>
                <a:ext cx="51" cy="47"/>
              </a:xfrm>
              <a:prstGeom prst="ellipse">
                <a:avLst/>
              </a:prstGeom>
              <a:solidFill>
                <a:srgbClr val="3AFF3A"/>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75" name="Oval 1875"/>
              <p:cNvSpPr>
                <a:spLocks noChangeArrowheads="1"/>
              </p:cNvSpPr>
              <p:nvPr/>
            </p:nvSpPr>
            <p:spPr bwMode="auto">
              <a:xfrm>
                <a:off x="361" y="3657"/>
                <a:ext cx="48" cy="44"/>
              </a:xfrm>
              <a:prstGeom prst="ellipse">
                <a:avLst/>
              </a:prstGeom>
              <a:solidFill>
                <a:srgbClr val="4CFF4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76" name="Oval 1876"/>
              <p:cNvSpPr>
                <a:spLocks noChangeArrowheads="1"/>
              </p:cNvSpPr>
              <p:nvPr/>
            </p:nvSpPr>
            <p:spPr bwMode="auto">
              <a:xfrm>
                <a:off x="362" y="3659"/>
                <a:ext cx="46" cy="42"/>
              </a:xfrm>
              <a:prstGeom prst="ellipse">
                <a:avLst/>
              </a:prstGeom>
              <a:solidFill>
                <a:srgbClr val="60FF60"/>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77" name="Oval 1877"/>
              <p:cNvSpPr>
                <a:spLocks noChangeArrowheads="1"/>
              </p:cNvSpPr>
              <p:nvPr/>
            </p:nvSpPr>
            <p:spPr bwMode="auto">
              <a:xfrm>
                <a:off x="364" y="3660"/>
                <a:ext cx="42" cy="39"/>
              </a:xfrm>
              <a:prstGeom prst="ellipse">
                <a:avLst/>
              </a:prstGeom>
              <a:solidFill>
                <a:srgbClr val="73FF7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79" name="Oval 1878"/>
              <p:cNvSpPr>
                <a:spLocks noChangeArrowheads="1"/>
              </p:cNvSpPr>
              <p:nvPr/>
            </p:nvSpPr>
            <p:spPr bwMode="auto">
              <a:xfrm>
                <a:off x="366" y="3662"/>
                <a:ext cx="38" cy="35"/>
              </a:xfrm>
              <a:prstGeom prst="ellipse">
                <a:avLst/>
              </a:prstGeom>
              <a:solidFill>
                <a:srgbClr val="86FF86"/>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81" name="Oval 1879"/>
              <p:cNvSpPr>
                <a:spLocks noChangeArrowheads="1"/>
              </p:cNvSpPr>
              <p:nvPr/>
            </p:nvSpPr>
            <p:spPr bwMode="auto">
              <a:xfrm>
                <a:off x="368" y="3664"/>
                <a:ext cx="34" cy="32"/>
              </a:xfrm>
              <a:prstGeom prst="ellipse">
                <a:avLst/>
              </a:prstGeom>
              <a:solidFill>
                <a:srgbClr val="99FF99"/>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82" name="Oval 1880"/>
              <p:cNvSpPr>
                <a:spLocks noChangeArrowheads="1"/>
              </p:cNvSpPr>
              <p:nvPr/>
            </p:nvSpPr>
            <p:spPr bwMode="auto">
              <a:xfrm>
                <a:off x="369" y="3665"/>
                <a:ext cx="32" cy="29"/>
              </a:xfrm>
              <a:prstGeom prst="ellipse">
                <a:avLst/>
              </a:prstGeom>
              <a:solidFill>
                <a:srgbClr val="ABFFA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83" name="Oval 1881"/>
              <p:cNvSpPr>
                <a:spLocks noChangeArrowheads="1"/>
              </p:cNvSpPr>
              <p:nvPr/>
            </p:nvSpPr>
            <p:spPr bwMode="auto">
              <a:xfrm>
                <a:off x="371" y="3667"/>
                <a:ext cx="28" cy="26"/>
              </a:xfrm>
              <a:prstGeom prst="ellipse">
                <a:avLst/>
              </a:prstGeom>
              <a:solidFill>
                <a:srgbClr val="BCFFB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84" name="Oval 1882"/>
              <p:cNvSpPr>
                <a:spLocks noChangeArrowheads="1"/>
              </p:cNvSpPr>
              <p:nvPr/>
            </p:nvSpPr>
            <p:spPr bwMode="auto">
              <a:xfrm>
                <a:off x="373" y="3668"/>
                <a:ext cx="24" cy="23"/>
              </a:xfrm>
              <a:prstGeom prst="ellipse">
                <a:avLst/>
              </a:prstGeom>
              <a:solidFill>
                <a:srgbClr val="CBFFC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85" name="Oval 1883"/>
              <p:cNvSpPr>
                <a:spLocks noChangeArrowheads="1"/>
              </p:cNvSpPr>
              <p:nvPr/>
            </p:nvSpPr>
            <p:spPr bwMode="auto">
              <a:xfrm>
                <a:off x="375" y="3670"/>
                <a:ext cx="20" cy="19"/>
              </a:xfrm>
              <a:prstGeom prst="ellipse">
                <a:avLst/>
              </a:prstGeom>
              <a:solidFill>
                <a:srgbClr val="D8FFD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86" name="Oval 1884"/>
              <p:cNvSpPr>
                <a:spLocks noChangeArrowheads="1"/>
              </p:cNvSpPr>
              <p:nvPr/>
            </p:nvSpPr>
            <p:spPr bwMode="auto">
              <a:xfrm>
                <a:off x="376" y="3672"/>
                <a:ext cx="18" cy="16"/>
              </a:xfrm>
              <a:prstGeom prst="ellipse">
                <a:avLst/>
              </a:prstGeom>
              <a:solidFill>
                <a:srgbClr val="E3FFE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87" name="Oval 1885"/>
              <p:cNvSpPr>
                <a:spLocks noChangeArrowheads="1"/>
              </p:cNvSpPr>
              <p:nvPr/>
            </p:nvSpPr>
            <p:spPr bwMode="auto">
              <a:xfrm>
                <a:off x="378" y="3673"/>
                <a:ext cx="15" cy="14"/>
              </a:xfrm>
              <a:prstGeom prst="ellipse">
                <a:avLst/>
              </a:prstGeom>
              <a:solidFill>
                <a:srgbClr val="ECFFE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88" name="Oval 1886"/>
              <p:cNvSpPr>
                <a:spLocks noChangeArrowheads="1"/>
              </p:cNvSpPr>
              <p:nvPr/>
            </p:nvSpPr>
            <p:spPr bwMode="auto">
              <a:xfrm>
                <a:off x="380" y="3675"/>
                <a:ext cx="11" cy="10"/>
              </a:xfrm>
              <a:prstGeom prst="ellipse">
                <a:avLst/>
              </a:prstGeom>
              <a:solidFill>
                <a:srgbClr val="F3FFF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89" name="Oval 1887"/>
              <p:cNvSpPr>
                <a:spLocks noChangeArrowheads="1"/>
              </p:cNvSpPr>
              <p:nvPr/>
            </p:nvSpPr>
            <p:spPr bwMode="auto">
              <a:xfrm>
                <a:off x="382" y="3676"/>
                <a:ext cx="7" cy="8"/>
              </a:xfrm>
              <a:prstGeom prst="ellipse">
                <a:avLst/>
              </a:prstGeom>
              <a:solidFill>
                <a:srgbClr val="F8FFF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90" name="Oval 1888"/>
              <p:cNvSpPr>
                <a:spLocks noChangeArrowheads="1"/>
              </p:cNvSpPr>
              <p:nvPr/>
            </p:nvSpPr>
            <p:spPr bwMode="auto">
              <a:xfrm>
                <a:off x="383" y="3678"/>
                <a:ext cx="5" cy="4"/>
              </a:xfrm>
              <a:prstGeom prst="ellipse">
                <a:avLst/>
              </a:prstGeom>
              <a:solidFill>
                <a:srgbClr val="FBFFF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71" name="Oval 1889"/>
            <p:cNvSpPr>
              <a:spLocks noChangeArrowheads="1"/>
            </p:cNvSpPr>
            <p:nvPr/>
          </p:nvSpPr>
          <p:spPr bwMode="auto">
            <a:xfrm>
              <a:off x="355" y="3652"/>
              <a:ext cx="60" cy="55"/>
            </a:xfrm>
            <a:prstGeom prst="ellipse">
              <a:avLst/>
            </a:prstGeom>
            <a:noFill/>
            <a:ln w="7938">
              <a:solidFill>
                <a:srgbClr val="000000"/>
              </a:solid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91" name="Rectangle 1558"/>
          <p:cNvSpPr>
            <a:spLocks noChangeArrowheads="1"/>
          </p:cNvSpPr>
          <p:nvPr/>
        </p:nvSpPr>
        <p:spPr bwMode="auto">
          <a:xfrm>
            <a:off x="5758598" y="2509570"/>
            <a:ext cx="3931712" cy="423193"/>
          </a:xfrm>
          <a:prstGeom prst="rect">
            <a:avLst/>
          </a:prstGeom>
          <a:noFill/>
          <a:ln w="9525">
            <a:noFill/>
            <a:miter lim="800000"/>
            <a:headEnd/>
            <a:tailEnd/>
          </a:ln>
        </p:spPr>
        <p:txBody>
          <a:bodyPr wrap="square" lIns="0" tIns="0" rIns="0" bIns="0">
            <a:spAutoFit/>
          </a:bodyPr>
          <a:lstStyle/>
          <a:p>
            <a:pPr fontAlgn="base">
              <a:lnSpc>
                <a:spcPts val="700"/>
              </a:lnSpc>
              <a:spcBef>
                <a:spcPts val="600"/>
              </a:spcBef>
              <a:spcAft>
                <a:spcPct val="0"/>
              </a:spcAft>
            </a:pPr>
            <a:r>
              <a:rPr lang="ja-JP" altLang="en-US" sz="1000" dirty="0" smtClean="0">
                <a:solidFill>
                  <a:srgbClr val="000000"/>
                </a:solidFill>
                <a:latin typeface="ＭＳ Ｐゴシック" pitchFamily="50" charset="-128"/>
              </a:rPr>
              <a:t>・幼保拡大検討委員会の設置</a:t>
            </a:r>
            <a:r>
              <a:rPr lang="ja-JP" altLang="en-US" sz="1000" dirty="0">
                <a:solidFill>
                  <a:srgbClr val="000000"/>
                </a:solidFill>
                <a:latin typeface="ＭＳ Ｐゴシック" pitchFamily="50" charset="-128"/>
              </a:rPr>
              <a:t>　</a:t>
            </a:r>
            <a:endParaRPr lang="en-US" altLang="ja-JP" sz="1000" dirty="0" smtClean="0">
              <a:solidFill>
                <a:srgbClr val="000000"/>
              </a:solidFill>
              <a:latin typeface="ＭＳ Ｐゴシック" pitchFamily="50" charset="-128"/>
            </a:endParaRPr>
          </a:p>
          <a:p>
            <a:pPr fontAlgn="base">
              <a:lnSpc>
                <a:spcPts val="700"/>
              </a:lnSpc>
              <a:spcBef>
                <a:spcPts val="600"/>
              </a:spcBef>
              <a:spcAft>
                <a:spcPct val="0"/>
              </a:spcAft>
            </a:pPr>
            <a:r>
              <a:rPr lang="ja-JP" altLang="en-US" sz="1000" dirty="0" smtClean="0">
                <a:solidFill>
                  <a:srgbClr val="000000"/>
                </a:solidFill>
                <a:latin typeface="ＭＳ Ｐゴシック" pitchFamily="50" charset="-128"/>
              </a:rPr>
              <a:t>・幼保推進リーダーの養成と配置</a:t>
            </a:r>
            <a:r>
              <a:rPr lang="ja-JP" altLang="en-US" sz="1000" dirty="0">
                <a:solidFill>
                  <a:srgbClr val="000000"/>
                </a:solidFill>
                <a:latin typeface="ＭＳ Ｐゴシック" pitchFamily="50" charset="-128"/>
              </a:rPr>
              <a:t>　</a:t>
            </a:r>
            <a:endParaRPr lang="en-US" altLang="ja-JP" sz="1000" dirty="0" smtClean="0">
              <a:solidFill>
                <a:srgbClr val="000000"/>
              </a:solidFill>
              <a:latin typeface="ＭＳ Ｐゴシック" pitchFamily="50" charset="-128"/>
            </a:endParaRPr>
          </a:p>
          <a:p>
            <a:pPr fontAlgn="base">
              <a:lnSpc>
                <a:spcPts val="700"/>
              </a:lnSpc>
              <a:spcBef>
                <a:spcPts val="600"/>
              </a:spcBef>
              <a:spcAft>
                <a:spcPct val="0"/>
              </a:spcAft>
            </a:pPr>
            <a:r>
              <a:rPr lang="ja-JP" altLang="en-US" sz="1000" dirty="0" smtClean="0">
                <a:solidFill>
                  <a:srgbClr val="000000"/>
                </a:solidFill>
                <a:latin typeface="ＭＳ Ｐゴシック" pitchFamily="50" charset="-128"/>
              </a:rPr>
              <a:t>・「</a:t>
            </a:r>
            <a:r>
              <a:rPr lang="ja-JP" altLang="en-US" sz="1000" dirty="0">
                <a:solidFill>
                  <a:srgbClr val="000000"/>
                </a:solidFill>
                <a:latin typeface="ＭＳ Ｐゴシック" pitchFamily="50" charset="-128"/>
              </a:rPr>
              <a:t>親学びノート</a:t>
            </a:r>
            <a:r>
              <a:rPr lang="ja-JP" altLang="en-US" sz="1000" dirty="0" smtClean="0">
                <a:solidFill>
                  <a:srgbClr val="000000"/>
                </a:solidFill>
                <a:latin typeface="ＭＳ Ｐゴシック" pitchFamily="50" charset="-128"/>
              </a:rPr>
              <a:t>（</a:t>
            </a:r>
            <a:r>
              <a:rPr lang="ja-JP" altLang="en-US" sz="1000" dirty="0">
                <a:solidFill>
                  <a:srgbClr val="000000"/>
                </a:solidFill>
                <a:latin typeface="ＭＳ Ｐゴシック" pitchFamily="50" charset="-128"/>
              </a:rPr>
              <a:t>乳幼児</a:t>
            </a:r>
            <a:r>
              <a:rPr lang="ja-JP" altLang="en-US" sz="1000" dirty="0" smtClean="0">
                <a:solidFill>
                  <a:srgbClr val="000000"/>
                </a:solidFill>
                <a:latin typeface="ＭＳ Ｐゴシック" pitchFamily="50" charset="-128"/>
              </a:rPr>
              <a:t>編</a:t>
            </a:r>
            <a:r>
              <a:rPr lang="ja-JP" altLang="en-US" sz="1000" dirty="0">
                <a:solidFill>
                  <a:srgbClr val="000000"/>
                </a:solidFill>
                <a:latin typeface="ＭＳ Ｐゴシック" pitchFamily="50" charset="-128"/>
              </a:rPr>
              <a:t>）」</a:t>
            </a:r>
            <a:r>
              <a:rPr lang="ja-JP" altLang="en-US" sz="1000" dirty="0" smtClean="0">
                <a:solidFill>
                  <a:srgbClr val="000000"/>
                </a:solidFill>
                <a:latin typeface="ＭＳ Ｐゴシック" pitchFamily="50" charset="-128"/>
              </a:rPr>
              <a:t>の作成、配付、活用</a:t>
            </a:r>
            <a:endParaRPr lang="en-US" altLang="ja-JP" sz="900" dirty="0">
              <a:solidFill>
                <a:srgbClr val="000000"/>
              </a:solidFill>
              <a:latin typeface="ＭＳ Ｐゴシック" pitchFamily="50" charset="-128"/>
            </a:endParaRPr>
          </a:p>
        </p:txBody>
      </p:sp>
      <p:sp>
        <p:nvSpPr>
          <p:cNvPr id="92" name="AutoShape 737"/>
          <p:cNvSpPr>
            <a:spLocks noChangeArrowheads="1"/>
          </p:cNvSpPr>
          <p:nvPr/>
        </p:nvSpPr>
        <p:spPr bwMode="auto">
          <a:xfrm>
            <a:off x="7551918" y="2530340"/>
            <a:ext cx="1473211" cy="190826"/>
          </a:xfrm>
          <a:prstGeom prst="wedgeRoundRectCallout">
            <a:avLst>
              <a:gd name="adj1" fmla="val -37583"/>
              <a:gd name="adj2" fmla="val 81749"/>
              <a:gd name="adj3" fmla="val 16667"/>
            </a:avLst>
          </a:prstGeom>
          <a:noFill/>
          <a:ln w="9525">
            <a:solidFill>
              <a:srgbClr val="000000"/>
            </a:solidFill>
            <a:miter lim="800000"/>
            <a:headEnd/>
            <a:tailEnd/>
          </a:ln>
        </p:spPr>
        <p:txBody>
          <a:bodyPr lIns="18000" rIns="18000"/>
          <a:lstStyle/>
          <a:p>
            <a:pPr fontAlgn="base">
              <a:lnSpc>
                <a:spcPts val="800"/>
              </a:lnSpc>
              <a:spcBef>
                <a:spcPts val="600"/>
              </a:spcBef>
              <a:spcAft>
                <a:spcPct val="0"/>
              </a:spcAft>
            </a:pPr>
            <a:r>
              <a:rPr lang="ja-JP" altLang="en-US" sz="900" dirty="0" smtClean="0">
                <a:solidFill>
                  <a:srgbClr val="000000"/>
                </a:solidFill>
                <a:latin typeface="HGP創英角ｺﾞｼｯｸUB" pitchFamily="50" charset="-128"/>
              </a:rPr>
              <a:t>１万部</a:t>
            </a:r>
            <a:r>
              <a:rPr lang="ja-JP" altLang="en-US" sz="900" dirty="0">
                <a:solidFill>
                  <a:srgbClr val="000000"/>
                </a:solidFill>
                <a:latin typeface="HGP創英角ｺﾞｼｯｸUB" pitchFamily="50" charset="-128"/>
              </a:rPr>
              <a:t>配付</a:t>
            </a:r>
            <a:r>
              <a:rPr lang="ja-JP" altLang="en-US" sz="900" dirty="0" smtClean="0">
                <a:solidFill>
                  <a:srgbClr val="000000"/>
                </a:solidFill>
                <a:latin typeface="HGP創英角ｺﾞｼｯｸUB" pitchFamily="50" charset="-128"/>
              </a:rPr>
              <a:t>：年少児の保護者</a:t>
            </a:r>
            <a:endParaRPr lang="ja-JP" altLang="en-US" sz="1050" dirty="0">
              <a:solidFill>
                <a:srgbClr val="000000"/>
              </a:solidFill>
              <a:latin typeface="ＭＳ Ｐゴシック" pitchFamily="50" charset="-128"/>
            </a:endParaRPr>
          </a:p>
          <a:p>
            <a:pPr fontAlgn="base">
              <a:lnSpc>
                <a:spcPct val="85000"/>
              </a:lnSpc>
              <a:spcBef>
                <a:spcPct val="0"/>
              </a:spcBef>
              <a:spcAft>
                <a:spcPct val="0"/>
              </a:spcAft>
            </a:pPr>
            <a:endParaRPr lang="en-US" altLang="ja-JP" sz="1100" dirty="0">
              <a:solidFill>
                <a:srgbClr val="000000"/>
              </a:solidFill>
              <a:latin typeface="HGP創英角ｺﾞｼｯｸUB" pitchFamily="50" charset="-128"/>
            </a:endParaRPr>
          </a:p>
        </p:txBody>
      </p:sp>
      <p:grpSp>
        <p:nvGrpSpPr>
          <p:cNvPr id="94" name="Group 1870"/>
          <p:cNvGrpSpPr>
            <a:grpSpLocks/>
          </p:cNvGrpSpPr>
          <p:nvPr/>
        </p:nvGrpSpPr>
        <p:grpSpPr bwMode="auto">
          <a:xfrm>
            <a:off x="5505077" y="3060488"/>
            <a:ext cx="71437" cy="73025"/>
            <a:chOff x="355" y="3652"/>
            <a:chExt cx="60" cy="55"/>
          </a:xfrm>
        </p:grpSpPr>
        <p:grpSp>
          <p:nvGrpSpPr>
            <p:cNvPr id="98" name="Group 1871"/>
            <p:cNvGrpSpPr>
              <a:grpSpLocks/>
            </p:cNvGrpSpPr>
            <p:nvPr/>
          </p:nvGrpSpPr>
          <p:grpSpPr bwMode="auto">
            <a:xfrm>
              <a:off x="355" y="3652"/>
              <a:ext cx="60" cy="55"/>
              <a:chOff x="355" y="3652"/>
              <a:chExt cx="60" cy="55"/>
            </a:xfrm>
          </p:grpSpPr>
          <p:sp>
            <p:nvSpPr>
              <p:cNvPr id="100" name="Oval 1872"/>
              <p:cNvSpPr>
                <a:spLocks noChangeArrowheads="1"/>
              </p:cNvSpPr>
              <p:nvPr/>
            </p:nvSpPr>
            <p:spPr bwMode="auto">
              <a:xfrm>
                <a:off x="355" y="3652"/>
                <a:ext cx="60" cy="55"/>
              </a:xfrm>
              <a:prstGeom prst="ellipse">
                <a:avLst/>
              </a:prstGeom>
              <a:solidFill>
                <a:srgbClr val="15FF15"/>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01" name="Oval 1873"/>
              <p:cNvSpPr>
                <a:spLocks noChangeArrowheads="1"/>
              </p:cNvSpPr>
              <p:nvPr/>
            </p:nvSpPr>
            <p:spPr bwMode="auto">
              <a:xfrm>
                <a:off x="357" y="3654"/>
                <a:ext cx="55" cy="51"/>
              </a:xfrm>
              <a:prstGeom prst="ellipse">
                <a:avLst/>
              </a:prstGeom>
              <a:solidFill>
                <a:srgbClr val="28FF2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02" name="Oval 1874"/>
              <p:cNvSpPr>
                <a:spLocks noChangeArrowheads="1"/>
              </p:cNvSpPr>
              <p:nvPr/>
            </p:nvSpPr>
            <p:spPr bwMode="auto">
              <a:xfrm>
                <a:off x="359" y="3656"/>
                <a:ext cx="51" cy="47"/>
              </a:xfrm>
              <a:prstGeom prst="ellipse">
                <a:avLst/>
              </a:prstGeom>
              <a:solidFill>
                <a:srgbClr val="3AFF3A"/>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03" name="Oval 1875"/>
              <p:cNvSpPr>
                <a:spLocks noChangeArrowheads="1"/>
              </p:cNvSpPr>
              <p:nvPr/>
            </p:nvSpPr>
            <p:spPr bwMode="auto">
              <a:xfrm>
                <a:off x="361" y="3657"/>
                <a:ext cx="48" cy="44"/>
              </a:xfrm>
              <a:prstGeom prst="ellipse">
                <a:avLst/>
              </a:prstGeom>
              <a:solidFill>
                <a:srgbClr val="4CFF4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04" name="Oval 1876"/>
              <p:cNvSpPr>
                <a:spLocks noChangeArrowheads="1"/>
              </p:cNvSpPr>
              <p:nvPr/>
            </p:nvSpPr>
            <p:spPr bwMode="auto">
              <a:xfrm>
                <a:off x="362" y="3659"/>
                <a:ext cx="46" cy="42"/>
              </a:xfrm>
              <a:prstGeom prst="ellipse">
                <a:avLst/>
              </a:prstGeom>
              <a:solidFill>
                <a:srgbClr val="60FF60"/>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05" name="Oval 1877"/>
              <p:cNvSpPr>
                <a:spLocks noChangeArrowheads="1"/>
              </p:cNvSpPr>
              <p:nvPr/>
            </p:nvSpPr>
            <p:spPr bwMode="auto">
              <a:xfrm>
                <a:off x="364" y="3660"/>
                <a:ext cx="42" cy="39"/>
              </a:xfrm>
              <a:prstGeom prst="ellipse">
                <a:avLst/>
              </a:prstGeom>
              <a:solidFill>
                <a:srgbClr val="73FF7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06" name="Oval 1878"/>
              <p:cNvSpPr>
                <a:spLocks noChangeArrowheads="1"/>
              </p:cNvSpPr>
              <p:nvPr/>
            </p:nvSpPr>
            <p:spPr bwMode="auto">
              <a:xfrm>
                <a:off x="366" y="3662"/>
                <a:ext cx="38" cy="35"/>
              </a:xfrm>
              <a:prstGeom prst="ellipse">
                <a:avLst/>
              </a:prstGeom>
              <a:solidFill>
                <a:srgbClr val="86FF86"/>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07" name="Oval 1879"/>
              <p:cNvSpPr>
                <a:spLocks noChangeArrowheads="1"/>
              </p:cNvSpPr>
              <p:nvPr/>
            </p:nvSpPr>
            <p:spPr bwMode="auto">
              <a:xfrm>
                <a:off x="368" y="3664"/>
                <a:ext cx="34" cy="32"/>
              </a:xfrm>
              <a:prstGeom prst="ellipse">
                <a:avLst/>
              </a:prstGeom>
              <a:solidFill>
                <a:srgbClr val="99FF99"/>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08" name="Oval 1880"/>
              <p:cNvSpPr>
                <a:spLocks noChangeArrowheads="1"/>
              </p:cNvSpPr>
              <p:nvPr/>
            </p:nvSpPr>
            <p:spPr bwMode="auto">
              <a:xfrm>
                <a:off x="369" y="3665"/>
                <a:ext cx="32" cy="29"/>
              </a:xfrm>
              <a:prstGeom prst="ellipse">
                <a:avLst/>
              </a:prstGeom>
              <a:solidFill>
                <a:srgbClr val="ABFFA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09" name="Oval 1881"/>
              <p:cNvSpPr>
                <a:spLocks noChangeArrowheads="1"/>
              </p:cNvSpPr>
              <p:nvPr/>
            </p:nvSpPr>
            <p:spPr bwMode="auto">
              <a:xfrm>
                <a:off x="371" y="3667"/>
                <a:ext cx="28" cy="26"/>
              </a:xfrm>
              <a:prstGeom prst="ellipse">
                <a:avLst/>
              </a:prstGeom>
              <a:solidFill>
                <a:srgbClr val="BCFFB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10" name="Oval 1882"/>
              <p:cNvSpPr>
                <a:spLocks noChangeArrowheads="1"/>
              </p:cNvSpPr>
              <p:nvPr/>
            </p:nvSpPr>
            <p:spPr bwMode="auto">
              <a:xfrm>
                <a:off x="373" y="3668"/>
                <a:ext cx="24" cy="23"/>
              </a:xfrm>
              <a:prstGeom prst="ellipse">
                <a:avLst/>
              </a:prstGeom>
              <a:solidFill>
                <a:srgbClr val="CBFFC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11" name="Oval 1883"/>
              <p:cNvSpPr>
                <a:spLocks noChangeArrowheads="1"/>
              </p:cNvSpPr>
              <p:nvPr/>
            </p:nvSpPr>
            <p:spPr bwMode="auto">
              <a:xfrm>
                <a:off x="375" y="3670"/>
                <a:ext cx="20" cy="19"/>
              </a:xfrm>
              <a:prstGeom prst="ellipse">
                <a:avLst/>
              </a:prstGeom>
              <a:solidFill>
                <a:srgbClr val="D8FFD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12" name="Oval 1884"/>
              <p:cNvSpPr>
                <a:spLocks noChangeArrowheads="1"/>
              </p:cNvSpPr>
              <p:nvPr/>
            </p:nvSpPr>
            <p:spPr bwMode="auto">
              <a:xfrm>
                <a:off x="376" y="3672"/>
                <a:ext cx="18" cy="16"/>
              </a:xfrm>
              <a:prstGeom prst="ellipse">
                <a:avLst/>
              </a:prstGeom>
              <a:solidFill>
                <a:srgbClr val="E3FFE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13" name="Oval 1885"/>
              <p:cNvSpPr>
                <a:spLocks noChangeArrowheads="1"/>
              </p:cNvSpPr>
              <p:nvPr/>
            </p:nvSpPr>
            <p:spPr bwMode="auto">
              <a:xfrm>
                <a:off x="378" y="3673"/>
                <a:ext cx="15" cy="14"/>
              </a:xfrm>
              <a:prstGeom prst="ellipse">
                <a:avLst/>
              </a:prstGeom>
              <a:solidFill>
                <a:srgbClr val="ECFFE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14" name="Oval 1886"/>
              <p:cNvSpPr>
                <a:spLocks noChangeArrowheads="1"/>
              </p:cNvSpPr>
              <p:nvPr/>
            </p:nvSpPr>
            <p:spPr bwMode="auto">
              <a:xfrm>
                <a:off x="380" y="3675"/>
                <a:ext cx="11" cy="10"/>
              </a:xfrm>
              <a:prstGeom prst="ellipse">
                <a:avLst/>
              </a:prstGeom>
              <a:solidFill>
                <a:srgbClr val="F3FFF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16" name="Oval 1887"/>
              <p:cNvSpPr>
                <a:spLocks noChangeArrowheads="1"/>
              </p:cNvSpPr>
              <p:nvPr/>
            </p:nvSpPr>
            <p:spPr bwMode="auto">
              <a:xfrm>
                <a:off x="382" y="3676"/>
                <a:ext cx="7" cy="8"/>
              </a:xfrm>
              <a:prstGeom prst="ellipse">
                <a:avLst/>
              </a:prstGeom>
              <a:solidFill>
                <a:srgbClr val="F8FFF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17" name="Oval 1888"/>
              <p:cNvSpPr>
                <a:spLocks noChangeArrowheads="1"/>
              </p:cNvSpPr>
              <p:nvPr/>
            </p:nvSpPr>
            <p:spPr bwMode="auto">
              <a:xfrm>
                <a:off x="383" y="3678"/>
                <a:ext cx="5" cy="4"/>
              </a:xfrm>
              <a:prstGeom prst="ellipse">
                <a:avLst/>
              </a:prstGeom>
              <a:solidFill>
                <a:srgbClr val="FBFFF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99" name="Oval 1889"/>
            <p:cNvSpPr>
              <a:spLocks noChangeArrowheads="1"/>
            </p:cNvSpPr>
            <p:nvPr/>
          </p:nvSpPr>
          <p:spPr bwMode="auto">
            <a:xfrm>
              <a:off x="355" y="3652"/>
              <a:ext cx="60" cy="55"/>
            </a:xfrm>
            <a:prstGeom prst="ellipse">
              <a:avLst/>
            </a:prstGeom>
            <a:noFill/>
            <a:ln w="7938">
              <a:solidFill>
                <a:srgbClr val="000000"/>
              </a:solid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118" name="円/楕円 117"/>
          <p:cNvSpPr/>
          <p:nvPr/>
        </p:nvSpPr>
        <p:spPr bwMode="auto">
          <a:xfrm>
            <a:off x="5160813" y="966584"/>
            <a:ext cx="322060" cy="322060"/>
          </a:xfrm>
          <a:prstGeom prst="ellipse">
            <a:avLst/>
          </a:prstGeom>
          <a:no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algn="ctr" fontAlgn="base">
              <a:lnSpc>
                <a:spcPct val="85000"/>
              </a:lnSpc>
              <a:spcBef>
                <a:spcPct val="0"/>
              </a:spcBef>
              <a:spcAft>
                <a:spcPct val="0"/>
              </a:spcAft>
            </a:pPr>
            <a:endParaRPr lang="ja-JP" altLang="en-US" sz="1200" smtClean="0">
              <a:solidFill>
                <a:srgbClr val="000000"/>
              </a:solidFill>
              <a:latin typeface="HGP創英角ｺﾞｼｯｸUB" pitchFamily="50" charset="-128"/>
              <a:ea typeface="HGP創英角ｺﾞｼｯｸUB" pitchFamily="50" charset="-128"/>
            </a:endParaRPr>
          </a:p>
        </p:txBody>
      </p:sp>
      <p:grpSp>
        <p:nvGrpSpPr>
          <p:cNvPr id="119" name="Group 1870"/>
          <p:cNvGrpSpPr>
            <a:grpSpLocks/>
          </p:cNvGrpSpPr>
          <p:nvPr/>
        </p:nvGrpSpPr>
        <p:grpSpPr bwMode="auto">
          <a:xfrm>
            <a:off x="5490789" y="1535522"/>
            <a:ext cx="71437" cy="73025"/>
            <a:chOff x="355" y="3652"/>
            <a:chExt cx="60" cy="55"/>
          </a:xfrm>
        </p:grpSpPr>
        <p:grpSp>
          <p:nvGrpSpPr>
            <p:cNvPr id="120" name="Group 1871"/>
            <p:cNvGrpSpPr>
              <a:grpSpLocks/>
            </p:cNvGrpSpPr>
            <p:nvPr/>
          </p:nvGrpSpPr>
          <p:grpSpPr bwMode="auto">
            <a:xfrm>
              <a:off x="355" y="3652"/>
              <a:ext cx="60" cy="55"/>
              <a:chOff x="355" y="3652"/>
              <a:chExt cx="60" cy="55"/>
            </a:xfrm>
          </p:grpSpPr>
          <p:sp>
            <p:nvSpPr>
              <p:cNvPr id="122" name="Oval 1872"/>
              <p:cNvSpPr>
                <a:spLocks noChangeArrowheads="1"/>
              </p:cNvSpPr>
              <p:nvPr/>
            </p:nvSpPr>
            <p:spPr bwMode="auto">
              <a:xfrm>
                <a:off x="355" y="3652"/>
                <a:ext cx="60" cy="55"/>
              </a:xfrm>
              <a:prstGeom prst="ellipse">
                <a:avLst/>
              </a:prstGeom>
              <a:solidFill>
                <a:srgbClr val="15FF15"/>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23" name="Oval 1873"/>
              <p:cNvSpPr>
                <a:spLocks noChangeArrowheads="1"/>
              </p:cNvSpPr>
              <p:nvPr/>
            </p:nvSpPr>
            <p:spPr bwMode="auto">
              <a:xfrm>
                <a:off x="357" y="3654"/>
                <a:ext cx="55" cy="51"/>
              </a:xfrm>
              <a:prstGeom prst="ellipse">
                <a:avLst/>
              </a:prstGeom>
              <a:solidFill>
                <a:srgbClr val="28FF2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24" name="Oval 1874"/>
              <p:cNvSpPr>
                <a:spLocks noChangeArrowheads="1"/>
              </p:cNvSpPr>
              <p:nvPr/>
            </p:nvSpPr>
            <p:spPr bwMode="auto">
              <a:xfrm>
                <a:off x="359" y="3656"/>
                <a:ext cx="51" cy="47"/>
              </a:xfrm>
              <a:prstGeom prst="ellipse">
                <a:avLst/>
              </a:prstGeom>
              <a:solidFill>
                <a:srgbClr val="3AFF3A"/>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25" name="Oval 1875"/>
              <p:cNvSpPr>
                <a:spLocks noChangeArrowheads="1"/>
              </p:cNvSpPr>
              <p:nvPr/>
            </p:nvSpPr>
            <p:spPr bwMode="auto">
              <a:xfrm>
                <a:off x="361" y="3657"/>
                <a:ext cx="48" cy="44"/>
              </a:xfrm>
              <a:prstGeom prst="ellipse">
                <a:avLst/>
              </a:prstGeom>
              <a:solidFill>
                <a:srgbClr val="4CFF4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26" name="Oval 1876"/>
              <p:cNvSpPr>
                <a:spLocks noChangeArrowheads="1"/>
              </p:cNvSpPr>
              <p:nvPr/>
            </p:nvSpPr>
            <p:spPr bwMode="auto">
              <a:xfrm>
                <a:off x="362" y="3659"/>
                <a:ext cx="46" cy="42"/>
              </a:xfrm>
              <a:prstGeom prst="ellipse">
                <a:avLst/>
              </a:prstGeom>
              <a:solidFill>
                <a:srgbClr val="60FF60"/>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27" name="Oval 1877"/>
              <p:cNvSpPr>
                <a:spLocks noChangeArrowheads="1"/>
              </p:cNvSpPr>
              <p:nvPr/>
            </p:nvSpPr>
            <p:spPr bwMode="auto">
              <a:xfrm>
                <a:off x="364" y="3660"/>
                <a:ext cx="42" cy="39"/>
              </a:xfrm>
              <a:prstGeom prst="ellipse">
                <a:avLst/>
              </a:prstGeom>
              <a:solidFill>
                <a:srgbClr val="73FF7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28" name="Oval 1878"/>
              <p:cNvSpPr>
                <a:spLocks noChangeArrowheads="1"/>
              </p:cNvSpPr>
              <p:nvPr/>
            </p:nvSpPr>
            <p:spPr bwMode="auto">
              <a:xfrm>
                <a:off x="366" y="3662"/>
                <a:ext cx="38" cy="35"/>
              </a:xfrm>
              <a:prstGeom prst="ellipse">
                <a:avLst/>
              </a:prstGeom>
              <a:solidFill>
                <a:srgbClr val="86FF86"/>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29" name="Oval 1879"/>
              <p:cNvSpPr>
                <a:spLocks noChangeArrowheads="1"/>
              </p:cNvSpPr>
              <p:nvPr/>
            </p:nvSpPr>
            <p:spPr bwMode="auto">
              <a:xfrm>
                <a:off x="368" y="3664"/>
                <a:ext cx="34" cy="32"/>
              </a:xfrm>
              <a:prstGeom prst="ellipse">
                <a:avLst/>
              </a:prstGeom>
              <a:solidFill>
                <a:srgbClr val="99FF99"/>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30" name="Oval 1880"/>
              <p:cNvSpPr>
                <a:spLocks noChangeArrowheads="1"/>
              </p:cNvSpPr>
              <p:nvPr/>
            </p:nvSpPr>
            <p:spPr bwMode="auto">
              <a:xfrm>
                <a:off x="369" y="3665"/>
                <a:ext cx="32" cy="29"/>
              </a:xfrm>
              <a:prstGeom prst="ellipse">
                <a:avLst/>
              </a:prstGeom>
              <a:solidFill>
                <a:srgbClr val="ABFFA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31" name="Oval 1881"/>
              <p:cNvSpPr>
                <a:spLocks noChangeArrowheads="1"/>
              </p:cNvSpPr>
              <p:nvPr/>
            </p:nvSpPr>
            <p:spPr bwMode="auto">
              <a:xfrm>
                <a:off x="371" y="3667"/>
                <a:ext cx="28" cy="26"/>
              </a:xfrm>
              <a:prstGeom prst="ellipse">
                <a:avLst/>
              </a:prstGeom>
              <a:solidFill>
                <a:srgbClr val="BCFFB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32" name="Oval 1882"/>
              <p:cNvSpPr>
                <a:spLocks noChangeArrowheads="1"/>
              </p:cNvSpPr>
              <p:nvPr/>
            </p:nvSpPr>
            <p:spPr bwMode="auto">
              <a:xfrm>
                <a:off x="373" y="3668"/>
                <a:ext cx="24" cy="23"/>
              </a:xfrm>
              <a:prstGeom prst="ellipse">
                <a:avLst/>
              </a:prstGeom>
              <a:solidFill>
                <a:srgbClr val="CBFFC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33" name="Oval 1883"/>
              <p:cNvSpPr>
                <a:spLocks noChangeArrowheads="1"/>
              </p:cNvSpPr>
              <p:nvPr/>
            </p:nvSpPr>
            <p:spPr bwMode="auto">
              <a:xfrm>
                <a:off x="375" y="3670"/>
                <a:ext cx="20" cy="19"/>
              </a:xfrm>
              <a:prstGeom prst="ellipse">
                <a:avLst/>
              </a:prstGeom>
              <a:solidFill>
                <a:srgbClr val="D8FFD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34" name="Oval 1884"/>
              <p:cNvSpPr>
                <a:spLocks noChangeArrowheads="1"/>
              </p:cNvSpPr>
              <p:nvPr/>
            </p:nvSpPr>
            <p:spPr bwMode="auto">
              <a:xfrm>
                <a:off x="376" y="3672"/>
                <a:ext cx="18" cy="16"/>
              </a:xfrm>
              <a:prstGeom prst="ellipse">
                <a:avLst/>
              </a:prstGeom>
              <a:solidFill>
                <a:srgbClr val="E3FFE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35" name="Oval 1885"/>
              <p:cNvSpPr>
                <a:spLocks noChangeArrowheads="1"/>
              </p:cNvSpPr>
              <p:nvPr/>
            </p:nvSpPr>
            <p:spPr bwMode="auto">
              <a:xfrm>
                <a:off x="378" y="3673"/>
                <a:ext cx="15" cy="14"/>
              </a:xfrm>
              <a:prstGeom prst="ellipse">
                <a:avLst/>
              </a:prstGeom>
              <a:solidFill>
                <a:srgbClr val="ECFFE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36" name="Oval 1886"/>
              <p:cNvSpPr>
                <a:spLocks noChangeArrowheads="1"/>
              </p:cNvSpPr>
              <p:nvPr/>
            </p:nvSpPr>
            <p:spPr bwMode="auto">
              <a:xfrm>
                <a:off x="380" y="3675"/>
                <a:ext cx="11" cy="10"/>
              </a:xfrm>
              <a:prstGeom prst="ellipse">
                <a:avLst/>
              </a:prstGeom>
              <a:solidFill>
                <a:srgbClr val="F3FFF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37" name="Oval 1887"/>
              <p:cNvSpPr>
                <a:spLocks noChangeArrowheads="1"/>
              </p:cNvSpPr>
              <p:nvPr/>
            </p:nvSpPr>
            <p:spPr bwMode="auto">
              <a:xfrm>
                <a:off x="382" y="3676"/>
                <a:ext cx="7" cy="8"/>
              </a:xfrm>
              <a:prstGeom prst="ellipse">
                <a:avLst/>
              </a:prstGeom>
              <a:solidFill>
                <a:srgbClr val="F8FFF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38" name="Oval 1888"/>
              <p:cNvSpPr>
                <a:spLocks noChangeArrowheads="1"/>
              </p:cNvSpPr>
              <p:nvPr/>
            </p:nvSpPr>
            <p:spPr bwMode="auto">
              <a:xfrm>
                <a:off x="383" y="3678"/>
                <a:ext cx="5" cy="4"/>
              </a:xfrm>
              <a:prstGeom prst="ellipse">
                <a:avLst/>
              </a:prstGeom>
              <a:solidFill>
                <a:srgbClr val="FBFFF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121" name="Oval 1889"/>
            <p:cNvSpPr>
              <a:spLocks noChangeArrowheads="1"/>
            </p:cNvSpPr>
            <p:nvPr/>
          </p:nvSpPr>
          <p:spPr bwMode="auto">
            <a:xfrm>
              <a:off x="355" y="3652"/>
              <a:ext cx="60" cy="55"/>
            </a:xfrm>
            <a:prstGeom prst="ellipse">
              <a:avLst/>
            </a:prstGeom>
            <a:noFill/>
            <a:ln w="7938">
              <a:solidFill>
                <a:srgbClr val="000000"/>
              </a:solid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139" name="Rectangle 1845"/>
          <p:cNvSpPr>
            <a:spLocks noChangeArrowheads="1"/>
          </p:cNvSpPr>
          <p:nvPr/>
        </p:nvSpPr>
        <p:spPr bwMode="auto">
          <a:xfrm>
            <a:off x="5240438" y="2266807"/>
            <a:ext cx="272579" cy="201209"/>
          </a:xfrm>
          <a:prstGeom prst="rect">
            <a:avLst/>
          </a:prstGeom>
          <a:noFill/>
          <a:ln>
            <a:noFill/>
          </a:ln>
          <a:extLst/>
        </p:spPr>
        <p:txBody>
          <a:bodyPr wrap="square" lIns="0" tIns="0" rIns="0" bIns="0">
            <a:spAutoFit/>
          </a:bodyPr>
          <a:lstStyle>
            <a:lvl1pPr algn="l" eaLnBrk="0" hangingPunct="0">
              <a:spcBef>
                <a:spcPct val="20000"/>
              </a:spcBef>
              <a:buChar char="•"/>
              <a:defRPr kumimoji="1" sz="3200">
                <a:solidFill>
                  <a:schemeClr val="tx1"/>
                </a:solidFill>
                <a:latin typeface="Times New Roman" pitchFamily="18" charset="0"/>
                <a:ea typeface="ＭＳ Ｐゴシック" pitchFamily="50" charset="-128"/>
              </a:defRPr>
            </a:lvl1pPr>
            <a:lvl2pPr marL="742950" indent="-285750" algn="l" eaLnBrk="0" hangingPunct="0">
              <a:spcBef>
                <a:spcPct val="20000"/>
              </a:spcBef>
              <a:buChar char="–"/>
              <a:defRPr kumimoji="1" sz="2800">
                <a:solidFill>
                  <a:schemeClr val="tx1"/>
                </a:solidFill>
                <a:latin typeface="Times New Roman" pitchFamily="18" charset="0"/>
                <a:ea typeface="ＭＳ Ｐゴシック" pitchFamily="50" charset="-128"/>
              </a:defRPr>
            </a:lvl2pPr>
            <a:lvl3pPr marL="1143000" indent="-228600" algn="l" eaLnBrk="0" hangingPunct="0">
              <a:spcBef>
                <a:spcPct val="20000"/>
              </a:spcBef>
              <a:buChar char="•"/>
              <a:defRPr kumimoji="1" sz="2400">
                <a:solidFill>
                  <a:schemeClr val="tx1"/>
                </a:solidFill>
                <a:latin typeface="Times New Roman" pitchFamily="18" charset="0"/>
                <a:ea typeface="ＭＳ Ｐゴシック" pitchFamily="50" charset="-128"/>
              </a:defRPr>
            </a:lvl3pPr>
            <a:lvl4pPr marL="1600200" indent="-228600" algn="l" eaLnBrk="0" hangingPunct="0">
              <a:spcBef>
                <a:spcPct val="20000"/>
              </a:spcBef>
              <a:buChar char="–"/>
              <a:defRPr kumimoji="1" sz="2000">
                <a:solidFill>
                  <a:schemeClr val="tx1"/>
                </a:solidFill>
                <a:latin typeface="Times New Roman" pitchFamily="18" charset="0"/>
                <a:ea typeface="ＭＳ Ｐゴシック" pitchFamily="50" charset="-128"/>
              </a:defRPr>
            </a:lvl4pPr>
            <a:lvl5pPr marL="2057400" indent="-228600" algn="l" eaLnBrk="0" hangingPunct="0">
              <a:spcBef>
                <a:spcPct val="20000"/>
              </a:spcBef>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fontAlgn="base">
              <a:lnSpc>
                <a:spcPct val="110000"/>
              </a:lnSpc>
              <a:spcBef>
                <a:spcPct val="0"/>
              </a:spcBef>
              <a:spcAft>
                <a:spcPct val="0"/>
              </a:spcAft>
              <a:buFontTx/>
              <a:buNone/>
              <a:defRPr/>
            </a:pPr>
            <a:r>
              <a:rPr kumimoji="0" lang="ja-JP" altLang="en-US" sz="1300" b="1" dirty="0" smtClean="0">
                <a:solidFill>
                  <a:srgbClr val="000000"/>
                </a:solidFill>
                <a:latin typeface="Arial" charset="0"/>
              </a:rPr>
              <a:t>拡</a:t>
            </a:r>
            <a:r>
              <a:rPr kumimoji="0" lang="ja-JP" altLang="en-US" sz="1300" dirty="0" smtClean="0">
                <a:solidFill>
                  <a:srgbClr val="000000"/>
                </a:solidFill>
                <a:latin typeface="Arial" charset="0"/>
              </a:rPr>
              <a:t>  </a:t>
            </a:r>
            <a:r>
              <a:rPr kumimoji="0" lang="ja-JP" altLang="en-US" sz="1050" dirty="0" smtClean="0">
                <a:solidFill>
                  <a:srgbClr val="000000"/>
                </a:solidFill>
                <a:latin typeface="ＭＳ Ｐゴシック" pitchFamily="50" charset="-128"/>
              </a:rPr>
              <a:t>　　</a:t>
            </a:r>
          </a:p>
        </p:txBody>
      </p:sp>
      <p:sp>
        <p:nvSpPr>
          <p:cNvPr id="140" name="Rectangle 1848"/>
          <p:cNvSpPr>
            <a:spLocks noChangeArrowheads="1"/>
          </p:cNvSpPr>
          <p:nvPr/>
        </p:nvSpPr>
        <p:spPr bwMode="auto">
          <a:xfrm>
            <a:off x="5482873" y="3781724"/>
            <a:ext cx="2282889" cy="183127"/>
          </a:xfrm>
          <a:prstGeom prst="rect">
            <a:avLst/>
          </a:prstGeom>
          <a:noFill/>
          <a:ln w="9525">
            <a:noFill/>
            <a:miter lim="800000"/>
            <a:headEnd/>
            <a:tailEnd/>
          </a:ln>
        </p:spPr>
        <p:txBody>
          <a:bodyPr wrap="square" lIns="0" tIns="0" rIns="0" bIns="0">
            <a:spAutoFit/>
          </a:bodyPr>
          <a:lstStyle/>
          <a:p>
            <a:pPr eaLnBrk="0" fontAlgn="base" hangingPunct="0">
              <a:lnSpc>
                <a:spcPct val="85000"/>
              </a:lnSpc>
              <a:spcBef>
                <a:spcPct val="0"/>
              </a:spcBef>
              <a:spcAft>
                <a:spcPct val="0"/>
              </a:spcAft>
            </a:pPr>
            <a:r>
              <a:rPr kumimoji="0" lang="ja-JP" altLang="en-US" sz="1400" b="1" dirty="0" smtClean="0">
                <a:solidFill>
                  <a:srgbClr val="000000"/>
                </a:solidFill>
                <a:latin typeface="ＭＳ Ｐゴシック" pitchFamily="50" charset="-128"/>
              </a:rPr>
              <a:t>子どもの読書活動推進事業</a:t>
            </a:r>
            <a:endParaRPr kumimoji="0" lang="en-US" altLang="ja-JP" sz="1400" b="1" dirty="0" smtClean="0">
              <a:solidFill>
                <a:srgbClr val="000000"/>
              </a:solidFill>
              <a:latin typeface="ＭＳ Ｐゴシック" pitchFamily="50" charset="-128"/>
            </a:endParaRPr>
          </a:p>
        </p:txBody>
      </p:sp>
      <p:grpSp>
        <p:nvGrpSpPr>
          <p:cNvPr id="141" name="Group 1870"/>
          <p:cNvGrpSpPr>
            <a:grpSpLocks/>
          </p:cNvGrpSpPr>
          <p:nvPr/>
        </p:nvGrpSpPr>
        <p:grpSpPr bwMode="auto">
          <a:xfrm>
            <a:off x="5258563" y="3820705"/>
            <a:ext cx="95250" cy="100012"/>
            <a:chOff x="355" y="3652"/>
            <a:chExt cx="60" cy="55"/>
          </a:xfrm>
        </p:grpSpPr>
        <p:grpSp>
          <p:nvGrpSpPr>
            <p:cNvPr id="142" name="Group 1871"/>
            <p:cNvGrpSpPr>
              <a:grpSpLocks/>
            </p:cNvGrpSpPr>
            <p:nvPr/>
          </p:nvGrpSpPr>
          <p:grpSpPr bwMode="auto">
            <a:xfrm>
              <a:off x="355" y="3652"/>
              <a:ext cx="60" cy="55"/>
              <a:chOff x="355" y="3652"/>
              <a:chExt cx="60" cy="55"/>
            </a:xfrm>
          </p:grpSpPr>
          <p:sp>
            <p:nvSpPr>
              <p:cNvPr id="144" name="Oval 1872"/>
              <p:cNvSpPr>
                <a:spLocks noChangeArrowheads="1"/>
              </p:cNvSpPr>
              <p:nvPr/>
            </p:nvSpPr>
            <p:spPr bwMode="auto">
              <a:xfrm>
                <a:off x="355" y="3652"/>
                <a:ext cx="60" cy="55"/>
              </a:xfrm>
              <a:prstGeom prst="ellipse">
                <a:avLst/>
              </a:prstGeom>
              <a:solidFill>
                <a:srgbClr val="15FF15"/>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45" name="Oval 1873"/>
              <p:cNvSpPr>
                <a:spLocks noChangeArrowheads="1"/>
              </p:cNvSpPr>
              <p:nvPr/>
            </p:nvSpPr>
            <p:spPr bwMode="auto">
              <a:xfrm>
                <a:off x="357" y="3654"/>
                <a:ext cx="55" cy="51"/>
              </a:xfrm>
              <a:prstGeom prst="ellipse">
                <a:avLst/>
              </a:prstGeom>
              <a:solidFill>
                <a:srgbClr val="28FF2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46" name="Oval 1874"/>
              <p:cNvSpPr>
                <a:spLocks noChangeArrowheads="1"/>
              </p:cNvSpPr>
              <p:nvPr/>
            </p:nvSpPr>
            <p:spPr bwMode="auto">
              <a:xfrm>
                <a:off x="359" y="3656"/>
                <a:ext cx="51" cy="47"/>
              </a:xfrm>
              <a:prstGeom prst="ellipse">
                <a:avLst/>
              </a:prstGeom>
              <a:solidFill>
                <a:srgbClr val="3AFF3A"/>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47" name="Oval 1875"/>
              <p:cNvSpPr>
                <a:spLocks noChangeArrowheads="1"/>
              </p:cNvSpPr>
              <p:nvPr/>
            </p:nvSpPr>
            <p:spPr bwMode="auto">
              <a:xfrm>
                <a:off x="361" y="3657"/>
                <a:ext cx="48" cy="44"/>
              </a:xfrm>
              <a:prstGeom prst="ellipse">
                <a:avLst/>
              </a:prstGeom>
              <a:solidFill>
                <a:srgbClr val="4CFF4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48" name="Oval 1876"/>
              <p:cNvSpPr>
                <a:spLocks noChangeArrowheads="1"/>
              </p:cNvSpPr>
              <p:nvPr/>
            </p:nvSpPr>
            <p:spPr bwMode="auto">
              <a:xfrm>
                <a:off x="362" y="3659"/>
                <a:ext cx="46" cy="42"/>
              </a:xfrm>
              <a:prstGeom prst="ellipse">
                <a:avLst/>
              </a:prstGeom>
              <a:solidFill>
                <a:srgbClr val="60FF60"/>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49" name="Oval 1877"/>
              <p:cNvSpPr>
                <a:spLocks noChangeArrowheads="1"/>
              </p:cNvSpPr>
              <p:nvPr/>
            </p:nvSpPr>
            <p:spPr bwMode="auto">
              <a:xfrm>
                <a:off x="364" y="3660"/>
                <a:ext cx="42" cy="39"/>
              </a:xfrm>
              <a:prstGeom prst="ellipse">
                <a:avLst/>
              </a:prstGeom>
              <a:solidFill>
                <a:srgbClr val="73FF7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50" name="Oval 1878"/>
              <p:cNvSpPr>
                <a:spLocks noChangeArrowheads="1"/>
              </p:cNvSpPr>
              <p:nvPr/>
            </p:nvSpPr>
            <p:spPr bwMode="auto">
              <a:xfrm>
                <a:off x="366" y="3662"/>
                <a:ext cx="38" cy="35"/>
              </a:xfrm>
              <a:prstGeom prst="ellipse">
                <a:avLst/>
              </a:prstGeom>
              <a:solidFill>
                <a:srgbClr val="86FF86"/>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51" name="Oval 1879"/>
              <p:cNvSpPr>
                <a:spLocks noChangeArrowheads="1"/>
              </p:cNvSpPr>
              <p:nvPr/>
            </p:nvSpPr>
            <p:spPr bwMode="auto">
              <a:xfrm>
                <a:off x="368" y="3664"/>
                <a:ext cx="34" cy="32"/>
              </a:xfrm>
              <a:prstGeom prst="ellipse">
                <a:avLst/>
              </a:prstGeom>
              <a:solidFill>
                <a:srgbClr val="99FF99"/>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52" name="Oval 1880"/>
              <p:cNvSpPr>
                <a:spLocks noChangeArrowheads="1"/>
              </p:cNvSpPr>
              <p:nvPr/>
            </p:nvSpPr>
            <p:spPr bwMode="auto">
              <a:xfrm>
                <a:off x="369" y="3665"/>
                <a:ext cx="32" cy="29"/>
              </a:xfrm>
              <a:prstGeom prst="ellipse">
                <a:avLst/>
              </a:prstGeom>
              <a:solidFill>
                <a:srgbClr val="ABFFA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53" name="Oval 1881"/>
              <p:cNvSpPr>
                <a:spLocks noChangeArrowheads="1"/>
              </p:cNvSpPr>
              <p:nvPr/>
            </p:nvSpPr>
            <p:spPr bwMode="auto">
              <a:xfrm>
                <a:off x="371" y="3667"/>
                <a:ext cx="28" cy="26"/>
              </a:xfrm>
              <a:prstGeom prst="ellipse">
                <a:avLst/>
              </a:prstGeom>
              <a:solidFill>
                <a:srgbClr val="BCFFB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54" name="Oval 1882"/>
              <p:cNvSpPr>
                <a:spLocks noChangeArrowheads="1"/>
              </p:cNvSpPr>
              <p:nvPr/>
            </p:nvSpPr>
            <p:spPr bwMode="auto">
              <a:xfrm>
                <a:off x="373" y="3668"/>
                <a:ext cx="24" cy="23"/>
              </a:xfrm>
              <a:prstGeom prst="ellipse">
                <a:avLst/>
              </a:prstGeom>
              <a:solidFill>
                <a:srgbClr val="CBFFC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55" name="Oval 1883"/>
              <p:cNvSpPr>
                <a:spLocks noChangeArrowheads="1"/>
              </p:cNvSpPr>
              <p:nvPr/>
            </p:nvSpPr>
            <p:spPr bwMode="auto">
              <a:xfrm>
                <a:off x="375" y="3670"/>
                <a:ext cx="20" cy="19"/>
              </a:xfrm>
              <a:prstGeom prst="ellipse">
                <a:avLst/>
              </a:prstGeom>
              <a:solidFill>
                <a:srgbClr val="D8FFD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56" name="Oval 1884"/>
              <p:cNvSpPr>
                <a:spLocks noChangeArrowheads="1"/>
              </p:cNvSpPr>
              <p:nvPr/>
            </p:nvSpPr>
            <p:spPr bwMode="auto">
              <a:xfrm>
                <a:off x="376" y="3672"/>
                <a:ext cx="18" cy="16"/>
              </a:xfrm>
              <a:prstGeom prst="ellipse">
                <a:avLst/>
              </a:prstGeom>
              <a:solidFill>
                <a:srgbClr val="E3FFE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57" name="Oval 1885"/>
              <p:cNvSpPr>
                <a:spLocks noChangeArrowheads="1"/>
              </p:cNvSpPr>
              <p:nvPr/>
            </p:nvSpPr>
            <p:spPr bwMode="auto">
              <a:xfrm>
                <a:off x="378" y="3673"/>
                <a:ext cx="15" cy="14"/>
              </a:xfrm>
              <a:prstGeom prst="ellipse">
                <a:avLst/>
              </a:prstGeom>
              <a:solidFill>
                <a:srgbClr val="ECFFE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58" name="Oval 1886"/>
              <p:cNvSpPr>
                <a:spLocks noChangeArrowheads="1"/>
              </p:cNvSpPr>
              <p:nvPr/>
            </p:nvSpPr>
            <p:spPr bwMode="auto">
              <a:xfrm>
                <a:off x="380" y="3675"/>
                <a:ext cx="11" cy="10"/>
              </a:xfrm>
              <a:prstGeom prst="ellipse">
                <a:avLst/>
              </a:prstGeom>
              <a:solidFill>
                <a:srgbClr val="F3FFF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59" name="Oval 1887"/>
              <p:cNvSpPr>
                <a:spLocks noChangeArrowheads="1"/>
              </p:cNvSpPr>
              <p:nvPr/>
            </p:nvSpPr>
            <p:spPr bwMode="auto">
              <a:xfrm>
                <a:off x="382" y="3676"/>
                <a:ext cx="7" cy="8"/>
              </a:xfrm>
              <a:prstGeom prst="ellipse">
                <a:avLst/>
              </a:prstGeom>
              <a:solidFill>
                <a:srgbClr val="F8FFF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60" name="Oval 1888"/>
              <p:cNvSpPr>
                <a:spLocks noChangeArrowheads="1"/>
              </p:cNvSpPr>
              <p:nvPr/>
            </p:nvSpPr>
            <p:spPr bwMode="auto">
              <a:xfrm>
                <a:off x="383" y="3678"/>
                <a:ext cx="5" cy="4"/>
              </a:xfrm>
              <a:prstGeom prst="ellipse">
                <a:avLst/>
              </a:prstGeom>
              <a:solidFill>
                <a:srgbClr val="FBFFF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143" name="Oval 1889"/>
            <p:cNvSpPr>
              <a:spLocks noChangeArrowheads="1"/>
            </p:cNvSpPr>
            <p:nvPr/>
          </p:nvSpPr>
          <p:spPr bwMode="auto">
            <a:xfrm>
              <a:off x="355" y="3652"/>
              <a:ext cx="60" cy="55"/>
            </a:xfrm>
            <a:prstGeom prst="ellipse">
              <a:avLst/>
            </a:prstGeom>
            <a:noFill/>
            <a:ln w="7938">
              <a:solidFill>
                <a:srgbClr val="000000"/>
              </a:solid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182" name="Rectangle 1557"/>
          <p:cNvSpPr>
            <a:spLocks noChangeArrowheads="1"/>
          </p:cNvSpPr>
          <p:nvPr/>
        </p:nvSpPr>
        <p:spPr bwMode="auto">
          <a:xfrm>
            <a:off x="5482873" y="4128227"/>
            <a:ext cx="4258675" cy="183127"/>
          </a:xfrm>
          <a:prstGeom prst="rect">
            <a:avLst/>
          </a:prstGeom>
          <a:noFill/>
          <a:ln w="9525">
            <a:noFill/>
            <a:miter lim="800000"/>
            <a:headEnd/>
            <a:tailEnd/>
          </a:ln>
        </p:spPr>
        <p:txBody>
          <a:bodyPr wrap="square" lIns="0" tIns="0" rIns="0" bIns="0">
            <a:spAutoFit/>
          </a:bodyPr>
          <a:lstStyle/>
          <a:p>
            <a:pPr eaLnBrk="0" fontAlgn="base" hangingPunct="0">
              <a:lnSpc>
                <a:spcPct val="85000"/>
              </a:lnSpc>
              <a:spcBef>
                <a:spcPct val="0"/>
              </a:spcBef>
              <a:spcAft>
                <a:spcPct val="0"/>
              </a:spcAft>
            </a:pPr>
            <a:r>
              <a:rPr kumimoji="0" lang="ja-JP" altLang="en-US" sz="1400" b="1" dirty="0">
                <a:solidFill>
                  <a:srgbClr val="000000"/>
                </a:solidFill>
                <a:latin typeface="ＭＳ Ｐゴシック" pitchFamily="50" charset="-128"/>
              </a:rPr>
              <a:t>家庭教育総合相談</a:t>
            </a:r>
            <a:r>
              <a:rPr kumimoji="0" lang="ja-JP" altLang="en-US" sz="1400" b="1" dirty="0" smtClean="0">
                <a:solidFill>
                  <a:srgbClr val="000000"/>
                </a:solidFill>
                <a:latin typeface="ＭＳ Ｐゴシック" pitchFamily="50" charset="-128"/>
              </a:rPr>
              <a:t>事業</a:t>
            </a:r>
            <a:r>
              <a:rPr kumimoji="0" lang="ja-JP" altLang="en-US" sz="1200" dirty="0" smtClean="0">
                <a:solidFill>
                  <a:srgbClr val="000000"/>
                </a:solidFill>
                <a:latin typeface="ＭＳ Ｐゴシック" pitchFamily="50" charset="-128"/>
              </a:rPr>
              <a:t>（電話・メール相談、カウンセリング）</a:t>
            </a:r>
            <a:endParaRPr kumimoji="0" lang="ja-JP" altLang="en-US" sz="1200" dirty="0">
              <a:solidFill>
                <a:srgbClr val="000000"/>
              </a:solidFill>
              <a:latin typeface="HGP創英角ｺﾞｼｯｸUB" pitchFamily="50" charset="-128"/>
            </a:endParaRPr>
          </a:p>
        </p:txBody>
      </p:sp>
      <p:grpSp>
        <p:nvGrpSpPr>
          <p:cNvPr id="183" name="Group 1870"/>
          <p:cNvGrpSpPr>
            <a:grpSpLocks/>
          </p:cNvGrpSpPr>
          <p:nvPr/>
        </p:nvGrpSpPr>
        <p:grpSpPr bwMode="auto">
          <a:xfrm>
            <a:off x="5260627" y="4152510"/>
            <a:ext cx="95250" cy="100012"/>
            <a:chOff x="355" y="3652"/>
            <a:chExt cx="60" cy="55"/>
          </a:xfrm>
        </p:grpSpPr>
        <p:grpSp>
          <p:nvGrpSpPr>
            <p:cNvPr id="184" name="Group 1871"/>
            <p:cNvGrpSpPr>
              <a:grpSpLocks/>
            </p:cNvGrpSpPr>
            <p:nvPr/>
          </p:nvGrpSpPr>
          <p:grpSpPr bwMode="auto">
            <a:xfrm>
              <a:off x="355" y="3652"/>
              <a:ext cx="60" cy="55"/>
              <a:chOff x="355" y="3652"/>
              <a:chExt cx="60" cy="55"/>
            </a:xfrm>
          </p:grpSpPr>
          <p:sp>
            <p:nvSpPr>
              <p:cNvPr id="186" name="Oval 1872"/>
              <p:cNvSpPr>
                <a:spLocks noChangeArrowheads="1"/>
              </p:cNvSpPr>
              <p:nvPr/>
            </p:nvSpPr>
            <p:spPr bwMode="auto">
              <a:xfrm>
                <a:off x="355" y="3652"/>
                <a:ext cx="60" cy="55"/>
              </a:xfrm>
              <a:prstGeom prst="ellipse">
                <a:avLst/>
              </a:prstGeom>
              <a:solidFill>
                <a:srgbClr val="15FF15"/>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87" name="Oval 1873"/>
              <p:cNvSpPr>
                <a:spLocks noChangeArrowheads="1"/>
              </p:cNvSpPr>
              <p:nvPr/>
            </p:nvSpPr>
            <p:spPr bwMode="auto">
              <a:xfrm>
                <a:off x="357" y="3654"/>
                <a:ext cx="55" cy="51"/>
              </a:xfrm>
              <a:prstGeom prst="ellipse">
                <a:avLst/>
              </a:prstGeom>
              <a:solidFill>
                <a:srgbClr val="28FF2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88" name="Oval 1874"/>
              <p:cNvSpPr>
                <a:spLocks noChangeArrowheads="1"/>
              </p:cNvSpPr>
              <p:nvPr/>
            </p:nvSpPr>
            <p:spPr bwMode="auto">
              <a:xfrm>
                <a:off x="359" y="3656"/>
                <a:ext cx="51" cy="47"/>
              </a:xfrm>
              <a:prstGeom prst="ellipse">
                <a:avLst/>
              </a:prstGeom>
              <a:solidFill>
                <a:srgbClr val="3AFF3A"/>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89" name="Oval 1875"/>
              <p:cNvSpPr>
                <a:spLocks noChangeArrowheads="1"/>
              </p:cNvSpPr>
              <p:nvPr/>
            </p:nvSpPr>
            <p:spPr bwMode="auto">
              <a:xfrm>
                <a:off x="361" y="3657"/>
                <a:ext cx="48" cy="44"/>
              </a:xfrm>
              <a:prstGeom prst="ellipse">
                <a:avLst/>
              </a:prstGeom>
              <a:solidFill>
                <a:srgbClr val="4CFF4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90" name="Oval 1876"/>
              <p:cNvSpPr>
                <a:spLocks noChangeArrowheads="1"/>
              </p:cNvSpPr>
              <p:nvPr/>
            </p:nvSpPr>
            <p:spPr bwMode="auto">
              <a:xfrm>
                <a:off x="362" y="3659"/>
                <a:ext cx="46" cy="42"/>
              </a:xfrm>
              <a:prstGeom prst="ellipse">
                <a:avLst/>
              </a:prstGeom>
              <a:solidFill>
                <a:srgbClr val="60FF60"/>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91" name="Oval 1877"/>
              <p:cNvSpPr>
                <a:spLocks noChangeArrowheads="1"/>
              </p:cNvSpPr>
              <p:nvPr/>
            </p:nvSpPr>
            <p:spPr bwMode="auto">
              <a:xfrm>
                <a:off x="364" y="3660"/>
                <a:ext cx="42" cy="39"/>
              </a:xfrm>
              <a:prstGeom prst="ellipse">
                <a:avLst/>
              </a:prstGeom>
              <a:solidFill>
                <a:srgbClr val="73FF7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92" name="Oval 1878"/>
              <p:cNvSpPr>
                <a:spLocks noChangeArrowheads="1"/>
              </p:cNvSpPr>
              <p:nvPr/>
            </p:nvSpPr>
            <p:spPr bwMode="auto">
              <a:xfrm>
                <a:off x="366" y="3662"/>
                <a:ext cx="38" cy="35"/>
              </a:xfrm>
              <a:prstGeom prst="ellipse">
                <a:avLst/>
              </a:prstGeom>
              <a:solidFill>
                <a:srgbClr val="86FF86"/>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93" name="Oval 1879"/>
              <p:cNvSpPr>
                <a:spLocks noChangeArrowheads="1"/>
              </p:cNvSpPr>
              <p:nvPr/>
            </p:nvSpPr>
            <p:spPr bwMode="auto">
              <a:xfrm>
                <a:off x="368" y="3664"/>
                <a:ext cx="34" cy="32"/>
              </a:xfrm>
              <a:prstGeom prst="ellipse">
                <a:avLst/>
              </a:prstGeom>
              <a:solidFill>
                <a:srgbClr val="99FF99"/>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94" name="Oval 1880"/>
              <p:cNvSpPr>
                <a:spLocks noChangeArrowheads="1"/>
              </p:cNvSpPr>
              <p:nvPr/>
            </p:nvSpPr>
            <p:spPr bwMode="auto">
              <a:xfrm>
                <a:off x="369" y="3665"/>
                <a:ext cx="32" cy="29"/>
              </a:xfrm>
              <a:prstGeom prst="ellipse">
                <a:avLst/>
              </a:prstGeom>
              <a:solidFill>
                <a:srgbClr val="ABFFA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95" name="Oval 1881"/>
              <p:cNvSpPr>
                <a:spLocks noChangeArrowheads="1"/>
              </p:cNvSpPr>
              <p:nvPr/>
            </p:nvSpPr>
            <p:spPr bwMode="auto">
              <a:xfrm>
                <a:off x="371" y="3667"/>
                <a:ext cx="28" cy="26"/>
              </a:xfrm>
              <a:prstGeom prst="ellipse">
                <a:avLst/>
              </a:prstGeom>
              <a:solidFill>
                <a:srgbClr val="BCFFB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96" name="Oval 1882"/>
              <p:cNvSpPr>
                <a:spLocks noChangeArrowheads="1"/>
              </p:cNvSpPr>
              <p:nvPr/>
            </p:nvSpPr>
            <p:spPr bwMode="auto">
              <a:xfrm>
                <a:off x="373" y="3668"/>
                <a:ext cx="24" cy="23"/>
              </a:xfrm>
              <a:prstGeom prst="ellipse">
                <a:avLst/>
              </a:prstGeom>
              <a:solidFill>
                <a:srgbClr val="CBFFC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97" name="Oval 1883"/>
              <p:cNvSpPr>
                <a:spLocks noChangeArrowheads="1"/>
              </p:cNvSpPr>
              <p:nvPr/>
            </p:nvSpPr>
            <p:spPr bwMode="auto">
              <a:xfrm>
                <a:off x="375" y="3670"/>
                <a:ext cx="20" cy="19"/>
              </a:xfrm>
              <a:prstGeom prst="ellipse">
                <a:avLst/>
              </a:prstGeom>
              <a:solidFill>
                <a:srgbClr val="D8FFD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98" name="Oval 1884"/>
              <p:cNvSpPr>
                <a:spLocks noChangeArrowheads="1"/>
              </p:cNvSpPr>
              <p:nvPr/>
            </p:nvSpPr>
            <p:spPr bwMode="auto">
              <a:xfrm>
                <a:off x="376" y="3672"/>
                <a:ext cx="18" cy="16"/>
              </a:xfrm>
              <a:prstGeom prst="ellipse">
                <a:avLst/>
              </a:prstGeom>
              <a:solidFill>
                <a:srgbClr val="E3FFE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199" name="Oval 1885"/>
              <p:cNvSpPr>
                <a:spLocks noChangeArrowheads="1"/>
              </p:cNvSpPr>
              <p:nvPr/>
            </p:nvSpPr>
            <p:spPr bwMode="auto">
              <a:xfrm>
                <a:off x="378" y="3673"/>
                <a:ext cx="15" cy="14"/>
              </a:xfrm>
              <a:prstGeom prst="ellipse">
                <a:avLst/>
              </a:prstGeom>
              <a:solidFill>
                <a:srgbClr val="ECFFE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00" name="Oval 1886"/>
              <p:cNvSpPr>
                <a:spLocks noChangeArrowheads="1"/>
              </p:cNvSpPr>
              <p:nvPr/>
            </p:nvSpPr>
            <p:spPr bwMode="auto">
              <a:xfrm>
                <a:off x="380" y="3675"/>
                <a:ext cx="11" cy="10"/>
              </a:xfrm>
              <a:prstGeom prst="ellipse">
                <a:avLst/>
              </a:prstGeom>
              <a:solidFill>
                <a:srgbClr val="F3FFF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01" name="Oval 1887"/>
              <p:cNvSpPr>
                <a:spLocks noChangeArrowheads="1"/>
              </p:cNvSpPr>
              <p:nvPr/>
            </p:nvSpPr>
            <p:spPr bwMode="auto">
              <a:xfrm>
                <a:off x="382" y="3676"/>
                <a:ext cx="7" cy="8"/>
              </a:xfrm>
              <a:prstGeom prst="ellipse">
                <a:avLst/>
              </a:prstGeom>
              <a:solidFill>
                <a:srgbClr val="F8FFF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02" name="Oval 1888"/>
              <p:cNvSpPr>
                <a:spLocks noChangeArrowheads="1"/>
              </p:cNvSpPr>
              <p:nvPr/>
            </p:nvSpPr>
            <p:spPr bwMode="auto">
              <a:xfrm>
                <a:off x="383" y="3678"/>
                <a:ext cx="5" cy="4"/>
              </a:xfrm>
              <a:prstGeom prst="ellipse">
                <a:avLst/>
              </a:prstGeom>
              <a:solidFill>
                <a:srgbClr val="FBFFF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185" name="Oval 1889"/>
            <p:cNvSpPr>
              <a:spLocks noChangeArrowheads="1"/>
            </p:cNvSpPr>
            <p:nvPr/>
          </p:nvSpPr>
          <p:spPr bwMode="auto">
            <a:xfrm>
              <a:off x="355" y="3652"/>
              <a:ext cx="60" cy="55"/>
            </a:xfrm>
            <a:prstGeom prst="ellipse">
              <a:avLst/>
            </a:prstGeom>
            <a:noFill/>
            <a:ln w="7938">
              <a:solidFill>
                <a:srgbClr val="000000"/>
              </a:solid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203" name="Rectangle 691"/>
          <p:cNvSpPr>
            <a:spLocks noChangeArrowheads="1"/>
          </p:cNvSpPr>
          <p:nvPr/>
        </p:nvSpPr>
        <p:spPr bwMode="auto">
          <a:xfrm>
            <a:off x="5452303" y="4445556"/>
            <a:ext cx="4291113" cy="170047"/>
          </a:xfrm>
          <a:prstGeom prst="rect">
            <a:avLst/>
          </a:prstGeom>
          <a:noFill/>
          <a:ln w="9525">
            <a:noFill/>
            <a:miter lim="800000"/>
            <a:headEnd/>
            <a:tailEnd/>
          </a:ln>
        </p:spPr>
        <p:txBody>
          <a:bodyPr wrap="square" lIns="0" tIns="0" rIns="0" bIns="0">
            <a:spAutoFit/>
          </a:bodyPr>
          <a:lstStyle/>
          <a:p>
            <a:pPr eaLnBrk="0" fontAlgn="base" hangingPunct="0">
              <a:lnSpc>
                <a:spcPct val="85000"/>
              </a:lnSpc>
              <a:spcBef>
                <a:spcPct val="0"/>
              </a:spcBef>
              <a:spcAft>
                <a:spcPct val="0"/>
              </a:spcAft>
            </a:pPr>
            <a:r>
              <a:rPr kumimoji="0" lang="ja-JP" altLang="en-US" sz="1300" b="1" dirty="0">
                <a:solidFill>
                  <a:srgbClr val="000000"/>
                </a:solidFill>
                <a:latin typeface="ＭＳ Ｐゴシック" pitchFamily="50" charset="-128"/>
              </a:rPr>
              <a:t>「朝から元気とやまっ子</a:t>
            </a:r>
            <a:r>
              <a:rPr kumimoji="0" lang="ja-JP" altLang="en-US" sz="1300" b="1" dirty="0" smtClean="0">
                <a:solidFill>
                  <a:srgbClr val="000000"/>
                </a:solidFill>
                <a:latin typeface="ＭＳ Ｐゴシック" pitchFamily="50" charset="-128"/>
              </a:rPr>
              <a:t>」食育</a:t>
            </a:r>
            <a:r>
              <a:rPr kumimoji="0" lang="ja-JP" altLang="en-US" sz="1300" b="1" dirty="0">
                <a:solidFill>
                  <a:srgbClr val="000000"/>
                </a:solidFill>
                <a:latin typeface="ＭＳ Ｐゴシック" pitchFamily="50" charset="-128"/>
              </a:rPr>
              <a:t>・健康教育推進</a:t>
            </a:r>
            <a:r>
              <a:rPr kumimoji="0" lang="ja-JP" altLang="en-US" sz="1300" b="1" dirty="0" smtClean="0">
                <a:solidFill>
                  <a:srgbClr val="000000"/>
                </a:solidFill>
                <a:latin typeface="ＭＳ Ｐゴシック" pitchFamily="50" charset="-128"/>
              </a:rPr>
              <a:t>事業</a:t>
            </a:r>
            <a:r>
              <a:rPr kumimoji="0" lang="ja-JP" altLang="en-US" sz="900" b="1" dirty="0" smtClean="0">
                <a:solidFill>
                  <a:srgbClr val="000000"/>
                </a:solidFill>
                <a:latin typeface="ＭＳ Ｐゴシック" pitchFamily="50" charset="-128"/>
              </a:rPr>
              <a:t>（保健体育課）</a:t>
            </a:r>
            <a:endParaRPr kumimoji="0" lang="en-US" altLang="ja-JP" sz="900" b="1" dirty="0" smtClean="0">
              <a:solidFill>
                <a:srgbClr val="000000"/>
              </a:solidFill>
              <a:latin typeface="ＭＳ Ｐゴシック" pitchFamily="50" charset="-128"/>
            </a:endParaRPr>
          </a:p>
        </p:txBody>
      </p:sp>
      <p:grpSp>
        <p:nvGrpSpPr>
          <p:cNvPr id="204" name="Group 1655"/>
          <p:cNvGrpSpPr>
            <a:grpSpLocks/>
          </p:cNvGrpSpPr>
          <p:nvPr/>
        </p:nvGrpSpPr>
        <p:grpSpPr bwMode="auto">
          <a:xfrm>
            <a:off x="5263397" y="4462572"/>
            <a:ext cx="96838" cy="98425"/>
            <a:chOff x="3751" y="3195"/>
            <a:chExt cx="61" cy="55"/>
          </a:xfrm>
        </p:grpSpPr>
        <p:grpSp>
          <p:nvGrpSpPr>
            <p:cNvPr id="205" name="Group 1656"/>
            <p:cNvGrpSpPr>
              <a:grpSpLocks/>
            </p:cNvGrpSpPr>
            <p:nvPr/>
          </p:nvGrpSpPr>
          <p:grpSpPr bwMode="auto">
            <a:xfrm>
              <a:off x="3751" y="3195"/>
              <a:ext cx="61" cy="55"/>
              <a:chOff x="3751" y="3195"/>
              <a:chExt cx="61" cy="55"/>
            </a:xfrm>
          </p:grpSpPr>
          <p:sp>
            <p:nvSpPr>
              <p:cNvPr id="207" name="Oval 1657"/>
              <p:cNvSpPr>
                <a:spLocks noChangeArrowheads="1"/>
              </p:cNvSpPr>
              <p:nvPr/>
            </p:nvSpPr>
            <p:spPr bwMode="auto">
              <a:xfrm>
                <a:off x="3751" y="3195"/>
                <a:ext cx="61" cy="55"/>
              </a:xfrm>
              <a:prstGeom prst="ellipse">
                <a:avLst/>
              </a:prstGeom>
              <a:solidFill>
                <a:srgbClr val="15FF15"/>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08" name="Oval 1658"/>
              <p:cNvSpPr>
                <a:spLocks noChangeArrowheads="1"/>
              </p:cNvSpPr>
              <p:nvPr/>
            </p:nvSpPr>
            <p:spPr bwMode="auto">
              <a:xfrm>
                <a:off x="3754" y="3197"/>
                <a:ext cx="55" cy="51"/>
              </a:xfrm>
              <a:prstGeom prst="ellipse">
                <a:avLst/>
              </a:prstGeom>
              <a:solidFill>
                <a:srgbClr val="28FF2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09" name="Oval 1659"/>
              <p:cNvSpPr>
                <a:spLocks noChangeArrowheads="1"/>
              </p:cNvSpPr>
              <p:nvPr/>
            </p:nvSpPr>
            <p:spPr bwMode="auto">
              <a:xfrm>
                <a:off x="3756" y="3199"/>
                <a:ext cx="51" cy="47"/>
              </a:xfrm>
              <a:prstGeom prst="ellipse">
                <a:avLst/>
              </a:prstGeom>
              <a:solidFill>
                <a:srgbClr val="3AFF3A"/>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10" name="Oval 1660"/>
              <p:cNvSpPr>
                <a:spLocks noChangeArrowheads="1"/>
              </p:cNvSpPr>
              <p:nvPr/>
            </p:nvSpPr>
            <p:spPr bwMode="auto">
              <a:xfrm>
                <a:off x="3758" y="3200"/>
                <a:ext cx="47" cy="44"/>
              </a:xfrm>
              <a:prstGeom prst="ellipse">
                <a:avLst/>
              </a:prstGeom>
              <a:solidFill>
                <a:srgbClr val="4CFF4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11" name="Oval 1661"/>
              <p:cNvSpPr>
                <a:spLocks noChangeArrowheads="1"/>
              </p:cNvSpPr>
              <p:nvPr/>
            </p:nvSpPr>
            <p:spPr bwMode="auto">
              <a:xfrm>
                <a:off x="3759" y="3202"/>
                <a:ext cx="46" cy="42"/>
              </a:xfrm>
              <a:prstGeom prst="ellipse">
                <a:avLst/>
              </a:prstGeom>
              <a:solidFill>
                <a:srgbClr val="60FF60"/>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12" name="Oval 1662"/>
              <p:cNvSpPr>
                <a:spLocks noChangeArrowheads="1"/>
              </p:cNvSpPr>
              <p:nvPr/>
            </p:nvSpPr>
            <p:spPr bwMode="auto">
              <a:xfrm>
                <a:off x="3761" y="3203"/>
                <a:ext cx="42" cy="39"/>
              </a:xfrm>
              <a:prstGeom prst="ellipse">
                <a:avLst/>
              </a:prstGeom>
              <a:solidFill>
                <a:srgbClr val="73FF7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13" name="Oval 1663"/>
              <p:cNvSpPr>
                <a:spLocks noChangeArrowheads="1"/>
              </p:cNvSpPr>
              <p:nvPr/>
            </p:nvSpPr>
            <p:spPr bwMode="auto">
              <a:xfrm>
                <a:off x="3763" y="3205"/>
                <a:ext cx="38" cy="35"/>
              </a:xfrm>
              <a:prstGeom prst="ellipse">
                <a:avLst/>
              </a:prstGeom>
              <a:solidFill>
                <a:srgbClr val="86FF86"/>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14" name="Oval 1664"/>
              <p:cNvSpPr>
                <a:spLocks noChangeArrowheads="1"/>
              </p:cNvSpPr>
              <p:nvPr/>
            </p:nvSpPr>
            <p:spPr bwMode="auto">
              <a:xfrm>
                <a:off x="3765" y="3207"/>
                <a:ext cx="34" cy="32"/>
              </a:xfrm>
              <a:prstGeom prst="ellipse">
                <a:avLst/>
              </a:prstGeom>
              <a:solidFill>
                <a:srgbClr val="99FF99"/>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15" name="Oval 1665"/>
              <p:cNvSpPr>
                <a:spLocks noChangeArrowheads="1"/>
              </p:cNvSpPr>
              <p:nvPr/>
            </p:nvSpPr>
            <p:spPr bwMode="auto">
              <a:xfrm>
                <a:off x="3766" y="3208"/>
                <a:ext cx="32" cy="29"/>
              </a:xfrm>
              <a:prstGeom prst="ellipse">
                <a:avLst/>
              </a:prstGeom>
              <a:solidFill>
                <a:srgbClr val="ABFFA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16" name="Oval 1666"/>
              <p:cNvSpPr>
                <a:spLocks noChangeArrowheads="1"/>
              </p:cNvSpPr>
              <p:nvPr/>
            </p:nvSpPr>
            <p:spPr bwMode="auto">
              <a:xfrm>
                <a:off x="3768" y="3210"/>
                <a:ext cx="28" cy="25"/>
              </a:xfrm>
              <a:prstGeom prst="ellipse">
                <a:avLst/>
              </a:prstGeom>
              <a:solidFill>
                <a:srgbClr val="BCFFB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17" name="Oval 1667"/>
              <p:cNvSpPr>
                <a:spLocks noChangeArrowheads="1"/>
              </p:cNvSpPr>
              <p:nvPr/>
            </p:nvSpPr>
            <p:spPr bwMode="auto">
              <a:xfrm>
                <a:off x="3770" y="3211"/>
                <a:ext cx="24" cy="23"/>
              </a:xfrm>
              <a:prstGeom prst="ellipse">
                <a:avLst/>
              </a:prstGeom>
              <a:solidFill>
                <a:srgbClr val="CBFFC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18" name="Oval 1668"/>
              <p:cNvSpPr>
                <a:spLocks noChangeArrowheads="1"/>
              </p:cNvSpPr>
              <p:nvPr/>
            </p:nvSpPr>
            <p:spPr bwMode="auto">
              <a:xfrm>
                <a:off x="3772" y="3213"/>
                <a:ext cx="20" cy="19"/>
              </a:xfrm>
              <a:prstGeom prst="ellipse">
                <a:avLst/>
              </a:prstGeom>
              <a:solidFill>
                <a:srgbClr val="D8FFD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19" name="Oval 1669"/>
              <p:cNvSpPr>
                <a:spLocks noChangeArrowheads="1"/>
              </p:cNvSpPr>
              <p:nvPr/>
            </p:nvSpPr>
            <p:spPr bwMode="auto">
              <a:xfrm>
                <a:off x="3773" y="3215"/>
                <a:ext cx="18" cy="16"/>
              </a:xfrm>
              <a:prstGeom prst="ellipse">
                <a:avLst/>
              </a:prstGeom>
              <a:solidFill>
                <a:srgbClr val="E3FFE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20" name="Oval 1670"/>
              <p:cNvSpPr>
                <a:spLocks noChangeArrowheads="1"/>
              </p:cNvSpPr>
              <p:nvPr/>
            </p:nvSpPr>
            <p:spPr bwMode="auto">
              <a:xfrm>
                <a:off x="3775" y="3216"/>
                <a:ext cx="15" cy="14"/>
              </a:xfrm>
              <a:prstGeom prst="ellipse">
                <a:avLst/>
              </a:prstGeom>
              <a:solidFill>
                <a:srgbClr val="ECFFE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21" name="Oval 1671"/>
              <p:cNvSpPr>
                <a:spLocks noChangeArrowheads="1"/>
              </p:cNvSpPr>
              <p:nvPr/>
            </p:nvSpPr>
            <p:spPr bwMode="auto">
              <a:xfrm>
                <a:off x="3777" y="3218"/>
                <a:ext cx="11" cy="10"/>
              </a:xfrm>
              <a:prstGeom prst="ellipse">
                <a:avLst/>
              </a:prstGeom>
              <a:solidFill>
                <a:srgbClr val="F3FFF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22" name="Oval 1672"/>
              <p:cNvSpPr>
                <a:spLocks noChangeArrowheads="1"/>
              </p:cNvSpPr>
              <p:nvPr/>
            </p:nvSpPr>
            <p:spPr bwMode="auto">
              <a:xfrm>
                <a:off x="3778" y="3219"/>
                <a:ext cx="8" cy="8"/>
              </a:xfrm>
              <a:prstGeom prst="ellipse">
                <a:avLst/>
              </a:prstGeom>
              <a:solidFill>
                <a:srgbClr val="F8FFF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23" name="Oval 1673"/>
              <p:cNvSpPr>
                <a:spLocks noChangeArrowheads="1"/>
              </p:cNvSpPr>
              <p:nvPr/>
            </p:nvSpPr>
            <p:spPr bwMode="auto">
              <a:xfrm>
                <a:off x="3780" y="3221"/>
                <a:ext cx="5" cy="4"/>
              </a:xfrm>
              <a:prstGeom prst="ellipse">
                <a:avLst/>
              </a:prstGeom>
              <a:solidFill>
                <a:srgbClr val="FBFFF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206" name="Oval 1674"/>
            <p:cNvSpPr>
              <a:spLocks noChangeArrowheads="1"/>
            </p:cNvSpPr>
            <p:nvPr/>
          </p:nvSpPr>
          <p:spPr bwMode="auto">
            <a:xfrm>
              <a:off x="3751" y="3195"/>
              <a:ext cx="61" cy="55"/>
            </a:xfrm>
            <a:prstGeom prst="ellipse">
              <a:avLst/>
            </a:prstGeom>
            <a:noFill/>
            <a:ln w="7938">
              <a:solidFill>
                <a:srgbClr val="000000"/>
              </a:solid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224" name="Rectangle 1527"/>
          <p:cNvSpPr>
            <a:spLocks noChangeArrowheads="1"/>
          </p:cNvSpPr>
          <p:nvPr/>
        </p:nvSpPr>
        <p:spPr bwMode="auto">
          <a:xfrm>
            <a:off x="5449940" y="5340371"/>
            <a:ext cx="4032536" cy="183127"/>
          </a:xfrm>
          <a:prstGeom prst="rect">
            <a:avLst/>
          </a:prstGeom>
          <a:noFill/>
          <a:ln w="9525">
            <a:noFill/>
            <a:miter lim="800000"/>
            <a:headEnd/>
            <a:tailEnd/>
          </a:ln>
        </p:spPr>
        <p:txBody>
          <a:bodyPr wrap="square" lIns="0" tIns="0" rIns="0" bIns="0">
            <a:spAutoFit/>
          </a:bodyPr>
          <a:lstStyle/>
          <a:p>
            <a:pPr eaLnBrk="0" fontAlgn="base" hangingPunct="0">
              <a:lnSpc>
                <a:spcPct val="85000"/>
              </a:lnSpc>
              <a:spcBef>
                <a:spcPct val="0"/>
              </a:spcBef>
              <a:spcAft>
                <a:spcPct val="0"/>
              </a:spcAft>
            </a:pPr>
            <a:r>
              <a:rPr kumimoji="0" lang="ja-JP" altLang="en-US" sz="1400" dirty="0">
                <a:solidFill>
                  <a:srgbClr val="000000"/>
                </a:solidFill>
                <a:latin typeface="ＭＳ Ｐゴシック" pitchFamily="50" charset="-128"/>
              </a:rPr>
              <a:t>放課後子ども</a:t>
            </a:r>
            <a:r>
              <a:rPr kumimoji="0" lang="ja-JP" altLang="en-US" sz="1400" dirty="0" smtClean="0">
                <a:solidFill>
                  <a:srgbClr val="000000"/>
                </a:solidFill>
                <a:latin typeface="ＭＳ Ｐゴシック" pitchFamily="50" charset="-128"/>
              </a:rPr>
              <a:t>教室、土曜学習　</a:t>
            </a:r>
            <a:r>
              <a:rPr kumimoji="0" lang="ja-JP" altLang="en-US" sz="1100" dirty="0" smtClean="0">
                <a:solidFill>
                  <a:srgbClr val="000000"/>
                </a:solidFill>
                <a:latin typeface="ＭＳ Ｐゴシック" panose="020B0600070205080204" pitchFamily="50" charset="-128"/>
              </a:rPr>
              <a:t>（</a:t>
            </a:r>
            <a:r>
              <a:rPr kumimoji="0" lang="ja-JP" altLang="en-US" sz="1100" dirty="0">
                <a:solidFill>
                  <a:srgbClr val="000000"/>
                </a:solidFill>
                <a:latin typeface="ＭＳ Ｐゴシック" panose="020B0600070205080204" pitchFamily="50" charset="-128"/>
              </a:rPr>
              <a:t>Ｈ</a:t>
            </a:r>
            <a:r>
              <a:rPr kumimoji="0" lang="en-US" altLang="ja-JP" sz="1100" dirty="0" smtClean="0">
                <a:solidFill>
                  <a:srgbClr val="000000"/>
                </a:solidFill>
                <a:latin typeface="ＭＳ Ｐゴシック" panose="020B0600070205080204" pitchFamily="50" charset="-128"/>
              </a:rPr>
              <a:t>28</a:t>
            </a:r>
            <a:r>
              <a:rPr kumimoji="0" lang="ja-JP" altLang="en-US" sz="1100" dirty="0" smtClean="0">
                <a:solidFill>
                  <a:srgbClr val="000000"/>
                </a:solidFill>
                <a:latin typeface="ＭＳ Ｐゴシック" panose="020B0600070205080204" pitchFamily="50" charset="-128"/>
              </a:rPr>
              <a:t>　</a:t>
            </a:r>
            <a:r>
              <a:rPr kumimoji="0" lang="en-US" altLang="ja-JP" sz="1100" dirty="0">
                <a:solidFill>
                  <a:srgbClr val="000000"/>
                </a:solidFill>
                <a:latin typeface="ＭＳ Ｐゴシック" panose="020B0600070205080204" pitchFamily="50" charset="-128"/>
              </a:rPr>
              <a:t>166</a:t>
            </a:r>
            <a:r>
              <a:rPr kumimoji="0" lang="ja-JP" altLang="en-US" sz="1100" dirty="0" smtClean="0">
                <a:solidFill>
                  <a:srgbClr val="000000"/>
                </a:solidFill>
                <a:latin typeface="ＭＳ Ｐゴシック" panose="020B0600070205080204" pitchFamily="50" charset="-128"/>
              </a:rPr>
              <a:t>教室</a:t>
            </a:r>
            <a:r>
              <a:rPr kumimoji="0" lang="en-US" altLang="ja-JP" sz="1100" dirty="0" smtClean="0">
                <a:solidFill>
                  <a:srgbClr val="000000"/>
                </a:solidFill>
                <a:latin typeface="ＭＳ Ｐゴシック" panose="020B0600070205080204" pitchFamily="50" charset="-128"/>
              </a:rPr>
              <a:t>)</a:t>
            </a:r>
            <a:r>
              <a:rPr kumimoji="0" lang="ja-JP" altLang="en-US" sz="1000" dirty="0" smtClean="0">
                <a:solidFill>
                  <a:srgbClr val="000000"/>
                </a:solidFill>
                <a:latin typeface="ＭＳ Ｐゴシック" panose="020B0600070205080204" pitchFamily="50" charset="-128"/>
              </a:rPr>
              <a:t>　</a:t>
            </a:r>
            <a:endParaRPr kumimoji="0" lang="ja-JP" altLang="en-US" sz="1000" dirty="0">
              <a:solidFill>
                <a:srgbClr val="000000"/>
              </a:solidFill>
              <a:latin typeface="ＭＳ Ｐゴシック" panose="020B0600070205080204" pitchFamily="50" charset="-128"/>
            </a:endParaRPr>
          </a:p>
        </p:txBody>
      </p:sp>
      <p:grpSp>
        <p:nvGrpSpPr>
          <p:cNvPr id="225" name="Group 1655"/>
          <p:cNvGrpSpPr>
            <a:grpSpLocks/>
          </p:cNvGrpSpPr>
          <p:nvPr/>
        </p:nvGrpSpPr>
        <p:grpSpPr bwMode="auto">
          <a:xfrm>
            <a:off x="5270710" y="5363932"/>
            <a:ext cx="96838" cy="98425"/>
            <a:chOff x="3751" y="3195"/>
            <a:chExt cx="61" cy="55"/>
          </a:xfrm>
        </p:grpSpPr>
        <p:grpSp>
          <p:nvGrpSpPr>
            <p:cNvPr id="226" name="Group 1656"/>
            <p:cNvGrpSpPr>
              <a:grpSpLocks/>
            </p:cNvGrpSpPr>
            <p:nvPr/>
          </p:nvGrpSpPr>
          <p:grpSpPr bwMode="auto">
            <a:xfrm>
              <a:off x="3751" y="3195"/>
              <a:ext cx="61" cy="55"/>
              <a:chOff x="3751" y="3195"/>
              <a:chExt cx="61" cy="55"/>
            </a:xfrm>
          </p:grpSpPr>
          <p:sp>
            <p:nvSpPr>
              <p:cNvPr id="228" name="Oval 1657"/>
              <p:cNvSpPr>
                <a:spLocks noChangeArrowheads="1"/>
              </p:cNvSpPr>
              <p:nvPr/>
            </p:nvSpPr>
            <p:spPr bwMode="auto">
              <a:xfrm>
                <a:off x="3751" y="3195"/>
                <a:ext cx="61" cy="55"/>
              </a:xfrm>
              <a:prstGeom prst="ellipse">
                <a:avLst/>
              </a:prstGeom>
              <a:solidFill>
                <a:srgbClr val="15FF15"/>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29" name="Oval 1658"/>
              <p:cNvSpPr>
                <a:spLocks noChangeArrowheads="1"/>
              </p:cNvSpPr>
              <p:nvPr/>
            </p:nvSpPr>
            <p:spPr bwMode="auto">
              <a:xfrm>
                <a:off x="3754" y="3197"/>
                <a:ext cx="55" cy="51"/>
              </a:xfrm>
              <a:prstGeom prst="ellipse">
                <a:avLst/>
              </a:prstGeom>
              <a:solidFill>
                <a:srgbClr val="28FF2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30" name="Oval 1659"/>
              <p:cNvSpPr>
                <a:spLocks noChangeArrowheads="1"/>
              </p:cNvSpPr>
              <p:nvPr/>
            </p:nvSpPr>
            <p:spPr bwMode="auto">
              <a:xfrm>
                <a:off x="3756" y="3199"/>
                <a:ext cx="51" cy="47"/>
              </a:xfrm>
              <a:prstGeom prst="ellipse">
                <a:avLst/>
              </a:prstGeom>
              <a:solidFill>
                <a:srgbClr val="3AFF3A"/>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31" name="Oval 1660"/>
              <p:cNvSpPr>
                <a:spLocks noChangeArrowheads="1"/>
              </p:cNvSpPr>
              <p:nvPr/>
            </p:nvSpPr>
            <p:spPr bwMode="auto">
              <a:xfrm>
                <a:off x="3758" y="3200"/>
                <a:ext cx="47" cy="44"/>
              </a:xfrm>
              <a:prstGeom prst="ellipse">
                <a:avLst/>
              </a:prstGeom>
              <a:solidFill>
                <a:srgbClr val="4CFF4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32" name="Oval 1661"/>
              <p:cNvSpPr>
                <a:spLocks noChangeArrowheads="1"/>
              </p:cNvSpPr>
              <p:nvPr/>
            </p:nvSpPr>
            <p:spPr bwMode="auto">
              <a:xfrm>
                <a:off x="3759" y="3202"/>
                <a:ext cx="46" cy="42"/>
              </a:xfrm>
              <a:prstGeom prst="ellipse">
                <a:avLst/>
              </a:prstGeom>
              <a:solidFill>
                <a:srgbClr val="60FF60"/>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33" name="Oval 1662"/>
              <p:cNvSpPr>
                <a:spLocks noChangeArrowheads="1"/>
              </p:cNvSpPr>
              <p:nvPr/>
            </p:nvSpPr>
            <p:spPr bwMode="auto">
              <a:xfrm>
                <a:off x="3761" y="3203"/>
                <a:ext cx="42" cy="39"/>
              </a:xfrm>
              <a:prstGeom prst="ellipse">
                <a:avLst/>
              </a:prstGeom>
              <a:solidFill>
                <a:srgbClr val="73FF7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34" name="Oval 1663"/>
              <p:cNvSpPr>
                <a:spLocks noChangeArrowheads="1"/>
              </p:cNvSpPr>
              <p:nvPr/>
            </p:nvSpPr>
            <p:spPr bwMode="auto">
              <a:xfrm>
                <a:off x="3763" y="3205"/>
                <a:ext cx="38" cy="35"/>
              </a:xfrm>
              <a:prstGeom prst="ellipse">
                <a:avLst/>
              </a:prstGeom>
              <a:solidFill>
                <a:srgbClr val="86FF86"/>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35" name="Oval 1664"/>
              <p:cNvSpPr>
                <a:spLocks noChangeArrowheads="1"/>
              </p:cNvSpPr>
              <p:nvPr/>
            </p:nvSpPr>
            <p:spPr bwMode="auto">
              <a:xfrm>
                <a:off x="3765" y="3207"/>
                <a:ext cx="34" cy="32"/>
              </a:xfrm>
              <a:prstGeom prst="ellipse">
                <a:avLst/>
              </a:prstGeom>
              <a:solidFill>
                <a:srgbClr val="99FF99"/>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36" name="Oval 1665"/>
              <p:cNvSpPr>
                <a:spLocks noChangeArrowheads="1"/>
              </p:cNvSpPr>
              <p:nvPr/>
            </p:nvSpPr>
            <p:spPr bwMode="auto">
              <a:xfrm>
                <a:off x="3766" y="3208"/>
                <a:ext cx="32" cy="29"/>
              </a:xfrm>
              <a:prstGeom prst="ellipse">
                <a:avLst/>
              </a:prstGeom>
              <a:solidFill>
                <a:srgbClr val="ABFFA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37" name="Oval 1666"/>
              <p:cNvSpPr>
                <a:spLocks noChangeArrowheads="1"/>
              </p:cNvSpPr>
              <p:nvPr/>
            </p:nvSpPr>
            <p:spPr bwMode="auto">
              <a:xfrm>
                <a:off x="3768" y="3210"/>
                <a:ext cx="28" cy="25"/>
              </a:xfrm>
              <a:prstGeom prst="ellipse">
                <a:avLst/>
              </a:prstGeom>
              <a:solidFill>
                <a:srgbClr val="BCFFB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38" name="Oval 1667"/>
              <p:cNvSpPr>
                <a:spLocks noChangeArrowheads="1"/>
              </p:cNvSpPr>
              <p:nvPr/>
            </p:nvSpPr>
            <p:spPr bwMode="auto">
              <a:xfrm>
                <a:off x="3770" y="3211"/>
                <a:ext cx="24" cy="23"/>
              </a:xfrm>
              <a:prstGeom prst="ellipse">
                <a:avLst/>
              </a:prstGeom>
              <a:solidFill>
                <a:srgbClr val="CBFFC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39" name="Oval 1668"/>
              <p:cNvSpPr>
                <a:spLocks noChangeArrowheads="1"/>
              </p:cNvSpPr>
              <p:nvPr/>
            </p:nvSpPr>
            <p:spPr bwMode="auto">
              <a:xfrm>
                <a:off x="3772" y="3213"/>
                <a:ext cx="20" cy="19"/>
              </a:xfrm>
              <a:prstGeom prst="ellipse">
                <a:avLst/>
              </a:prstGeom>
              <a:solidFill>
                <a:srgbClr val="D8FFD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40" name="Oval 1669"/>
              <p:cNvSpPr>
                <a:spLocks noChangeArrowheads="1"/>
              </p:cNvSpPr>
              <p:nvPr/>
            </p:nvSpPr>
            <p:spPr bwMode="auto">
              <a:xfrm>
                <a:off x="3773" y="3215"/>
                <a:ext cx="18" cy="16"/>
              </a:xfrm>
              <a:prstGeom prst="ellipse">
                <a:avLst/>
              </a:prstGeom>
              <a:solidFill>
                <a:srgbClr val="E3FFE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41" name="Oval 1670"/>
              <p:cNvSpPr>
                <a:spLocks noChangeArrowheads="1"/>
              </p:cNvSpPr>
              <p:nvPr/>
            </p:nvSpPr>
            <p:spPr bwMode="auto">
              <a:xfrm>
                <a:off x="3775" y="3216"/>
                <a:ext cx="15" cy="14"/>
              </a:xfrm>
              <a:prstGeom prst="ellipse">
                <a:avLst/>
              </a:prstGeom>
              <a:solidFill>
                <a:srgbClr val="ECFFE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42" name="Oval 1671"/>
              <p:cNvSpPr>
                <a:spLocks noChangeArrowheads="1"/>
              </p:cNvSpPr>
              <p:nvPr/>
            </p:nvSpPr>
            <p:spPr bwMode="auto">
              <a:xfrm>
                <a:off x="3777" y="3218"/>
                <a:ext cx="11" cy="10"/>
              </a:xfrm>
              <a:prstGeom prst="ellipse">
                <a:avLst/>
              </a:prstGeom>
              <a:solidFill>
                <a:srgbClr val="F3FFF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43" name="Oval 1672"/>
              <p:cNvSpPr>
                <a:spLocks noChangeArrowheads="1"/>
              </p:cNvSpPr>
              <p:nvPr/>
            </p:nvSpPr>
            <p:spPr bwMode="auto">
              <a:xfrm>
                <a:off x="3778" y="3219"/>
                <a:ext cx="8" cy="8"/>
              </a:xfrm>
              <a:prstGeom prst="ellipse">
                <a:avLst/>
              </a:prstGeom>
              <a:solidFill>
                <a:srgbClr val="F8FFF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44" name="Oval 1673"/>
              <p:cNvSpPr>
                <a:spLocks noChangeArrowheads="1"/>
              </p:cNvSpPr>
              <p:nvPr/>
            </p:nvSpPr>
            <p:spPr bwMode="auto">
              <a:xfrm>
                <a:off x="3780" y="3221"/>
                <a:ext cx="5" cy="4"/>
              </a:xfrm>
              <a:prstGeom prst="ellipse">
                <a:avLst/>
              </a:prstGeom>
              <a:solidFill>
                <a:srgbClr val="FBFFF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227" name="Oval 1674"/>
            <p:cNvSpPr>
              <a:spLocks noChangeArrowheads="1"/>
            </p:cNvSpPr>
            <p:nvPr/>
          </p:nvSpPr>
          <p:spPr bwMode="auto">
            <a:xfrm>
              <a:off x="3751" y="3195"/>
              <a:ext cx="61" cy="55"/>
            </a:xfrm>
            <a:prstGeom prst="ellipse">
              <a:avLst/>
            </a:prstGeom>
            <a:noFill/>
            <a:ln w="7938">
              <a:solidFill>
                <a:srgbClr val="000000"/>
              </a:solid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245" name="Rectangle 1845"/>
          <p:cNvSpPr>
            <a:spLocks noChangeArrowheads="1"/>
          </p:cNvSpPr>
          <p:nvPr/>
        </p:nvSpPr>
        <p:spPr bwMode="auto">
          <a:xfrm>
            <a:off x="5461375" y="5571131"/>
            <a:ext cx="3081844" cy="183127"/>
          </a:xfrm>
          <a:prstGeom prst="rect">
            <a:avLst/>
          </a:prstGeom>
          <a:noFill/>
          <a:ln>
            <a:noFill/>
          </a:ln>
          <a:extLst/>
        </p:spPr>
        <p:txBody>
          <a:bodyPr wrap="square" lIns="0" tIns="0" rIns="0" bIns="0">
            <a:spAutoFit/>
          </a:bodyPr>
          <a:lstStyle>
            <a:lvl1pPr algn="l" eaLnBrk="0" hangingPunct="0">
              <a:spcBef>
                <a:spcPct val="20000"/>
              </a:spcBef>
              <a:buChar char="•"/>
              <a:defRPr kumimoji="1" sz="3200">
                <a:solidFill>
                  <a:schemeClr val="tx1"/>
                </a:solidFill>
                <a:latin typeface="Times New Roman" pitchFamily="18" charset="0"/>
                <a:ea typeface="ＭＳ Ｐゴシック" pitchFamily="50" charset="-128"/>
              </a:defRPr>
            </a:lvl1pPr>
            <a:lvl2pPr marL="742950" indent="-285750" algn="l" eaLnBrk="0" hangingPunct="0">
              <a:spcBef>
                <a:spcPct val="20000"/>
              </a:spcBef>
              <a:buChar char="–"/>
              <a:defRPr kumimoji="1" sz="2800">
                <a:solidFill>
                  <a:schemeClr val="tx1"/>
                </a:solidFill>
                <a:latin typeface="Times New Roman" pitchFamily="18" charset="0"/>
                <a:ea typeface="ＭＳ Ｐゴシック" pitchFamily="50" charset="-128"/>
              </a:defRPr>
            </a:lvl2pPr>
            <a:lvl3pPr marL="1143000" indent="-228600" algn="l" eaLnBrk="0" hangingPunct="0">
              <a:spcBef>
                <a:spcPct val="20000"/>
              </a:spcBef>
              <a:buChar char="•"/>
              <a:defRPr kumimoji="1" sz="2400">
                <a:solidFill>
                  <a:schemeClr val="tx1"/>
                </a:solidFill>
                <a:latin typeface="Times New Roman" pitchFamily="18" charset="0"/>
                <a:ea typeface="ＭＳ Ｐゴシック" pitchFamily="50" charset="-128"/>
              </a:defRPr>
            </a:lvl3pPr>
            <a:lvl4pPr marL="1600200" indent="-228600" algn="l" eaLnBrk="0" hangingPunct="0">
              <a:spcBef>
                <a:spcPct val="20000"/>
              </a:spcBef>
              <a:buChar char="–"/>
              <a:defRPr kumimoji="1" sz="2000">
                <a:solidFill>
                  <a:schemeClr val="tx1"/>
                </a:solidFill>
                <a:latin typeface="Times New Roman" pitchFamily="18" charset="0"/>
                <a:ea typeface="ＭＳ Ｐゴシック" pitchFamily="50" charset="-128"/>
              </a:defRPr>
            </a:lvl4pPr>
            <a:lvl5pPr marL="2057400" indent="-228600" algn="l" eaLnBrk="0" hangingPunct="0">
              <a:spcBef>
                <a:spcPct val="20000"/>
              </a:spcBef>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fontAlgn="base">
              <a:lnSpc>
                <a:spcPct val="85000"/>
              </a:lnSpc>
              <a:spcBef>
                <a:spcPct val="0"/>
              </a:spcBef>
              <a:spcAft>
                <a:spcPct val="0"/>
              </a:spcAft>
              <a:buFontTx/>
              <a:buNone/>
              <a:defRPr/>
            </a:pPr>
            <a:r>
              <a:rPr kumimoji="0" lang="ja-JP" altLang="en-US" sz="1400" dirty="0" smtClean="0">
                <a:solidFill>
                  <a:srgbClr val="000000"/>
                </a:solidFill>
                <a:latin typeface="ＭＳ Ｐゴシック" pitchFamily="50" charset="-128"/>
              </a:rPr>
              <a:t>中学校放課後学習支援</a:t>
            </a:r>
            <a:r>
              <a:rPr kumimoji="0" lang="ja-JP" altLang="en-US" sz="1100" dirty="0" smtClean="0">
                <a:solidFill>
                  <a:srgbClr val="000000"/>
                </a:solidFill>
                <a:latin typeface="ＭＳ Ｐゴシック" pitchFamily="50" charset="-128"/>
              </a:rPr>
              <a:t>（</a:t>
            </a:r>
            <a:r>
              <a:rPr kumimoji="0" lang="en-US" altLang="ja-JP" sz="1100" dirty="0" smtClean="0">
                <a:solidFill>
                  <a:srgbClr val="000000"/>
                </a:solidFill>
                <a:latin typeface="ＭＳ Ｐゴシック" pitchFamily="50" charset="-128"/>
              </a:rPr>
              <a:t>H28</a:t>
            </a:r>
            <a:r>
              <a:rPr kumimoji="0" lang="ja-JP" altLang="en-US" sz="1100" dirty="0" smtClean="0">
                <a:solidFill>
                  <a:srgbClr val="000000"/>
                </a:solidFill>
                <a:latin typeface="ＭＳ Ｐゴシック" pitchFamily="50" charset="-128"/>
              </a:rPr>
              <a:t>　</a:t>
            </a:r>
            <a:r>
              <a:rPr kumimoji="0" lang="en-US" altLang="ja-JP" sz="1100" dirty="0" smtClean="0">
                <a:solidFill>
                  <a:srgbClr val="000000"/>
                </a:solidFill>
                <a:latin typeface="ＭＳ Ｐゴシック" pitchFamily="50" charset="-128"/>
              </a:rPr>
              <a:t>15</a:t>
            </a:r>
            <a:r>
              <a:rPr kumimoji="0" lang="ja-JP" altLang="en-US" sz="1100" dirty="0" smtClean="0">
                <a:solidFill>
                  <a:srgbClr val="000000"/>
                </a:solidFill>
                <a:latin typeface="ＭＳ Ｐゴシック" pitchFamily="50" charset="-128"/>
              </a:rPr>
              <a:t>教室）</a:t>
            </a:r>
            <a:endParaRPr kumimoji="0" lang="en-US" altLang="ja-JP" sz="1100" dirty="0" smtClean="0">
              <a:solidFill>
                <a:srgbClr val="000000"/>
              </a:solidFill>
              <a:latin typeface="ＭＳ Ｐゴシック" pitchFamily="50" charset="-128"/>
            </a:endParaRPr>
          </a:p>
        </p:txBody>
      </p:sp>
      <p:grpSp>
        <p:nvGrpSpPr>
          <p:cNvPr id="246" name="Group 1655"/>
          <p:cNvGrpSpPr>
            <a:grpSpLocks/>
          </p:cNvGrpSpPr>
          <p:nvPr/>
        </p:nvGrpSpPr>
        <p:grpSpPr bwMode="auto">
          <a:xfrm>
            <a:off x="5278361" y="5602773"/>
            <a:ext cx="96838" cy="98425"/>
            <a:chOff x="3751" y="3195"/>
            <a:chExt cx="61" cy="55"/>
          </a:xfrm>
        </p:grpSpPr>
        <p:grpSp>
          <p:nvGrpSpPr>
            <p:cNvPr id="247" name="Group 1656"/>
            <p:cNvGrpSpPr>
              <a:grpSpLocks/>
            </p:cNvGrpSpPr>
            <p:nvPr/>
          </p:nvGrpSpPr>
          <p:grpSpPr bwMode="auto">
            <a:xfrm>
              <a:off x="3751" y="3195"/>
              <a:ext cx="61" cy="55"/>
              <a:chOff x="3751" y="3195"/>
              <a:chExt cx="61" cy="55"/>
            </a:xfrm>
          </p:grpSpPr>
          <p:sp>
            <p:nvSpPr>
              <p:cNvPr id="249" name="Oval 1657"/>
              <p:cNvSpPr>
                <a:spLocks noChangeArrowheads="1"/>
              </p:cNvSpPr>
              <p:nvPr/>
            </p:nvSpPr>
            <p:spPr bwMode="auto">
              <a:xfrm>
                <a:off x="3751" y="3195"/>
                <a:ext cx="61" cy="55"/>
              </a:xfrm>
              <a:prstGeom prst="ellipse">
                <a:avLst/>
              </a:prstGeom>
              <a:solidFill>
                <a:srgbClr val="15FF15"/>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50" name="Oval 1658"/>
              <p:cNvSpPr>
                <a:spLocks noChangeArrowheads="1"/>
              </p:cNvSpPr>
              <p:nvPr/>
            </p:nvSpPr>
            <p:spPr bwMode="auto">
              <a:xfrm>
                <a:off x="3754" y="3197"/>
                <a:ext cx="55" cy="51"/>
              </a:xfrm>
              <a:prstGeom prst="ellipse">
                <a:avLst/>
              </a:prstGeom>
              <a:solidFill>
                <a:srgbClr val="28FF2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51" name="Oval 1659"/>
              <p:cNvSpPr>
                <a:spLocks noChangeArrowheads="1"/>
              </p:cNvSpPr>
              <p:nvPr/>
            </p:nvSpPr>
            <p:spPr bwMode="auto">
              <a:xfrm>
                <a:off x="3756" y="3199"/>
                <a:ext cx="51" cy="47"/>
              </a:xfrm>
              <a:prstGeom prst="ellipse">
                <a:avLst/>
              </a:prstGeom>
              <a:solidFill>
                <a:srgbClr val="3AFF3A"/>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52" name="Oval 1660"/>
              <p:cNvSpPr>
                <a:spLocks noChangeArrowheads="1"/>
              </p:cNvSpPr>
              <p:nvPr/>
            </p:nvSpPr>
            <p:spPr bwMode="auto">
              <a:xfrm>
                <a:off x="3758" y="3200"/>
                <a:ext cx="47" cy="44"/>
              </a:xfrm>
              <a:prstGeom prst="ellipse">
                <a:avLst/>
              </a:prstGeom>
              <a:solidFill>
                <a:srgbClr val="4CFF4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53" name="Oval 1661"/>
              <p:cNvSpPr>
                <a:spLocks noChangeArrowheads="1"/>
              </p:cNvSpPr>
              <p:nvPr/>
            </p:nvSpPr>
            <p:spPr bwMode="auto">
              <a:xfrm>
                <a:off x="3759" y="3202"/>
                <a:ext cx="46" cy="42"/>
              </a:xfrm>
              <a:prstGeom prst="ellipse">
                <a:avLst/>
              </a:prstGeom>
              <a:solidFill>
                <a:srgbClr val="60FF60"/>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54" name="Oval 1662"/>
              <p:cNvSpPr>
                <a:spLocks noChangeArrowheads="1"/>
              </p:cNvSpPr>
              <p:nvPr/>
            </p:nvSpPr>
            <p:spPr bwMode="auto">
              <a:xfrm>
                <a:off x="3761" y="3203"/>
                <a:ext cx="42" cy="39"/>
              </a:xfrm>
              <a:prstGeom prst="ellipse">
                <a:avLst/>
              </a:prstGeom>
              <a:solidFill>
                <a:srgbClr val="73FF7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55" name="Oval 1663"/>
              <p:cNvSpPr>
                <a:spLocks noChangeArrowheads="1"/>
              </p:cNvSpPr>
              <p:nvPr/>
            </p:nvSpPr>
            <p:spPr bwMode="auto">
              <a:xfrm>
                <a:off x="3763" y="3205"/>
                <a:ext cx="38" cy="35"/>
              </a:xfrm>
              <a:prstGeom prst="ellipse">
                <a:avLst/>
              </a:prstGeom>
              <a:solidFill>
                <a:srgbClr val="86FF86"/>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56" name="Oval 1664"/>
              <p:cNvSpPr>
                <a:spLocks noChangeArrowheads="1"/>
              </p:cNvSpPr>
              <p:nvPr/>
            </p:nvSpPr>
            <p:spPr bwMode="auto">
              <a:xfrm>
                <a:off x="3765" y="3207"/>
                <a:ext cx="34" cy="32"/>
              </a:xfrm>
              <a:prstGeom prst="ellipse">
                <a:avLst/>
              </a:prstGeom>
              <a:solidFill>
                <a:srgbClr val="99FF99"/>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57" name="Oval 1665"/>
              <p:cNvSpPr>
                <a:spLocks noChangeArrowheads="1"/>
              </p:cNvSpPr>
              <p:nvPr/>
            </p:nvSpPr>
            <p:spPr bwMode="auto">
              <a:xfrm>
                <a:off x="3766" y="3208"/>
                <a:ext cx="32" cy="29"/>
              </a:xfrm>
              <a:prstGeom prst="ellipse">
                <a:avLst/>
              </a:prstGeom>
              <a:solidFill>
                <a:srgbClr val="ABFFA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58" name="Oval 1666"/>
              <p:cNvSpPr>
                <a:spLocks noChangeArrowheads="1"/>
              </p:cNvSpPr>
              <p:nvPr/>
            </p:nvSpPr>
            <p:spPr bwMode="auto">
              <a:xfrm>
                <a:off x="3768" y="3210"/>
                <a:ext cx="28" cy="25"/>
              </a:xfrm>
              <a:prstGeom prst="ellipse">
                <a:avLst/>
              </a:prstGeom>
              <a:solidFill>
                <a:srgbClr val="BCFFB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59" name="Oval 1667"/>
              <p:cNvSpPr>
                <a:spLocks noChangeArrowheads="1"/>
              </p:cNvSpPr>
              <p:nvPr/>
            </p:nvSpPr>
            <p:spPr bwMode="auto">
              <a:xfrm>
                <a:off x="3770" y="3211"/>
                <a:ext cx="24" cy="23"/>
              </a:xfrm>
              <a:prstGeom prst="ellipse">
                <a:avLst/>
              </a:prstGeom>
              <a:solidFill>
                <a:srgbClr val="CBFFC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60" name="Oval 1668"/>
              <p:cNvSpPr>
                <a:spLocks noChangeArrowheads="1"/>
              </p:cNvSpPr>
              <p:nvPr/>
            </p:nvSpPr>
            <p:spPr bwMode="auto">
              <a:xfrm>
                <a:off x="3772" y="3213"/>
                <a:ext cx="20" cy="19"/>
              </a:xfrm>
              <a:prstGeom prst="ellipse">
                <a:avLst/>
              </a:prstGeom>
              <a:solidFill>
                <a:srgbClr val="D8FFD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61" name="Oval 1669"/>
              <p:cNvSpPr>
                <a:spLocks noChangeArrowheads="1"/>
              </p:cNvSpPr>
              <p:nvPr/>
            </p:nvSpPr>
            <p:spPr bwMode="auto">
              <a:xfrm>
                <a:off x="3773" y="3215"/>
                <a:ext cx="18" cy="16"/>
              </a:xfrm>
              <a:prstGeom prst="ellipse">
                <a:avLst/>
              </a:prstGeom>
              <a:solidFill>
                <a:srgbClr val="E3FFE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62" name="Oval 1670"/>
              <p:cNvSpPr>
                <a:spLocks noChangeArrowheads="1"/>
              </p:cNvSpPr>
              <p:nvPr/>
            </p:nvSpPr>
            <p:spPr bwMode="auto">
              <a:xfrm>
                <a:off x="3775" y="3216"/>
                <a:ext cx="15" cy="14"/>
              </a:xfrm>
              <a:prstGeom prst="ellipse">
                <a:avLst/>
              </a:prstGeom>
              <a:solidFill>
                <a:srgbClr val="ECFFE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63" name="Oval 1671"/>
              <p:cNvSpPr>
                <a:spLocks noChangeArrowheads="1"/>
              </p:cNvSpPr>
              <p:nvPr/>
            </p:nvSpPr>
            <p:spPr bwMode="auto">
              <a:xfrm>
                <a:off x="3777" y="3218"/>
                <a:ext cx="11" cy="10"/>
              </a:xfrm>
              <a:prstGeom prst="ellipse">
                <a:avLst/>
              </a:prstGeom>
              <a:solidFill>
                <a:srgbClr val="F3FFF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64" name="Oval 1672"/>
              <p:cNvSpPr>
                <a:spLocks noChangeArrowheads="1"/>
              </p:cNvSpPr>
              <p:nvPr/>
            </p:nvSpPr>
            <p:spPr bwMode="auto">
              <a:xfrm>
                <a:off x="3778" y="3219"/>
                <a:ext cx="8" cy="8"/>
              </a:xfrm>
              <a:prstGeom prst="ellipse">
                <a:avLst/>
              </a:prstGeom>
              <a:solidFill>
                <a:srgbClr val="F8FFF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65" name="Oval 1673"/>
              <p:cNvSpPr>
                <a:spLocks noChangeArrowheads="1"/>
              </p:cNvSpPr>
              <p:nvPr/>
            </p:nvSpPr>
            <p:spPr bwMode="auto">
              <a:xfrm>
                <a:off x="3780" y="3221"/>
                <a:ext cx="5" cy="4"/>
              </a:xfrm>
              <a:prstGeom prst="ellipse">
                <a:avLst/>
              </a:prstGeom>
              <a:solidFill>
                <a:srgbClr val="FBFFF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248" name="Oval 1674"/>
            <p:cNvSpPr>
              <a:spLocks noChangeArrowheads="1"/>
            </p:cNvSpPr>
            <p:nvPr/>
          </p:nvSpPr>
          <p:spPr bwMode="auto">
            <a:xfrm>
              <a:off x="3751" y="3195"/>
              <a:ext cx="61" cy="55"/>
            </a:xfrm>
            <a:prstGeom prst="ellipse">
              <a:avLst/>
            </a:prstGeom>
            <a:noFill/>
            <a:ln w="7938">
              <a:solidFill>
                <a:srgbClr val="000000"/>
              </a:solid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grpSp>
        <p:nvGrpSpPr>
          <p:cNvPr id="266" name="Group 1655"/>
          <p:cNvGrpSpPr>
            <a:grpSpLocks/>
          </p:cNvGrpSpPr>
          <p:nvPr/>
        </p:nvGrpSpPr>
        <p:grpSpPr bwMode="auto">
          <a:xfrm>
            <a:off x="5278552" y="5862630"/>
            <a:ext cx="96838" cy="98425"/>
            <a:chOff x="3751" y="3195"/>
            <a:chExt cx="61" cy="55"/>
          </a:xfrm>
        </p:grpSpPr>
        <p:grpSp>
          <p:nvGrpSpPr>
            <p:cNvPr id="267" name="Group 1656"/>
            <p:cNvGrpSpPr>
              <a:grpSpLocks/>
            </p:cNvGrpSpPr>
            <p:nvPr/>
          </p:nvGrpSpPr>
          <p:grpSpPr bwMode="auto">
            <a:xfrm>
              <a:off x="3751" y="3195"/>
              <a:ext cx="61" cy="55"/>
              <a:chOff x="3751" y="3195"/>
              <a:chExt cx="61" cy="55"/>
            </a:xfrm>
          </p:grpSpPr>
          <p:sp>
            <p:nvSpPr>
              <p:cNvPr id="269" name="Oval 1657"/>
              <p:cNvSpPr>
                <a:spLocks noChangeArrowheads="1"/>
              </p:cNvSpPr>
              <p:nvPr/>
            </p:nvSpPr>
            <p:spPr bwMode="auto">
              <a:xfrm>
                <a:off x="3751" y="3195"/>
                <a:ext cx="61" cy="55"/>
              </a:xfrm>
              <a:prstGeom prst="ellipse">
                <a:avLst/>
              </a:prstGeom>
              <a:solidFill>
                <a:srgbClr val="15FF15"/>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70" name="Oval 1658"/>
              <p:cNvSpPr>
                <a:spLocks noChangeArrowheads="1"/>
              </p:cNvSpPr>
              <p:nvPr/>
            </p:nvSpPr>
            <p:spPr bwMode="auto">
              <a:xfrm>
                <a:off x="3754" y="3197"/>
                <a:ext cx="55" cy="51"/>
              </a:xfrm>
              <a:prstGeom prst="ellipse">
                <a:avLst/>
              </a:prstGeom>
              <a:solidFill>
                <a:srgbClr val="28FF2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71" name="Oval 1659"/>
              <p:cNvSpPr>
                <a:spLocks noChangeArrowheads="1"/>
              </p:cNvSpPr>
              <p:nvPr/>
            </p:nvSpPr>
            <p:spPr bwMode="auto">
              <a:xfrm>
                <a:off x="3756" y="3199"/>
                <a:ext cx="51" cy="47"/>
              </a:xfrm>
              <a:prstGeom prst="ellipse">
                <a:avLst/>
              </a:prstGeom>
              <a:solidFill>
                <a:srgbClr val="3AFF3A"/>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72" name="Oval 1660"/>
              <p:cNvSpPr>
                <a:spLocks noChangeArrowheads="1"/>
              </p:cNvSpPr>
              <p:nvPr/>
            </p:nvSpPr>
            <p:spPr bwMode="auto">
              <a:xfrm>
                <a:off x="3758" y="3200"/>
                <a:ext cx="47" cy="44"/>
              </a:xfrm>
              <a:prstGeom prst="ellipse">
                <a:avLst/>
              </a:prstGeom>
              <a:solidFill>
                <a:srgbClr val="4CFF4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73" name="Oval 1661"/>
              <p:cNvSpPr>
                <a:spLocks noChangeArrowheads="1"/>
              </p:cNvSpPr>
              <p:nvPr/>
            </p:nvSpPr>
            <p:spPr bwMode="auto">
              <a:xfrm>
                <a:off x="3759" y="3202"/>
                <a:ext cx="46" cy="42"/>
              </a:xfrm>
              <a:prstGeom prst="ellipse">
                <a:avLst/>
              </a:prstGeom>
              <a:solidFill>
                <a:srgbClr val="60FF60"/>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74" name="Oval 1662"/>
              <p:cNvSpPr>
                <a:spLocks noChangeArrowheads="1"/>
              </p:cNvSpPr>
              <p:nvPr/>
            </p:nvSpPr>
            <p:spPr bwMode="auto">
              <a:xfrm>
                <a:off x="3761" y="3203"/>
                <a:ext cx="42" cy="39"/>
              </a:xfrm>
              <a:prstGeom prst="ellipse">
                <a:avLst/>
              </a:prstGeom>
              <a:solidFill>
                <a:srgbClr val="73FF7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75" name="Oval 1663"/>
              <p:cNvSpPr>
                <a:spLocks noChangeArrowheads="1"/>
              </p:cNvSpPr>
              <p:nvPr/>
            </p:nvSpPr>
            <p:spPr bwMode="auto">
              <a:xfrm>
                <a:off x="3763" y="3205"/>
                <a:ext cx="38" cy="35"/>
              </a:xfrm>
              <a:prstGeom prst="ellipse">
                <a:avLst/>
              </a:prstGeom>
              <a:solidFill>
                <a:srgbClr val="86FF86"/>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76" name="Oval 1664"/>
              <p:cNvSpPr>
                <a:spLocks noChangeArrowheads="1"/>
              </p:cNvSpPr>
              <p:nvPr/>
            </p:nvSpPr>
            <p:spPr bwMode="auto">
              <a:xfrm>
                <a:off x="3765" y="3207"/>
                <a:ext cx="34" cy="32"/>
              </a:xfrm>
              <a:prstGeom prst="ellipse">
                <a:avLst/>
              </a:prstGeom>
              <a:solidFill>
                <a:srgbClr val="99FF99"/>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77" name="Oval 1665"/>
              <p:cNvSpPr>
                <a:spLocks noChangeArrowheads="1"/>
              </p:cNvSpPr>
              <p:nvPr/>
            </p:nvSpPr>
            <p:spPr bwMode="auto">
              <a:xfrm>
                <a:off x="3766" y="3208"/>
                <a:ext cx="32" cy="29"/>
              </a:xfrm>
              <a:prstGeom prst="ellipse">
                <a:avLst/>
              </a:prstGeom>
              <a:solidFill>
                <a:srgbClr val="ABFFA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78" name="Oval 1666"/>
              <p:cNvSpPr>
                <a:spLocks noChangeArrowheads="1"/>
              </p:cNvSpPr>
              <p:nvPr/>
            </p:nvSpPr>
            <p:spPr bwMode="auto">
              <a:xfrm>
                <a:off x="3768" y="3210"/>
                <a:ext cx="28" cy="25"/>
              </a:xfrm>
              <a:prstGeom prst="ellipse">
                <a:avLst/>
              </a:prstGeom>
              <a:solidFill>
                <a:srgbClr val="BCFFB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79" name="Oval 1667"/>
              <p:cNvSpPr>
                <a:spLocks noChangeArrowheads="1"/>
              </p:cNvSpPr>
              <p:nvPr/>
            </p:nvSpPr>
            <p:spPr bwMode="auto">
              <a:xfrm>
                <a:off x="3770" y="3211"/>
                <a:ext cx="24" cy="23"/>
              </a:xfrm>
              <a:prstGeom prst="ellipse">
                <a:avLst/>
              </a:prstGeom>
              <a:solidFill>
                <a:srgbClr val="CBFFC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80" name="Oval 1668"/>
              <p:cNvSpPr>
                <a:spLocks noChangeArrowheads="1"/>
              </p:cNvSpPr>
              <p:nvPr/>
            </p:nvSpPr>
            <p:spPr bwMode="auto">
              <a:xfrm>
                <a:off x="3772" y="3213"/>
                <a:ext cx="20" cy="19"/>
              </a:xfrm>
              <a:prstGeom prst="ellipse">
                <a:avLst/>
              </a:prstGeom>
              <a:solidFill>
                <a:srgbClr val="D8FFD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81" name="Oval 1669"/>
              <p:cNvSpPr>
                <a:spLocks noChangeArrowheads="1"/>
              </p:cNvSpPr>
              <p:nvPr/>
            </p:nvSpPr>
            <p:spPr bwMode="auto">
              <a:xfrm>
                <a:off x="3773" y="3215"/>
                <a:ext cx="18" cy="16"/>
              </a:xfrm>
              <a:prstGeom prst="ellipse">
                <a:avLst/>
              </a:prstGeom>
              <a:solidFill>
                <a:srgbClr val="E3FFE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82" name="Oval 1670"/>
              <p:cNvSpPr>
                <a:spLocks noChangeArrowheads="1"/>
              </p:cNvSpPr>
              <p:nvPr/>
            </p:nvSpPr>
            <p:spPr bwMode="auto">
              <a:xfrm>
                <a:off x="3775" y="3216"/>
                <a:ext cx="15" cy="14"/>
              </a:xfrm>
              <a:prstGeom prst="ellipse">
                <a:avLst/>
              </a:prstGeom>
              <a:solidFill>
                <a:srgbClr val="ECFFE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83" name="Oval 1671"/>
              <p:cNvSpPr>
                <a:spLocks noChangeArrowheads="1"/>
              </p:cNvSpPr>
              <p:nvPr/>
            </p:nvSpPr>
            <p:spPr bwMode="auto">
              <a:xfrm>
                <a:off x="3777" y="3218"/>
                <a:ext cx="11" cy="10"/>
              </a:xfrm>
              <a:prstGeom prst="ellipse">
                <a:avLst/>
              </a:prstGeom>
              <a:solidFill>
                <a:srgbClr val="F3FFF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84" name="Oval 1672"/>
              <p:cNvSpPr>
                <a:spLocks noChangeArrowheads="1"/>
              </p:cNvSpPr>
              <p:nvPr/>
            </p:nvSpPr>
            <p:spPr bwMode="auto">
              <a:xfrm>
                <a:off x="3778" y="3219"/>
                <a:ext cx="8" cy="8"/>
              </a:xfrm>
              <a:prstGeom prst="ellipse">
                <a:avLst/>
              </a:prstGeom>
              <a:solidFill>
                <a:srgbClr val="F8FFF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85" name="Oval 1673"/>
              <p:cNvSpPr>
                <a:spLocks noChangeArrowheads="1"/>
              </p:cNvSpPr>
              <p:nvPr/>
            </p:nvSpPr>
            <p:spPr bwMode="auto">
              <a:xfrm>
                <a:off x="3780" y="3221"/>
                <a:ext cx="5" cy="4"/>
              </a:xfrm>
              <a:prstGeom prst="ellipse">
                <a:avLst/>
              </a:prstGeom>
              <a:solidFill>
                <a:srgbClr val="FBFFF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268" name="Oval 1674"/>
            <p:cNvSpPr>
              <a:spLocks noChangeArrowheads="1"/>
            </p:cNvSpPr>
            <p:nvPr/>
          </p:nvSpPr>
          <p:spPr bwMode="auto">
            <a:xfrm>
              <a:off x="3751" y="3195"/>
              <a:ext cx="61" cy="55"/>
            </a:xfrm>
            <a:prstGeom prst="ellipse">
              <a:avLst/>
            </a:prstGeom>
            <a:noFill/>
            <a:ln w="7938">
              <a:solidFill>
                <a:srgbClr val="000000"/>
              </a:solid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286" name="Rectangle 544"/>
          <p:cNvSpPr>
            <a:spLocks noChangeArrowheads="1"/>
          </p:cNvSpPr>
          <p:nvPr/>
        </p:nvSpPr>
        <p:spPr bwMode="auto">
          <a:xfrm>
            <a:off x="5449940" y="5826931"/>
            <a:ext cx="3198852" cy="196208"/>
          </a:xfrm>
          <a:prstGeom prst="rect">
            <a:avLst/>
          </a:prstGeom>
          <a:noFill/>
          <a:ln w="9525">
            <a:noFill/>
            <a:miter lim="800000"/>
            <a:headEnd/>
            <a:tailEnd/>
          </a:ln>
        </p:spPr>
        <p:txBody>
          <a:bodyPr wrap="square" lIns="0" tIns="0" rIns="0" bIns="0">
            <a:spAutoFit/>
          </a:bodyPr>
          <a:lstStyle/>
          <a:p>
            <a:pPr eaLnBrk="0" fontAlgn="base" hangingPunct="0">
              <a:lnSpc>
                <a:spcPct val="85000"/>
              </a:lnSpc>
              <a:spcBef>
                <a:spcPct val="0"/>
              </a:spcBef>
              <a:spcAft>
                <a:spcPct val="0"/>
              </a:spcAft>
            </a:pPr>
            <a:r>
              <a:rPr kumimoji="0" lang="ja-JP" altLang="en-US" sz="1500" b="1" dirty="0" smtClean="0">
                <a:solidFill>
                  <a:srgbClr val="000000"/>
                </a:solidFill>
                <a:latin typeface="ＭＳ Ｐゴシック" pitchFamily="50" charset="-128"/>
              </a:rPr>
              <a:t>公民館</a:t>
            </a:r>
            <a:r>
              <a:rPr kumimoji="0" lang="ja-JP" altLang="en-US" sz="1500" b="1" dirty="0">
                <a:solidFill>
                  <a:srgbClr val="000000"/>
                </a:solidFill>
                <a:latin typeface="ＭＳ Ｐゴシック" pitchFamily="50" charset="-128"/>
              </a:rPr>
              <a:t>で</a:t>
            </a:r>
            <a:r>
              <a:rPr kumimoji="0" lang="ja-JP" altLang="en-US" sz="1500" b="1" dirty="0" smtClean="0">
                <a:solidFill>
                  <a:srgbClr val="000000"/>
                </a:solidFill>
                <a:latin typeface="ＭＳ Ｐゴシック" pitchFamily="50" charset="-128"/>
              </a:rPr>
              <a:t>の親子のふるさと自然体験等</a:t>
            </a:r>
            <a:r>
              <a:rPr kumimoji="0" lang="ja-JP" altLang="en-US" sz="1400" b="1" dirty="0">
                <a:solidFill>
                  <a:srgbClr val="000000"/>
                </a:solidFill>
                <a:latin typeface="ＭＳ Ｐゴシック" pitchFamily="50" charset="-128"/>
              </a:rPr>
              <a:t>　</a:t>
            </a:r>
            <a:r>
              <a:rPr kumimoji="0" lang="ja-JP" altLang="en-US" sz="1400" b="1" dirty="0" smtClean="0">
                <a:solidFill>
                  <a:srgbClr val="000000"/>
                </a:solidFill>
                <a:latin typeface="ＭＳ Ｐゴシック" pitchFamily="50" charset="-128"/>
              </a:rPr>
              <a:t>　　　　　　　　　　　　</a:t>
            </a:r>
            <a:r>
              <a:rPr kumimoji="0" lang="ja-JP" altLang="en-US" sz="1000" dirty="0" smtClean="0">
                <a:solidFill>
                  <a:srgbClr val="000000"/>
                </a:solidFill>
                <a:latin typeface="ＭＳ Ｐゴシック" pitchFamily="50" charset="-128"/>
              </a:rPr>
              <a:t> 　　　</a:t>
            </a:r>
            <a:r>
              <a:rPr kumimoji="0" lang="ja-JP" altLang="en-US" sz="1200" dirty="0">
                <a:solidFill>
                  <a:srgbClr val="000000"/>
                </a:solidFill>
                <a:latin typeface="ＭＳ Ｐゴシック" pitchFamily="50" charset="-128"/>
              </a:rPr>
              <a:t>　</a:t>
            </a:r>
            <a:endParaRPr kumimoji="0" lang="en-US" altLang="ja-JP" sz="1000" dirty="0" smtClean="0">
              <a:solidFill>
                <a:srgbClr val="000000"/>
              </a:solidFill>
              <a:latin typeface="ＭＳ Ｐゴシック" pitchFamily="50" charset="-128"/>
            </a:endParaRPr>
          </a:p>
        </p:txBody>
      </p:sp>
      <p:sp>
        <p:nvSpPr>
          <p:cNvPr id="287" name="Rectangle 1589"/>
          <p:cNvSpPr>
            <a:spLocks noChangeArrowheads="1"/>
          </p:cNvSpPr>
          <p:nvPr/>
        </p:nvSpPr>
        <p:spPr bwMode="auto">
          <a:xfrm>
            <a:off x="5469232" y="6073464"/>
            <a:ext cx="3300931" cy="183127"/>
          </a:xfrm>
          <a:prstGeom prst="rect">
            <a:avLst/>
          </a:prstGeom>
          <a:noFill/>
          <a:ln w="9525">
            <a:noFill/>
            <a:miter lim="800000"/>
            <a:headEnd/>
            <a:tailEnd/>
          </a:ln>
        </p:spPr>
        <p:txBody>
          <a:bodyPr wrap="square" lIns="0" tIns="0" rIns="0" bIns="0">
            <a:spAutoFit/>
          </a:bodyPr>
          <a:lstStyle/>
          <a:p>
            <a:pPr eaLnBrk="0" fontAlgn="base" hangingPunct="0">
              <a:lnSpc>
                <a:spcPct val="85000"/>
              </a:lnSpc>
              <a:spcBef>
                <a:spcPct val="0"/>
              </a:spcBef>
              <a:spcAft>
                <a:spcPct val="0"/>
              </a:spcAft>
            </a:pPr>
            <a:r>
              <a:rPr kumimoji="0" lang="ja-JP" altLang="en-US" sz="1400" dirty="0">
                <a:solidFill>
                  <a:srgbClr val="000000"/>
                </a:solidFill>
                <a:latin typeface="ＭＳ Ｐゴシック" pitchFamily="50" charset="-128"/>
              </a:rPr>
              <a:t>社会に学ぶ「１４歳の挑戦」</a:t>
            </a:r>
            <a:r>
              <a:rPr kumimoji="0" lang="ja-JP" altLang="en-US" sz="1400" dirty="0" smtClean="0">
                <a:solidFill>
                  <a:srgbClr val="000000"/>
                </a:solidFill>
                <a:latin typeface="ＭＳ Ｐゴシック" pitchFamily="50" charset="-128"/>
              </a:rPr>
              <a:t>事業</a:t>
            </a:r>
            <a:r>
              <a:rPr kumimoji="0" lang="ja-JP" altLang="en-US" sz="900" dirty="0" smtClean="0">
                <a:solidFill>
                  <a:srgbClr val="000000"/>
                </a:solidFill>
                <a:latin typeface="ＭＳ Ｐゴシック" pitchFamily="50" charset="-128"/>
              </a:rPr>
              <a:t>（小中学校課）</a:t>
            </a:r>
            <a:endParaRPr kumimoji="0" lang="ja-JP" altLang="en-US" sz="900" dirty="0">
              <a:solidFill>
                <a:srgbClr val="000000"/>
              </a:solidFill>
              <a:latin typeface="HGP創英角ｺﾞｼｯｸUB" pitchFamily="50" charset="-128"/>
            </a:endParaRPr>
          </a:p>
        </p:txBody>
      </p:sp>
      <p:grpSp>
        <p:nvGrpSpPr>
          <p:cNvPr id="288" name="Group 1655"/>
          <p:cNvGrpSpPr>
            <a:grpSpLocks/>
          </p:cNvGrpSpPr>
          <p:nvPr/>
        </p:nvGrpSpPr>
        <p:grpSpPr bwMode="auto">
          <a:xfrm>
            <a:off x="5278927" y="6122079"/>
            <a:ext cx="96838" cy="98425"/>
            <a:chOff x="3751" y="3195"/>
            <a:chExt cx="61" cy="55"/>
          </a:xfrm>
        </p:grpSpPr>
        <p:grpSp>
          <p:nvGrpSpPr>
            <p:cNvPr id="289" name="Group 1656"/>
            <p:cNvGrpSpPr>
              <a:grpSpLocks/>
            </p:cNvGrpSpPr>
            <p:nvPr/>
          </p:nvGrpSpPr>
          <p:grpSpPr bwMode="auto">
            <a:xfrm>
              <a:off x="3751" y="3195"/>
              <a:ext cx="61" cy="55"/>
              <a:chOff x="3751" y="3195"/>
              <a:chExt cx="61" cy="55"/>
            </a:xfrm>
          </p:grpSpPr>
          <p:sp>
            <p:nvSpPr>
              <p:cNvPr id="291" name="Oval 1657"/>
              <p:cNvSpPr>
                <a:spLocks noChangeArrowheads="1"/>
              </p:cNvSpPr>
              <p:nvPr/>
            </p:nvSpPr>
            <p:spPr bwMode="auto">
              <a:xfrm>
                <a:off x="3751" y="3195"/>
                <a:ext cx="61" cy="55"/>
              </a:xfrm>
              <a:prstGeom prst="ellipse">
                <a:avLst/>
              </a:prstGeom>
              <a:solidFill>
                <a:srgbClr val="15FF15"/>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92" name="Oval 1658"/>
              <p:cNvSpPr>
                <a:spLocks noChangeArrowheads="1"/>
              </p:cNvSpPr>
              <p:nvPr/>
            </p:nvSpPr>
            <p:spPr bwMode="auto">
              <a:xfrm>
                <a:off x="3754" y="3197"/>
                <a:ext cx="55" cy="51"/>
              </a:xfrm>
              <a:prstGeom prst="ellipse">
                <a:avLst/>
              </a:prstGeom>
              <a:solidFill>
                <a:srgbClr val="28FF2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93" name="Oval 1659"/>
              <p:cNvSpPr>
                <a:spLocks noChangeArrowheads="1"/>
              </p:cNvSpPr>
              <p:nvPr/>
            </p:nvSpPr>
            <p:spPr bwMode="auto">
              <a:xfrm>
                <a:off x="3756" y="3199"/>
                <a:ext cx="51" cy="47"/>
              </a:xfrm>
              <a:prstGeom prst="ellipse">
                <a:avLst/>
              </a:prstGeom>
              <a:solidFill>
                <a:srgbClr val="3AFF3A"/>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94" name="Oval 1660"/>
              <p:cNvSpPr>
                <a:spLocks noChangeArrowheads="1"/>
              </p:cNvSpPr>
              <p:nvPr/>
            </p:nvSpPr>
            <p:spPr bwMode="auto">
              <a:xfrm>
                <a:off x="3758" y="3200"/>
                <a:ext cx="47" cy="44"/>
              </a:xfrm>
              <a:prstGeom prst="ellipse">
                <a:avLst/>
              </a:prstGeom>
              <a:solidFill>
                <a:srgbClr val="4CFF4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95" name="Oval 1661"/>
              <p:cNvSpPr>
                <a:spLocks noChangeArrowheads="1"/>
              </p:cNvSpPr>
              <p:nvPr/>
            </p:nvSpPr>
            <p:spPr bwMode="auto">
              <a:xfrm>
                <a:off x="3759" y="3202"/>
                <a:ext cx="46" cy="42"/>
              </a:xfrm>
              <a:prstGeom prst="ellipse">
                <a:avLst/>
              </a:prstGeom>
              <a:solidFill>
                <a:srgbClr val="60FF60"/>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96" name="Oval 1662"/>
              <p:cNvSpPr>
                <a:spLocks noChangeArrowheads="1"/>
              </p:cNvSpPr>
              <p:nvPr/>
            </p:nvSpPr>
            <p:spPr bwMode="auto">
              <a:xfrm>
                <a:off x="3761" y="3203"/>
                <a:ext cx="42" cy="39"/>
              </a:xfrm>
              <a:prstGeom prst="ellipse">
                <a:avLst/>
              </a:prstGeom>
              <a:solidFill>
                <a:srgbClr val="73FF7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97" name="Oval 1663"/>
              <p:cNvSpPr>
                <a:spLocks noChangeArrowheads="1"/>
              </p:cNvSpPr>
              <p:nvPr/>
            </p:nvSpPr>
            <p:spPr bwMode="auto">
              <a:xfrm>
                <a:off x="3763" y="3205"/>
                <a:ext cx="38" cy="35"/>
              </a:xfrm>
              <a:prstGeom prst="ellipse">
                <a:avLst/>
              </a:prstGeom>
              <a:solidFill>
                <a:srgbClr val="86FF86"/>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98" name="Oval 1664"/>
              <p:cNvSpPr>
                <a:spLocks noChangeArrowheads="1"/>
              </p:cNvSpPr>
              <p:nvPr/>
            </p:nvSpPr>
            <p:spPr bwMode="auto">
              <a:xfrm>
                <a:off x="3765" y="3207"/>
                <a:ext cx="34" cy="32"/>
              </a:xfrm>
              <a:prstGeom prst="ellipse">
                <a:avLst/>
              </a:prstGeom>
              <a:solidFill>
                <a:srgbClr val="99FF99"/>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299" name="Oval 1665"/>
              <p:cNvSpPr>
                <a:spLocks noChangeArrowheads="1"/>
              </p:cNvSpPr>
              <p:nvPr/>
            </p:nvSpPr>
            <p:spPr bwMode="auto">
              <a:xfrm>
                <a:off x="3766" y="3208"/>
                <a:ext cx="32" cy="29"/>
              </a:xfrm>
              <a:prstGeom prst="ellipse">
                <a:avLst/>
              </a:prstGeom>
              <a:solidFill>
                <a:srgbClr val="ABFFA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00" name="Oval 1666"/>
              <p:cNvSpPr>
                <a:spLocks noChangeArrowheads="1"/>
              </p:cNvSpPr>
              <p:nvPr/>
            </p:nvSpPr>
            <p:spPr bwMode="auto">
              <a:xfrm>
                <a:off x="3768" y="3210"/>
                <a:ext cx="28" cy="25"/>
              </a:xfrm>
              <a:prstGeom prst="ellipse">
                <a:avLst/>
              </a:prstGeom>
              <a:solidFill>
                <a:srgbClr val="BCFFB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01" name="Oval 1667"/>
              <p:cNvSpPr>
                <a:spLocks noChangeArrowheads="1"/>
              </p:cNvSpPr>
              <p:nvPr/>
            </p:nvSpPr>
            <p:spPr bwMode="auto">
              <a:xfrm>
                <a:off x="3770" y="3211"/>
                <a:ext cx="24" cy="23"/>
              </a:xfrm>
              <a:prstGeom prst="ellipse">
                <a:avLst/>
              </a:prstGeom>
              <a:solidFill>
                <a:srgbClr val="CBFFC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02" name="Oval 1668"/>
              <p:cNvSpPr>
                <a:spLocks noChangeArrowheads="1"/>
              </p:cNvSpPr>
              <p:nvPr/>
            </p:nvSpPr>
            <p:spPr bwMode="auto">
              <a:xfrm>
                <a:off x="3772" y="3213"/>
                <a:ext cx="20" cy="19"/>
              </a:xfrm>
              <a:prstGeom prst="ellipse">
                <a:avLst/>
              </a:prstGeom>
              <a:solidFill>
                <a:srgbClr val="D8FFD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03" name="Oval 1669"/>
              <p:cNvSpPr>
                <a:spLocks noChangeArrowheads="1"/>
              </p:cNvSpPr>
              <p:nvPr/>
            </p:nvSpPr>
            <p:spPr bwMode="auto">
              <a:xfrm>
                <a:off x="3773" y="3215"/>
                <a:ext cx="18" cy="16"/>
              </a:xfrm>
              <a:prstGeom prst="ellipse">
                <a:avLst/>
              </a:prstGeom>
              <a:solidFill>
                <a:srgbClr val="E3FFE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04" name="Oval 1670"/>
              <p:cNvSpPr>
                <a:spLocks noChangeArrowheads="1"/>
              </p:cNvSpPr>
              <p:nvPr/>
            </p:nvSpPr>
            <p:spPr bwMode="auto">
              <a:xfrm>
                <a:off x="3775" y="3216"/>
                <a:ext cx="15" cy="14"/>
              </a:xfrm>
              <a:prstGeom prst="ellipse">
                <a:avLst/>
              </a:prstGeom>
              <a:solidFill>
                <a:srgbClr val="ECFFE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05" name="Oval 1671"/>
              <p:cNvSpPr>
                <a:spLocks noChangeArrowheads="1"/>
              </p:cNvSpPr>
              <p:nvPr/>
            </p:nvSpPr>
            <p:spPr bwMode="auto">
              <a:xfrm>
                <a:off x="3777" y="3218"/>
                <a:ext cx="11" cy="10"/>
              </a:xfrm>
              <a:prstGeom prst="ellipse">
                <a:avLst/>
              </a:prstGeom>
              <a:solidFill>
                <a:srgbClr val="F3FFF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06" name="Oval 1672"/>
              <p:cNvSpPr>
                <a:spLocks noChangeArrowheads="1"/>
              </p:cNvSpPr>
              <p:nvPr/>
            </p:nvSpPr>
            <p:spPr bwMode="auto">
              <a:xfrm>
                <a:off x="3778" y="3219"/>
                <a:ext cx="8" cy="8"/>
              </a:xfrm>
              <a:prstGeom prst="ellipse">
                <a:avLst/>
              </a:prstGeom>
              <a:solidFill>
                <a:srgbClr val="F8FFF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07" name="Oval 1673"/>
              <p:cNvSpPr>
                <a:spLocks noChangeArrowheads="1"/>
              </p:cNvSpPr>
              <p:nvPr/>
            </p:nvSpPr>
            <p:spPr bwMode="auto">
              <a:xfrm>
                <a:off x="3780" y="3221"/>
                <a:ext cx="5" cy="4"/>
              </a:xfrm>
              <a:prstGeom prst="ellipse">
                <a:avLst/>
              </a:prstGeom>
              <a:solidFill>
                <a:srgbClr val="FBFFF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290" name="Oval 1674"/>
            <p:cNvSpPr>
              <a:spLocks noChangeArrowheads="1"/>
            </p:cNvSpPr>
            <p:nvPr/>
          </p:nvSpPr>
          <p:spPr bwMode="auto">
            <a:xfrm>
              <a:off x="3751" y="3195"/>
              <a:ext cx="61" cy="55"/>
            </a:xfrm>
            <a:prstGeom prst="ellipse">
              <a:avLst/>
            </a:prstGeom>
            <a:noFill/>
            <a:ln w="7938">
              <a:solidFill>
                <a:srgbClr val="000000"/>
              </a:solid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308" name="Rectangle 1610"/>
          <p:cNvSpPr>
            <a:spLocks noChangeArrowheads="1"/>
          </p:cNvSpPr>
          <p:nvPr/>
        </p:nvSpPr>
        <p:spPr bwMode="auto">
          <a:xfrm>
            <a:off x="5477108" y="6325192"/>
            <a:ext cx="2896110" cy="196208"/>
          </a:xfrm>
          <a:prstGeom prst="rect">
            <a:avLst/>
          </a:prstGeom>
          <a:noFill/>
          <a:ln w="9525">
            <a:noFill/>
            <a:miter lim="800000"/>
            <a:headEnd/>
            <a:tailEnd/>
          </a:ln>
        </p:spPr>
        <p:txBody>
          <a:bodyPr wrap="square" lIns="0" tIns="0" rIns="0" bIns="0">
            <a:spAutoFit/>
          </a:bodyPr>
          <a:lstStyle/>
          <a:p>
            <a:pPr eaLnBrk="0" fontAlgn="base" hangingPunct="0">
              <a:lnSpc>
                <a:spcPct val="85000"/>
              </a:lnSpc>
              <a:spcBef>
                <a:spcPct val="0"/>
              </a:spcBef>
              <a:spcAft>
                <a:spcPct val="0"/>
              </a:spcAft>
            </a:pPr>
            <a:r>
              <a:rPr kumimoji="0" lang="ja-JP" altLang="en-US" sz="1500" b="1" dirty="0" smtClean="0">
                <a:solidFill>
                  <a:srgbClr val="000000"/>
                </a:solidFill>
                <a:latin typeface="ＭＳ Ｐゴシック" pitchFamily="50" charset="-128"/>
              </a:rPr>
              <a:t>高校生のインターンシップ</a:t>
            </a:r>
            <a:r>
              <a:rPr kumimoji="0" lang="ja-JP" altLang="en-US" sz="900" b="1" dirty="0" smtClean="0">
                <a:solidFill>
                  <a:srgbClr val="000000"/>
                </a:solidFill>
                <a:latin typeface="ＭＳ Ｐゴシック" pitchFamily="50" charset="-128"/>
              </a:rPr>
              <a:t>（</a:t>
            </a:r>
            <a:r>
              <a:rPr kumimoji="0" lang="ja-JP" altLang="en-US" sz="900" b="1" dirty="0">
                <a:solidFill>
                  <a:srgbClr val="000000"/>
                </a:solidFill>
                <a:latin typeface="ＭＳ Ｐゴシック" pitchFamily="50" charset="-128"/>
              </a:rPr>
              <a:t>県立</a:t>
            </a:r>
            <a:r>
              <a:rPr kumimoji="0" lang="ja-JP" altLang="en-US" sz="900" b="1" dirty="0" smtClean="0">
                <a:solidFill>
                  <a:srgbClr val="000000"/>
                </a:solidFill>
                <a:latin typeface="ＭＳ Ｐゴシック" pitchFamily="50" charset="-128"/>
              </a:rPr>
              <a:t>学校課）</a:t>
            </a:r>
            <a:endParaRPr kumimoji="0" lang="ja-JP" altLang="en-US" sz="900" dirty="0">
              <a:solidFill>
                <a:srgbClr val="000000"/>
              </a:solidFill>
              <a:latin typeface="HGP創英角ｺﾞｼｯｸUB" pitchFamily="50" charset="-128"/>
            </a:endParaRPr>
          </a:p>
        </p:txBody>
      </p:sp>
      <p:grpSp>
        <p:nvGrpSpPr>
          <p:cNvPr id="309" name="Group 1655"/>
          <p:cNvGrpSpPr>
            <a:grpSpLocks/>
          </p:cNvGrpSpPr>
          <p:nvPr/>
        </p:nvGrpSpPr>
        <p:grpSpPr bwMode="auto">
          <a:xfrm>
            <a:off x="5275700" y="6361576"/>
            <a:ext cx="96838" cy="98425"/>
            <a:chOff x="3751" y="3195"/>
            <a:chExt cx="61" cy="55"/>
          </a:xfrm>
        </p:grpSpPr>
        <p:grpSp>
          <p:nvGrpSpPr>
            <p:cNvPr id="310" name="Group 1656"/>
            <p:cNvGrpSpPr>
              <a:grpSpLocks/>
            </p:cNvGrpSpPr>
            <p:nvPr/>
          </p:nvGrpSpPr>
          <p:grpSpPr bwMode="auto">
            <a:xfrm>
              <a:off x="3751" y="3195"/>
              <a:ext cx="61" cy="55"/>
              <a:chOff x="3751" y="3195"/>
              <a:chExt cx="61" cy="55"/>
            </a:xfrm>
          </p:grpSpPr>
          <p:sp>
            <p:nvSpPr>
              <p:cNvPr id="312" name="Oval 1657"/>
              <p:cNvSpPr>
                <a:spLocks noChangeArrowheads="1"/>
              </p:cNvSpPr>
              <p:nvPr/>
            </p:nvSpPr>
            <p:spPr bwMode="auto">
              <a:xfrm>
                <a:off x="3751" y="3195"/>
                <a:ext cx="61" cy="55"/>
              </a:xfrm>
              <a:prstGeom prst="ellipse">
                <a:avLst/>
              </a:prstGeom>
              <a:solidFill>
                <a:srgbClr val="15FF15"/>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13" name="Oval 1658"/>
              <p:cNvSpPr>
                <a:spLocks noChangeArrowheads="1"/>
              </p:cNvSpPr>
              <p:nvPr/>
            </p:nvSpPr>
            <p:spPr bwMode="auto">
              <a:xfrm>
                <a:off x="3754" y="3197"/>
                <a:ext cx="55" cy="51"/>
              </a:xfrm>
              <a:prstGeom prst="ellipse">
                <a:avLst/>
              </a:prstGeom>
              <a:solidFill>
                <a:srgbClr val="28FF2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14" name="Oval 1659"/>
              <p:cNvSpPr>
                <a:spLocks noChangeArrowheads="1"/>
              </p:cNvSpPr>
              <p:nvPr/>
            </p:nvSpPr>
            <p:spPr bwMode="auto">
              <a:xfrm>
                <a:off x="3756" y="3199"/>
                <a:ext cx="51" cy="47"/>
              </a:xfrm>
              <a:prstGeom prst="ellipse">
                <a:avLst/>
              </a:prstGeom>
              <a:solidFill>
                <a:srgbClr val="3AFF3A"/>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15" name="Oval 1660"/>
              <p:cNvSpPr>
                <a:spLocks noChangeArrowheads="1"/>
              </p:cNvSpPr>
              <p:nvPr/>
            </p:nvSpPr>
            <p:spPr bwMode="auto">
              <a:xfrm>
                <a:off x="3758" y="3200"/>
                <a:ext cx="47" cy="44"/>
              </a:xfrm>
              <a:prstGeom prst="ellipse">
                <a:avLst/>
              </a:prstGeom>
              <a:solidFill>
                <a:srgbClr val="4CFF4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16" name="Oval 1661"/>
              <p:cNvSpPr>
                <a:spLocks noChangeArrowheads="1"/>
              </p:cNvSpPr>
              <p:nvPr/>
            </p:nvSpPr>
            <p:spPr bwMode="auto">
              <a:xfrm>
                <a:off x="3759" y="3202"/>
                <a:ext cx="46" cy="42"/>
              </a:xfrm>
              <a:prstGeom prst="ellipse">
                <a:avLst/>
              </a:prstGeom>
              <a:solidFill>
                <a:srgbClr val="60FF60"/>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17" name="Oval 1662"/>
              <p:cNvSpPr>
                <a:spLocks noChangeArrowheads="1"/>
              </p:cNvSpPr>
              <p:nvPr/>
            </p:nvSpPr>
            <p:spPr bwMode="auto">
              <a:xfrm>
                <a:off x="3761" y="3203"/>
                <a:ext cx="42" cy="39"/>
              </a:xfrm>
              <a:prstGeom prst="ellipse">
                <a:avLst/>
              </a:prstGeom>
              <a:solidFill>
                <a:srgbClr val="73FF7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18" name="Oval 1663"/>
              <p:cNvSpPr>
                <a:spLocks noChangeArrowheads="1"/>
              </p:cNvSpPr>
              <p:nvPr/>
            </p:nvSpPr>
            <p:spPr bwMode="auto">
              <a:xfrm>
                <a:off x="3763" y="3205"/>
                <a:ext cx="38" cy="35"/>
              </a:xfrm>
              <a:prstGeom prst="ellipse">
                <a:avLst/>
              </a:prstGeom>
              <a:solidFill>
                <a:srgbClr val="86FF86"/>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19" name="Oval 1664"/>
              <p:cNvSpPr>
                <a:spLocks noChangeArrowheads="1"/>
              </p:cNvSpPr>
              <p:nvPr/>
            </p:nvSpPr>
            <p:spPr bwMode="auto">
              <a:xfrm>
                <a:off x="3765" y="3207"/>
                <a:ext cx="34" cy="32"/>
              </a:xfrm>
              <a:prstGeom prst="ellipse">
                <a:avLst/>
              </a:prstGeom>
              <a:solidFill>
                <a:srgbClr val="99FF99"/>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20" name="Oval 1665"/>
              <p:cNvSpPr>
                <a:spLocks noChangeArrowheads="1"/>
              </p:cNvSpPr>
              <p:nvPr/>
            </p:nvSpPr>
            <p:spPr bwMode="auto">
              <a:xfrm>
                <a:off x="3766" y="3208"/>
                <a:ext cx="32" cy="29"/>
              </a:xfrm>
              <a:prstGeom prst="ellipse">
                <a:avLst/>
              </a:prstGeom>
              <a:solidFill>
                <a:srgbClr val="ABFFA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21" name="Oval 1666"/>
              <p:cNvSpPr>
                <a:spLocks noChangeArrowheads="1"/>
              </p:cNvSpPr>
              <p:nvPr/>
            </p:nvSpPr>
            <p:spPr bwMode="auto">
              <a:xfrm>
                <a:off x="3768" y="3210"/>
                <a:ext cx="28" cy="25"/>
              </a:xfrm>
              <a:prstGeom prst="ellipse">
                <a:avLst/>
              </a:prstGeom>
              <a:solidFill>
                <a:srgbClr val="BCFFB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22" name="Oval 1667"/>
              <p:cNvSpPr>
                <a:spLocks noChangeArrowheads="1"/>
              </p:cNvSpPr>
              <p:nvPr/>
            </p:nvSpPr>
            <p:spPr bwMode="auto">
              <a:xfrm>
                <a:off x="3770" y="3211"/>
                <a:ext cx="24" cy="23"/>
              </a:xfrm>
              <a:prstGeom prst="ellipse">
                <a:avLst/>
              </a:prstGeom>
              <a:solidFill>
                <a:srgbClr val="CBFFC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23" name="Oval 1668"/>
              <p:cNvSpPr>
                <a:spLocks noChangeArrowheads="1"/>
              </p:cNvSpPr>
              <p:nvPr/>
            </p:nvSpPr>
            <p:spPr bwMode="auto">
              <a:xfrm>
                <a:off x="3772" y="3213"/>
                <a:ext cx="20" cy="19"/>
              </a:xfrm>
              <a:prstGeom prst="ellipse">
                <a:avLst/>
              </a:prstGeom>
              <a:solidFill>
                <a:srgbClr val="D8FFD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24" name="Oval 1669"/>
              <p:cNvSpPr>
                <a:spLocks noChangeArrowheads="1"/>
              </p:cNvSpPr>
              <p:nvPr/>
            </p:nvSpPr>
            <p:spPr bwMode="auto">
              <a:xfrm>
                <a:off x="3773" y="3215"/>
                <a:ext cx="18" cy="16"/>
              </a:xfrm>
              <a:prstGeom prst="ellipse">
                <a:avLst/>
              </a:prstGeom>
              <a:solidFill>
                <a:srgbClr val="E3FFE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25" name="Oval 1670"/>
              <p:cNvSpPr>
                <a:spLocks noChangeArrowheads="1"/>
              </p:cNvSpPr>
              <p:nvPr/>
            </p:nvSpPr>
            <p:spPr bwMode="auto">
              <a:xfrm>
                <a:off x="3775" y="3216"/>
                <a:ext cx="15" cy="14"/>
              </a:xfrm>
              <a:prstGeom prst="ellipse">
                <a:avLst/>
              </a:prstGeom>
              <a:solidFill>
                <a:srgbClr val="ECFFE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26" name="Oval 1671"/>
              <p:cNvSpPr>
                <a:spLocks noChangeArrowheads="1"/>
              </p:cNvSpPr>
              <p:nvPr/>
            </p:nvSpPr>
            <p:spPr bwMode="auto">
              <a:xfrm>
                <a:off x="3777" y="3218"/>
                <a:ext cx="11" cy="10"/>
              </a:xfrm>
              <a:prstGeom prst="ellipse">
                <a:avLst/>
              </a:prstGeom>
              <a:solidFill>
                <a:srgbClr val="F3FFF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27" name="Oval 1672"/>
              <p:cNvSpPr>
                <a:spLocks noChangeArrowheads="1"/>
              </p:cNvSpPr>
              <p:nvPr/>
            </p:nvSpPr>
            <p:spPr bwMode="auto">
              <a:xfrm>
                <a:off x="3778" y="3219"/>
                <a:ext cx="8" cy="8"/>
              </a:xfrm>
              <a:prstGeom prst="ellipse">
                <a:avLst/>
              </a:prstGeom>
              <a:solidFill>
                <a:srgbClr val="F8FFF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28" name="Oval 1673"/>
              <p:cNvSpPr>
                <a:spLocks noChangeArrowheads="1"/>
              </p:cNvSpPr>
              <p:nvPr/>
            </p:nvSpPr>
            <p:spPr bwMode="auto">
              <a:xfrm>
                <a:off x="3780" y="3221"/>
                <a:ext cx="5" cy="4"/>
              </a:xfrm>
              <a:prstGeom prst="ellipse">
                <a:avLst/>
              </a:prstGeom>
              <a:solidFill>
                <a:srgbClr val="FBFFF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311" name="Oval 1674"/>
            <p:cNvSpPr>
              <a:spLocks noChangeArrowheads="1"/>
            </p:cNvSpPr>
            <p:nvPr/>
          </p:nvSpPr>
          <p:spPr bwMode="auto">
            <a:xfrm>
              <a:off x="3751" y="3195"/>
              <a:ext cx="61" cy="55"/>
            </a:xfrm>
            <a:prstGeom prst="ellipse">
              <a:avLst/>
            </a:prstGeom>
            <a:noFill/>
            <a:ln w="7938">
              <a:solidFill>
                <a:srgbClr val="000000"/>
              </a:solid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329" name="Rectangle 544"/>
          <p:cNvSpPr>
            <a:spLocks noChangeArrowheads="1"/>
          </p:cNvSpPr>
          <p:nvPr/>
        </p:nvSpPr>
        <p:spPr bwMode="auto">
          <a:xfrm>
            <a:off x="5477108" y="6564227"/>
            <a:ext cx="2700117" cy="183127"/>
          </a:xfrm>
          <a:prstGeom prst="rect">
            <a:avLst/>
          </a:prstGeom>
          <a:noFill/>
          <a:ln w="9525">
            <a:noFill/>
            <a:miter lim="800000"/>
            <a:headEnd/>
            <a:tailEnd/>
          </a:ln>
        </p:spPr>
        <p:txBody>
          <a:bodyPr wrap="square" lIns="0" tIns="0" rIns="0" bIns="0">
            <a:spAutoFit/>
          </a:bodyPr>
          <a:lstStyle/>
          <a:p>
            <a:pPr eaLnBrk="0" fontAlgn="base" hangingPunct="0">
              <a:lnSpc>
                <a:spcPct val="85000"/>
              </a:lnSpc>
              <a:spcBef>
                <a:spcPct val="0"/>
              </a:spcBef>
              <a:spcAft>
                <a:spcPct val="0"/>
              </a:spcAft>
            </a:pPr>
            <a:r>
              <a:rPr kumimoji="0" lang="ja-JP" altLang="en-US" sz="1400" dirty="0" smtClean="0">
                <a:solidFill>
                  <a:srgbClr val="000000"/>
                </a:solidFill>
                <a:latin typeface="ＭＳ Ｐゴシック" pitchFamily="50" charset="-128"/>
              </a:rPr>
              <a:t>学校安全パトロール隊</a:t>
            </a:r>
            <a:r>
              <a:rPr kumimoji="0" lang="ja-JP" altLang="en-US" sz="900" dirty="0" smtClean="0">
                <a:solidFill>
                  <a:srgbClr val="000000"/>
                </a:solidFill>
                <a:latin typeface="ＭＳ Ｐゴシック" pitchFamily="50" charset="-128"/>
              </a:rPr>
              <a:t>（</a:t>
            </a:r>
            <a:r>
              <a:rPr kumimoji="0" lang="ja-JP" altLang="en-US" sz="900" dirty="0">
                <a:solidFill>
                  <a:srgbClr val="000000"/>
                </a:solidFill>
                <a:latin typeface="ＭＳ Ｐゴシック" pitchFamily="50" charset="-128"/>
              </a:rPr>
              <a:t>保健体育課</a:t>
            </a:r>
            <a:r>
              <a:rPr kumimoji="0" lang="ja-JP" altLang="en-US" sz="900" dirty="0" smtClean="0">
                <a:solidFill>
                  <a:srgbClr val="000000"/>
                </a:solidFill>
                <a:latin typeface="ＭＳ Ｐゴシック" pitchFamily="50" charset="-128"/>
              </a:rPr>
              <a:t>）</a:t>
            </a:r>
            <a:endParaRPr kumimoji="0" lang="en-US" altLang="ja-JP" sz="900" dirty="0" smtClean="0">
              <a:solidFill>
                <a:srgbClr val="000000"/>
              </a:solidFill>
              <a:latin typeface="ＭＳ Ｐゴシック" pitchFamily="50" charset="-128"/>
            </a:endParaRPr>
          </a:p>
        </p:txBody>
      </p:sp>
      <p:grpSp>
        <p:nvGrpSpPr>
          <p:cNvPr id="330" name="Group 1655"/>
          <p:cNvGrpSpPr>
            <a:grpSpLocks/>
          </p:cNvGrpSpPr>
          <p:nvPr/>
        </p:nvGrpSpPr>
        <p:grpSpPr bwMode="auto">
          <a:xfrm>
            <a:off x="5273278" y="6618211"/>
            <a:ext cx="96838" cy="98425"/>
            <a:chOff x="3751" y="3195"/>
            <a:chExt cx="61" cy="55"/>
          </a:xfrm>
        </p:grpSpPr>
        <p:grpSp>
          <p:nvGrpSpPr>
            <p:cNvPr id="331" name="Group 1656"/>
            <p:cNvGrpSpPr>
              <a:grpSpLocks/>
            </p:cNvGrpSpPr>
            <p:nvPr/>
          </p:nvGrpSpPr>
          <p:grpSpPr bwMode="auto">
            <a:xfrm>
              <a:off x="3751" y="3195"/>
              <a:ext cx="61" cy="55"/>
              <a:chOff x="3751" y="3195"/>
              <a:chExt cx="61" cy="55"/>
            </a:xfrm>
          </p:grpSpPr>
          <p:sp>
            <p:nvSpPr>
              <p:cNvPr id="333" name="Oval 1657"/>
              <p:cNvSpPr>
                <a:spLocks noChangeArrowheads="1"/>
              </p:cNvSpPr>
              <p:nvPr/>
            </p:nvSpPr>
            <p:spPr bwMode="auto">
              <a:xfrm>
                <a:off x="3751" y="3195"/>
                <a:ext cx="61" cy="55"/>
              </a:xfrm>
              <a:prstGeom prst="ellipse">
                <a:avLst/>
              </a:prstGeom>
              <a:solidFill>
                <a:srgbClr val="15FF15"/>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34" name="Oval 1658"/>
              <p:cNvSpPr>
                <a:spLocks noChangeArrowheads="1"/>
              </p:cNvSpPr>
              <p:nvPr/>
            </p:nvSpPr>
            <p:spPr bwMode="auto">
              <a:xfrm>
                <a:off x="3754" y="3197"/>
                <a:ext cx="55" cy="51"/>
              </a:xfrm>
              <a:prstGeom prst="ellipse">
                <a:avLst/>
              </a:prstGeom>
              <a:solidFill>
                <a:srgbClr val="28FF2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35" name="Oval 1659"/>
              <p:cNvSpPr>
                <a:spLocks noChangeArrowheads="1"/>
              </p:cNvSpPr>
              <p:nvPr/>
            </p:nvSpPr>
            <p:spPr bwMode="auto">
              <a:xfrm>
                <a:off x="3756" y="3199"/>
                <a:ext cx="51" cy="47"/>
              </a:xfrm>
              <a:prstGeom prst="ellipse">
                <a:avLst/>
              </a:prstGeom>
              <a:solidFill>
                <a:srgbClr val="3AFF3A"/>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36" name="Oval 1660"/>
              <p:cNvSpPr>
                <a:spLocks noChangeArrowheads="1"/>
              </p:cNvSpPr>
              <p:nvPr/>
            </p:nvSpPr>
            <p:spPr bwMode="auto">
              <a:xfrm>
                <a:off x="3758" y="3200"/>
                <a:ext cx="47" cy="44"/>
              </a:xfrm>
              <a:prstGeom prst="ellipse">
                <a:avLst/>
              </a:prstGeom>
              <a:solidFill>
                <a:srgbClr val="4CFF4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37" name="Oval 1661"/>
              <p:cNvSpPr>
                <a:spLocks noChangeArrowheads="1"/>
              </p:cNvSpPr>
              <p:nvPr/>
            </p:nvSpPr>
            <p:spPr bwMode="auto">
              <a:xfrm>
                <a:off x="3759" y="3202"/>
                <a:ext cx="46" cy="42"/>
              </a:xfrm>
              <a:prstGeom prst="ellipse">
                <a:avLst/>
              </a:prstGeom>
              <a:solidFill>
                <a:srgbClr val="60FF60"/>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38" name="Oval 1662"/>
              <p:cNvSpPr>
                <a:spLocks noChangeArrowheads="1"/>
              </p:cNvSpPr>
              <p:nvPr/>
            </p:nvSpPr>
            <p:spPr bwMode="auto">
              <a:xfrm>
                <a:off x="3761" y="3203"/>
                <a:ext cx="42" cy="39"/>
              </a:xfrm>
              <a:prstGeom prst="ellipse">
                <a:avLst/>
              </a:prstGeom>
              <a:solidFill>
                <a:srgbClr val="73FF7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39" name="Oval 1663"/>
              <p:cNvSpPr>
                <a:spLocks noChangeArrowheads="1"/>
              </p:cNvSpPr>
              <p:nvPr/>
            </p:nvSpPr>
            <p:spPr bwMode="auto">
              <a:xfrm>
                <a:off x="3763" y="3205"/>
                <a:ext cx="38" cy="35"/>
              </a:xfrm>
              <a:prstGeom prst="ellipse">
                <a:avLst/>
              </a:prstGeom>
              <a:solidFill>
                <a:srgbClr val="86FF86"/>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40" name="Oval 1664"/>
              <p:cNvSpPr>
                <a:spLocks noChangeArrowheads="1"/>
              </p:cNvSpPr>
              <p:nvPr/>
            </p:nvSpPr>
            <p:spPr bwMode="auto">
              <a:xfrm>
                <a:off x="3765" y="3207"/>
                <a:ext cx="34" cy="32"/>
              </a:xfrm>
              <a:prstGeom prst="ellipse">
                <a:avLst/>
              </a:prstGeom>
              <a:solidFill>
                <a:srgbClr val="99FF99"/>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41" name="Oval 1665"/>
              <p:cNvSpPr>
                <a:spLocks noChangeArrowheads="1"/>
              </p:cNvSpPr>
              <p:nvPr/>
            </p:nvSpPr>
            <p:spPr bwMode="auto">
              <a:xfrm>
                <a:off x="3766" y="3208"/>
                <a:ext cx="32" cy="29"/>
              </a:xfrm>
              <a:prstGeom prst="ellipse">
                <a:avLst/>
              </a:prstGeom>
              <a:solidFill>
                <a:srgbClr val="ABFFA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42" name="Oval 1666"/>
              <p:cNvSpPr>
                <a:spLocks noChangeArrowheads="1"/>
              </p:cNvSpPr>
              <p:nvPr/>
            </p:nvSpPr>
            <p:spPr bwMode="auto">
              <a:xfrm>
                <a:off x="3768" y="3210"/>
                <a:ext cx="28" cy="25"/>
              </a:xfrm>
              <a:prstGeom prst="ellipse">
                <a:avLst/>
              </a:prstGeom>
              <a:solidFill>
                <a:srgbClr val="BCFFB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43" name="Oval 1667"/>
              <p:cNvSpPr>
                <a:spLocks noChangeArrowheads="1"/>
              </p:cNvSpPr>
              <p:nvPr/>
            </p:nvSpPr>
            <p:spPr bwMode="auto">
              <a:xfrm>
                <a:off x="3770" y="3211"/>
                <a:ext cx="24" cy="23"/>
              </a:xfrm>
              <a:prstGeom prst="ellipse">
                <a:avLst/>
              </a:prstGeom>
              <a:solidFill>
                <a:srgbClr val="CBFFC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44" name="Oval 1668"/>
              <p:cNvSpPr>
                <a:spLocks noChangeArrowheads="1"/>
              </p:cNvSpPr>
              <p:nvPr/>
            </p:nvSpPr>
            <p:spPr bwMode="auto">
              <a:xfrm>
                <a:off x="3772" y="3213"/>
                <a:ext cx="20" cy="19"/>
              </a:xfrm>
              <a:prstGeom prst="ellipse">
                <a:avLst/>
              </a:prstGeom>
              <a:solidFill>
                <a:srgbClr val="D8FFD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45" name="Oval 1669"/>
              <p:cNvSpPr>
                <a:spLocks noChangeArrowheads="1"/>
              </p:cNvSpPr>
              <p:nvPr/>
            </p:nvSpPr>
            <p:spPr bwMode="auto">
              <a:xfrm>
                <a:off x="3773" y="3215"/>
                <a:ext cx="18" cy="16"/>
              </a:xfrm>
              <a:prstGeom prst="ellipse">
                <a:avLst/>
              </a:prstGeom>
              <a:solidFill>
                <a:srgbClr val="E3FFE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46" name="Oval 1670"/>
              <p:cNvSpPr>
                <a:spLocks noChangeArrowheads="1"/>
              </p:cNvSpPr>
              <p:nvPr/>
            </p:nvSpPr>
            <p:spPr bwMode="auto">
              <a:xfrm>
                <a:off x="3775" y="3216"/>
                <a:ext cx="15" cy="14"/>
              </a:xfrm>
              <a:prstGeom prst="ellipse">
                <a:avLst/>
              </a:prstGeom>
              <a:solidFill>
                <a:srgbClr val="ECFFE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47" name="Oval 1671"/>
              <p:cNvSpPr>
                <a:spLocks noChangeArrowheads="1"/>
              </p:cNvSpPr>
              <p:nvPr/>
            </p:nvSpPr>
            <p:spPr bwMode="auto">
              <a:xfrm>
                <a:off x="3777" y="3218"/>
                <a:ext cx="11" cy="10"/>
              </a:xfrm>
              <a:prstGeom prst="ellipse">
                <a:avLst/>
              </a:prstGeom>
              <a:solidFill>
                <a:srgbClr val="F3FFF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48" name="Oval 1672"/>
              <p:cNvSpPr>
                <a:spLocks noChangeArrowheads="1"/>
              </p:cNvSpPr>
              <p:nvPr/>
            </p:nvSpPr>
            <p:spPr bwMode="auto">
              <a:xfrm>
                <a:off x="3778" y="3219"/>
                <a:ext cx="8" cy="8"/>
              </a:xfrm>
              <a:prstGeom prst="ellipse">
                <a:avLst/>
              </a:prstGeom>
              <a:solidFill>
                <a:srgbClr val="F8FFF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49" name="Oval 1673"/>
              <p:cNvSpPr>
                <a:spLocks noChangeArrowheads="1"/>
              </p:cNvSpPr>
              <p:nvPr/>
            </p:nvSpPr>
            <p:spPr bwMode="auto">
              <a:xfrm>
                <a:off x="3780" y="3221"/>
                <a:ext cx="5" cy="4"/>
              </a:xfrm>
              <a:prstGeom prst="ellipse">
                <a:avLst/>
              </a:prstGeom>
              <a:solidFill>
                <a:srgbClr val="FBFFF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332" name="Oval 1674"/>
            <p:cNvSpPr>
              <a:spLocks noChangeArrowheads="1"/>
            </p:cNvSpPr>
            <p:nvPr/>
          </p:nvSpPr>
          <p:spPr bwMode="auto">
            <a:xfrm>
              <a:off x="3751" y="3195"/>
              <a:ext cx="61" cy="55"/>
            </a:xfrm>
            <a:prstGeom prst="ellipse">
              <a:avLst/>
            </a:prstGeom>
            <a:noFill/>
            <a:ln w="7938">
              <a:solidFill>
                <a:srgbClr val="000000"/>
              </a:solid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353" name="Rectangle 1175"/>
          <p:cNvSpPr>
            <a:spLocks noChangeArrowheads="1"/>
          </p:cNvSpPr>
          <p:nvPr/>
        </p:nvSpPr>
        <p:spPr bwMode="auto">
          <a:xfrm>
            <a:off x="444862" y="2294305"/>
            <a:ext cx="1247136" cy="183127"/>
          </a:xfrm>
          <a:prstGeom prst="rect">
            <a:avLst/>
          </a:prstGeom>
          <a:noFill/>
          <a:ln w="9525">
            <a:noFill/>
            <a:miter lim="800000"/>
            <a:headEnd/>
            <a:tailEnd/>
          </a:ln>
        </p:spPr>
        <p:txBody>
          <a:bodyPr wrap="none" lIns="0" tIns="0" rIns="0" bIns="0">
            <a:spAutoFit/>
          </a:bodyPr>
          <a:lstStyle/>
          <a:p>
            <a:pPr algn="ctr" eaLnBrk="0" fontAlgn="base" hangingPunct="0">
              <a:lnSpc>
                <a:spcPct val="85000"/>
              </a:lnSpc>
              <a:spcBef>
                <a:spcPct val="0"/>
              </a:spcBef>
              <a:spcAft>
                <a:spcPct val="0"/>
              </a:spcAft>
            </a:pPr>
            <a:r>
              <a:rPr kumimoji="0" lang="ja-JP" altLang="en-US" sz="1400" b="1" dirty="0" smtClean="0">
                <a:solidFill>
                  <a:srgbClr val="FFFFFF"/>
                </a:solidFill>
                <a:latin typeface="ＭＳ Ｐゴシック" pitchFamily="50" charset="-128"/>
              </a:rPr>
              <a:t>親子の</a:t>
            </a:r>
            <a:r>
              <a:rPr kumimoji="0" lang="ja-JP" altLang="en-US" sz="1400" b="1" dirty="0" smtClean="0">
                <a:solidFill>
                  <a:srgbClr val="FFFFFF"/>
                </a:solidFill>
                <a:latin typeface="HGP創英角ｺﾞｼｯｸUB" pitchFamily="50" charset="-128"/>
              </a:rPr>
              <a:t>「ふれい」</a:t>
            </a:r>
            <a:endParaRPr kumimoji="0" lang="ja-JP" altLang="en-US" sz="1400" b="1" dirty="0">
              <a:solidFill>
                <a:srgbClr val="FFFFFF"/>
              </a:solidFill>
              <a:latin typeface="HGP創英角ｺﾞｼｯｸUB" pitchFamily="50" charset="-128"/>
            </a:endParaRPr>
          </a:p>
        </p:txBody>
      </p:sp>
      <p:sp>
        <p:nvSpPr>
          <p:cNvPr id="355" name="Rectangle 1175"/>
          <p:cNvSpPr>
            <a:spLocks noChangeArrowheads="1"/>
          </p:cNvSpPr>
          <p:nvPr/>
        </p:nvSpPr>
        <p:spPr bwMode="auto">
          <a:xfrm>
            <a:off x="433973" y="5379691"/>
            <a:ext cx="1590179" cy="183127"/>
          </a:xfrm>
          <a:prstGeom prst="rect">
            <a:avLst/>
          </a:prstGeom>
          <a:noFill/>
          <a:ln w="9525">
            <a:noFill/>
            <a:miter lim="800000"/>
            <a:headEnd/>
            <a:tailEnd/>
          </a:ln>
        </p:spPr>
        <p:txBody>
          <a:bodyPr wrap="none" lIns="0" tIns="0" rIns="0" bIns="0">
            <a:spAutoFit/>
          </a:bodyPr>
          <a:lstStyle/>
          <a:p>
            <a:pPr algn="ctr" eaLnBrk="0" fontAlgn="base" hangingPunct="0">
              <a:lnSpc>
                <a:spcPct val="85000"/>
              </a:lnSpc>
              <a:spcBef>
                <a:spcPct val="0"/>
              </a:spcBef>
              <a:spcAft>
                <a:spcPct val="0"/>
              </a:spcAft>
            </a:pPr>
            <a:r>
              <a:rPr kumimoji="0" lang="ja-JP" altLang="en-US" sz="1400" b="1" dirty="0" smtClean="0">
                <a:solidFill>
                  <a:srgbClr val="FFFFFF"/>
                </a:solidFill>
                <a:latin typeface="ＭＳ Ｐゴシック" pitchFamily="50" charset="-128"/>
              </a:rPr>
              <a:t>社会全体の</a:t>
            </a:r>
            <a:r>
              <a:rPr kumimoji="0" lang="ja-JP" altLang="en-US" sz="1400" b="1" dirty="0" smtClean="0">
                <a:solidFill>
                  <a:srgbClr val="FFFFFF"/>
                </a:solidFill>
                <a:latin typeface="HGP創英角ｺﾞｼｯｸUB" pitchFamily="50" charset="-128"/>
              </a:rPr>
              <a:t>「支えい」</a:t>
            </a:r>
            <a:endParaRPr kumimoji="0" lang="ja-JP" altLang="en-US" sz="1400" b="1" dirty="0">
              <a:solidFill>
                <a:srgbClr val="FFFFFF"/>
              </a:solidFill>
              <a:latin typeface="HGP創英角ｺﾞｼｯｸUB" pitchFamily="50" charset="-128"/>
            </a:endParaRPr>
          </a:p>
        </p:txBody>
      </p:sp>
      <p:sp>
        <p:nvSpPr>
          <p:cNvPr id="356" name="Rectangle 545"/>
          <p:cNvSpPr>
            <a:spLocks noChangeArrowheads="1"/>
          </p:cNvSpPr>
          <p:nvPr/>
        </p:nvSpPr>
        <p:spPr bwMode="auto">
          <a:xfrm>
            <a:off x="5490789" y="3305851"/>
            <a:ext cx="3710683" cy="366254"/>
          </a:xfrm>
          <a:prstGeom prst="rect">
            <a:avLst/>
          </a:prstGeom>
          <a:noFill/>
          <a:ln w="9525">
            <a:noFill/>
            <a:miter lim="800000"/>
            <a:headEnd/>
            <a:tailEnd/>
          </a:ln>
        </p:spPr>
        <p:txBody>
          <a:bodyPr wrap="square" lIns="0" tIns="0" rIns="0" bIns="0">
            <a:spAutoFit/>
          </a:bodyPr>
          <a:lstStyle/>
          <a:p>
            <a:pPr eaLnBrk="0" fontAlgn="base" hangingPunct="0">
              <a:lnSpc>
                <a:spcPct val="85000"/>
              </a:lnSpc>
              <a:spcBef>
                <a:spcPct val="0"/>
              </a:spcBef>
              <a:spcAft>
                <a:spcPct val="0"/>
              </a:spcAft>
            </a:pPr>
            <a:r>
              <a:rPr kumimoji="0" lang="ja-JP" altLang="en-US" sz="1400" b="1" dirty="0">
                <a:solidFill>
                  <a:srgbClr val="000000"/>
                </a:solidFill>
                <a:latin typeface="ＭＳ Ｐゴシック" pitchFamily="50" charset="-128"/>
              </a:rPr>
              <a:t>家庭教育かわら版</a:t>
            </a:r>
            <a:r>
              <a:rPr kumimoji="0" lang="ja-JP" altLang="en-US" sz="1400" b="1" dirty="0" smtClean="0">
                <a:solidFill>
                  <a:srgbClr val="000000"/>
                </a:solidFill>
                <a:latin typeface="ＭＳ Ｐゴシック" pitchFamily="50" charset="-128"/>
              </a:rPr>
              <a:t>事業</a:t>
            </a:r>
            <a:endParaRPr kumimoji="0" lang="en-US" altLang="ja-JP" sz="1400" b="1" dirty="0" smtClean="0">
              <a:solidFill>
                <a:srgbClr val="000000"/>
              </a:solidFill>
              <a:latin typeface="ＭＳ Ｐゴシック" pitchFamily="50" charset="-128"/>
            </a:endParaRPr>
          </a:p>
          <a:p>
            <a:pPr eaLnBrk="0" fontAlgn="base" hangingPunct="0">
              <a:lnSpc>
                <a:spcPct val="85000"/>
              </a:lnSpc>
              <a:spcBef>
                <a:spcPct val="0"/>
              </a:spcBef>
              <a:spcAft>
                <a:spcPct val="0"/>
              </a:spcAft>
            </a:pPr>
            <a:r>
              <a:rPr kumimoji="0" lang="ja-JP" altLang="en-US" sz="1400" b="1" dirty="0">
                <a:solidFill>
                  <a:srgbClr val="000000"/>
                </a:solidFill>
                <a:latin typeface="ＭＳ Ｐゴシック" pitchFamily="50" charset="-128"/>
              </a:rPr>
              <a:t>　</a:t>
            </a:r>
            <a:r>
              <a:rPr kumimoji="0" lang="ja-JP" altLang="en-US" sz="1400" b="1" dirty="0" smtClean="0">
                <a:solidFill>
                  <a:srgbClr val="000000"/>
                </a:solidFill>
                <a:latin typeface="ＭＳ Ｐゴシック" pitchFamily="50" charset="-128"/>
              </a:rPr>
              <a:t>　</a:t>
            </a:r>
            <a:r>
              <a:rPr kumimoji="0" lang="ja-JP" altLang="en-US" sz="1200" dirty="0" smtClean="0">
                <a:solidFill>
                  <a:srgbClr val="000000"/>
                </a:solidFill>
                <a:latin typeface="ＭＳ Ｐゴシック" pitchFamily="50" charset="-128"/>
              </a:rPr>
              <a:t>情報紙「ほっとタイムス」を年</a:t>
            </a:r>
            <a:r>
              <a:rPr kumimoji="0" lang="en-US" altLang="ja-JP" sz="1200" dirty="0" smtClean="0">
                <a:solidFill>
                  <a:srgbClr val="000000"/>
                </a:solidFill>
                <a:latin typeface="ＭＳ Ｐゴシック" pitchFamily="50" charset="-128"/>
              </a:rPr>
              <a:t>2</a:t>
            </a:r>
            <a:r>
              <a:rPr kumimoji="0" lang="ja-JP" altLang="en-US" sz="1200" dirty="0" smtClean="0">
                <a:solidFill>
                  <a:srgbClr val="000000"/>
                </a:solidFill>
                <a:latin typeface="ＭＳ Ｐゴシック" pitchFamily="50" charset="-128"/>
              </a:rPr>
              <a:t>回発行（５万部</a:t>
            </a:r>
            <a:r>
              <a:rPr kumimoji="0" lang="en-US" altLang="ja-JP" sz="1200" dirty="0" smtClean="0">
                <a:solidFill>
                  <a:srgbClr val="000000"/>
                </a:solidFill>
                <a:latin typeface="ＭＳ Ｐゴシック" pitchFamily="50" charset="-128"/>
              </a:rPr>
              <a:t>/</a:t>
            </a:r>
            <a:r>
              <a:rPr kumimoji="0" lang="ja-JP" altLang="en-US" sz="1200" dirty="0" smtClean="0">
                <a:solidFill>
                  <a:srgbClr val="000000"/>
                </a:solidFill>
                <a:latin typeface="ＭＳ Ｐゴシック" pitchFamily="50" charset="-128"/>
              </a:rPr>
              <a:t>１回）</a:t>
            </a:r>
            <a:endParaRPr kumimoji="0" lang="ja-JP" altLang="en-US" sz="1200" dirty="0">
              <a:solidFill>
                <a:srgbClr val="000000"/>
              </a:solidFill>
              <a:latin typeface="HGP創英角ｺﾞｼｯｸUB" pitchFamily="50" charset="-128"/>
            </a:endParaRPr>
          </a:p>
        </p:txBody>
      </p:sp>
      <p:grpSp>
        <p:nvGrpSpPr>
          <p:cNvPr id="358" name="Group 1870"/>
          <p:cNvGrpSpPr>
            <a:grpSpLocks/>
          </p:cNvGrpSpPr>
          <p:nvPr/>
        </p:nvGrpSpPr>
        <p:grpSpPr bwMode="auto">
          <a:xfrm>
            <a:off x="5257947" y="3344962"/>
            <a:ext cx="95708" cy="100012"/>
            <a:chOff x="355" y="3652"/>
            <a:chExt cx="60" cy="55"/>
          </a:xfrm>
        </p:grpSpPr>
        <p:grpSp>
          <p:nvGrpSpPr>
            <p:cNvPr id="359" name="Group 1871"/>
            <p:cNvGrpSpPr>
              <a:grpSpLocks/>
            </p:cNvGrpSpPr>
            <p:nvPr/>
          </p:nvGrpSpPr>
          <p:grpSpPr bwMode="auto">
            <a:xfrm>
              <a:off x="355" y="3652"/>
              <a:ext cx="60" cy="55"/>
              <a:chOff x="355" y="3652"/>
              <a:chExt cx="60" cy="55"/>
            </a:xfrm>
          </p:grpSpPr>
          <p:sp>
            <p:nvSpPr>
              <p:cNvPr id="361" name="Oval 1872"/>
              <p:cNvSpPr>
                <a:spLocks noChangeArrowheads="1"/>
              </p:cNvSpPr>
              <p:nvPr/>
            </p:nvSpPr>
            <p:spPr bwMode="auto">
              <a:xfrm>
                <a:off x="355" y="3652"/>
                <a:ext cx="60" cy="55"/>
              </a:xfrm>
              <a:prstGeom prst="ellipse">
                <a:avLst/>
              </a:prstGeom>
              <a:solidFill>
                <a:srgbClr val="15FF15"/>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62" name="Oval 1873"/>
              <p:cNvSpPr>
                <a:spLocks noChangeArrowheads="1"/>
              </p:cNvSpPr>
              <p:nvPr/>
            </p:nvSpPr>
            <p:spPr bwMode="auto">
              <a:xfrm>
                <a:off x="357" y="3654"/>
                <a:ext cx="55" cy="51"/>
              </a:xfrm>
              <a:prstGeom prst="ellipse">
                <a:avLst/>
              </a:prstGeom>
              <a:solidFill>
                <a:srgbClr val="28FF2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63" name="Oval 1874"/>
              <p:cNvSpPr>
                <a:spLocks noChangeArrowheads="1"/>
              </p:cNvSpPr>
              <p:nvPr/>
            </p:nvSpPr>
            <p:spPr bwMode="auto">
              <a:xfrm>
                <a:off x="359" y="3656"/>
                <a:ext cx="51" cy="47"/>
              </a:xfrm>
              <a:prstGeom prst="ellipse">
                <a:avLst/>
              </a:prstGeom>
              <a:solidFill>
                <a:srgbClr val="3AFF3A"/>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64" name="Oval 1875"/>
              <p:cNvSpPr>
                <a:spLocks noChangeArrowheads="1"/>
              </p:cNvSpPr>
              <p:nvPr/>
            </p:nvSpPr>
            <p:spPr bwMode="auto">
              <a:xfrm>
                <a:off x="361" y="3657"/>
                <a:ext cx="48" cy="44"/>
              </a:xfrm>
              <a:prstGeom prst="ellipse">
                <a:avLst/>
              </a:prstGeom>
              <a:solidFill>
                <a:srgbClr val="4CFF4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65" name="Oval 1876"/>
              <p:cNvSpPr>
                <a:spLocks noChangeArrowheads="1"/>
              </p:cNvSpPr>
              <p:nvPr/>
            </p:nvSpPr>
            <p:spPr bwMode="auto">
              <a:xfrm>
                <a:off x="362" y="3659"/>
                <a:ext cx="46" cy="42"/>
              </a:xfrm>
              <a:prstGeom prst="ellipse">
                <a:avLst/>
              </a:prstGeom>
              <a:solidFill>
                <a:srgbClr val="60FF60"/>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66" name="Oval 1877"/>
              <p:cNvSpPr>
                <a:spLocks noChangeArrowheads="1"/>
              </p:cNvSpPr>
              <p:nvPr/>
            </p:nvSpPr>
            <p:spPr bwMode="auto">
              <a:xfrm>
                <a:off x="364" y="3660"/>
                <a:ext cx="42" cy="39"/>
              </a:xfrm>
              <a:prstGeom prst="ellipse">
                <a:avLst/>
              </a:prstGeom>
              <a:solidFill>
                <a:srgbClr val="73FF7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67" name="Oval 1878"/>
              <p:cNvSpPr>
                <a:spLocks noChangeArrowheads="1"/>
              </p:cNvSpPr>
              <p:nvPr/>
            </p:nvSpPr>
            <p:spPr bwMode="auto">
              <a:xfrm>
                <a:off x="366" y="3662"/>
                <a:ext cx="38" cy="35"/>
              </a:xfrm>
              <a:prstGeom prst="ellipse">
                <a:avLst/>
              </a:prstGeom>
              <a:solidFill>
                <a:srgbClr val="86FF86"/>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68" name="Oval 1879"/>
              <p:cNvSpPr>
                <a:spLocks noChangeArrowheads="1"/>
              </p:cNvSpPr>
              <p:nvPr/>
            </p:nvSpPr>
            <p:spPr bwMode="auto">
              <a:xfrm>
                <a:off x="368" y="3664"/>
                <a:ext cx="34" cy="32"/>
              </a:xfrm>
              <a:prstGeom prst="ellipse">
                <a:avLst/>
              </a:prstGeom>
              <a:solidFill>
                <a:srgbClr val="99FF99"/>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69" name="Oval 1880"/>
              <p:cNvSpPr>
                <a:spLocks noChangeArrowheads="1"/>
              </p:cNvSpPr>
              <p:nvPr/>
            </p:nvSpPr>
            <p:spPr bwMode="auto">
              <a:xfrm>
                <a:off x="369" y="3665"/>
                <a:ext cx="32" cy="29"/>
              </a:xfrm>
              <a:prstGeom prst="ellipse">
                <a:avLst/>
              </a:prstGeom>
              <a:solidFill>
                <a:srgbClr val="ABFFA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70" name="Oval 1881"/>
              <p:cNvSpPr>
                <a:spLocks noChangeArrowheads="1"/>
              </p:cNvSpPr>
              <p:nvPr/>
            </p:nvSpPr>
            <p:spPr bwMode="auto">
              <a:xfrm>
                <a:off x="371" y="3667"/>
                <a:ext cx="28" cy="26"/>
              </a:xfrm>
              <a:prstGeom prst="ellipse">
                <a:avLst/>
              </a:prstGeom>
              <a:solidFill>
                <a:srgbClr val="BCFFB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71" name="Oval 1882"/>
              <p:cNvSpPr>
                <a:spLocks noChangeArrowheads="1"/>
              </p:cNvSpPr>
              <p:nvPr/>
            </p:nvSpPr>
            <p:spPr bwMode="auto">
              <a:xfrm>
                <a:off x="373" y="3668"/>
                <a:ext cx="24" cy="23"/>
              </a:xfrm>
              <a:prstGeom prst="ellipse">
                <a:avLst/>
              </a:prstGeom>
              <a:solidFill>
                <a:srgbClr val="CBFFC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72" name="Oval 1883"/>
              <p:cNvSpPr>
                <a:spLocks noChangeArrowheads="1"/>
              </p:cNvSpPr>
              <p:nvPr/>
            </p:nvSpPr>
            <p:spPr bwMode="auto">
              <a:xfrm>
                <a:off x="375" y="3670"/>
                <a:ext cx="20" cy="19"/>
              </a:xfrm>
              <a:prstGeom prst="ellipse">
                <a:avLst/>
              </a:prstGeom>
              <a:solidFill>
                <a:srgbClr val="D8FFD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73" name="Oval 1884"/>
              <p:cNvSpPr>
                <a:spLocks noChangeArrowheads="1"/>
              </p:cNvSpPr>
              <p:nvPr/>
            </p:nvSpPr>
            <p:spPr bwMode="auto">
              <a:xfrm>
                <a:off x="376" y="3672"/>
                <a:ext cx="18" cy="16"/>
              </a:xfrm>
              <a:prstGeom prst="ellipse">
                <a:avLst/>
              </a:prstGeom>
              <a:solidFill>
                <a:srgbClr val="E3FFE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74" name="Oval 1885"/>
              <p:cNvSpPr>
                <a:spLocks noChangeArrowheads="1"/>
              </p:cNvSpPr>
              <p:nvPr/>
            </p:nvSpPr>
            <p:spPr bwMode="auto">
              <a:xfrm>
                <a:off x="378" y="3673"/>
                <a:ext cx="15" cy="14"/>
              </a:xfrm>
              <a:prstGeom prst="ellipse">
                <a:avLst/>
              </a:prstGeom>
              <a:solidFill>
                <a:srgbClr val="ECFFEC"/>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75" name="Oval 1886"/>
              <p:cNvSpPr>
                <a:spLocks noChangeArrowheads="1"/>
              </p:cNvSpPr>
              <p:nvPr/>
            </p:nvSpPr>
            <p:spPr bwMode="auto">
              <a:xfrm>
                <a:off x="380" y="3675"/>
                <a:ext cx="11" cy="10"/>
              </a:xfrm>
              <a:prstGeom prst="ellipse">
                <a:avLst/>
              </a:prstGeom>
              <a:solidFill>
                <a:srgbClr val="F3FFF3"/>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76" name="Oval 1887"/>
              <p:cNvSpPr>
                <a:spLocks noChangeArrowheads="1"/>
              </p:cNvSpPr>
              <p:nvPr/>
            </p:nvSpPr>
            <p:spPr bwMode="auto">
              <a:xfrm>
                <a:off x="382" y="3676"/>
                <a:ext cx="7" cy="8"/>
              </a:xfrm>
              <a:prstGeom prst="ellipse">
                <a:avLst/>
              </a:prstGeom>
              <a:solidFill>
                <a:srgbClr val="F8FFF8"/>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sp>
            <p:nvSpPr>
              <p:cNvPr id="377" name="Oval 1888"/>
              <p:cNvSpPr>
                <a:spLocks noChangeArrowheads="1"/>
              </p:cNvSpPr>
              <p:nvPr/>
            </p:nvSpPr>
            <p:spPr bwMode="auto">
              <a:xfrm>
                <a:off x="383" y="3678"/>
                <a:ext cx="5" cy="4"/>
              </a:xfrm>
              <a:prstGeom prst="ellipse">
                <a:avLst/>
              </a:prstGeom>
              <a:solidFill>
                <a:srgbClr val="FBFFFB"/>
              </a:solidFill>
              <a:ln w="9525">
                <a:no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360" name="Oval 1889"/>
            <p:cNvSpPr>
              <a:spLocks noChangeArrowheads="1"/>
            </p:cNvSpPr>
            <p:nvPr/>
          </p:nvSpPr>
          <p:spPr bwMode="auto">
            <a:xfrm>
              <a:off x="355" y="3652"/>
              <a:ext cx="60" cy="55"/>
            </a:xfrm>
            <a:prstGeom prst="ellipse">
              <a:avLst/>
            </a:prstGeom>
            <a:noFill/>
            <a:ln w="7938">
              <a:solidFill>
                <a:srgbClr val="000000"/>
              </a:solidFill>
              <a:round/>
              <a:headEnd/>
              <a:tailEnd/>
            </a:ln>
          </p:spPr>
          <p:txBody>
            <a:bodyPr/>
            <a:lstStyle/>
            <a:p>
              <a:pPr algn="ctr" eaLnBrk="0" fontAlgn="base" hangingPunct="0">
                <a:lnSpc>
                  <a:spcPct val="85000"/>
                </a:lnSpc>
                <a:spcBef>
                  <a:spcPct val="50000"/>
                </a:spcBef>
                <a:spcAft>
                  <a:spcPct val="0"/>
                </a:spcAft>
              </a:pPr>
              <a:endParaRPr kumimoji="0" lang="ja-JP" altLang="ja-JP" sz="2400">
                <a:solidFill>
                  <a:srgbClr val="FF0000"/>
                </a:solidFill>
                <a:latin typeface="HGP創英角ｺﾞｼｯｸUB" pitchFamily="50" charset="-128"/>
              </a:endParaRPr>
            </a:p>
          </p:txBody>
        </p:sp>
      </p:grpSp>
      <p:sp>
        <p:nvSpPr>
          <p:cNvPr id="379" name="Rectangle 1845"/>
          <p:cNvSpPr>
            <a:spLocks noChangeArrowheads="1"/>
          </p:cNvSpPr>
          <p:nvPr/>
        </p:nvSpPr>
        <p:spPr bwMode="auto">
          <a:xfrm>
            <a:off x="5551660" y="4658857"/>
            <a:ext cx="4132968" cy="156966"/>
          </a:xfrm>
          <a:prstGeom prst="rect">
            <a:avLst/>
          </a:prstGeom>
          <a:noFill/>
          <a:ln w="9525">
            <a:noFill/>
            <a:prstDash val="sysDash"/>
            <a:miter lim="800000"/>
            <a:headEnd/>
            <a:tailEnd/>
          </a:ln>
        </p:spPr>
        <p:txBody>
          <a:bodyPr wrap="square" lIns="0" tIns="0" rIns="0" bIns="0">
            <a:spAutoFit/>
          </a:bodyPr>
          <a:lstStyle/>
          <a:p>
            <a:pPr eaLnBrk="0" fontAlgn="base" hangingPunct="0">
              <a:lnSpc>
                <a:spcPct val="85000"/>
              </a:lnSpc>
              <a:spcBef>
                <a:spcPct val="0"/>
              </a:spcBef>
              <a:spcAft>
                <a:spcPct val="0"/>
              </a:spcAft>
            </a:pPr>
            <a:r>
              <a:rPr kumimoji="0" lang="ja-JP" altLang="en-US" sz="900" dirty="0" smtClean="0">
                <a:solidFill>
                  <a:srgbClr val="000000"/>
                </a:solidFill>
                <a:latin typeface="ＭＳ Ｐゴシック" pitchFamily="50" charset="-128"/>
              </a:rPr>
              <a:t>　</a:t>
            </a:r>
            <a:r>
              <a:rPr kumimoji="0" lang="ja-JP" altLang="en-US" sz="1200" dirty="0" smtClean="0">
                <a:solidFill>
                  <a:srgbClr val="000000"/>
                </a:solidFill>
                <a:latin typeface="ＭＳ Ｐゴシック" pitchFamily="50" charset="-128"/>
              </a:rPr>
              <a:t>「健康づくりノートの活用、「毎日しっかり朝ごはん運動」の推進</a:t>
            </a:r>
            <a:endParaRPr kumimoji="0" lang="en-US" altLang="ja-JP" sz="1200" dirty="0" smtClean="0">
              <a:solidFill>
                <a:srgbClr val="000000"/>
              </a:solidFill>
              <a:latin typeface="ＭＳ Ｐゴシック" pitchFamily="50" charset="-128"/>
            </a:endParaRPr>
          </a:p>
        </p:txBody>
      </p:sp>
      <p:pic>
        <p:nvPicPr>
          <p:cNvPr id="381" name="Picture 1783" descr="12ILAY39"/>
          <p:cNvPicPr>
            <a:picLocks noChangeAspect="1" noChangeArrowheads="1"/>
          </p:cNvPicPr>
          <p:nvPr/>
        </p:nvPicPr>
        <p:blipFill>
          <a:blip r:embed="rId4" cstate="print"/>
          <a:srcRect/>
          <a:stretch>
            <a:fillRect/>
          </a:stretch>
        </p:blipFill>
        <p:spPr bwMode="auto">
          <a:xfrm>
            <a:off x="8875229" y="5471710"/>
            <a:ext cx="652486" cy="485766"/>
          </a:xfrm>
          <a:prstGeom prst="rect">
            <a:avLst/>
          </a:prstGeom>
          <a:noFill/>
          <a:ln w="9525">
            <a:noFill/>
            <a:miter lim="800000"/>
            <a:headEnd/>
            <a:tailEnd/>
          </a:ln>
        </p:spPr>
      </p:pic>
      <p:pic>
        <p:nvPicPr>
          <p:cNvPr id="382" name="Picture 1782" descr="SC13_21"/>
          <p:cNvPicPr>
            <a:picLocks noChangeAspect="1" noChangeArrowheads="1"/>
          </p:cNvPicPr>
          <p:nvPr/>
        </p:nvPicPr>
        <p:blipFill>
          <a:blip r:embed="rId5" cstate="print"/>
          <a:srcRect/>
          <a:stretch>
            <a:fillRect/>
          </a:stretch>
        </p:blipFill>
        <p:spPr bwMode="auto">
          <a:xfrm>
            <a:off x="8543219" y="6021553"/>
            <a:ext cx="1021774" cy="579005"/>
          </a:xfrm>
          <a:prstGeom prst="rect">
            <a:avLst/>
          </a:prstGeom>
          <a:noFill/>
          <a:ln w="9525">
            <a:noFill/>
            <a:miter lim="800000"/>
            <a:headEnd/>
            <a:tailEnd/>
          </a:ln>
        </p:spPr>
      </p:pic>
      <p:sp>
        <p:nvSpPr>
          <p:cNvPr id="357" name="正方形/長方形 356"/>
          <p:cNvSpPr/>
          <p:nvPr/>
        </p:nvSpPr>
        <p:spPr>
          <a:xfrm>
            <a:off x="7624870" y="294406"/>
            <a:ext cx="1402948" cy="246221"/>
          </a:xfrm>
          <a:prstGeom prst="rect">
            <a:avLst/>
          </a:prstGeom>
        </p:spPr>
        <p:txBody>
          <a:bodyPr wrap="none">
            <a:spAutoFit/>
          </a:bodyPr>
          <a:lstStyle/>
          <a:p>
            <a:r>
              <a:rPr lang="ja-JP" altLang="en-US" sz="1000" dirty="0">
                <a:solidFill>
                  <a:srgbClr val="000000"/>
                </a:solidFill>
              </a:rPr>
              <a:t>（生涯学習・文化財室）</a:t>
            </a:r>
          </a:p>
        </p:txBody>
      </p:sp>
      <p:sp>
        <p:nvSpPr>
          <p:cNvPr id="378" name="角丸四角形 377"/>
          <p:cNvSpPr/>
          <p:nvPr/>
        </p:nvSpPr>
        <p:spPr bwMode="auto">
          <a:xfrm>
            <a:off x="229988" y="2214984"/>
            <a:ext cx="1626668" cy="301261"/>
          </a:xfrm>
          <a:prstGeom prst="roundRect">
            <a:avLst/>
          </a:prstGeom>
          <a:solidFill>
            <a:srgbClr val="DAEDEF"/>
          </a:solidFill>
          <a:ln w="12700" cap="flat" cmpd="sng" algn="ctr">
            <a:solidFill>
              <a:srgbClr val="0000FF"/>
            </a:solidFill>
            <a:prstDash val="solid"/>
          </a:ln>
          <a:effectLst/>
        </p:spPr>
        <p:txBody>
          <a:bodyPr anchor="ctr"/>
          <a:lstStyle/>
          <a:p>
            <a:pPr algn="ctr"/>
            <a:r>
              <a:rPr lang="ja-JP" altLang="en-US" sz="1400" b="1" dirty="0">
                <a:solidFill>
                  <a:prstClr val="black"/>
                </a:solidFill>
                <a:latin typeface="HGP創英角ﾎﾟｯﾌﾟ体" panose="040B0A00000000000000" pitchFamily="50" charset="-128"/>
                <a:ea typeface="HGP創英角ﾎﾟｯﾌﾟ体" panose="040B0A00000000000000" pitchFamily="50" charset="-128"/>
              </a:rPr>
              <a:t>親子</a:t>
            </a:r>
            <a:r>
              <a:rPr lang="ja-JP" altLang="en-US" sz="1400" b="1" dirty="0" smtClean="0">
                <a:solidFill>
                  <a:prstClr val="black"/>
                </a:solidFill>
                <a:latin typeface="HGP創英角ﾎﾟｯﾌﾟ体" panose="040B0A00000000000000" pitchFamily="50" charset="-128"/>
                <a:ea typeface="HGP創英角ﾎﾟｯﾌﾟ体" panose="040B0A00000000000000" pitchFamily="50" charset="-128"/>
              </a:rPr>
              <a:t>の「ふれあい」</a:t>
            </a:r>
            <a:endParaRPr lang="ja-JP" altLang="en-US" sz="1400"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380" name="角丸四角形 379"/>
          <p:cNvSpPr/>
          <p:nvPr/>
        </p:nvSpPr>
        <p:spPr bwMode="auto">
          <a:xfrm>
            <a:off x="240489" y="5287467"/>
            <a:ext cx="2049203" cy="336781"/>
          </a:xfrm>
          <a:prstGeom prst="roundRect">
            <a:avLst/>
          </a:prstGeom>
          <a:solidFill>
            <a:srgbClr val="DAEDEF"/>
          </a:solidFill>
          <a:ln w="12700" cap="flat" cmpd="sng" algn="ctr">
            <a:solidFill>
              <a:srgbClr val="0000FF"/>
            </a:solidFill>
            <a:prstDash val="solid"/>
          </a:ln>
          <a:effectLst/>
        </p:spPr>
        <p:txBody>
          <a:bodyPr anchor="ctr"/>
          <a:lstStyle/>
          <a:p>
            <a:pPr algn="ctr"/>
            <a:r>
              <a:rPr lang="ja-JP" altLang="en-US" sz="1400" b="1" dirty="0" smtClean="0">
                <a:solidFill>
                  <a:prstClr val="black"/>
                </a:solidFill>
                <a:latin typeface="HGP創英角ﾎﾟｯﾌﾟ体" panose="040B0A00000000000000" pitchFamily="50" charset="-128"/>
                <a:ea typeface="HGP創英角ﾎﾟｯﾌﾟ体" panose="040B0A00000000000000" pitchFamily="50" charset="-128"/>
              </a:rPr>
              <a:t>社会</a:t>
            </a:r>
            <a:r>
              <a:rPr lang="ja-JP" altLang="en-US" sz="1400" b="1" dirty="0">
                <a:solidFill>
                  <a:prstClr val="black"/>
                </a:solidFill>
                <a:latin typeface="HGP創英角ﾎﾟｯﾌﾟ体" panose="040B0A00000000000000" pitchFamily="50" charset="-128"/>
                <a:ea typeface="HGP創英角ﾎﾟｯﾌﾟ体" panose="040B0A00000000000000" pitchFamily="50" charset="-128"/>
              </a:rPr>
              <a:t>全体</a:t>
            </a:r>
            <a:r>
              <a:rPr lang="ja-JP" altLang="en-US" sz="1400" b="1" dirty="0" smtClean="0">
                <a:solidFill>
                  <a:prstClr val="black"/>
                </a:solidFill>
                <a:latin typeface="HGP創英角ﾎﾟｯﾌﾟ体" panose="040B0A00000000000000" pitchFamily="50" charset="-128"/>
                <a:ea typeface="HGP創英角ﾎﾟｯﾌﾟ体" panose="040B0A00000000000000" pitchFamily="50" charset="-128"/>
              </a:rPr>
              <a:t>の「支えあい」</a:t>
            </a:r>
            <a:endParaRPr lang="ja-JP" altLang="en-US" sz="1400"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383" name="角丸四角形 382"/>
          <p:cNvSpPr/>
          <p:nvPr/>
        </p:nvSpPr>
        <p:spPr bwMode="auto">
          <a:xfrm>
            <a:off x="234696" y="930659"/>
            <a:ext cx="1462310" cy="298509"/>
          </a:xfrm>
          <a:prstGeom prst="roundRect">
            <a:avLst/>
          </a:prstGeom>
          <a:solidFill>
            <a:srgbClr val="DAEDEF"/>
          </a:solidFill>
          <a:ln w="12700" cap="flat" cmpd="sng" algn="ctr">
            <a:solidFill>
              <a:srgbClr val="0000FF"/>
            </a:solidFill>
            <a:prstDash val="solid"/>
          </a:ln>
          <a:effectLst/>
        </p:spPr>
        <p:txBody>
          <a:bodyPr anchor="ctr"/>
          <a:lstStyle/>
          <a:p>
            <a:pPr algn="ctr"/>
            <a:r>
              <a:rPr lang="ja-JP" altLang="en-US" sz="1400" b="1" dirty="0" smtClean="0">
                <a:solidFill>
                  <a:prstClr val="black"/>
                </a:solidFill>
                <a:latin typeface="HGP創英角ﾎﾟｯﾌﾟ体" panose="040B0A00000000000000" pitchFamily="50" charset="-128"/>
                <a:ea typeface="HGP創英角ﾎﾟｯﾌﾟ体" panose="040B0A00000000000000" pitchFamily="50" charset="-128"/>
              </a:rPr>
              <a:t>親の「学びあい」</a:t>
            </a:r>
            <a:endParaRPr lang="ja-JP" altLang="en-US" sz="1400"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351" name="角丸四角形 350"/>
          <p:cNvSpPr/>
          <p:nvPr/>
        </p:nvSpPr>
        <p:spPr bwMode="auto">
          <a:xfrm>
            <a:off x="9532296" y="6495008"/>
            <a:ext cx="324000" cy="324000"/>
          </a:xfrm>
          <a:prstGeom prst="roundRect">
            <a:avLst>
              <a:gd name="adj" fmla="val 50000"/>
            </a:avLst>
          </a:prstGeom>
          <a:solidFill>
            <a:srgbClr val="B9EDFF"/>
          </a:solidFill>
          <a:ln w="25400" cap="flat" cmpd="sng" algn="ctr">
            <a:noFill/>
            <a:prstDash val="solid"/>
            <a:headEnd type="none" w="med" len="med"/>
            <a:tailEnd type="none" w="med" len="med"/>
          </a:ln>
          <a:effectLst>
            <a:innerShdw blurRad="50800" dist="12700" dir="13500000">
              <a:prstClr val="black">
                <a:alpha val="50000"/>
              </a:prstClr>
            </a:innerShdw>
          </a:effectLst>
        </p:spPr>
        <p:txBody>
          <a:bodyPr wrap="none" lIns="35979" tIns="35979" rIns="35979" bIns="35979"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lnSpc>
                <a:spcPct val="85000"/>
              </a:lnSpc>
              <a:spcBef>
                <a:spcPts val="0"/>
              </a:spcBef>
              <a:spcAft>
                <a:spcPts val="0"/>
              </a:spcAft>
              <a:defRPr/>
            </a:pPr>
            <a:r>
              <a:rPr kumimoji="0" lang="en-US" altLang="ja-JP" sz="1400" b="0" kern="0" spc="50" dirty="0" smtClean="0">
                <a:ln w="11430"/>
                <a:solidFill>
                  <a:srgbClr val="0000FF"/>
                </a:solidFill>
                <a:effectLst>
                  <a:outerShdw blurRad="38100" dist="38100" dir="2700000" algn="tl">
                    <a:srgbClr val="000000">
                      <a:alpha val="43137"/>
                    </a:srgbClr>
                  </a:outerShdw>
                </a:effectLst>
                <a:latin typeface="HGP創英角ｺﾞｼｯｸUB" pitchFamily="50" charset="-128"/>
                <a:ea typeface="HGP創英角ｺﾞｼｯｸUB" pitchFamily="50" charset="-128"/>
              </a:rPr>
              <a:t>5</a:t>
            </a:r>
            <a:endParaRPr kumimoji="0" lang="en-US" altLang="ja-JP" sz="1400" b="0" kern="0" spc="50" dirty="0">
              <a:ln w="11430"/>
              <a:solidFill>
                <a:srgbClr val="0000FF"/>
              </a:solidFill>
              <a:effectLst>
                <a:outerShdw blurRad="38100" dist="38100" dir="2700000" algn="tl">
                  <a:srgbClr val="000000">
                    <a:alpha val="43137"/>
                  </a:srgbClr>
                </a:outerShdw>
              </a:effectLst>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32285956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角丸四角形 48"/>
          <p:cNvSpPr/>
          <p:nvPr/>
        </p:nvSpPr>
        <p:spPr>
          <a:xfrm>
            <a:off x="88992" y="2820143"/>
            <a:ext cx="4561336" cy="963383"/>
          </a:xfrm>
          <a:prstGeom prst="roundRect">
            <a:avLst>
              <a:gd name="adj" fmla="val 377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prstClr val="white"/>
                </a:solidFill>
              </a:rPr>
              <a:t>引き続き、子育ての楽しさを伝える取組みを促進する。</a:t>
            </a:r>
          </a:p>
        </p:txBody>
      </p:sp>
      <p:sp>
        <p:nvSpPr>
          <p:cNvPr id="46" name="角丸四角形 45"/>
          <p:cNvSpPr/>
          <p:nvPr/>
        </p:nvSpPr>
        <p:spPr>
          <a:xfrm>
            <a:off x="5100312" y="1074024"/>
            <a:ext cx="4704945" cy="1680619"/>
          </a:xfrm>
          <a:prstGeom prst="roundRect">
            <a:avLst>
              <a:gd name="adj" fmla="val 377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prstClr val="white"/>
                </a:solidFill>
              </a:rPr>
              <a:t>引き続き、子育ての楽しさを伝える取組みを促</a:t>
            </a:r>
            <a:endParaRPr lang="ja-JP" altLang="en-US" dirty="0">
              <a:solidFill>
                <a:prstClr val="white"/>
              </a:solidFill>
            </a:endParaRPr>
          </a:p>
        </p:txBody>
      </p:sp>
      <p:sp>
        <p:nvSpPr>
          <p:cNvPr id="45" name="角丸四角形 44"/>
          <p:cNvSpPr/>
          <p:nvPr/>
        </p:nvSpPr>
        <p:spPr>
          <a:xfrm>
            <a:off x="5106735" y="3871775"/>
            <a:ext cx="4702040" cy="2912772"/>
          </a:xfrm>
          <a:prstGeom prst="roundRect">
            <a:avLst>
              <a:gd name="adj" fmla="val 302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prstClr val="white"/>
              </a:solidFill>
            </a:endParaRPr>
          </a:p>
        </p:txBody>
      </p:sp>
      <p:sp>
        <p:nvSpPr>
          <p:cNvPr id="44" name="角丸四角形 43"/>
          <p:cNvSpPr/>
          <p:nvPr/>
        </p:nvSpPr>
        <p:spPr>
          <a:xfrm>
            <a:off x="70295" y="3871774"/>
            <a:ext cx="4581810" cy="2881807"/>
          </a:xfrm>
          <a:prstGeom prst="roundRect">
            <a:avLst>
              <a:gd name="adj" fmla="val 377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prstClr val="white"/>
                </a:solidFill>
              </a:rPr>
              <a:t>引き続き、子育ての楽しさを伝える取組みを促進する。</a:t>
            </a:r>
          </a:p>
        </p:txBody>
      </p:sp>
      <p:sp>
        <p:nvSpPr>
          <p:cNvPr id="22" name="角丸四角形 21"/>
          <p:cNvSpPr/>
          <p:nvPr/>
        </p:nvSpPr>
        <p:spPr>
          <a:xfrm>
            <a:off x="5085031" y="2851650"/>
            <a:ext cx="4720226" cy="946899"/>
          </a:xfrm>
          <a:prstGeom prst="roundRect">
            <a:avLst>
              <a:gd name="adj" fmla="val 302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prstClr val="white"/>
              </a:solidFill>
            </a:endParaRPr>
          </a:p>
        </p:txBody>
      </p:sp>
      <p:sp>
        <p:nvSpPr>
          <p:cNvPr id="2" name="タイトル 1"/>
          <p:cNvSpPr>
            <a:spLocks noGrp="1"/>
          </p:cNvSpPr>
          <p:nvPr>
            <p:ph type="ctrTitle"/>
          </p:nvPr>
        </p:nvSpPr>
        <p:spPr>
          <a:xfrm>
            <a:off x="577634" y="-27208"/>
            <a:ext cx="8420100" cy="887370"/>
          </a:xfrm>
        </p:spPr>
        <p:txBody>
          <a:bodyPr>
            <a:normAutofit/>
          </a:bodyPr>
          <a:lstStyle/>
          <a:p>
            <a:r>
              <a:rPr kumimoji="1" lang="ja-JP" altLang="en-US" sz="2800" b="1" dirty="0" smtClean="0"/>
              <a:t>４．次世代を担う若者への支援</a:t>
            </a:r>
            <a:endParaRPr kumimoji="1" lang="ja-JP" altLang="en-US" sz="2800" b="1" dirty="0"/>
          </a:p>
        </p:txBody>
      </p:sp>
      <p:sp>
        <p:nvSpPr>
          <p:cNvPr id="4" name="角丸四角形 3"/>
          <p:cNvSpPr/>
          <p:nvPr/>
        </p:nvSpPr>
        <p:spPr>
          <a:xfrm>
            <a:off x="80335" y="1055134"/>
            <a:ext cx="4561728" cy="1693246"/>
          </a:xfrm>
          <a:prstGeom prst="roundRect">
            <a:avLst>
              <a:gd name="adj" fmla="val 377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prstClr val="white"/>
                </a:solidFill>
              </a:rPr>
              <a:t>引き続き、子育ての楽しさを伝える取組みを促進する。</a:t>
            </a:r>
          </a:p>
        </p:txBody>
      </p:sp>
      <p:sp>
        <p:nvSpPr>
          <p:cNvPr id="8" name="テキスト ボックス 7"/>
          <p:cNvSpPr txBox="1"/>
          <p:nvPr/>
        </p:nvSpPr>
        <p:spPr>
          <a:xfrm>
            <a:off x="5141807" y="1633988"/>
            <a:ext cx="4688337" cy="523220"/>
          </a:xfrm>
          <a:prstGeom prst="rect">
            <a:avLst/>
          </a:prstGeom>
          <a:noFill/>
          <a:ln>
            <a:noFill/>
          </a:ln>
        </p:spPr>
        <p:txBody>
          <a:bodyPr wrap="square" rtlCol="0">
            <a:spAutoFit/>
          </a:bodyPr>
          <a:lstStyle/>
          <a:p>
            <a:r>
              <a:rPr lang="en-US" altLang="ja-JP" sz="1400" b="1" dirty="0">
                <a:solidFill>
                  <a:srgbClr val="FF0000"/>
                </a:solidFill>
                <a:latin typeface="ＭＳ Ｐゴシック"/>
              </a:rPr>
              <a:t>【</a:t>
            </a:r>
            <a:r>
              <a:rPr lang="ja-JP" altLang="en-US" sz="1400" b="1" dirty="0">
                <a:solidFill>
                  <a:srgbClr val="FF0000"/>
                </a:solidFill>
                <a:latin typeface="ＭＳ Ｐゴシック"/>
              </a:rPr>
              <a:t>新</a:t>
            </a:r>
            <a:r>
              <a:rPr lang="en-US" altLang="ja-JP" sz="1400" b="1" dirty="0">
                <a:solidFill>
                  <a:srgbClr val="FF0000"/>
                </a:solidFill>
                <a:latin typeface="ＭＳ Ｐゴシック"/>
              </a:rPr>
              <a:t>】 </a:t>
            </a:r>
            <a:r>
              <a:rPr lang="ja-JP" altLang="en-US" sz="1400" b="1" dirty="0" smtClean="0">
                <a:solidFill>
                  <a:srgbClr val="FF0000"/>
                </a:solidFill>
                <a:latin typeface="ＭＳ Ｐゴシック"/>
              </a:rPr>
              <a:t>とやま結婚応援サポート事業（少</a:t>
            </a:r>
            <a:r>
              <a:rPr lang="ja-JP" altLang="en-US" sz="1400" b="1" spc="-300" dirty="0" smtClean="0">
                <a:solidFill>
                  <a:srgbClr val="FF0000"/>
                </a:solidFill>
              </a:rPr>
              <a:t>県</a:t>
            </a:r>
            <a:r>
              <a:rPr lang="ja-JP" altLang="en-US" sz="1400" b="1" dirty="0" smtClean="0">
                <a:solidFill>
                  <a:srgbClr val="FF0000"/>
                </a:solidFill>
                <a:latin typeface="ＭＳ Ｐゴシック"/>
              </a:rPr>
              <a:t>）</a:t>
            </a:r>
            <a:r>
              <a:rPr lang="en-US" altLang="ja-JP" sz="1400" b="1" dirty="0" smtClean="0">
                <a:solidFill>
                  <a:srgbClr val="FF0000"/>
                </a:solidFill>
                <a:latin typeface="ＭＳ Ｐゴシック"/>
              </a:rPr>
              <a:t/>
            </a:r>
            <a:br>
              <a:rPr lang="en-US" altLang="ja-JP" sz="1400" b="1" dirty="0" smtClean="0">
                <a:solidFill>
                  <a:srgbClr val="FF0000"/>
                </a:solidFill>
                <a:latin typeface="ＭＳ Ｐゴシック"/>
              </a:rPr>
            </a:br>
            <a:r>
              <a:rPr lang="ja-JP" altLang="en-US" sz="1400" b="1" dirty="0" smtClean="0">
                <a:solidFill>
                  <a:srgbClr val="FF0000"/>
                </a:solidFill>
                <a:latin typeface="ＭＳ Ｐゴシック"/>
              </a:rPr>
              <a:t>　　</a:t>
            </a:r>
            <a:r>
              <a:rPr lang="ja-JP" altLang="en-US" sz="1200" spc="-150" dirty="0" smtClean="0">
                <a:solidFill>
                  <a:prstClr val="black"/>
                </a:solidFill>
                <a:latin typeface="ＭＳ Ｐゴシック"/>
              </a:rPr>
              <a:t>男女の出会いをサポートする企業、団体、ボランティア等の活動を支援</a:t>
            </a:r>
            <a:endParaRPr lang="ja-JP" altLang="en-US" sz="1200" spc="-150" dirty="0">
              <a:solidFill>
                <a:prstClr val="black"/>
              </a:solidFill>
              <a:latin typeface="ＭＳ Ｐゴシック"/>
            </a:endParaRPr>
          </a:p>
        </p:txBody>
      </p:sp>
      <p:grpSp>
        <p:nvGrpSpPr>
          <p:cNvPr id="25" name="グループ化 24"/>
          <p:cNvGrpSpPr/>
          <p:nvPr/>
        </p:nvGrpSpPr>
        <p:grpSpPr>
          <a:xfrm>
            <a:off x="27309" y="1674089"/>
            <a:ext cx="4945201" cy="1080148"/>
            <a:chOff x="-50580" y="1712778"/>
            <a:chExt cx="4670071" cy="1080148"/>
          </a:xfrm>
        </p:grpSpPr>
        <p:sp>
          <p:nvSpPr>
            <p:cNvPr id="18" name="テキスト ボックス 17"/>
            <p:cNvSpPr txBox="1"/>
            <p:nvPr/>
          </p:nvSpPr>
          <p:spPr>
            <a:xfrm>
              <a:off x="56488" y="1712778"/>
              <a:ext cx="4459172" cy="523220"/>
            </a:xfrm>
            <a:prstGeom prst="rect">
              <a:avLst/>
            </a:prstGeom>
            <a:noFill/>
            <a:ln>
              <a:noFill/>
            </a:ln>
          </p:spPr>
          <p:txBody>
            <a:bodyPr wrap="square" rtlCol="0">
              <a:spAutoFit/>
            </a:bodyPr>
            <a:lstStyle/>
            <a:p>
              <a:r>
                <a:rPr lang="ja-JP" altLang="en-US" sz="1400" b="1" dirty="0" smtClean="0">
                  <a:solidFill>
                    <a:prstClr val="black"/>
                  </a:solidFill>
                </a:rPr>
                <a:t>目標指標：とやまマリッジサポートセンター会員の成婚数</a:t>
              </a:r>
              <a:r>
                <a:rPr lang="en-US" altLang="ja-JP" sz="1400" b="1" dirty="0" smtClean="0">
                  <a:solidFill>
                    <a:prstClr val="black"/>
                  </a:solidFill>
                </a:rPr>
                <a:t/>
              </a:r>
              <a:br>
                <a:rPr lang="en-US" altLang="ja-JP" sz="1400" b="1" dirty="0" smtClean="0">
                  <a:solidFill>
                    <a:prstClr val="black"/>
                  </a:solidFill>
                </a:rPr>
              </a:br>
              <a:endParaRPr lang="ja-JP" altLang="en-US" sz="1400" b="1" dirty="0">
                <a:solidFill>
                  <a:prstClr val="black"/>
                </a:solidFill>
              </a:endParaRPr>
            </a:p>
          </p:txBody>
        </p:sp>
        <p:sp>
          <p:nvSpPr>
            <p:cNvPr id="19" name="テキスト ボックス 18"/>
            <p:cNvSpPr txBox="1"/>
            <p:nvPr/>
          </p:nvSpPr>
          <p:spPr>
            <a:xfrm>
              <a:off x="270013" y="1941022"/>
              <a:ext cx="4349478" cy="523220"/>
            </a:xfrm>
            <a:prstGeom prst="rect">
              <a:avLst/>
            </a:prstGeom>
            <a:noFill/>
            <a:ln>
              <a:noFill/>
            </a:ln>
          </p:spPr>
          <p:txBody>
            <a:bodyPr wrap="square" rtlCol="0">
              <a:spAutoFit/>
            </a:bodyPr>
            <a:lstStyle/>
            <a:p>
              <a:r>
                <a:rPr lang="en-US" altLang="ja-JP" sz="1400" b="1" dirty="0" smtClean="0">
                  <a:solidFill>
                    <a:prstClr val="black"/>
                  </a:solidFill>
                </a:rPr>
                <a:t>H27</a:t>
              </a:r>
              <a:r>
                <a:rPr lang="ja-JP" altLang="en-US" sz="1400" b="1" dirty="0" smtClean="0">
                  <a:solidFill>
                    <a:prstClr val="black"/>
                  </a:solidFill>
                </a:rPr>
                <a:t>：８組　→　</a:t>
              </a:r>
              <a:r>
                <a:rPr lang="en-US" altLang="ja-JP" sz="1400" b="1" dirty="0" smtClean="0">
                  <a:solidFill>
                    <a:prstClr val="black"/>
                  </a:solidFill>
                </a:rPr>
                <a:t>H28</a:t>
              </a:r>
              <a:r>
                <a:rPr lang="ja-JP" altLang="en-US" sz="1400" b="1" dirty="0" smtClean="0">
                  <a:solidFill>
                    <a:prstClr val="black"/>
                  </a:solidFill>
                </a:rPr>
                <a:t>実績：</a:t>
              </a:r>
              <a:r>
                <a:rPr lang="en-US" altLang="ja-JP" sz="1400" b="1" dirty="0" smtClean="0">
                  <a:solidFill>
                    <a:prstClr val="black"/>
                  </a:solidFill>
                </a:rPr>
                <a:t>15</a:t>
              </a:r>
              <a:r>
                <a:rPr lang="ja-JP" altLang="en-US" sz="1400" b="1" dirty="0" smtClean="0">
                  <a:solidFill>
                    <a:prstClr val="black"/>
                  </a:solidFill>
                </a:rPr>
                <a:t>組</a:t>
              </a:r>
              <a:r>
                <a:rPr lang="ja-JP" altLang="en-US" sz="1400" b="1" dirty="0">
                  <a:solidFill>
                    <a:prstClr val="black"/>
                  </a:solidFill>
                </a:rPr>
                <a:t>→　</a:t>
              </a:r>
              <a:r>
                <a:rPr lang="en-US" altLang="ja-JP" sz="1400" b="1" dirty="0">
                  <a:solidFill>
                    <a:prstClr val="black"/>
                  </a:solidFill>
                </a:rPr>
                <a:t>H31</a:t>
              </a:r>
              <a:r>
                <a:rPr lang="ja-JP" altLang="en-US" sz="1400" b="1" dirty="0">
                  <a:solidFill>
                    <a:prstClr val="black"/>
                  </a:solidFill>
                </a:rPr>
                <a:t>目標：</a:t>
              </a:r>
              <a:r>
                <a:rPr lang="en-US" altLang="ja-JP" sz="1400" b="1" dirty="0">
                  <a:solidFill>
                    <a:prstClr val="black"/>
                  </a:solidFill>
                </a:rPr>
                <a:t>30</a:t>
              </a:r>
              <a:r>
                <a:rPr lang="ja-JP" altLang="en-US" sz="1400" b="1" dirty="0">
                  <a:solidFill>
                    <a:prstClr val="black"/>
                  </a:solidFill>
                </a:rPr>
                <a:t>組</a:t>
              </a:r>
              <a:endParaRPr lang="en-US" altLang="ja-JP" sz="1400" b="1" dirty="0">
                <a:solidFill>
                  <a:prstClr val="black"/>
                </a:solidFill>
              </a:endParaRPr>
            </a:p>
            <a:p>
              <a:endParaRPr lang="en-US" altLang="ja-JP" sz="1400" b="1" dirty="0" smtClean="0">
                <a:solidFill>
                  <a:prstClr val="black"/>
                </a:solidFill>
              </a:endParaRPr>
            </a:p>
          </p:txBody>
        </p:sp>
        <p:sp>
          <p:nvSpPr>
            <p:cNvPr id="32" name="テキスト ボックス 31"/>
            <p:cNvSpPr txBox="1"/>
            <p:nvPr/>
          </p:nvSpPr>
          <p:spPr>
            <a:xfrm>
              <a:off x="-50580" y="2269706"/>
              <a:ext cx="4495528" cy="523220"/>
            </a:xfrm>
            <a:prstGeom prst="rect">
              <a:avLst/>
            </a:prstGeom>
            <a:noFill/>
            <a:ln>
              <a:noFill/>
            </a:ln>
          </p:spPr>
          <p:txBody>
            <a:bodyPr wrap="square" rtlCol="0">
              <a:spAutoFit/>
            </a:bodyPr>
            <a:lstStyle/>
            <a:p>
              <a:r>
                <a:rPr lang="ja-JP" altLang="en-US" sz="1400" b="1" dirty="0" smtClean="0">
                  <a:solidFill>
                    <a:srgbClr val="FF0000"/>
                  </a:solidFill>
                </a:rPr>
                <a:t>　市町村や関係団体等との連携を図りながら会員登録を</a:t>
              </a:r>
              <a:r>
                <a:rPr lang="en-US" altLang="ja-JP" sz="1400" b="1" dirty="0" smtClean="0">
                  <a:solidFill>
                    <a:srgbClr val="FF0000"/>
                  </a:solidFill>
                </a:rPr>
                <a:t/>
              </a:r>
              <a:br>
                <a:rPr lang="en-US" altLang="ja-JP" sz="1400" b="1" dirty="0" smtClean="0">
                  <a:solidFill>
                    <a:srgbClr val="FF0000"/>
                  </a:solidFill>
                </a:rPr>
              </a:br>
              <a:r>
                <a:rPr lang="ja-JP" altLang="en-US" sz="1400" b="1" dirty="0" smtClean="0">
                  <a:solidFill>
                    <a:srgbClr val="FF0000"/>
                  </a:solidFill>
                </a:rPr>
                <a:t>　促進する。</a:t>
              </a:r>
              <a:endParaRPr lang="ja-JP" altLang="en-US" sz="1400" b="1" dirty="0">
                <a:solidFill>
                  <a:srgbClr val="FF0000"/>
                </a:solidFill>
              </a:endParaRPr>
            </a:p>
          </p:txBody>
        </p:sp>
      </p:grpSp>
      <p:sp>
        <p:nvSpPr>
          <p:cNvPr id="36" name="テキスト ボックス 35"/>
          <p:cNvSpPr txBox="1"/>
          <p:nvPr/>
        </p:nvSpPr>
        <p:spPr>
          <a:xfrm>
            <a:off x="5143085" y="2975258"/>
            <a:ext cx="4648204" cy="1005403"/>
          </a:xfrm>
          <a:prstGeom prst="rect">
            <a:avLst/>
          </a:prstGeom>
          <a:noFill/>
          <a:ln>
            <a:noFill/>
          </a:ln>
        </p:spPr>
        <p:txBody>
          <a:bodyPr wrap="square" rtlCol="0">
            <a:spAutoFit/>
          </a:bodyPr>
          <a:lstStyle/>
          <a:p>
            <a:pPr>
              <a:lnSpc>
                <a:spcPts val="2100"/>
              </a:lnSpc>
            </a:pPr>
            <a:r>
              <a:rPr lang="en-US" altLang="ja-JP" sz="1400" b="1" spc="-150" dirty="0" smtClean="0">
                <a:solidFill>
                  <a:srgbClr val="FF0000"/>
                </a:solidFill>
                <a:latin typeface="ＭＳ Ｐゴシック"/>
              </a:rPr>
              <a:t>【</a:t>
            </a:r>
            <a:r>
              <a:rPr lang="ja-JP" altLang="en-US" sz="1400" b="1" spc="-150" dirty="0" smtClean="0">
                <a:solidFill>
                  <a:srgbClr val="FF0000"/>
                </a:solidFill>
                <a:latin typeface="ＭＳ Ｐゴシック"/>
              </a:rPr>
              <a:t>拡</a:t>
            </a:r>
            <a:r>
              <a:rPr lang="en-US" altLang="ja-JP" sz="1400" b="1" spc="-150" dirty="0" smtClean="0">
                <a:solidFill>
                  <a:srgbClr val="FF0000"/>
                </a:solidFill>
                <a:latin typeface="ＭＳ Ｐゴシック"/>
              </a:rPr>
              <a:t>】</a:t>
            </a:r>
            <a:r>
              <a:rPr lang="ja-JP" altLang="en-US" sz="1400" b="1" spc="-150" dirty="0">
                <a:solidFill>
                  <a:srgbClr val="FF0000"/>
                </a:solidFill>
                <a:latin typeface="ＭＳ Ｐゴシック"/>
              </a:rPr>
              <a:t>とやま</a:t>
            </a:r>
            <a:r>
              <a:rPr lang="ja-JP" altLang="en-US" sz="1400" b="1" spc="-150" dirty="0" smtClean="0">
                <a:solidFill>
                  <a:srgbClr val="FF0000"/>
                </a:solidFill>
                <a:latin typeface="ＭＳ Ｐゴシック"/>
              </a:rPr>
              <a:t>の中・高校生</a:t>
            </a:r>
            <a:r>
              <a:rPr lang="ja-JP" altLang="en-US" sz="1400" b="1" spc="-150" dirty="0">
                <a:solidFill>
                  <a:srgbClr val="FF0000"/>
                </a:solidFill>
                <a:latin typeface="ＭＳ Ｐゴシック"/>
              </a:rPr>
              <a:t>ライフプラン</a:t>
            </a:r>
            <a:r>
              <a:rPr lang="ja-JP" altLang="en-US" sz="1400" b="1" spc="-150" dirty="0" smtClean="0">
                <a:solidFill>
                  <a:srgbClr val="FF0000"/>
                </a:solidFill>
                <a:latin typeface="ＭＳ Ｐゴシック"/>
              </a:rPr>
              <a:t>教育の充実</a:t>
            </a:r>
            <a:r>
              <a:rPr lang="ja-JP" altLang="en-US" sz="1400" b="1" spc="-150" dirty="0" smtClean="0">
                <a:solidFill>
                  <a:srgbClr val="FF0000"/>
                </a:solidFill>
                <a:latin typeface="ＭＳ Ｐゴシック" panose="020B0600070205080204" pitchFamily="50" charset="-128"/>
              </a:rPr>
              <a:t>（県立、小中）</a:t>
            </a:r>
            <a:endParaRPr lang="en-US" altLang="ja-JP" sz="1400" b="1" spc="-150" dirty="0">
              <a:solidFill>
                <a:srgbClr val="FF0000"/>
              </a:solidFill>
              <a:latin typeface="ＭＳ Ｐゴシック" panose="020B0600070205080204" pitchFamily="50" charset="-128"/>
            </a:endParaRPr>
          </a:p>
          <a:p>
            <a:pPr>
              <a:lnSpc>
                <a:spcPts val="1900"/>
              </a:lnSpc>
            </a:pPr>
            <a:r>
              <a:rPr lang="ja-JP" altLang="en-US" sz="1200" b="1" dirty="0" smtClean="0">
                <a:solidFill>
                  <a:prstClr val="black"/>
                </a:solidFill>
              </a:rPr>
              <a:t>   　 </a:t>
            </a:r>
            <a:r>
              <a:rPr lang="ja-JP" altLang="en-US" sz="1200" spc="-150" dirty="0" smtClean="0">
                <a:solidFill>
                  <a:prstClr val="black"/>
                </a:solidFill>
                <a:latin typeface="ＭＳ Ｐゴシック"/>
              </a:rPr>
              <a:t>富山</a:t>
            </a:r>
            <a:r>
              <a:rPr lang="ja-JP" altLang="en-US" sz="1200" spc="-150" dirty="0">
                <a:solidFill>
                  <a:prstClr val="black"/>
                </a:solidFill>
                <a:latin typeface="ＭＳ Ｐゴシック"/>
              </a:rPr>
              <a:t>の良さを学び自らの生き方を考えるライフプラン教育を</a:t>
            </a:r>
            <a:r>
              <a:rPr lang="ja-JP" altLang="en-US" sz="1200" spc="-150" dirty="0" smtClean="0">
                <a:solidFill>
                  <a:prstClr val="black"/>
                </a:solidFill>
                <a:latin typeface="ＭＳ Ｐゴシック"/>
              </a:rPr>
              <a:t>系統的に</a:t>
            </a:r>
            <a:r>
              <a:rPr lang="ja-JP" altLang="en-US" sz="1200" spc="-150" dirty="0">
                <a:solidFill>
                  <a:prstClr val="black"/>
                </a:solidFill>
                <a:latin typeface="ＭＳ Ｐゴシック"/>
              </a:rPr>
              <a:t>実施</a:t>
            </a:r>
          </a:p>
          <a:p>
            <a:endParaRPr lang="en-US" altLang="ja-JP" sz="1300" b="1" dirty="0">
              <a:solidFill>
                <a:srgbClr val="FF0000"/>
              </a:solidFill>
              <a:latin typeface="ＭＳ Ｐゴシック" panose="020B0600070205080204" pitchFamily="50" charset="-128"/>
            </a:endParaRPr>
          </a:p>
          <a:p>
            <a:endParaRPr lang="ja-JP" altLang="en-US" sz="1300" b="1" dirty="0">
              <a:solidFill>
                <a:srgbClr val="FF0000"/>
              </a:solidFill>
              <a:latin typeface="ＭＳ Ｐゴシック"/>
            </a:endParaRPr>
          </a:p>
        </p:txBody>
      </p:sp>
      <p:sp>
        <p:nvSpPr>
          <p:cNvPr id="15" name="テキスト ボックス 14"/>
          <p:cNvSpPr txBox="1"/>
          <p:nvPr/>
        </p:nvSpPr>
        <p:spPr>
          <a:xfrm>
            <a:off x="137952" y="3220632"/>
            <a:ext cx="4446495" cy="523220"/>
          </a:xfrm>
          <a:prstGeom prst="rect">
            <a:avLst/>
          </a:prstGeom>
          <a:noFill/>
          <a:ln>
            <a:noFill/>
          </a:ln>
        </p:spPr>
        <p:txBody>
          <a:bodyPr wrap="square" rtlCol="0">
            <a:spAutoFit/>
          </a:bodyPr>
          <a:lstStyle/>
          <a:p>
            <a:r>
              <a:rPr lang="ja-JP" altLang="en-US" sz="1400" b="1" dirty="0" smtClean="0">
                <a:solidFill>
                  <a:srgbClr val="FF0000"/>
                </a:solidFill>
              </a:rPr>
              <a:t>若い世代が、自らに合った結婚、妊娠・出産を迎えることができるよう、ライフプラン教育を効果的に推進していく。</a:t>
            </a:r>
            <a:endParaRPr lang="ja-JP" altLang="en-US" sz="1400" b="1" dirty="0">
              <a:solidFill>
                <a:srgbClr val="FF0000"/>
              </a:solidFill>
            </a:endParaRPr>
          </a:p>
        </p:txBody>
      </p:sp>
      <p:sp>
        <p:nvSpPr>
          <p:cNvPr id="62" name="テキスト ボックス 61"/>
          <p:cNvSpPr txBox="1"/>
          <p:nvPr/>
        </p:nvSpPr>
        <p:spPr>
          <a:xfrm>
            <a:off x="136651" y="4355346"/>
            <a:ext cx="4561146" cy="2354491"/>
          </a:xfrm>
          <a:prstGeom prst="rect">
            <a:avLst/>
          </a:prstGeom>
          <a:noFill/>
          <a:ln>
            <a:noFill/>
          </a:ln>
        </p:spPr>
        <p:txBody>
          <a:bodyPr wrap="square" rtlCol="0">
            <a:spAutoFit/>
          </a:bodyPr>
          <a:lstStyle/>
          <a:p>
            <a:r>
              <a:rPr lang="ja-JP" altLang="en-US" sz="1400" b="1" dirty="0" smtClean="0">
                <a:solidFill>
                  <a:prstClr val="black"/>
                </a:solidFill>
              </a:rPr>
              <a:t>目標指標：新規大卒就職者の入職３年目までの離職率</a:t>
            </a:r>
            <a:r>
              <a:rPr lang="en-US" altLang="ja-JP" sz="1300" b="1" dirty="0" smtClean="0">
                <a:solidFill>
                  <a:prstClr val="black"/>
                </a:solidFill>
              </a:rPr>
              <a:t/>
            </a:r>
            <a:br>
              <a:rPr lang="en-US" altLang="ja-JP" sz="1300" b="1" dirty="0" smtClean="0">
                <a:solidFill>
                  <a:prstClr val="black"/>
                </a:solidFill>
              </a:rPr>
            </a:br>
            <a:r>
              <a:rPr lang="en-US" altLang="ja-JP" sz="1300" b="1" dirty="0" smtClean="0">
                <a:solidFill>
                  <a:prstClr val="black"/>
                </a:solidFill>
              </a:rPr>
              <a:t> </a:t>
            </a:r>
            <a:r>
              <a:rPr lang="ja-JP" altLang="en-US" sz="1300" b="1" dirty="0" smtClean="0">
                <a:solidFill>
                  <a:prstClr val="black"/>
                </a:solidFill>
              </a:rPr>
              <a:t>　 </a:t>
            </a:r>
            <a:r>
              <a:rPr lang="en-US" altLang="ja-JP" sz="1300" b="1" dirty="0" smtClean="0"/>
              <a:t>H24.3</a:t>
            </a:r>
            <a:r>
              <a:rPr lang="ja-JP" altLang="en-US" sz="1300" b="1" dirty="0" smtClean="0"/>
              <a:t>卒：</a:t>
            </a:r>
            <a:r>
              <a:rPr lang="en-US" altLang="ja-JP" sz="1300" b="1" dirty="0" smtClean="0"/>
              <a:t>27.9</a:t>
            </a:r>
            <a:r>
              <a:rPr lang="ja-JP" altLang="en-US" sz="1300" b="1" dirty="0" smtClean="0"/>
              <a:t>％</a:t>
            </a:r>
            <a:r>
              <a:rPr lang="ja-JP" altLang="en-US" sz="1300" b="1" dirty="0" smtClean="0">
                <a:solidFill>
                  <a:srgbClr val="FF0000"/>
                </a:solidFill>
              </a:rPr>
              <a:t> </a:t>
            </a:r>
            <a:r>
              <a:rPr lang="ja-JP" altLang="en-US" sz="1300" b="1" dirty="0" smtClean="0">
                <a:solidFill>
                  <a:prstClr val="black"/>
                </a:solidFill>
              </a:rPr>
              <a:t>→ </a:t>
            </a:r>
            <a:r>
              <a:rPr lang="en-US" altLang="ja-JP" sz="1300" b="1" dirty="0" smtClean="0">
                <a:solidFill>
                  <a:prstClr val="black"/>
                </a:solidFill>
              </a:rPr>
              <a:t>H25.3</a:t>
            </a:r>
            <a:r>
              <a:rPr lang="ja-JP" altLang="en-US" sz="1300" b="1" dirty="0">
                <a:solidFill>
                  <a:prstClr val="black"/>
                </a:solidFill>
              </a:rPr>
              <a:t>卒：</a:t>
            </a:r>
            <a:r>
              <a:rPr lang="en-US" altLang="ja-JP" sz="1300" b="1" dirty="0" smtClean="0">
                <a:solidFill>
                  <a:prstClr val="black"/>
                </a:solidFill>
              </a:rPr>
              <a:t>27.1</a:t>
            </a:r>
            <a:r>
              <a:rPr lang="ja-JP" altLang="en-US" sz="1300" b="1" dirty="0" smtClean="0">
                <a:solidFill>
                  <a:prstClr val="black"/>
                </a:solidFill>
              </a:rPr>
              <a:t>％ </a:t>
            </a:r>
            <a:r>
              <a:rPr lang="ja-JP" altLang="en-US" sz="1300" b="1" dirty="0">
                <a:solidFill>
                  <a:prstClr val="black"/>
                </a:solidFill>
              </a:rPr>
              <a:t>→ </a:t>
            </a:r>
            <a:r>
              <a:rPr lang="en-US" altLang="ja-JP" sz="1300" b="1" dirty="0" smtClean="0">
                <a:solidFill>
                  <a:prstClr val="black"/>
                </a:solidFill>
              </a:rPr>
              <a:t>H31</a:t>
            </a:r>
            <a:r>
              <a:rPr lang="ja-JP" altLang="en-US" sz="1300" b="1" dirty="0" smtClean="0">
                <a:solidFill>
                  <a:prstClr val="black"/>
                </a:solidFill>
              </a:rPr>
              <a:t>目標：</a:t>
            </a:r>
            <a:r>
              <a:rPr lang="en-US" altLang="ja-JP" sz="1300" b="1" dirty="0" smtClean="0">
                <a:solidFill>
                  <a:prstClr val="black"/>
                </a:solidFill>
              </a:rPr>
              <a:t/>
            </a:r>
            <a:br>
              <a:rPr lang="en-US" altLang="ja-JP" sz="1300" b="1" dirty="0" smtClean="0">
                <a:solidFill>
                  <a:prstClr val="black"/>
                </a:solidFill>
              </a:rPr>
            </a:br>
            <a:r>
              <a:rPr lang="ja-JP" altLang="en-US" sz="1300" b="1" dirty="0" smtClean="0">
                <a:solidFill>
                  <a:prstClr val="black"/>
                </a:solidFill>
              </a:rPr>
              <a:t>　　　　　　　　　　　　　　　　　　　　　　　　　</a:t>
            </a:r>
            <a:r>
              <a:rPr lang="ja-JP" altLang="en-US" sz="1300" b="1" dirty="0">
                <a:solidFill>
                  <a:prstClr val="black"/>
                </a:solidFill>
              </a:rPr>
              <a:t>　</a:t>
            </a:r>
            <a:r>
              <a:rPr lang="ja-JP" altLang="en-US" sz="1300" b="1" spc="-150" dirty="0">
                <a:solidFill>
                  <a:prstClr val="black"/>
                </a:solidFill>
              </a:rPr>
              <a:t>全国トップクラスを維持</a:t>
            </a:r>
          </a:p>
          <a:p>
            <a:r>
              <a:rPr lang="en-US" altLang="ja-JP" sz="1300" b="1" spc="-300" dirty="0" smtClean="0">
                <a:solidFill>
                  <a:prstClr val="black"/>
                </a:solidFill>
              </a:rPr>
              <a:t/>
            </a:r>
            <a:br>
              <a:rPr lang="en-US" altLang="ja-JP" sz="1300" b="1" spc="-300" dirty="0" smtClean="0">
                <a:solidFill>
                  <a:prstClr val="black"/>
                </a:solidFill>
              </a:rPr>
            </a:br>
            <a:r>
              <a:rPr lang="ja-JP" altLang="en-US" sz="1400" b="1" dirty="0" smtClean="0">
                <a:solidFill>
                  <a:prstClr val="black"/>
                </a:solidFill>
              </a:rPr>
              <a:t>目標</a:t>
            </a:r>
            <a:r>
              <a:rPr lang="ja-JP" altLang="en-US" sz="1400" b="1" dirty="0">
                <a:solidFill>
                  <a:prstClr val="black"/>
                </a:solidFill>
              </a:rPr>
              <a:t>指標：</a:t>
            </a:r>
            <a:r>
              <a:rPr lang="ja-JP" altLang="en-US" sz="1400" b="1" dirty="0" smtClean="0">
                <a:solidFill>
                  <a:prstClr val="black"/>
                </a:solidFill>
              </a:rPr>
              <a:t>新規高卒</a:t>
            </a:r>
            <a:r>
              <a:rPr lang="ja-JP" altLang="en-US" sz="1400" b="1" dirty="0">
                <a:solidFill>
                  <a:prstClr val="black"/>
                </a:solidFill>
              </a:rPr>
              <a:t>就職者の入職３年目までの離職率</a:t>
            </a:r>
            <a:r>
              <a:rPr lang="en-US" altLang="ja-JP" sz="1400" b="1" dirty="0">
                <a:solidFill>
                  <a:prstClr val="black"/>
                </a:solidFill>
              </a:rPr>
              <a:t/>
            </a:r>
            <a:br>
              <a:rPr lang="en-US" altLang="ja-JP" sz="1400" b="1" dirty="0">
                <a:solidFill>
                  <a:prstClr val="black"/>
                </a:solidFill>
              </a:rPr>
            </a:br>
            <a:r>
              <a:rPr lang="ja-JP" altLang="en-US" sz="1300" b="1" dirty="0">
                <a:solidFill>
                  <a:prstClr val="black"/>
                </a:solidFill>
              </a:rPr>
              <a:t>　</a:t>
            </a:r>
            <a:r>
              <a:rPr lang="ja-JP" altLang="en-US" sz="1300" b="1" dirty="0" smtClean="0">
                <a:solidFill>
                  <a:prstClr val="black"/>
                </a:solidFill>
              </a:rPr>
              <a:t>  </a:t>
            </a:r>
            <a:r>
              <a:rPr lang="en-US" altLang="ja-JP" sz="1300" b="1" dirty="0" smtClean="0"/>
              <a:t>H24.3</a:t>
            </a:r>
            <a:r>
              <a:rPr lang="ja-JP" altLang="en-US" sz="1300" b="1" dirty="0"/>
              <a:t>卒</a:t>
            </a:r>
            <a:r>
              <a:rPr lang="ja-JP" altLang="en-US" sz="1300" b="1" dirty="0" smtClean="0"/>
              <a:t>：</a:t>
            </a:r>
            <a:r>
              <a:rPr lang="en-US" altLang="ja-JP" sz="1300" b="1" smtClean="0"/>
              <a:t>30.0</a:t>
            </a:r>
            <a:r>
              <a:rPr lang="ja-JP" altLang="en-US" sz="1300" b="1" smtClean="0"/>
              <a:t>％</a:t>
            </a:r>
            <a:r>
              <a:rPr lang="ja-JP" altLang="en-US" sz="1300" b="1" smtClean="0">
                <a:solidFill>
                  <a:srgbClr val="FF0000"/>
                </a:solidFill>
              </a:rPr>
              <a:t> </a:t>
            </a:r>
            <a:r>
              <a:rPr lang="ja-JP" altLang="en-US" sz="1300" b="1" dirty="0">
                <a:solidFill>
                  <a:prstClr val="black"/>
                </a:solidFill>
              </a:rPr>
              <a:t>→  </a:t>
            </a:r>
            <a:r>
              <a:rPr lang="en-US" altLang="ja-JP" sz="1300" b="1" dirty="0" smtClean="0">
                <a:solidFill>
                  <a:prstClr val="black"/>
                </a:solidFill>
              </a:rPr>
              <a:t>H25.3</a:t>
            </a:r>
            <a:r>
              <a:rPr lang="ja-JP" altLang="en-US" sz="1300" b="1" dirty="0">
                <a:solidFill>
                  <a:prstClr val="black"/>
                </a:solidFill>
              </a:rPr>
              <a:t>卒</a:t>
            </a:r>
            <a:r>
              <a:rPr lang="ja-JP" altLang="en-US" sz="1300" b="1" dirty="0" smtClean="0">
                <a:solidFill>
                  <a:prstClr val="black"/>
                </a:solidFill>
              </a:rPr>
              <a:t>：</a:t>
            </a:r>
            <a:r>
              <a:rPr lang="en-US" altLang="ja-JP" sz="1300" b="1" dirty="0" smtClean="0">
                <a:solidFill>
                  <a:prstClr val="black"/>
                </a:solidFill>
              </a:rPr>
              <a:t>29.7</a:t>
            </a:r>
            <a:r>
              <a:rPr lang="ja-JP" altLang="en-US" sz="1300" b="1" dirty="0" smtClean="0">
                <a:solidFill>
                  <a:prstClr val="black"/>
                </a:solidFill>
              </a:rPr>
              <a:t>％ </a:t>
            </a:r>
            <a:r>
              <a:rPr lang="ja-JP" altLang="en-US" sz="1300" b="1" dirty="0">
                <a:solidFill>
                  <a:prstClr val="black"/>
                </a:solidFill>
              </a:rPr>
              <a:t>→ </a:t>
            </a:r>
            <a:r>
              <a:rPr lang="en-US" altLang="ja-JP" sz="1300" b="1" dirty="0" smtClean="0">
                <a:solidFill>
                  <a:prstClr val="black"/>
                </a:solidFill>
              </a:rPr>
              <a:t>H31</a:t>
            </a:r>
            <a:r>
              <a:rPr lang="ja-JP" altLang="en-US" sz="1300" b="1" dirty="0">
                <a:solidFill>
                  <a:prstClr val="black"/>
                </a:solidFill>
              </a:rPr>
              <a:t>目標</a:t>
            </a:r>
            <a:r>
              <a:rPr lang="ja-JP" altLang="en-US" sz="1300" b="1" dirty="0" smtClean="0">
                <a:solidFill>
                  <a:prstClr val="black"/>
                </a:solidFill>
              </a:rPr>
              <a:t>：</a:t>
            </a:r>
            <a:r>
              <a:rPr lang="en-US" altLang="ja-JP" sz="1300" b="1" dirty="0" smtClean="0">
                <a:solidFill>
                  <a:prstClr val="black"/>
                </a:solidFill>
              </a:rPr>
              <a:t/>
            </a:r>
            <a:br>
              <a:rPr lang="en-US" altLang="ja-JP" sz="1300" b="1" dirty="0" smtClean="0">
                <a:solidFill>
                  <a:prstClr val="black"/>
                </a:solidFill>
              </a:rPr>
            </a:br>
            <a:r>
              <a:rPr lang="ja-JP" altLang="en-US" sz="1300" b="1" dirty="0" smtClean="0">
                <a:solidFill>
                  <a:prstClr val="black"/>
                </a:solidFill>
              </a:rPr>
              <a:t>　　　　　　　　　　　　　　　　　　　　　　　　　　</a:t>
            </a:r>
            <a:r>
              <a:rPr lang="ja-JP" altLang="en-US" sz="1300" b="1" spc="-150" dirty="0">
                <a:solidFill>
                  <a:prstClr val="black"/>
                </a:solidFill>
              </a:rPr>
              <a:t>全国トップクラスを維持</a:t>
            </a:r>
          </a:p>
          <a:p>
            <a:r>
              <a:rPr lang="en-US" altLang="ja-JP" sz="1400" b="1" spc="-300" dirty="0" smtClean="0">
                <a:solidFill>
                  <a:prstClr val="black"/>
                </a:solidFill>
              </a:rPr>
              <a:t/>
            </a:r>
            <a:br>
              <a:rPr lang="en-US" altLang="ja-JP" sz="1400" b="1" spc="-300" dirty="0" smtClean="0">
                <a:solidFill>
                  <a:prstClr val="black"/>
                </a:solidFill>
              </a:rPr>
            </a:br>
            <a:r>
              <a:rPr lang="ja-JP" altLang="en-US" sz="1400" b="1" dirty="0" smtClean="0">
                <a:solidFill>
                  <a:prstClr val="black"/>
                </a:solidFill>
              </a:rPr>
              <a:t>目標</a:t>
            </a:r>
            <a:r>
              <a:rPr lang="ja-JP" altLang="en-US" sz="1400" b="1" dirty="0">
                <a:solidFill>
                  <a:prstClr val="black"/>
                </a:solidFill>
              </a:rPr>
              <a:t>指標</a:t>
            </a:r>
            <a:r>
              <a:rPr lang="ja-JP" altLang="en-US" sz="1400" b="1" dirty="0" smtClean="0">
                <a:solidFill>
                  <a:prstClr val="black"/>
                </a:solidFill>
              </a:rPr>
              <a:t>：若年者（</a:t>
            </a:r>
            <a:r>
              <a:rPr lang="en-US" altLang="ja-JP" sz="1400" b="1" dirty="0" smtClean="0">
                <a:solidFill>
                  <a:prstClr val="black"/>
                </a:solidFill>
              </a:rPr>
              <a:t>15</a:t>
            </a:r>
            <a:r>
              <a:rPr lang="ja-JP" altLang="en-US" sz="1400" b="1" dirty="0" smtClean="0">
                <a:solidFill>
                  <a:prstClr val="black"/>
                </a:solidFill>
              </a:rPr>
              <a:t>歳から</a:t>
            </a:r>
            <a:r>
              <a:rPr lang="en-US" altLang="ja-JP" sz="1400" b="1" dirty="0" smtClean="0">
                <a:solidFill>
                  <a:prstClr val="black"/>
                </a:solidFill>
              </a:rPr>
              <a:t>34</a:t>
            </a:r>
            <a:r>
              <a:rPr lang="ja-JP" altLang="en-US" sz="1400" b="1" dirty="0" smtClean="0">
                <a:solidFill>
                  <a:prstClr val="black"/>
                </a:solidFill>
              </a:rPr>
              <a:t>歳）の正規雇用率</a:t>
            </a:r>
            <a:r>
              <a:rPr lang="en-US" altLang="ja-JP" sz="1300" b="1" dirty="0">
                <a:solidFill>
                  <a:prstClr val="black"/>
                </a:solidFill>
              </a:rPr>
              <a:t/>
            </a:r>
            <a:br>
              <a:rPr lang="en-US" altLang="ja-JP" sz="1300" b="1" dirty="0">
                <a:solidFill>
                  <a:prstClr val="black"/>
                </a:solidFill>
              </a:rPr>
            </a:br>
            <a:r>
              <a:rPr lang="ja-JP" altLang="en-US" sz="1300" b="1" dirty="0" smtClean="0">
                <a:solidFill>
                  <a:prstClr val="black"/>
                </a:solidFill>
              </a:rPr>
              <a:t>　　</a:t>
            </a:r>
            <a:r>
              <a:rPr lang="en-US" altLang="ja-JP" sz="1300" b="1" dirty="0" smtClean="0">
                <a:solidFill>
                  <a:prstClr val="black"/>
                </a:solidFill>
              </a:rPr>
              <a:t>H24</a:t>
            </a:r>
            <a:r>
              <a:rPr lang="ja-JP" altLang="en-US" sz="1300" b="1" dirty="0">
                <a:solidFill>
                  <a:prstClr val="black"/>
                </a:solidFill>
              </a:rPr>
              <a:t>：</a:t>
            </a:r>
            <a:r>
              <a:rPr lang="en-US" altLang="ja-JP" sz="1300" b="1" dirty="0">
                <a:solidFill>
                  <a:prstClr val="black"/>
                </a:solidFill>
              </a:rPr>
              <a:t>72.9</a:t>
            </a:r>
            <a:r>
              <a:rPr lang="ja-JP" altLang="en-US" sz="1300" b="1" dirty="0">
                <a:solidFill>
                  <a:prstClr val="black"/>
                </a:solidFill>
              </a:rPr>
              <a:t>％ → </a:t>
            </a:r>
            <a:r>
              <a:rPr lang="en-US" altLang="ja-JP" sz="1300" b="1" dirty="0">
                <a:solidFill>
                  <a:prstClr val="black"/>
                </a:solidFill>
              </a:rPr>
              <a:t>H31</a:t>
            </a:r>
            <a:r>
              <a:rPr lang="ja-JP" altLang="en-US" sz="1300" b="1" dirty="0">
                <a:solidFill>
                  <a:prstClr val="black"/>
                </a:solidFill>
              </a:rPr>
              <a:t>目標</a:t>
            </a:r>
            <a:r>
              <a:rPr lang="ja-JP" altLang="en-US" sz="1300" b="1" dirty="0" smtClean="0">
                <a:solidFill>
                  <a:prstClr val="black"/>
                </a:solidFill>
              </a:rPr>
              <a:t>：</a:t>
            </a:r>
            <a:r>
              <a:rPr lang="ja-JP" altLang="en-US" sz="1300" b="1" spc="-150" dirty="0">
                <a:solidFill>
                  <a:prstClr val="black"/>
                </a:solidFill>
              </a:rPr>
              <a:t>全国トップクラスを維持</a:t>
            </a:r>
            <a:r>
              <a:rPr lang="en-US" altLang="ja-JP" sz="1300" b="1" spc="-150" dirty="0">
                <a:solidFill>
                  <a:prstClr val="black"/>
                </a:solidFill>
              </a:rPr>
              <a:t/>
            </a:r>
            <a:br>
              <a:rPr lang="en-US" altLang="ja-JP" sz="1300" b="1" spc="-150" dirty="0">
                <a:solidFill>
                  <a:prstClr val="black"/>
                </a:solidFill>
              </a:rPr>
            </a:br>
            <a:endParaRPr lang="ja-JP" altLang="en-US" sz="1300" b="1" spc="-150" dirty="0">
              <a:solidFill>
                <a:prstClr val="black"/>
              </a:solidFill>
            </a:endParaRPr>
          </a:p>
        </p:txBody>
      </p:sp>
      <p:sp>
        <p:nvSpPr>
          <p:cNvPr id="7" name="正方形/長方形 6"/>
          <p:cNvSpPr/>
          <p:nvPr/>
        </p:nvSpPr>
        <p:spPr>
          <a:xfrm>
            <a:off x="5145540" y="2132462"/>
            <a:ext cx="4953000" cy="630942"/>
          </a:xfrm>
          <a:prstGeom prst="rect">
            <a:avLst/>
          </a:prstGeom>
        </p:spPr>
        <p:txBody>
          <a:bodyPr>
            <a:spAutoFit/>
          </a:bodyPr>
          <a:lstStyle/>
          <a:p>
            <a:pPr>
              <a:lnSpc>
                <a:spcPts val="1400"/>
              </a:lnSpc>
            </a:pPr>
            <a:r>
              <a:rPr lang="en-US" altLang="ja-JP" sz="1400" b="1" dirty="0" smtClean="0">
                <a:solidFill>
                  <a:srgbClr val="0000FF"/>
                </a:solidFill>
                <a:latin typeface="ＭＳ Ｐゴシック"/>
              </a:rPr>
              <a:t>【</a:t>
            </a:r>
            <a:r>
              <a:rPr lang="ja-JP" altLang="en-US" sz="1400" b="1" dirty="0" smtClean="0">
                <a:solidFill>
                  <a:srgbClr val="0000FF"/>
                </a:solidFill>
                <a:latin typeface="ＭＳ Ｐゴシック"/>
              </a:rPr>
              <a:t>拡</a:t>
            </a:r>
            <a:r>
              <a:rPr lang="en-US" altLang="ja-JP" sz="1400" b="1" dirty="0" smtClean="0">
                <a:solidFill>
                  <a:srgbClr val="0000FF"/>
                </a:solidFill>
                <a:latin typeface="ＭＳ Ｐゴシック"/>
              </a:rPr>
              <a:t>】 </a:t>
            </a:r>
            <a:r>
              <a:rPr lang="en-US" altLang="ja-JP" sz="1400" b="1" dirty="0">
                <a:solidFill>
                  <a:srgbClr val="0000FF"/>
                </a:solidFill>
                <a:latin typeface="ＭＳ Ｐゴシック" panose="020B0600070205080204" pitchFamily="50" charset="-128"/>
              </a:rPr>
              <a:t>TOYAMA</a:t>
            </a:r>
            <a:r>
              <a:rPr lang="ja-JP" altLang="en-US" sz="1400" b="1" dirty="0" smtClean="0">
                <a:solidFill>
                  <a:srgbClr val="0000FF"/>
                </a:solidFill>
                <a:latin typeface="ＭＳ Ｐゴシック" panose="020B0600070205080204" pitchFamily="50" charset="-128"/>
              </a:rPr>
              <a:t>ハッピーライフキャンペーン</a:t>
            </a:r>
            <a:r>
              <a:rPr lang="en-US" altLang="ja-JP" sz="1400" b="1" dirty="0" smtClean="0">
                <a:solidFill>
                  <a:srgbClr val="0000FF"/>
                </a:solidFill>
                <a:latin typeface="ＭＳ Ｐゴシック" panose="020B0600070205080204" pitchFamily="50" charset="-128"/>
              </a:rPr>
              <a:t>2017 </a:t>
            </a:r>
            <a:r>
              <a:rPr lang="ja-JP" altLang="en-US" sz="1400" b="1" dirty="0" smtClean="0">
                <a:solidFill>
                  <a:srgbClr val="0000FF"/>
                </a:solidFill>
                <a:latin typeface="ＭＳ Ｐゴシック"/>
              </a:rPr>
              <a:t>（少県）</a:t>
            </a:r>
            <a:r>
              <a:rPr lang="en-US" altLang="ja-JP" sz="1400" b="1" dirty="0" smtClean="0">
                <a:solidFill>
                  <a:srgbClr val="0000FF"/>
                </a:solidFill>
                <a:latin typeface="ＭＳ Ｐゴシック"/>
              </a:rPr>
              <a:t/>
            </a:r>
            <a:br>
              <a:rPr lang="en-US" altLang="ja-JP" sz="1400" b="1" dirty="0" smtClean="0">
                <a:solidFill>
                  <a:srgbClr val="0000FF"/>
                </a:solidFill>
                <a:latin typeface="ＭＳ Ｐゴシック"/>
              </a:rPr>
            </a:br>
            <a:r>
              <a:rPr lang="ja-JP" altLang="en-US" sz="1400" b="1" dirty="0" smtClean="0">
                <a:solidFill>
                  <a:srgbClr val="0000FF"/>
                </a:solidFill>
                <a:latin typeface="ＭＳ Ｐゴシック"/>
              </a:rPr>
              <a:t>　　</a:t>
            </a:r>
            <a:r>
              <a:rPr lang="ja-JP" altLang="en-US" sz="1200" dirty="0" smtClean="0">
                <a:solidFill>
                  <a:prstClr val="black"/>
                </a:solidFill>
                <a:latin typeface="ＭＳ Ｐゴシック"/>
              </a:rPr>
              <a:t>若者に結婚や子育ての喜びを伝える動画制作や子育て応援団</a:t>
            </a:r>
            <a:r>
              <a:rPr lang="en-US" altLang="ja-JP" sz="1200" dirty="0" smtClean="0">
                <a:solidFill>
                  <a:prstClr val="black"/>
                </a:solidFill>
                <a:latin typeface="ＭＳ Ｐゴシック"/>
              </a:rPr>
              <a:t/>
            </a:r>
            <a:br>
              <a:rPr lang="en-US" altLang="ja-JP" sz="1200" dirty="0" smtClean="0">
                <a:solidFill>
                  <a:prstClr val="black"/>
                </a:solidFill>
                <a:latin typeface="ＭＳ Ｐゴシック"/>
              </a:rPr>
            </a:br>
            <a:r>
              <a:rPr lang="ja-JP" altLang="en-US" sz="1200" dirty="0" smtClean="0">
                <a:solidFill>
                  <a:prstClr val="black"/>
                </a:solidFill>
                <a:latin typeface="ＭＳ Ｐゴシック"/>
              </a:rPr>
              <a:t>　　 フォトコンテストを実施</a:t>
            </a:r>
            <a:endParaRPr lang="ja-JP" altLang="en-US" sz="1200" dirty="0">
              <a:solidFill>
                <a:prstClr val="black"/>
              </a:solidFill>
              <a:latin typeface="ＭＳ Ｐゴシック"/>
            </a:endParaRPr>
          </a:p>
        </p:txBody>
      </p:sp>
      <p:sp>
        <p:nvSpPr>
          <p:cNvPr id="52" name="テキスト ボックス 51"/>
          <p:cNvSpPr txBox="1"/>
          <p:nvPr/>
        </p:nvSpPr>
        <p:spPr>
          <a:xfrm>
            <a:off x="5149707" y="1210041"/>
            <a:ext cx="4680437" cy="502702"/>
          </a:xfrm>
          <a:prstGeom prst="rect">
            <a:avLst/>
          </a:prstGeom>
          <a:noFill/>
          <a:ln>
            <a:noFill/>
          </a:ln>
        </p:spPr>
        <p:txBody>
          <a:bodyPr wrap="square" rtlCol="0">
            <a:spAutoFit/>
          </a:bodyPr>
          <a:lstStyle/>
          <a:p>
            <a:pPr>
              <a:lnSpc>
                <a:spcPts val="1600"/>
              </a:lnSpc>
            </a:pPr>
            <a:r>
              <a:rPr lang="en-US" altLang="ja-JP" sz="1400" b="1" dirty="0">
                <a:solidFill>
                  <a:srgbClr val="FF0000"/>
                </a:solidFill>
                <a:latin typeface="ＭＳ Ｐゴシック"/>
              </a:rPr>
              <a:t>【</a:t>
            </a:r>
            <a:r>
              <a:rPr lang="ja-JP" altLang="en-US" sz="1400" b="1" dirty="0">
                <a:solidFill>
                  <a:srgbClr val="FF0000"/>
                </a:solidFill>
                <a:latin typeface="ＭＳ Ｐゴシック"/>
              </a:rPr>
              <a:t>新</a:t>
            </a:r>
            <a:r>
              <a:rPr lang="en-US" altLang="ja-JP" sz="1400" b="1" dirty="0">
                <a:solidFill>
                  <a:srgbClr val="FF0000"/>
                </a:solidFill>
                <a:latin typeface="ＭＳ Ｐゴシック"/>
              </a:rPr>
              <a:t>】 </a:t>
            </a:r>
            <a:r>
              <a:rPr lang="ja-JP" altLang="en-US" sz="1400" b="1" dirty="0" smtClean="0">
                <a:solidFill>
                  <a:srgbClr val="FF0000"/>
                </a:solidFill>
                <a:latin typeface="ＭＳ Ｐゴシック"/>
              </a:rPr>
              <a:t>結婚支援ネットワーク事業（</a:t>
            </a:r>
            <a:r>
              <a:rPr lang="ja-JP" altLang="en-US" sz="1400" b="1" dirty="0">
                <a:solidFill>
                  <a:srgbClr val="FF0000"/>
                </a:solidFill>
                <a:latin typeface="ＭＳ Ｐゴシック"/>
              </a:rPr>
              <a:t>少</a:t>
            </a:r>
            <a:r>
              <a:rPr lang="ja-JP" altLang="en-US" sz="1400" b="1" spc="-300" dirty="0">
                <a:solidFill>
                  <a:srgbClr val="FF0000"/>
                </a:solidFill>
              </a:rPr>
              <a:t>県</a:t>
            </a:r>
            <a:r>
              <a:rPr lang="ja-JP" altLang="en-US" sz="1400" b="1" dirty="0">
                <a:solidFill>
                  <a:srgbClr val="FF0000"/>
                </a:solidFill>
                <a:latin typeface="ＭＳ Ｐゴシック"/>
              </a:rPr>
              <a:t>）</a:t>
            </a:r>
            <a:r>
              <a:rPr lang="en-US" altLang="ja-JP" sz="1400" b="1" spc="-300" dirty="0" smtClean="0">
                <a:solidFill>
                  <a:srgbClr val="FF0000"/>
                </a:solidFill>
                <a:latin typeface="+mn-ea"/>
              </a:rPr>
              <a:t/>
            </a:r>
            <a:br>
              <a:rPr lang="en-US" altLang="ja-JP" sz="1400" b="1" spc="-300" dirty="0" smtClean="0">
                <a:solidFill>
                  <a:srgbClr val="FF0000"/>
                </a:solidFill>
                <a:latin typeface="+mn-ea"/>
              </a:rPr>
            </a:br>
            <a:r>
              <a:rPr lang="ja-JP" altLang="en-US" sz="1600" b="1" dirty="0">
                <a:solidFill>
                  <a:srgbClr val="FF0000"/>
                </a:solidFill>
                <a:latin typeface="ＭＳ Ｐゴシック"/>
              </a:rPr>
              <a:t>　</a:t>
            </a:r>
            <a:r>
              <a:rPr lang="ja-JP" altLang="en-US" sz="1600" b="1" dirty="0" smtClean="0">
                <a:solidFill>
                  <a:srgbClr val="FF0000"/>
                </a:solidFill>
                <a:latin typeface="ＭＳ Ｐゴシック"/>
              </a:rPr>
              <a:t>  </a:t>
            </a:r>
            <a:r>
              <a:rPr lang="ja-JP" altLang="en-US" sz="1200" spc="-150" dirty="0" smtClean="0">
                <a:solidFill>
                  <a:prstClr val="black"/>
                </a:solidFill>
                <a:latin typeface="ＭＳ Ｐゴシック"/>
              </a:rPr>
              <a:t>結婚支援の連携体制の強化、結婚に関する意識調査の実施</a:t>
            </a:r>
            <a:endParaRPr lang="ja-JP" altLang="en-US" sz="1400" b="1" spc="-300" dirty="0">
              <a:solidFill>
                <a:srgbClr val="FF0000"/>
              </a:solidFill>
            </a:endParaRPr>
          </a:p>
        </p:txBody>
      </p:sp>
      <p:sp>
        <p:nvSpPr>
          <p:cNvPr id="35" name="AutoShape 20"/>
          <p:cNvSpPr>
            <a:spLocks noChangeArrowheads="1"/>
          </p:cNvSpPr>
          <p:nvPr/>
        </p:nvSpPr>
        <p:spPr bwMode="auto">
          <a:xfrm>
            <a:off x="3253149" y="1440481"/>
            <a:ext cx="1083830" cy="242911"/>
          </a:xfrm>
          <a:prstGeom prst="wedgeRoundRectCallout">
            <a:avLst>
              <a:gd name="adj1" fmla="val -58243"/>
              <a:gd name="adj2" fmla="val 57509"/>
              <a:gd name="adj3" fmla="val 16667"/>
            </a:avLst>
          </a:prstGeom>
          <a:solidFill>
            <a:srgbClr val="FFCCFF"/>
          </a:solidFill>
          <a:ln w="6350" algn="ctr">
            <a:solidFill>
              <a:schemeClr val="tx1"/>
            </a:solidFill>
            <a:miter lim="800000"/>
            <a:headEnd/>
            <a:tailEnd/>
          </a:ln>
        </p:spPr>
        <p:txBody>
          <a:bodyPr lIns="17968" tIns="45638" rIns="17968" bIns="45638" anchor="ctr"/>
          <a:lstStyle>
            <a:lvl1pPr>
              <a:spcBef>
                <a:spcPct val="20000"/>
              </a:spcBef>
              <a:buFont typeface="Arial" panose="020B0604020202020204" pitchFamily="34" charset="0"/>
              <a:buChar char="•"/>
              <a:defRPr kumimoji="1" sz="33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00" dirty="0" smtClean="0">
                <a:solidFill>
                  <a:srgbClr val="000000"/>
                </a:solidFill>
                <a:latin typeface="ＭＳ Ｐゴシック" panose="020B0600070205080204" pitchFamily="50" charset="-128"/>
              </a:rPr>
              <a:t>・</a:t>
            </a:r>
            <a:r>
              <a:rPr lang="en-US" altLang="ja-JP" sz="1000" dirty="0" smtClean="0">
                <a:solidFill>
                  <a:srgbClr val="000000"/>
                </a:solidFill>
                <a:latin typeface="ＭＳ Ｐゴシック" panose="020B0600070205080204" pitchFamily="50" charset="-128"/>
              </a:rPr>
              <a:t>H26.10.27</a:t>
            </a:r>
            <a:r>
              <a:rPr lang="ja-JP" altLang="en-US" sz="1000" dirty="0" smtClean="0">
                <a:solidFill>
                  <a:srgbClr val="000000"/>
                </a:solidFill>
                <a:latin typeface="ＭＳ Ｐゴシック" panose="020B0600070205080204" pitchFamily="50" charset="-128"/>
              </a:rPr>
              <a:t>　開設</a:t>
            </a:r>
            <a:endParaRPr lang="en-US" altLang="ja-JP" sz="1000" dirty="0">
              <a:solidFill>
                <a:srgbClr val="0000FF"/>
              </a:solidFill>
              <a:latin typeface="ＭＳ Ｐゴシック" panose="020B0600070205080204" pitchFamily="50" charset="-128"/>
            </a:endParaRPr>
          </a:p>
        </p:txBody>
      </p:sp>
      <p:sp>
        <p:nvSpPr>
          <p:cNvPr id="66" name="AutoShape 4"/>
          <p:cNvSpPr>
            <a:spLocks noChangeArrowheads="1"/>
          </p:cNvSpPr>
          <p:nvPr/>
        </p:nvSpPr>
        <p:spPr bwMode="auto">
          <a:xfrm>
            <a:off x="5128338" y="6091048"/>
            <a:ext cx="4589053" cy="693500"/>
          </a:xfrm>
          <a:prstGeom prst="roundRect">
            <a:avLst>
              <a:gd name="adj" fmla="val 8565"/>
            </a:avLst>
          </a:prstGeom>
          <a:noFill/>
          <a:ln w="9525">
            <a:noFill/>
            <a:round/>
            <a:headEnd/>
            <a:tailEnd/>
          </a:ln>
        </p:spPr>
        <p:txBody>
          <a:bodyPr wrap="none" lIns="99751" tIns="14339" rIns="99751" bIns="14339"/>
          <a:lstStyle>
            <a:lvl1pPr marL="498475" indent="-498475" defTabSz="1000125">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1000125">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1000125">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1000125">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1000125">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1500"/>
              </a:lnSpc>
              <a:buFont typeface="Arial" panose="020B0604020202020204" pitchFamily="34" charset="0"/>
              <a:buNone/>
              <a:defRPr/>
            </a:pPr>
            <a:r>
              <a:rPr lang="en-US" altLang="ja-JP" sz="1400" b="1" dirty="0" smtClean="0">
                <a:solidFill>
                  <a:srgbClr val="0000FF"/>
                </a:solidFill>
                <a:latin typeface="ＭＳ Ｐゴシック" panose="020B0600070205080204" pitchFamily="50" charset="-128"/>
              </a:rPr>
              <a:t>【</a:t>
            </a:r>
            <a:r>
              <a:rPr lang="ja-JP" altLang="en-US" sz="1400" b="1" dirty="0" smtClean="0">
                <a:solidFill>
                  <a:srgbClr val="0000FF"/>
                </a:solidFill>
                <a:latin typeface="ＭＳ Ｐゴシック" panose="020B0600070205080204" pitchFamily="50" charset="-128"/>
              </a:rPr>
              <a:t>拡</a:t>
            </a:r>
            <a:r>
              <a:rPr lang="en-US" altLang="ja-JP" sz="1400" b="1" dirty="0" smtClean="0">
                <a:solidFill>
                  <a:srgbClr val="0000FF"/>
                </a:solidFill>
                <a:latin typeface="ＭＳ Ｐゴシック" panose="020B0600070205080204" pitchFamily="50" charset="-128"/>
              </a:rPr>
              <a:t>】</a:t>
            </a:r>
            <a:r>
              <a:rPr lang="ja-JP" altLang="en-US" sz="1400" b="1" dirty="0">
                <a:solidFill>
                  <a:srgbClr val="0000FF"/>
                </a:solidFill>
                <a:latin typeface="ＭＳ Ｐゴシック" panose="020B0600070205080204" pitchFamily="50" charset="-128"/>
              </a:rPr>
              <a:t>富山</a:t>
            </a:r>
            <a:r>
              <a:rPr lang="ja-JP" altLang="en-US" sz="1400" b="1" dirty="0" smtClean="0">
                <a:solidFill>
                  <a:srgbClr val="0000FF"/>
                </a:solidFill>
                <a:latin typeface="ＭＳ Ｐゴシック" panose="020B0600070205080204" pitchFamily="50" charset="-128"/>
              </a:rPr>
              <a:t>のしごと・くらしアピール事業（</a:t>
            </a:r>
            <a:r>
              <a:rPr lang="ja-JP" altLang="en-US" sz="1400" b="1" dirty="0">
                <a:solidFill>
                  <a:srgbClr val="0000FF"/>
                </a:solidFill>
                <a:latin typeface="ＭＳ Ｐゴシック" panose="020B0600070205080204" pitchFamily="50" charset="-128"/>
              </a:rPr>
              <a:t>企調</a:t>
            </a:r>
            <a:r>
              <a:rPr lang="ja-JP" altLang="en-US" sz="1400" b="1" dirty="0" smtClean="0">
                <a:solidFill>
                  <a:srgbClr val="0000FF"/>
                </a:solidFill>
                <a:latin typeface="ＭＳ Ｐゴシック" panose="020B0600070205080204" pitchFamily="50" charset="-128"/>
              </a:rPr>
              <a:t>）</a:t>
            </a:r>
            <a:endParaRPr lang="en-US" altLang="ja-JP" sz="1400" b="1" dirty="0">
              <a:solidFill>
                <a:srgbClr val="0000FF"/>
              </a:solidFill>
              <a:latin typeface="ＭＳ Ｐゴシック" panose="020B0600070205080204" pitchFamily="50" charset="-128"/>
            </a:endParaRPr>
          </a:p>
          <a:p>
            <a:pPr>
              <a:lnSpc>
                <a:spcPts val="1200"/>
              </a:lnSpc>
              <a:buFont typeface="Arial" panose="020B0604020202020204" pitchFamily="34" charset="0"/>
              <a:buNone/>
              <a:defRPr/>
            </a:pPr>
            <a:r>
              <a:rPr lang="en-US" altLang="ja-JP" sz="1500" b="1" dirty="0" smtClean="0">
                <a:solidFill>
                  <a:srgbClr val="FF0000"/>
                </a:solidFill>
                <a:latin typeface="ＭＳ Ｐゴシック" panose="020B0600070205080204" pitchFamily="50" charset="-128"/>
              </a:rPr>
              <a:t>    </a:t>
            </a:r>
            <a:r>
              <a:rPr lang="ja-JP" altLang="en-US" sz="1200" dirty="0" smtClean="0">
                <a:solidFill>
                  <a:srgbClr val="000000"/>
                </a:solidFill>
                <a:latin typeface="ＭＳ Ｐゴシック" panose="020B0600070205080204" pitchFamily="50" charset="-128"/>
              </a:rPr>
              <a:t>県外出身の大学生とその父母を対象に、県内企業の魅力、全国</a:t>
            </a:r>
            <a:endParaRPr lang="en-US" altLang="ja-JP" sz="1200" dirty="0" smtClean="0">
              <a:solidFill>
                <a:srgbClr val="000000"/>
              </a:solidFill>
              <a:latin typeface="ＭＳ Ｐゴシック" panose="020B0600070205080204" pitchFamily="50" charset="-128"/>
            </a:endParaRPr>
          </a:p>
          <a:p>
            <a:pPr>
              <a:lnSpc>
                <a:spcPts val="1200"/>
              </a:lnSpc>
              <a:buFont typeface="Arial" panose="020B0604020202020204" pitchFamily="34" charset="0"/>
              <a:buNone/>
              <a:defRPr/>
            </a:pPr>
            <a:r>
              <a:rPr lang="ja-JP" altLang="en-US" sz="1200" dirty="0">
                <a:solidFill>
                  <a:srgbClr val="000000"/>
                </a:solidFill>
                <a:latin typeface="ＭＳ Ｐゴシック" panose="020B0600070205080204" pitchFamily="50" charset="-128"/>
              </a:rPr>
              <a:t>　</a:t>
            </a:r>
            <a:r>
              <a:rPr lang="ja-JP" altLang="en-US" sz="1200" dirty="0" smtClean="0">
                <a:solidFill>
                  <a:srgbClr val="000000"/>
                </a:solidFill>
                <a:latin typeface="ＭＳ Ｐゴシック" panose="020B0600070205080204" pitchFamily="50" charset="-128"/>
              </a:rPr>
              <a:t>　 トップクラスの住みやすさを動画等でアピール</a:t>
            </a:r>
            <a:endParaRPr lang="en-US" altLang="ja-JP" sz="1200" b="1" dirty="0" smtClean="0">
              <a:solidFill>
                <a:srgbClr val="FF0000"/>
              </a:solidFill>
              <a:latin typeface="ＭＳ Ｐゴシック" panose="020B0600070205080204" pitchFamily="50" charset="-128"/>
            </a:endParaRPr>
          </a:p>
        </p:txBody>
      </p:sp>
      <p:sp>
        <p:nvSpPr>
          <p:cNvPr id="68" name="AutoShape 4"/>
          <p:cNvSpPr>
            <a:spLocks noChangeArrowheads="1"/>
          </p:cNvSpPr>
          <p:nvPr/>
        </p:nvSpPr>
        <p:spPr bwMode="auto">
          <a:xfrm>
            <a:off x="5096980" y="4838179"/>
            <a:ext cx="4528982" cy="713285"/>
          </a:xfrm>
          <a:prstGeom prst="roundRect">
            <a:avLst>
              <a:gd name="adj" fmla="val 8565"/>
            </a:avLst>
          </a:prstGeom>
          <a:noFill/>
          <a:ln w="9525">
            <a:noFill/>
            <a:round/>
            <a:headEnd/>
            <a:tailEnd/>
          </a:ln>
        </p:spPr>
        <p:txBody>
          <a:bodyPr wrap="none" lIns="99751" tIns="14339" rIns="99751" bIns="14339"/>
          <a:lstStyle>
            <a:lvl1pPr marL="498475" indent="-498475" defTabSz="1000125">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1000125">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1000125">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1000125">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1000125">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 typeface="Arial" panose="020B0604020202020204" pitchFamily="34" charset="0"/>
              <a:buNone/>
            </a:pPr>
            <a:endParaRPr lang="en-US" altLang="ja-JP" sz="1200" dirty="0">
              <a:solidFill>
                <a:srgbClr val="000000"/>
              </a:solidFill>
              <a:latin typeface="ＭＳ Ｐゴシック"/>
              <a:ea typeface="ＭＳ Ｐゴシック"/>
            </a:endParaRPr>
          </a:p>
        </p:txBody>
      </p:sp>
      <p:pic>
        <p:nvPicPr>
          <p:cNvPr id="69" name="Picture 2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0023" y="803685"/>
            <a:ext cx="750887"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73" name="図 3"/>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84645" y="592452"/>
            <a:ext cx="1148973" cy="821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フローチャート: 処理 36"/>
          <p:cNvSpPr/>
          <p:nvPr/>
        </p:nvSpPr>
        <p:spPr>
          <a:xfrm>
            <a:off x="181665" y="706298"/>
            <a:ext cx="2701775" cy="432048"/>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目標指標の動向</a:t>
            </a:r>
            <a:endParaRPr lang="ja-JP" altLang="en-US"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39" name="フローチャート: 処理 38"/>
          <p:cNvSpPr/>
          <p:nvPr/>
        </p:nvSpPr>
        <p:spPr>
          <a:xfrm>
            <a:off x="5193131" y="731343"/>
            <a:ext cx="2701775" cy="459955"/>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平成２９年度の主な施策</a:t>
            </a:r>
            <a:endParaRPr lang="ja-JP" altLang="en-US"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40" name="角丸四角形 39"/>
          <p:cNvSpPr/>
          <p:nvPr/>
        </p:nvSpPr>
        <p:spPr bwMode="auto">
          <a:xfrm>
            <a:off x="106306" y="1226443"/>
            <a:ext cx="2829929" cy="375167"/>
          </a:xfrm>
          <a:prstGeom prst="roundRect">
            <a:avLst/>
          </a:prstGeom>
          <a:solidFill>
            <a:srgbClr val="DAEDEF"/>
          </a:solidFill>
          <a:ln w="12700" cap="flat" cmpd="sng" algn="ctr">
            <a:solidFill>
              <a:srgbClr val="0000FF"/>
            </a:solidFill>
            <a:prstDash val="solid"/>
          </a:ln>
          <a:effectLst/>
        </p:spPr>
        <p:txBody>
          <a:bodyPr anchor="ctr"/>
          <a:lstStyle/>
          <a:p>
            <a:r>
              <a:rPr lang="ja-JP" altLang="en-US" sz="1600" b="1" dirty="0">
                <a:solidFill>
                  <a:prstClr val="black"/>
                </a:solidFill>
                <a:latin typeface="HGP創英角ﾎﾟｯﾌﾟ体" panose="040B0A00000000000000" pitchFamily="50" charset="-128"/>
                <a:ea typeface="HGP創英角ﾎﾟｯﾌﾟ体" panose="040B0A00000000000000" pitchFamily="50" charset="-128"/>
              </a:rPr>
              <a:t>結婚を希望する若者への支援</a:t>
            </a:r>
          </a:p>
        </p:txBody>
      </p:sp>
      <p:sp>
        <p:nvSpPr>
          <p:cNvPr id="41" name="角丸四角形 40"/>
          <p:cNvSpPr/>
          <p:nvPr/>
        </p:nvSpPr>
        <p:spPr bwMode="auto">
          <a:xfrm>
            <a:off x="136651" y="2862803"/>
            <a:ext cx="2378154" cy="350326"/>
          </a:xfrm>
          <a:prstGeom prst="roundRect">
            <a:avLst/>
          </a:prstGeom>
          <a:solidFill>
            <a:srgbClr val="DAEDEF"/>
          </a:solidFill>
          <a:ln w="12700" cap="flat" cmpd="sng" algn="ctr">
            <a:solidFill>
              <a:srgbClr val="0000FF"/>
            </a:solidFill>
            <a:prstDash val="solid"/>
          </a:ln>
          <a:effectLst/>
        </p:spPr>
        <p:txBody>
          <a:bodyPr anchor="ctr"/>
          <a:lstStyle/>
          <a:p>
            <a:r>
              <a:rPr lang="ja-JP" altLang="en-US" sz="1600" b="1" dirty="0">
                <a:solidFill>
                  <a:prstClr val="black"/>
                </a:solidFill>
                <a:latin typeface="HGP創英角ﾎﾟｯﾌﾟ体" panose="040B0A00000000000000" pitchFamily="50" charset="-128"/>
                <a:ea typeface="HGP創英角ﾎﾟｯﾌﾟ体" panose="040B0A00000000000000" pitchFamily="50" charset="-128"/>
              </a:rPr>
              <a:t>ライフプラン教育の推進</a:t>
            </a:r>
          </a:p>
        </p:txBody>
      </p:sp>
      <p:sp>
        <p:nvSpPr>
          <p:cNvPr id="47" name="角丸四角形 46"/>
          <p:cNvSpPr/>
          <p:nvPr/>
        </p:nvSpPr>
        <p:spPr bwMode="auto">
          <a:xfrm>
            <a:off x="125986" y="3922117"/>
            <a:ext cx="2073494" cy="350326"/>
          </a:xfrm>
          <a:prstGeom prst="roundRect">
            <a:avLst/>
          </a:prstGeom>
          <a:solidFill>
            <a:srgbClr val="DAEDEF"/>
          </a:solidFill>
          <a:ln w="12700" cap="flat" cmpd="sng" algn="ctr">
            <a:solidFill>
              <a:srgbClr val="0000FF"/>
            </a:solidFill>
            <a:prstDash val="solid"/>
          </a:ln>
          <a:effectLst/>
        </p:spPr>
        <p:txBody>
          <a:bodyPr anchor="ctr"/>
          <a:lstStyle/>
          <a:p>
            <a:r>
              <a:rPr lang="ja-JP" altLang="en-US" sz="1600" b="1" dirty="0">
                <a:solidFill>
                  <a:prstClr val="black"/>
                </a:solidFill>
                <a:latin typeface="HGP創英角ﾎﾟｯﾌﾟ体" panose="040B0A00000000000000" pitchFamily="50" charset="-128"/>
                <a:ea typeface="HGP創英角ﾎﾟｯﾌﾟ体" panose="040B0A00000000000000" pitchFamily="50" charset="-128"/>
              </a:rPr>
              <a:t> </a:t>
            </a:r>
            <a:r>
              <a:rPr lang="ja-JP" altLang="en-US" sz="1600" b="1" spc="300" dirty="0">
                <a:solidFill>
                  <a:prstClr val="black"/>
                </a:solidFill>
                <a:latin typeface="HGP創英角ﾎﾟｯﾌﾟ体" panose="040B0A00000000000000" pitchFamily="50" charset="-128"/>
                <a:ea typeface="HGP創英角ﾎﾟｯﾌﾟ体" panose="040B0A00000000000000" pitchFamily="50" charset="-128"/>
              </a:rPr>
              <a:t>若者の定着支</a:t>
            </a:r>
            <a:r>
              <a:rPr lang="ja-JP" altLang="en-US" sz="1600" b="1" dirty="0">
                <a:solidFill>
                  <a:prstClr val="black"/>
                </a:solidFill>
                <a:latin typeface="HGP創英角ﾎﾟｯﾌﾟ体" panose="040B0A00000000000000" pitchFamily="50" charset="-128"/>
                <a:ea typeface="HGP創英角ﾎﾟｯﾌﾟ体" panose="040B0A00000000000000" pitchFamily="50" charset="-128"/>
              </a:rPr>
              <a:t>援</a:t>
            </a:r>
          </a:p>
        </p:txBody>
      </p:sp>
      <p:sp>
        <p:nvSpPr>
          <p:cNvPr id="48" name="右矢印 47"/>
          <p:cNvSpPr/>
          <p:nvPr/>
        </p:nvSpPr>
        <p:spPr>
          <a:xfrm>
            <a:off x="4653929" y="2899335"/>
            <a:ext cx="449205" cy="1891160"/>
          </a:xfrm>
          <a:prstGeom prst="rightArrow">
            <a:avLst>
              <a:gd name="adj1" fmla="val 50000"/>
              <a:gd name="adj2" fmla="val 650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0" name="AutoShape 4"/>
          <p:cNvSpPr>
            <a:spLocks noChangeArrowheads="1"/>
          </p:cNvSpPr>
          <p:nvPr/>
        </p:nvSpPr>
        <p:spPr bwMode="auto">
          <a:xfrm>
            <a:off x="5096980" y="3922117"/>
            <a:ext cx="4589053" cy="850079"/>
          </a:xfrm>
          <a:prstGeom prst="roundRect">
            <a:avLst>
              <a:gd name="adj" fmla="val 8565"/>
            </a:avLst>
          </a:prstGeom>
          <a:noFill/>
          <a:ln w="9525">
            <a:noFill/>
            <a:round/>
            <a:headEnd/>
            <a:tailEnd/>
          </a:ln>
        </p:spPr>
        <p:txBody>
          <a:bodyPr wrap="none" lIns="99751" tIns="14339" rIns="99751" bIns="14339"/>
          <a:lstStyle>
            <a:lvl1pPr marL="498475" indent="-498475" defTabSz="1000125">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1000125">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1000125">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1000125">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1000125">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1500"/>
              </a:lnSpc>
              <a:buFont typeface="Arial" panose="020B0604020202020204" pitchFamily="34" charset="0"/>
              <a:buNone/>
              <a:defRPr/>
            </a:pPr>
            <a:r>
              <a:rPr lang="en-US" altLang="ja-JP" sz="1400" b="1" dirty="0" smtClean="0">
                <a:solidFill>
                  <a:srgbClr val="FF0000"/>
                </a:solidFill>
                <a:latin typeface="ＭＳ Ｐゴシック" panose="020B0600070205080204" pitchFamily="50" charset="-128"/>
              </a:rPr>
              <a:t>【</a:t>
            </a:r>
            <a:r>
              <a:rPr lang="ja-JP" altLang="en-US" sz="1400" b="1" dirty="0" smtClean="0">
                <a:solidFill>
                  <a:srgbClr val="FF0000"/>
                </a:solidFill>
                <a:latin typeface="ＭＳ Ｐゴシック" panose="020B0600070205080204" pitchFamily="50" charset="-128"/>
              </a:rPr>
              <a:t>新</a:t>
            </a:r>
            <a:r>
              <a:rPr lang="en-US" altLang="ja-JP" sz="1400" b="1" dirty="0" smtClean="0">
                <a:solidFill>
                  <a:srgbClr val="FF0000"/>
                </a:solidFill>
                <a:latin typeface="ＭＳ Ｐゴシック" panose="020B0600070205080204" pitchFamily="50" charset="-128"/>
              </a:rPr>
              <a:t>】</a:t>
            </a:r>
            <a:r>
              <a:rPr lang="ja-JP" altLang="en-US" sz="1400" b="1" dirty="0" smtClean="0">
                <a:solidFill>
                  <a:srgbClr val="FF0000"/>
                </a:solidFill>
                <a:latin typeface="ＭＳ Ｐゴシック" panose="020B0600070205080204" pitchFamily="50" charset="-128"/>
              </a:rPr>
              <a:t>とやまＵターン就職応援事業（労雇）</a:t>
            </a:r>
            <a:endParaRPr lang="en-US" altLang="ja-JP" sz="1400" b="1" dirty="0">
              <a:solidFill>
                <a:srgbClr val="FF0000"/>
              </a:solidFill>
              <a:latin typeface="ＭＳ Ｐゴシック" panose="020B0600070205080204" pitchFamily="50" charset="-128"/>
            </a:endParaRPr>
          </a:p>
          <a:p>
            <a:pPr>
              <a:lnSpc>
                <a:spcPts val="1200"/>
              </a:lnSpc>
              <a:spcBef>
                <a:spcPts val="600"/>
              </a:spcBef>
              <a:buNone/>
              <a:defRPr/>
            </a:pPr>
            <a:r>
              <a:rPr lang="en-US" altLang="ja-JP" sz="1500" b="1" dirty="0" smtClean="0">
                <a:solidFill>
                  <a:srgbClr val="FF0000"/>
                </a:solidFill>
                <a:latin typeface="ＭＳ Ｐゴシック" panose="020B0600070205080204" pitchFamily="50" charset="-128"/>
              </a:rPr>
              <a:t>    </a:t>
            </a:r>
            <a:r>
              <a:rPr lang="ja-JP" altLang="en-US" sz="1200" dirty="0" smtClean="0">
                <a:solidFill>
                  <a:srgbClr val="000000"/>
                </a:solidFill>
                <a:latin typeface="ＭＳ Ｐゴシック" panose="020B0600070205080204" pitchFamily="50" charset="-128"/>
              </a:rPr>
              <a:t>県外</a:t>
            </a:r>
            <a:r>
              <a:rPr lang="ja-JP" altLang="en-US" sz="1200" dirty="0">
                <a:solidFill>
                  <a:srgbClr val="000000"/>
                </a:solidFill>
                <a:latin typeface="ＭＳ Ｐゴシック" panose="020B0600070205080204" pitchFamily="50" charset="-128"/>
              </a:rPr>
              <a:t>学生のＵターン就職を後押しする一連の取組み（就職セミナー</a:t>
            </a:r>
            <a:r>
              <a:rPr lang="ja-JP" altLang="en-US" sz="1200" dirty="0" smtClean="0">
                <a:solidFill>
                  <a:srgbClr val="000000"/>
                </a:solidFill>
                <a:latin typeface="ＭＳ Ｐゴシック" panose="020B0600070205080204" pitchFamily="50" charset="-128"/>
              </a:rPr>
              <a:t>、</a:t>
            </a:r>
            <a:endParaRPr lang="en-US" altLang="ja-JP" sz="1200" dirty="0" smtClean="0">
              <a:solidFill>
                <a:srgbClr val="000000"/>
              </a:solidFill>
              <a:latin typeface="ＭＳ Ｐゴシック" panose="020B0600070205080204" pitchFamily="50" charset="-128"/>
            </a:endParaRPr>
          </a:p>
          <a:p>
            <a:pPr>
              <a:lnSpc>
                <a:spcPts val="1200"/>
              </a:lnSpc>
              <a:buNone/>
              <a:defRPr/>
            </a:pPr>
            <a:r>
              <a:rPr lang="en-US" altLang="ja-JP" sz="1200" dirty="0">
                <a:solidFill>
                  <a:srgbClr val="000000"/>
                </a:solidFill>
                <a:latin typeface="ＭＳ Ｐゴシック" panose="020B0600070205080204" pitchFamily="50" charset="-128"/>
              </a:rPr>
              <a:t> </a:t>
            </a:r>
            <a:r>
              <a:rPr lang="en-US" altLang="ja-JP" sz="1200" dirty="0" smtClean="0">
                <a:solidFill>
                  <a:srgbClr val="000000"/>
                </a:solidFill>
                <a:latin typeface="ＭＳ Ｐゴシック" panose="020B0600070205080204" pitchFamily="50" charset="-128"/>
              </a:rPr>
              <a:t> </a:t>
            </a:r>
            <a:r>
              <a:rPr lang="ja-JP" altLang="en-US" sz="1200" dirty="0" smtClean="0">
                <a:solidFill>
                  <a:srgbClr val="000000"/>
                </a:solidFill>
                <a:latin typeface="ＭＳ Ｐゴシック" panose="020B0600070205080204" pitchFamily="50" charset="-128"/>
              </a:rPr>
              <a:t>就</a:t>
            </a:r>
            <a:r>
              <a:rPr lang="ja-JP" altLang="en-US" sz="1200" dirty="0">
                <a:solidFill>
                  <a:srgbClr val="000000"/>
                </a:solidFill>
                <a:latin typeface="ＭＳ Ｐゴシック" panose="020B0600070205080204" pitchFamily="50" charset="-128"/>
              </a:rPr>
              <a:t>活女子応援カフェ</a:t>
            </a:r>
            <a:r>
              <a:rPr lang="ja-JP" altLang="en-US" sz="1200" dirty="0" smtClean="0">
                <a:solidFill>
                  <a:srgbClr val="000000"/>
                </a:solidFill>
                <a:latin typeface="ＭＳ Ｐゴシック" panose="020B0600070205080204" pitchFamily="50" charset="-128"/>
              </a:rPr>
              <a:t>、県内</a:t>
            </a:r>
            <a:r>
              <a:rPr lang="ja-JP" altLang="en-US" sz="1200" dirty="0">
                <a:solidFill>
                  <a:srgbClr val="000000"/>
                </a:solidFill>
                <a:latin typeface="ＭＳ Ｐゴシック" panose="020B0600070205080204" pitchFamily="50" charset="-128"/>
              </a:rPr>
              <a:t>企業バスツアー及びキャリアフォーラム</a:t>
            </a:r>
            <a:r>
              <a:rPr lang="ja-JP" altLang="en-US" sz="1200" dirty="0" smtClean="0">
                <a:solidFill>
                  <a:srgbClr val="000000"/>
                </a:solidFill>
                <a:latin typeface="ＭＳ Ｐゴシック" panose="020B0600070205080204" pitchFamily="50" charset="-128"/>
              </a:rPr>
              <a:t>）</a:t>
            </a:r>
            <a:endParaRPr lang="en-US" altLang="ja-JP" sz="1200" dirty="0" smtClean="0">
              <a:solidFill>
                <a:srgbClr val="000000"/>
              </a:solidFill>
              <a:latin typeface="ＭＳ Ｐゴシック" panose="020B0600070205080204" pitchFamily="50" charset="-128"/>
            </a:endParaRPr>
          </a:p>
          <a:p>
            <a:pPr>
              <a:lnSpc>
                <a:spcPts val="1200"/>
              </a:lnSpc>
              <a:buNone/>
              <a:defRPr/>
            </a:pPr>
            <a:r>
              <a:rPr lang="en-US" altLang="ja-JP" sz="1200" dirty="0">
                <a:solidFill>
                  <a:srgbClr val="000000"/>
                </a:solidFill>
                <a:latin typeface="ＭＳ Ｐゴシック" panose="020B0600070205080204" pitchFamily="50" charset="-128"/>
              </a:rPr>
              <a:t> </a:t>
            </a:r>
            <a:r>
              <a:rPr lang="en-US" altLang="ja-JP" sz="1200" dirty="0" smtClean="0">
                <a:solidFill>
                  <a:srgbClr val="000000"/>
                </a:solidFill>
                <a:latin typeface="ＭＳ Ｐゴシック" panose="020B0600070205080204" pitchFamily="50" charset="-128"/>
              </a:rPr>
              <a:t> </a:t>
            </a:r>
            <a:r>
              <a:rPr lang="ja-JP" altLang="en-US" sz="1200" dirty="0" smtClean="0">
                <a:solidFill>
                  <a:srgbClr val="000000"/>
                </a:solidFill>
                <a:latin typeface="ＭＳ Ｐゴシック" panose="020B0600070205080204" pitchFamily="50" charset="-128"/>
              </a:rPr>
              <a:t>を</a:t>
            </a:r>
            <a:r>
              <a:rPr lang="ja-JP" altLang="en-US" sz="1200" dirty="0">
                <a:solidFill>
                  <a:srgbClr val="000000"/>
                </a:solidFill>
                <a:latin typeface="ＭＳ Ｐゴシック" panose="020B0600070205080204" pitchFamily="50" charset="-128"/>
              </a:rPr>
              <a:t>実施するほか、県内での就職活動に必要な交通費</a:t>
            </a:r>
            <a:r>
              <a:rPr lang="ja-JP" altLang="en-US" sz="1200" dirty="0" smtClean="0">
                <a:solidFill>
                  <a:srgbClr val="000000"/>
                </a:solidFill>
                <a:latin typeface="ＭＳ Ｐゴシック" panose="020B0600070205080204" pitchFamily="50" charset="-128"/>
              </a:rPr>
              <a:t>を助成</a:t>
            </a:r>
            <a:endParaRPr lang="en-US" altLang="ja-JP" sz="1200" dirty="0" smtClean="0">
              <a:solidFill>
                <a:srgbClr val="000000"/>
              </a:solidFill>
              <a:latin typeface="ＭＳ Ｐゴシック" panose="020B0600070205080204" pitchFamily="50" charset="-128"/>
            </a:endParaRPr>
          </a:p>
        </p:txBody>
      </p:sp>
      <p:sp>
        <p:nvSpPr>
          <p:cNvPr id="51" name="AutoShape 4"/>
          <p:cNvSpPr>
            <a:spLocks noChangeArrowheads="1"/>
          </p:cNvSpPr>
          <p:nvPr/>
        </p:nvSpPr>
        <p:spPr bwMode="auto">
          <a:xfrm>
            <a:off x="5106214" y="4749567"/>
            <a:ext cx="4589053" cy="568262"/>
          </a:xfrm>
          <a:prstGeom prst="roundRect">
            <a:avLst>
              <a:gd name="adj" fmla="val 8565"/>
            </a:avLst>
          </a:prstGeom>
          <a:noFill/>
          <a:ln w="9525">
            <a:noFill/>
            <a:round/>
            <a:headEnd/>
            <a:tailEnd/>
          </a:ln>
        </p:spPr>
        <p:txBody>
          <a:bodyPr wrap="none" lIns="99751" tIns="14339" rIns="99751" bIns="14339"/>
          <a:lstStyle>
            <a:lvl1pPr marL="498475" indent="-498475" defTabSz="1000125">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1000125">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1000125">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1000125">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1000125">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1200"/>
              </a:lnSpc>
              <a:buFont typeface="Arial" panose="020B0604020202020204" pitchFamily="34" charset="0"/>
              <a:buNone/>
              <a:defRPr/>
            </a:pPr>
            <a:endParaRPr lang="en-US" altLang="ja-JP" sz="1200" dirty="0">
              <a:solidFill>
                <a:srgbClr val="000000"/>
              </a:solidFill>
              <a:latin typeface="ＭＳ Ｐゴシック" panose="020B0600070205080204" pitchFamily="50" charset="-128"/>
            </a:endParaRPr>
          </a:p>
          <a:p>
            <a:pPr marL="0" indent="0" defTabSz="914400" fontAlgn="base">
              <a:lnSpc>
                <a:spcPts val="1200"/>
              </a:lnSpc>
              <a:spcBef>
                <a:spcPct val="0"/>
              </a:spcBef>
              <a:spcAft>
                <a:spcPct val="0"/>
              </a:spcAft>
              <a:buFont typeface="Arial" panose="020B0604020202020204" pitchFamily="34" charset="0"/>
              <a:buNone/>
              <a:defRPr/>
            </a:pPr>
            <a:r>
              <a:rPr lang="en-US" altLang="ja-JP" sz="1400" b="1" dirty="0" smtClean="0">
                <a:solidFill>
                  <a:srgbClr val="FF0000"/>
                </a:solidFill>
                <a:latin typeface="ＭＳ Ｐゴシック" panose="020B0600070205080204" pitchFamily="50" charset="-128"/>
              </a:rPr>
              <a:t>【</a:t>
            </a:r>
            <a:r>
              <a:rPr lang="ja-JP" altLang="en-US" sz="1400" b="1" dirty="0">
                <a:solidFill>
                  <a:srgbClr val="FF0000"/>
                </a:solidFill>
                <a:latin typeface="ＭＳ Ｐゴシック" panose="020B0600070205080204" pitchFamily="50" charset="-128"/>
              </a:rPr>
              <a:t>新</a:t>
            </a:r>
            <a:r>
              <a:rPr lang="en-US" altLang="ja-JP" sz="1400" b="1" dirty="0" smtClean="0">
                <a:solidFill>
                  <a:srgbClr val="FF0000"/>
                </a:solidFill>
                <a:latin typeface="ＭＳ Ｐゴシック" panose="020B0600070205080204" pitchFamily="50" charset="-128"/>
              </a:rPr>
              <a:t>】</a:t>
            </a:r>
            <a:r>
              <a:rPr lang="ja-JP" altLang="en-US" sz="1400" b="1" dirty="0" smtClean="0">
                <a:solidFill>
                  <a:srgbClr val="FF0000"/>
                </a:solidFill>
                <a:latin typeface="ＭＳ Ｐゴシック" panose="020B0600070205080204" pitchFamily="50" charset="-128"/>
              </a:rPr>
              <a:t>Ｕターン就職サイト「とやまＵターンガイド」のリニューアル</a:t>
            </a:r>
            <a:endParaRPr lang="en-US" altLang="ja-JP" sz="1400" b="1" dirty="0" smtClean="0">
              <a:solidFill>
                <a:srgbClr val="FF0000"/>
              </a:solidFill>
              <a:latin typeface="ＭＳ Ｐゴシック" panose="020B0600070205080204" pitchFamily="50" charset="-128"/>
            </a:endParaRPr>
          </a:p>
          <a:p>
            <a:pPr marL="0" indent="0" defTabSz="914400" fontAlgn="base">
              <a:lnSpc>
                <a:spcPts val="1200"/>
              </a:lnSpc>
              <a:spcBef>
                <a:spcPts val="600"/>
              </a:spcBef>
              <a:spcAft>
                <a:spcPct val="0"/>
              </a:spcAft>
              <a:buNone/>
              <a:defRPr/>
            </a:pPr>
            <a:r>
              <a:rPr lang="ja-JP" altLang="en-US" sz="1200" dirty="0" smtClean="0">
                <a:solidFill>
                  <a:srgbClr val="000000"/>
                </a:solidFill>
                <a:latin typeface="ＭＳ Ｐゴシック"/>
                <a:ea typeface="ＭＳ Ｐゴシック"/>
              </a:rPr>
              <a:t>　　　Ｕ</a:t>
            </a:r>
            <a:r>
              <a:rPr lang="ja-JP" altLang="en-US" sz="1200" dirty="0">
                <a:solidFill>
                  <a:srgbClr val="000000"/>
                </a:solidFill>
                <a:latin typeface="ＭＳ Ｐゴシック"/>
                <a:ea typeface="ＭＳ Ｐゴシック"/>
              </a:rPr>
              <a:t>ターン求人・Ｕターン就職希望者情報の検索機能の</a:t>
            </a:r>
            <a:r>
              <a:rPr lang="ja-JP" altLang="en-US" sz="1200" dirty="0" smtClean="0">
                <a:solidFill>
                  <a:srgbClr val="000000"/>
                </a:solidFill>
                <a:latin typeface="ＭＳ Ｐゴシック"/>
                <a:ea typeface="ＭＳ Ｐゴシック"/>
              </a:rPr>
              <a:t>強化 </a:t>
            </a:r>
            <a:r>
              <a:rPr lang="ja-JP" altLang="en-US" sz="1400" b="1" dirty="0" smtClean="0">
                <a:solidFill>
                  <a:srgbClr val="FF0000"/>
                </a:solidFill>
                <a:latin typeface="ＭＳ Ｐゴシック" panose="020B0600070205080204" pitchFamily="50" charset="-128"/>
              </a:rPr>
              <a:t>（労雇）</a:t>
            </a:r>
            <a:r>
              <a:rPr lang="en-US" altLang="ja-JP" sz="1400" b="1" dirty="0" smtClean="0">
                <a:solidFill>
                  <a:srgbClr val="FF0000"/>
                </a:solidFill>
                <a:latin typeface="ＭＳ Ｐゴシック" panose="020B0600070205080204" pitchFamily="50" charset="-128"/>
              </a:rPr>
              <a:t/>
            </a:r>
            <a:br>
              <a:rPr lang="en-US" altLang="ja-JP" sz="1400" b="1" dirty="0" smtClean="0">
                <a:solidFill>
                  <a:srgbClr val="FF0000"/>
                </a:solidFill>
                <a:latin typeface="ＭＳ Ｐゴシック" panose="020B0600070205080204" pitchFamily="50" charset="-128"/>
              </a:rPr>
            </a:br>
            <a:r>
              <a:rPr lang="ja-JP" altLang="en-US" sz="1400" b="1" dirty="0" smtClean="0">
                <a:solidFill>
                  <a:srgbClr val="FF0000"/>
                </a:solidFill>
                <a:latin typeface="ＭＳ Ｐゴシック" panose="020B0600070205080204" pitchFamily="50" charset="-128"/>
              </a:rPr>
              <a:t>　</a:t>
            </a:r>
            <a:endParaRPr lang="en-US" altLang="ja-JP" sz="1200" dirty="0" smtClean="0">
              <a:solidFill>
                <a:srgbClr val="000000"/>
              </a:solidFill>
              <a:latin typeface="ＭＳ Ｐゴシック"/>
              <a:ea typeface="ＭＳ Ｐゴシック"/>
            </a:endParaRPr>
          </a:p>
          <a:p>
            <a:pPr>
              <a:lnSpc>
                <a:spcPts val="1500"/>
              </a:lnSpc>
              <a:buFont typeface="Arial" panose="020B0604020202020204" pitchFamily="34" charset="0"/>
              <a:buNone/>
              <a:defRPr/>
            </a:pPr>
            <a:endParaRPr lang="en-US" altLang="ja-JP" sz="1400" b="1" dirty="0" smtClean="0">
              <a:solidFill>
                <a:srgbClr val="FF0000"/>
              </a:solidFill>
              <a:latin typeface="ＭＳ Ｐゴシック" panose="020B0600070205080204" pitchFamily="50" charset="-128"/>
            </a:endParaRPr>
          </a:p>
          <a:p>
            <a:pPr>
              <a:lnSpc>
                <a:spcPts val="1500"/>
              </a:lnSpc>
              <a:buFont typeface="Arial" panose="020B0604020202020204" pitchFamily="34" charset="0"/>
              <a:buNone/>
              <a:defRPr/>
            </a:pPr>
            <a:r>
              <a:rPr lang="en-US" altLang="ja-JP" sz="1200" b="1" dirty="0" smtClean="0">
                <a:solidFill>
                  <a:srgbClr val="FF0000"/>
                </a:solidFill>
                <a:latin typeface="ＭＳ Ｐゴシック" panose="020B0600070205080204" pitchFamily="50" charset="-128"/>
              </a:rPr>
              <a:t> </a:t>
            </a:r>
            <a:r>
              <a:rPr lang="ja-JP" altLang="en-US" sz="1200" b="1" dirty="0" smtClean="0">
                <a:solidFill>
                  <a:srgbClr val="FF0000"/>
                </a:solidFill>
                <a:latin typeface="ＭＳ Ｐゴシック" panose="020B0600070205080204" pitchFamily="50" charset="-128"/>
              </a:rPr>
              <a:t>　</a:t>
            </a:r>
            <a:endParaRPr lang="en-US" altLang="ja-JP" sz="1200" b="1" dirty="0" smtClean="0">
              <a:solidFill>
                <a:srgbClr val="FF0000"/>
              </a:solidFill>
              <a:latin typeface="ＭＳ Ｐゴシック" panose="020B0600070205080204" pitchFamily="50" charset="-128"/>
            </a:endParaRPr>
          </a:p>
        </p:txBody>
      </p:sp>
      <p:sp>
        <p:nvSpPr>
          <p:cNvPr id="33" name="AutoShape 4"/>
          <p:cNvSpPr>
            <a:spLocks noChangeArrowheads="1"/>
          </p:cNvSpPr>
          <p:nvPr/>
        </p:nvSpPr>
        <p:spPr bwMode="auto">
          <a:xfrm>
            <a:off x="5115448" y="5276784"/>
            <a:ext cx="4589053" cy="690697"/>
          </a:xfrm>
          <a:prstGeom prst="roundRect">
            <a:avLst>
              <a:gd name="adj" fmla="val 8565"/>
            </a:avLst>
          </a:prstGeom>
          <a:noFill/>
          <a:ln w="9525">
            <a:noFill/>
            <a:round/>
            <a:headEnd/>
            <a:tailEnd/>
          </a:ln>
        </p:spPr>
        <p:txBody>
          <a:bodyPr wrap="none" lIns="99751" tIns="14339" rIns="99751" bIns="14339"/>
          <a:lstStyle>
            <a:lvl1pPr marL="498475" indent="-498475" defTabSz="1000125">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1000125">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1000125">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1000125">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1000125">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1000125"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1200"/>
              </a:lnSpc>
              <a:buFont typeface="Arial" panose="020B0604020202020204" pitchFamily="34" charset="0"/>
              <a:buNone/>
              <a:defRPr/>
            </a:pPr>
            <a:endParaRPr lang="en-US" altLang="ja-JP" sz="1200" dirty="0">
              <a:solidFill>
                <a:srgbClr val="000000"/>
              </a:solidFill>
              <a:latin typeface="ＭＳ Ｐゴシック" panose="020B0600070205080204" pitchFamily="50" charset="-128"/>
            </a:endParaRPr>
          </a:p>
          <a:p>
            <a:pPr marL="0" indent="0" defTabSz="914400" fontAlgn="base">
              <a:lnSpc>
                <a:spcPts val="1200"/>
              </a:lnSpc>
              <a:spcBef>
                <a:spcPct val="0"/>
              </a:spcBef>
              <a:spcAft>
                <a:spcPct val="0"/>
              </a:spcAft>
              <a:buNone/>
              <a:defRPr/>
            </a:pPr>
            <a:r>
              <a:rPr lang="en-US" altLang="ja-JP" sz="1400" b="1" dirty="0" smtClean="0">
                <a:solidFill>
                  <a:srgbClr val="FF0000"/>
                </a:solidFill>
                <a:latin typeface="ＭＳ Ｐゴシック" panose="020B0600070205080204" pitchFamily="50" charset="-128"/>
              </a:rPr>
              <a:t>【</a:t>
            </a:r>
            <a:r>
              <a:rPr lang="ja-JP" altLang="en-US" sz="1400" b="1" dirty="0">
                <a:solidFill>
                  <a:srgbClr val="FF0000"/>
                </a:solidFill>
                <a:latin typeface="ＭＳ Ｐゴシック" panose="020B0600070205080204" pitchFamily="50" charset="-128"/>
              </a:rPr>
              <a:t>新</a:t>
            </a:r>
            <a:r>
              <a:rPr lang="en-US" altLang="ja-JP" sz="1400" b="1" dirty="0" smtClean="0">
                <a:solidFill>
                  <a:srgbClr val="FF0000"/>
                </a:solidFill>
                <a:latin typeface="ＭＳ Ｐゴシック" panose="020B0600070205080204" pitchFamily="50" charset="-128"/>
              </a:rPr>
              <a:t>】</a:t>
            </a:r>
            <a:r>
              <a:rPr lang="ja-JP" altLang="en-US" sz="1400" b="1" dirty="0" smtClean="0">
                <a:solidFill>
                  <a:srgbClr val="FF0000"/>
                </a:solidFill>
                <a:latin typeface="ＭＳ Ｐゴシック" panose="020B0600070205080204" pitchFamily="50" charset="-128"/>
              </a:rPr>
              <a:t>大学連携コーディネーター</a:t>
            </a:r>
            <a:r>
              <a:rPr lang="ja-JP" altLang="en-US" sz="1400" b="1" dirty="0">
                <a:solidFill>
                  <a:srgbClr val="FF0000"/>
                </a:solidFill>
                <a:latin typeface="ＭＳ Ｐゴシック" panose="020B0600070205080204" pitchFamily="50" charset="-128"/>
              </a:rPr>
              <a:t>配置事業（労雇）</a:t>
            </a:r>
            <a:endParaRPr lang="en-US" altLang="ja-JP" sz="1400" b="1" dirty="0" smtClean="0">
              <a:solidFill>
                <a:srgbClr val="FF0000"/>
              </a:solidFill>
              <a:latin typeface="ＭＳ Ｐゴシック" panose="020B0600070205080204" pitchFamily="50" charset="-128"/>
            </a:endParaRPr>
          </a:p>
          <a:p>
            <a:pPr marL="0" indent="0" defTabSz="914400" fontAlgn="base">
              <a:lnSpc>
                <a:spcPts val="1200"/>
              </a:lnSpc>
              <a:spcBef>
                <a:spcPts val="600"/>
              </a:spcBef>
              <a:spcAft>
                <a:spcPct val="0"/>
              </a:spcAft>
              <a:buNone/>
              <a:defRPr/>
            </a:pPr>
            <a:r>
              <a:rPr lang="ja-JP" altLang="en-US" sz="1200" dirty="0" smtClean="0">
                <a:solidFill>
                  <a:srgbClr val="000000"/>
                </a:solidFill>
                <a:latin typeface="ＭＳ Ｐゴシック"/>
                <a:ea typeface="ＭＳ Ｐゴシック"/>
              </a:rPr>
              <a:t>　　　富山くらし・しごと支援センターに新たにコーディネーターを配置し、</a:t>
            </a:r>
            <a:endParaRPr lang="en-US" altLang="ja-JP" sz="1200" dirty="0" smtClean="0">
              <a:solidFill>
                <a:srgbClr val="000000"/>
              </a:solidFill>
              <a:latin typeface="ＭＳ Ｐゴシック"/>
              <a:ea typeface="ＭＳ Ｐゴシック"/>
            </a:endParaRPr>
          </a:p>
          <a:p>
            <a:pPr marL="0" indent="0" defTabSz="914400" fontAlgn="base">
              <a:lnSpc>
                <a:spcPts val="1200"/>
              </a:lnSpc>
              <a:spcBef>
                <a:spcPct val="0"/>
              </a:spcBef>
              <a:spcAft>
                <a:spcPct val="0"/>
              </a:spcAft>
              <a:buNone/>
              <a:defRPr/>
            </a:pPr>
            <a:r>
              <a:rPr lang="ja-JP" altLang="en-US" sz="1200" dirty="0">
                <a:solidFill>
                  <a:srgbClr val="000000"/>
                </a:solidFill>
                <a:latin typeface="ＭＳ Ｐゴシック"/>
                <a:ea typeface="ＭＳ Ｐゴシック"/>
              </a:rPr>
              <a:t>　 </a:t>
            </a:r>
            <a:r>
              <a:rPr lang="ja-JP" altLang="en-US" sz="1200" dirty="0" smtClean="0">
                <a:solidFill>
                  <a:srgbClr val="000000"/>
                </a:solidFill>
                <a:latin typeface="ＭＳ Ｐゴシック"/>
                <a:ea typeface="ＭＳ Ｐゴシック"/>
              </a:rPr>
              <a:t>首都圏の大学とのＵターン就職にかかる連携を強化</a:t>
            </a:r>
            <a:endParaRPr lang="en-US" altLang="ja-JP" sz="1400" b="1" dirty="0">
              <a:solidFill>
                <a:srgbClr val="FF0000"/>
              </a:solidFill>
              <a:latin typeface="ＭＳ Ｐゴシック" panose="020B0600070205080204" pitchFamily="50" charset="-128"/>
            </a:endParaRPr>
          </a:p>
        </p:txBody>
      </p:sp>
      <p:sp>
        <p:nvSpPr>
          <p:cNvPr id="38" name="角丸四角形 37"/>
          <p:cNvSpPr/>
          <p:nvPr/>
        </p:nvSpPr>
        <p:spPr bwMode="auto">
          <a:xfrm>
            <a:off x="9532296" y="6495008"/>
            <a:ext cx="324000" cy="324000"/>
          </a:xfrm>
          <a:prstGeom prst="roundRect">
            <a:avLst>
              <a:gd name="adj" fmla="val 50000"/>
            </a:avLst>
          </a:prstGeom>
          <a:solidFill>
            <a:srgbClr val="B9EDFF"/>
          </a:solidFill>
          <a:ln w="25400" cap="flat" cmpd="sng" algn="ctr">
            <a:noFill/>
            <a:prstDash val="solid"/>
            <a:headEnd type="none" w="med" len="med"/>
            <a:tailEnd type="none" w="med" len="med"/>
          </a:ln>
          <a:effectLst>
            <a:innerShdw blurRad="50800" dist="12700" dir="13500000">
              <a:prstClr val="black">
                <a:alpha val="50000"/>
              </a:prstClr>
            </a:innerShdw>
          </a:effectLst>
        </p:spPr>
        <p:txBody>
          <a:bodyPr wrap="none" lIns="35979" tIns="35979" rIns="35979" bIns="35979"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lnSpc>
                <a:spcPct val="85000"/>
              </a:lnSpc>
              <a:spcBef>
                <a:spcPts val="0"/>
              </a:spcBef>
              <a:spcAft>
                <a:spcPts val="0"/>
              </a:spcAft>
              <a:defRPr/>
            </a:pPr>
            <a:r>
              <a:rPr kumimoji="0" lang="en-US" altLang="ja-JP" sz="1400" b="0" kern="0" spc="50" dirty="0" smtClean="0">
                <a:ln w="11430"/>
                <a:solidFill>
                  <a:srgbClr val="0000FF"/>
                </a:solidFill>
                <a:effectLst>
                  <a:outerShdw blurRad="38100" dist="38100" dir="2700000" algn="tl">
                    <a:srgbClr val="000000">
                      <a:alpha val="43137"/>
                    </a:srgbClr>
                  </a:outerShdw>
                </a:effectLst>
                <a:latin typeface="HGP創英角ｺﾞｼｯｸUB" pitchFamily="50" charset="-128"/>
                <a:ea typeface="HGP創英角ｺﾞｼｯｸUB" pitchFamily="50" charset="-128"/>
              </a:rPr>
              <a:t>6</a:t>
            </a:r>
            <a:endParaRPr kumimoji="0" lang="en-US" altLang="ja-JP" sz="1400" b="0" kern="0" spc="50" dirty="0">
              <a:ln w="11430"/>
              <a:solidFill>
                <a:srgbClr val="0000FF"/>
              </a:solidFill>
              <a:effectLst>
                <a:outerShdw blurRad="38100" dist="38100" dir="2700000" algn="tl">
                  <a:srgbClr val="000000">
                    <a:alpha val="43137"/>
                  </a:srgbClr>
                </a:outerShdw>
              </a:effectLst>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3686057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4872581" y="945556"/>
            <a:ext cx="4946117" cy="5838582"/>
          </a:xfrm>
          <a:prstGeom prst="roundRect">
            <a:avLst>
              <a:gd name="adj" fmla="val 302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nSpc>
                <a:spcPct val="150000"/>
              </a:lnSpc>
              <a:spcBef>
                <a:spcPct val="0"/>
              </a:spcBef>
            </a:pPr>
            <a:r>
              <a:rPr lang="ja-JP" altLang="en-US" sz="1600" b="1" dirty="0" smtClean="0">
                <a:solidFill>
                  <a:prstClr val="black"/>
                </a:solidFill>
                <a:latin typeface="ＭＳ Ｐゴシック" panose="020B0600070205080204" pitchFamily="50" charset="-128"/>
              </a:rPr>
              <a:t>○保育所</a:t>
            </a:r>
            <a:r>
              <a:rPr lang="ja-JP" altLang="en-US" sz="1600" b="1" dirty="0">
                <a:solidFill>
                  <a:prstClr val="black"/>
                </a:solidFill>
                <a:latin typeface="ＭＳ Ｐゴシック" panose="020B0600070205080204" pitchFamily="50" charset="-128"/>
              </a:rPr>
              <a:t>、幼稚園保育料</a:t>
            </a:r>
            <a:r>
              <a:rPr lang="ja-JP" altLang="en-US" sz="1600" b="1" dirty="0" smtClean="0">
                <a:solidFill>
                  <a:prstClr val="black"/>
                </a:solidFill>
                <a:latin typeface="ＭＳ Ｐゴシック" panose="020B0600070205080204" pitchFamily="50" charset="-128"/>
              </a:rPr>
              <a:t>軽減</a:t>
            </a:r>
            <a:endParaRPr lang="en-US" altLang="ja-JP" sz="1600" b="1" dirty="0" smtClean="0">
              <a:solidFill>
                <a:prstClr val="black"/>
              </a:solidFill>
              <a:latin typeface="ＭＳ Ｐゴシック" panose="020B0600070205080204" pitchFamily="50" charset="-128"/>
            </a:endParaRPr>
          </a:p>
          <a:p>
            <a:pPr algn="r">
              <a:lnSpc>
                <a:spcPts val="1000"/>
              </a:lnSpc>
              <a:spcBef>
                <a:spcPct val="0"/>
              </a:spcBef>
            </a:pPr>
            <a:r>
              <a:rPr lang="ja-JP" altLang="en-US" sz="1200" dirty="0" smtClean="0">
                <a:solidFill>
                  <a:prstClr val="black"/>
                </a:solidFill>
                <a:latin typeface="ＭＳ Ｐゴシック" panose="020B0600070205080204" pitchFamily="50" charset="-128"/>
              </a:rPr>
              <a:t>（子ども</a:t>
            </a:r>
            <a:r>
              <a:rPr lang="ja-JP" altLang="en-US" sz="1200" dirty="0">
                <a:solidFill>
                  <a:prstClr val="black"/>
                </a:solidFill>
                <a:latin typeface="ＭＳ Ｐゴシック" panose="020B0600070205080204" pitchFamily="50" charset="-128"/>
              </a:rPr>
              <a:t>支援</a:t>
            </a:r>
            <a:r>
              <a:rPr lang="ja-JP" altLang="en-US" sz="1200" dirty="0" smtClean="0">
                <a:solidFill>
                  <a:prstClr val="black"/>
                </a:solidFill>
                <a:latin typeface="ＭＳ Ｐゴシック" panose="020B0600070205080204" pitchFamily="50" charset="-128"/>
              </a:rPr>
              <a:t>課、</a:t>
            </a:r>
            <a:r>
              <a:rPr lang="ja-JP" altLang="en-US" sz="1200" dirty="0">
                <a:solidFill>
                  <a:prstClr val="black"/>
                </a:solidFill>
                <a:latin typeface="ＭＳ Ｐゴシック" panose="020B0600070205080204" pitchFamily="50" charset="-128"/>
              </a:rPr>
              <a:t>総合</a:t>
            </a:r>
            <a:r>
              <a:rPr lang="ja-JP" altLang="en-US" sz="1200" dirty="0" smtClean="0">
                <a:solidFill>
                  <a:prstClr val="black"/>
                </a:solidFill>
                <a:latin typeface="ＭＳ Ｐゴシック" panose="020B0600070205080204" pitchFamily="50" charset="-128"/>
              </a:rPr>
              <a:t>政策局、小中学校課）</a:t>
            </a:r>
            <a:endParaRPr lang="en-US" altLang="ja-JP" dirty="0">
              <a:solidFill>
                <a:prstClr val="black"/>
              </a:solidFill>
              <a:latin typeface="ＭＳ Ｐゴシック" panose="020B0600070205080204" pitchFamily="50" charset="-128"/>
            </a:endParaRPr>
          </a:p>
          <a:p>
            <a:pPr>
              <a:spcBef>
                <a:spcPct val="0"/>
              </a:spcBef>
            </a:pPr>
            <a:r>
              <a:rPr lang="en-US" altLang="ja-JP" sz="1600" b="1" dirty="0" smtClean="0">
                <a:solidFill>
                  <a:srgbClr val="0000FF"/>
                </a:solidFill>
                <a:latin typeface="ＭＳ Ｐゴシック" panose="020B0600070205080204" pitchFamily="50" charset="-128"/>
              </a:rPr>
              <a:t>【</a:t>
            </a:r>
            <a:r>
              <a:rPr lang="ja-JP" altLang="en-US" sz="1600" b="1" dirty="0">
                <a:solidFill>
                  <a:srgbClr val="0000FF"/>
                </a:solidFill>
                <a:latin typeface="ＭＳ Ｐゴシック" panose="020B0600070205080204" pitchFamily="50" charset="-128"/>
              </a:rPr>
              <a:t>拡</a:t>
            </a:r>
            <a:r>
              <a:rPr lang="en-US" altLang="ja-JP" sz="1600" b="1" dirty="0">
                <a:solidFill>
                  <a:srgbClr val="0000FF"/>
                </a:solidFill>
                <a:latin typeface="ＭＳ Ｐゴシック" panose="020B0600070205080204" pitchFamily="50" charset="-128"/>
              </a:rPr>
              <a:t>】</a:t>
            </a:r>
            <a:r>
              <a:rPr lang="ja-JP" altLang="en-US" sz="1600" b="1" dirty="0" smtClean="0">
                <a:solidFill>
                  <a:srgbClr val="0000FF"/>
                </a:solidFill>
                <a:latin typeface="ＭＳ Ｐゴシック" panose="020B0600070205080204" pitchFamily="50" charset="-128"/>
              </a:rPr>
              <a:t>多子</a:t>
            </a:r>
            <a:r>
              <a:rPr lang="ja-JP" altLang="en-US" sz="1600" b="1" dirty="0">
                <a:solidFill>
                  <a:srgbClr val="0000FF"/>
                </a:solidFill>
                <a:latin typeface="ＭＳ Ｐゴシック" panose="020B0600070205080204" pitchFamily="50" charset="-128"/>
              </a:rPr>
              <a:t>世帯（３人以上）向け融資の</a:t>
            </a:r>
            <a:r>
              <a:rPr lang="ja-JP" altLang="en-US" sz="1600" b="1" dirty="0" smtClean="0">
                <a:solidFill>
                  <a:srgbClr val="0000FF"/>
                </a:solidFill>
                <a:latin typeface="ＭＳ Ｐゴシック" panose="020B0600070205080204" pitchFamily="50" charset="-128"/>
              </a:rPr>
              <a:t>無利子化</a:t>
            </a:r>
            <a:endParaRPr lang="en-US" altLang="ja-JP" sz="1600" b="1" dirty="0" smtClean="0">
              <a:solidFill>
                <a:srgbClr val="0000FF"/>
              </a:solidFill>
              <a:latin typeface="ＭＳ Ｐゴシック" panose="020B0600070205080204" pitchFamily="50" charset="-128"/>
            </a:endParaRPr>
          </a:p>
          <a:p>
            <a:pPr algn="r">
              <a:lnSpc>
                <a:spcPts val="1200"/>
              </a:lnSpc>
              <a:spcBef>
                <a:spcPct val="0"/>
              </a:spcBef>
            </a:pPr>
            <a:r>
              <a:rPr lang="ja-JP" altLang="en-US" sz="1200" dirty="0" smtClean="0">
                <a:solidFill>
                  <a:srgbClr val="0000FF"/>
                </a:solidFill>
                <a:latin typeface="ＭＳ Ｐゴシック" panose="020B0600070205080204" pitchFamily="50" charset="-128"/>
              </a:rPr>
              <a:t>（子ども支援課）</a:t>
            </a:r>
            <a:endParaRPr lang="en-US" altLang="ja-JP" sz="1200" dirty="0">
              <a:solidFill>
                <a:srgbClr val="0000FF"/>
              </a:solidFill>
              <a:latin typeface="ＭＳ Ｐゴシック" panose="020B0600070205080204" pitchFamily="50" charset="-128"/>
            </a:endParaRPr>
          </a:p>
          <a:p>
            <a:pPr>
              <a:lnSpc>
                <a:spcPts val="1900"/>
              </a:lnSpc>
              <a:spcBef>
                <a:spcPts val="200"/>
              </a:spcBef>
            </a:pPr>
            <a:r>
              <a:rPr lang="ja-JP" altLang="en-US" sz="1600" b="1" dirty="0" smtClean="0">
                <a:solidFill>
                  <a:prstClr val="black"/>
                </a:solidFill>
                <a:latin typeface="ＭＳ Ｐゴシック" panose="020B0600070205080204" pitchFamily="50" charset="-128"/>
              </a:rPr>
              <a:t>○とやまっ子</a:t>
            </a:r>
            <a:r>
              <a:rPr lang="ja-JP" altLang="en-US" sz="1600" b="1" dirty="0">
                <a:solidFill>
                  <a:prstClr val="black"/>
                </a:solidFill>
                <a:latin typeface="ＭＳ Ｐゴシック" panose="020B0600070205080204" pitchFamily="50" charset="-128"/>
              </a:rPr>
              <a:t>　子育て応援券</a:t>
            </a:r>
            <a:r>
              <a:rPr lang="ja-JP" altLang="en-US" sz="1600" b="1" dirty="0" smtClean="0">
                <a:solidFill>
                  <a:prstClr val="black"/>
                </a:solidFill>
                <a:latin typeface="ＭＳ Ｐゴシック" panose="020B0600070205080204" pitchFamily="50" charset="-128"/>
              </a:rPr>
              <a:t>事業</a:t>
            </a:r>
            <a:r>
              <a:rPr lang="ja-JP" altLang="en-US" sz="1200" dirty="0" smtClean="0">
                <a:solidFill>
                  <a:prstClr val="black"/>
                </a:solidFill>
                <a:latin typeface="ＭＳ Ｐゴシック" panose="020B0600070205080204" pitchFamily="50" charset="-128"/>
              </a:rPr>
              <a:t>（子ども支援課）</a:t>
            </a:r>
            <a:endParaRPr lang="en-US" altLang="ja-JP" dirty="0" smtClean="0">
              <a:solidFill>
                <a:prstClr val="black"/>
              </a:solidFill>
              <a:latin typeface="ＭＳ Ｐゴシック" panose="020B0600070205080204" pitchFamily="50" charset="-128"/>
            </a:endParaRPr>
          </a:p>
          <a:p>
            <a:pPr>
              <a:lnSpc>
                <a:spcPts val="1200"/>
              </a:lnSpc>
              <a:spcBef>
                <a:spcPct val="0"/>
              </a:spcBef>
              <a:defRPr/>
            </a:pPr>
            <a:r>
              <a:rPr lang="ja-JP" altLang="en-US" sz="1200" b="1" kern="0" spc="-100" dirty="0" smtClean="0">
                <a:solidFill>
                  <a:srgbClr val="000000"/>
                </a:solidFill>
                <a:latin typeface="ＭＳ Ｐゴシック" panose="020B0600070205080204" pitchFamily="50" charset="-128"/>
              </a:rPr>
              <a:t>　</a:t>
            </a:r>
            <a:r>
              <a:rPr lang="ja-JP" altLang="en-US" sz="1200" kern="0" spc="-100" dirty="0">
                <a:solidFill>
                  <a:srgbClr val="000000"/>
                </a:solidFill>
                <a:latin typeface="ＭＳ Ｐゴシック" panose="020B0600070205080204" pitchFamily="50" charset="-128"/>
              </a:rPr>
              <a:t>　保育サービス等利用券を</a:t>
            </a:r>
            <a:r>
              <a:rPr lang="ja-JP" altLang="en-US" sz="1200" kern="0" spc="-100" dirty="0" smtClean="0">
                <a:solidFill>
                  <a:srgbClr val="000000"/>
                </a:solidFill>
                <a:latin typeface="ＭＳ Ｐゴシック" panose="020B0600070205080204" pitchFamily="50" charset="-128"/>
              </a:rPr>
              <a:t>配付・・・第１・２子</a:t>
            </a:r>
            <a:r>
              <a:rPr lang="ja-JP" altLang="en-US" sz="1200" kern="0" spc="-100" dirty="0">
                <a:solidFill>
                  <a:srgbClr val="000000"/>
                </a:solidFill>
                <a:latin typeface="ＭＳ Ｐゴシック" panose="020B0600070205080204" pitchFamily="50" charset="-128"/>
              </a:rPr>
              <a:t>に１万円、第３子以降に３万円</a:t>
            </a:r>
          </a:p>
          <a:p>
            <a:pPr>
              <a:spcBef>
                <a:spcPct val="0"/>
              </a:spcBef>
              <a:defRPr/>
            </a:pPr>
            <a:endParaRPr lang="en-US" altLang="ja-JP" sz="1200" b="1" kern="0" spc="-100" dirty="0" smtClean="0">
              <a:solidFill>
                <a:srgbClr val="000000"/>
              </a:solidFill>
              <a:latin typeface="ＭＳ Ｐゴシック" panose="020B0600070205080204" pitchFamily="50" charset="-128"/>
            </a:endParaRPr>
          </a:p>
          <a:p>
            <a:pPr>
              <a:spcBef>
                <a:spcPct val="0"/>
              </a:spcBef>
              <a:defRPr/>
            </a:pPr>
            <a:endParaRPr lang="en-US" altLang="ja-JP" sz="1200" b="1" kern="0" spc="-100" dirty="0">
              <a:solidFill>
                <a:srgbClr val="000000"/>
              </a:solidFill>
              <a:latin typeface="ＭＳ Ｐゴシック" panose="020B0600070205080204" pitchFamily="50" charset="-128"/>
            </a:endParaRPr>
          </a:p>
          <a:p>
            <a:pPr>
              <a:spcBef>
                <a:spcPct val="0"/>
              </a:spcBef>
              <a:defRPr/>
            </a:pPr>
            <a:endParaRPr lang="en-US" altLang="ja-JP" b="1" dirty="0" smtClean="0">
              <a:solidFill>
                <a:srgbClr val="000000"/>
              </a:solidFill>
              <a:latin typeface="ＭＳ Ｐゴシック" panose="020B0600070205080204" pitchFamily="50" charset="-128"/>
            </a:endParaRPr>
          </a:p>
          <a:p>
            <a:pPr>
              <a:lnSpc>
                <a:spcPts val="1700"/>
              </a:lnSpc>
              <a:spcBef>
                <a:spcPts val="200"/>
              </a:spcBef>
            </a:pPr>
            <a:r>
              <a:rPr lang="en-US" altLang="ja-JP" sz="1600" b="1" dirty="0">
                <a:solidFill>
                  <a:srgbClr val="FF0000"/>
                </a:solidFill>
                <a:latin typeface="ＭＳ Ｐゴシック" panose="020B0600070205080204" pitchFamily="50" charset="-128"/>
              </a:rPr>
              <a:t>【</a:t>
            </a:r>
            <a:r>
              <a:rPr lang="ja-JP" altLang="en-US" sz="1600" b="1" dirty="0">
                <a:solidFill>
                  <a:srgbClr val="FF0000"/>
                </a:solidFill>
                <a:latin typeface="ＭＳ Ｐゴシック" panose="020B0600070205080204" pitchFamily="50" charset="-128"/>
              </a:rPr>
              <a:t>新</a:t>
            </a:r>
            <a:r>
              <a:rPr lang="en-US" altLang="ja-JP" sz="1600" b="1" dirty="0" smtClean="0">
                <a:solidFill>
                  <a:srgbClr val="FF0000"/>
                </a:solidFill>
                <a:latin typeface="ＭＳ Ｐゴシック" panose="020B0600070205080204" pitchFamily="50" charset="-128"/>
              </a:rPr>
              <a:t>】</a:t>
            </a:r>
            <a:r>
              <a:rPr lang="ja-JP" altLang="en-US" sz="1600" b="1" dirty="0" smtClean="0">
                <a:solidFill>
                  <a:srgbClr val="FF0000"/>
                </a:solidFill>
                <a:latin typeface="ＭＳ Ｐゴシック" panose="020B0600070205080204" pitchFamily="50" charset="-128"/>
              </a:rPr>
              <a:t>子育て家庭に対する支援施策調査検討事業</a:t>
            </a:r>
            <a:endParaRPr lang="en-US" altLang="ja-JP" sz="1600" b="1" dirty="0">
              <a:solidFill>
                <a:srgbClr val="FF0000"/>
              </a:solidFill>
              <a:latin typeface="ＭＳ Ｐゴシック" panose="020B0600070205080204" pitchFamily="50" charset="-128"/>
            </a:endParaRPr>
          </a:p>
          <a:p>
            <a:pPr>
              <a:lnSpc>
                <a:spcPts val="1400"/>
              </a:lnSpc>
              <a:spcBef>
                <a:spcPts val="200"/>
              </a:spcBef>
            </a:pPr>
            <a:r>
              <a:rPr lang="ja-JP" altLang="en-US" sz="1600" b="1" dirty="0" smtClean="0">
                <a:solidFill>
                  <a:srgbClr val="FF0000"/>
                </a:solidFill>
                <a:latin typeface="ＭＳ Ｐゴシック" panose="020B0600070205080204" pitchFamily="50" charset="-128"/>
              </a:rPr>
              <a:t>　　　</a:t>
            </a:r>
            <a:r>
              <a:rPr lang="ja-JP" altLang="en-US" sz="1200" dirty="0" smtClean="0">
                <a:solidFill>
                  <a:srgbClr val="FF0000"/>
                </a:solidFill>
                <a:latin typeface="ＭＳ Ｐゴシック" panose="020B0600070205080204" pitchFamily="50" charset="-128"/>
              </a:rPr>
              <a:t>子育て家庭の意識調査、県民会議での検討　　　　（子ども支援課）</a:t>
            </a:r>
            <a:endParaRPr lang="en-US" altLang="ja-JP" sz="1600" dirty="0" smtClean="0">
              <a:solidFill>
                <a:srgbClr val="000000"/>
              </a:solidFill>
              <a:latin typeface="ＭＳ Ｐゴシック" panose="020B0600070205080204" pitchFamily="50" charset="-128"/>
            </a:endParaRPr>
          </a:p>
          <a:p>
            <a:pPr>
              <a:lnSpc>
                <a:spcPts val="1700"/>
              </a:lnSpc>
              <a:spcBef>
                <a:spcPts val="200"/>
              </a:spcBef>
            </a:pPr>
            <a:r>
              <a:rPr lang="ja-JP" altLang="en-US" sz="1600" b="1" dirty="0" smtClean="0">
                <a:solidFill>
                  <a:srgbClr val="000000"/>
                </a:solidFill>
                <a:latin typeface="ＭＳ Ｐゴシック" panose="020B0600070205080204" pitchFamily="50" charset="-128"/>
              </a:rPr>
              <a:t>○児</a:t>
            </a:r>
            <a:r>
              <a:rPr lang="ja-JP" altLang="en-US" sz="1600" b="1" dirty="0">
                <a:solidFill>
                  <a:srgbClr val="000000"/>
                </a:solidFill>
                <a:latin typeface="ＭＳ Ｐゴシック" panose="020B0600070205080204" pitchFamily="50" charset="-128"/>
              </a:rPr>
              <a:t>童手当の支給</a:t>
            </a:r>
            <a:r>
              <a:rPr lang="ja-JP" altLang="en-US" sz="1200" b="1" dirty="0">
                <a:solidFill>
                  <a:srgbClr val="000000"/>
                </a:solidFill>
                <a:latin typeface="ＭＳ Ｐゴシック" panose="020B0600070205080204" pitchFamily="50" charset="-128"/>
              </a:rPr>
              <a:t>（月</a:t>
            </a:r>
            <a:r>
              <a:rPr lang="ja-JP" altLang="en-US" sz="1200" b="1" dirty="0" smtClean="0">
                <a:solidFill>
                  <a:srgbClr val="000000"/>
                </a:solidFill>
                <a:latin typeface="ＭＳ Ｐゴシック" panose="020B0600070205080204" pitchFamily="50" charset="-128"/>
              </a:rPr>
              <a:t>１～</a:t>
            </a:r>
            <a:r>
              <a:rPr lang="en-US" altLang="ja-JP" sz="1200" b="1" dirty="0">
                <a:solidFill>
                  <a:srgbClr val="000000"/>
                </a:solidFill>
                <a:latin typeface="ＭＳ Ｐゴシック" panose="020B0600070205080204" pitchFamily="50" charset="-128"/>
              </a:rPr>
              <a:t>1.5</a:t>
            </a:r>
            <a:r>
              <a:rPr lang="ja-JP" altLang="en-US" sz="1200" b="1" dirty="0">
                <a:solidFill>
                  <a:srgbClr val="000000"/>
                </a:solidFill>
                <a:latin typeface="ＭＳ Ｐゴシック" panose="020B0600070205080204" pitchFamily="50" charset="-128"/>
              </a:rPr>
              <a:t>万円</a:t>
            </a:r>
            <a:r>
              <a:rPr lang="ja-JP" altLang="en-US" sz="1200" b="1" dirty="0" smtClean="0">
                <a:solidFill>
                  <a:srgbClr val="000000"/>
                </a:solidFill>
                <a:latin typeface="ＭＳ Ｐゴシック" panose="020B0600070205080204" pitchFamily="50" charset="-128"/>
              </a:rPr>
              <a:t>）</a:t>
            </a:r>
            <a:r>
              <a:rPr lang="ja-JP" altLang="en-US" sz="1200" dirty="0" smtClean="0">
                <a:solidFill>
                  <a:prstClr val="black"/>
                </a:solidFill>
                <a:latin typeface="ＭＳ Ｐゴシック" panose="020B0600070205080204" pitchFamily="50" charset="-128"/>
              </a:rPr>
              <a:t>（子ども支援課</a:t>
            </a:r>
            <a:r>
              <a:rPr lang="ja-JP" altLang="en-US" sz="1200" dirty="0">
                <a:solidFill>
                  <a:prstClr val="black"/>
                </a:solidFill>
                <a:latin typeface="ＭＳ Ｐゴシック" panose="020B0600070205080204" pitchFamily="50" charset="-128"/>
              </a:rPr>
              <a:t>）</a:t>
            </a:r>
            <a:endParaRPr lang="en-US" altLang="ja-JP" sz="1200" dirty="0">
              <a:solidFill>
                <a:prstClr val="black"/>
              </a:solidFill>
              <a:latin typeface="ＭＳ Ｐゴシック" panose="020B0600070205080204" pitchFamily="50" charset="-128"/>
            </a:endParaRPr>
          </a:p>
          <a:p>
            <a:pPr>
              <a:spcBef>
                <a:spcPct val="0"/>
              </a:spcBef>
            </a:pPr>
            <a:r>
              <a:rPr lang="ja-JP" altLang="en-US" sz="1600" b="1" dirty="0" smtClean="0">
                <a:solidFill>
                  <a:prstClr val="black"/>
                </a:solidFill>
                <a:latin typeface="ＭＳ Ｐゴシック" panose="020B0600070205080204" pitchFamily="50" charset="-128"/>
              </a:rPr>
              <a:t>○不妊</a:t>
            </a:r>
            <a:r>
              <a:rPr lang="ja-JP" altLang="en-US" sz="1600" b="1" dirty="0">
                <a:solidFill>
                  <a:prstClr val="black"/>
                </a:solidFill>
                <a:latin typeface="ＭＳ Ｐゴシック" panose="020B0600070205080204" pitchFamily="50" charset="-128"/>
              </a:rPr>
              <a:t>治療費助成</a:t>
            </a:r>
            <a:r>
              <a:rPr lang="ja-JP" altLang="en-US" sz="1200" dirty="0">
                <a:solidFill>
                  <a:prstClr val="black"/>
                </a:solidFill>
                <a:latin typeface="ＭＳ Ｐゴシック" panose="020B0600070205080204" pitchFamily="50" charset="-128"/>
              </a:rPr>
              <a:t>（健康課</a:t>
            </a:r>
            <a:r>
              <a:rPr lang="ja-JP" altLang="en-US" sz="1200" dirty="0" smtClean="0">
                <a:solidFill>
                  <a:prstClr val="black"/>
                </a:solidFill>
                <a:latin typeface="ＭＳ Ｐゴシック" panose="020B0600070205080204" pitchFamily="50" charset="-128"/>
              </a:rPr>
              <a:t>）</a:t>
            </a:r>
            <a:endParaRPr lang="en-US" altLang="ja-JP" sz="1200" dirty="0" smtClean="0">
              <a:solidFill>
                <a:prstClr val="black"/>
              </a:solidFill>
              <a:latin typeface="ＭＳ Ｐゴシック" panose="020B0600070205080204" pitchFamily="50" charset="-128"/>
            </a:endParaRPr>
          </a:p>
          <a:p>
            <a:pPr>
              <a:spcBef>
                <a:spcPct val="0"/>
              </a:spcBef>
            </a:pPr>
            <a:r>
              <a:rPr lang="ja-JP" altLang="en-US" sz="1200" b="1" dirty="0" smtClean="0">
                <a:solidFill>
                  <a:prstClr val="black"/>
                </a:solidFill>
                <a:latin typeface="ＭＳ Ｐゴシック" panose="020B0600070205080204" pitchFamily="50" charset="-128"/>
              </a:rPr>
              <a:t>　　　　</a:t>
            </a:r>
            <a:r>
              <a:rPr lang="ja-JP" altLang="en-US" sz="1200" dirty="0" smtClean="0">
                <a:solidFill>
                  <a:prstClr val="black"/>
                </a:solidFill>
                <a:latin typeface="ＭＳ Ｐゴシック" panose="020B0600070205080204" pitchFamily="50" charset="-128"/>
              </a:rPr>
              <a:t>１回</a:t>
            </a:r>
            <a:r>
              <a:rPr lang="en-US" altLang="ja-JP" sz="1200" dirty="0" smtClean="0">
                <a:solidFill>
                  <a:prstClr val="black"/>
                </a:solidFill>
                <a:latin typeface="ＭＳ Ｐゴシック" panose="020B0600070205080204" pitchFamily="50" charset="-128"/>
              </a:rPr>
              <a:t>15</a:t>
            </a:r>
            <a:r>
              <a:rPr lang="ja-JP" altLang="en-US" sz="1200" dirty="0" smtClean="0">
                <a:solidFill>
                  <a:prstClr val="black"/>
                </a:solidFill>
                <a:latin typeface="ＭＳ Ｐゴシック" panose="020B0600070205080204" pitchFamily="50" charset="-128"/>
              </a:rPr>
              <a:t>万円</a:t>
            </a:r>
            <a:r>
              <a:rPr lang="en-US" altLang="ja-JP" sz="1200" dirty="0" smtClean="0">
                <a:solidFill>
                  <a:prstClr val="black"/>
                </a:solidFill>
                <a:latin typeface="ＭＳ Ｐゴシック" panose="020B0600070205080204" pitchFamily="50" charset="-128"/>
              </a:rPr>
              <a:t>×</a:t>
            </a:r>
            <a:r>
              <a:rPr lang="ja-JP" altLang="en-US" sz="1200" dirty="0" smtClean="0">
                <a:solidFill>
                  <a:prstClr val="black"/>
                </a:solidFill>
                <a:latin typeface="ＭＳ Ｐゴシック" panose="020B0600070205080204" pitchFamily="50" charset="-128"/>
              </a:rPr>
              <a:t>年間</a:t>
            </a:r>
            <a:r>
              <a:rPr lang="en-US" altLang="ja-JP" sz="1200" dirty="0" smtClean="0">
                <a:solidFill>
                  <a:prstClr val="black"/>
                </a:solidFill>
                <a:latin typeface="ＭＳ Ｐゴシック" panose="020B0600070205080204" pitchFamily="50" charset="-128"/>
              </a:rPr>
              <a:t>6</a:t>
            </a:r>
            <a:r>
              <a:rPr lang="ja-JP" altLang="en-US" sz="1200" dirty="0" smtClean="0">
                <a:solidFill>
                  <a:prstClr val="black"/>
                </a:solidFill>
                <a:latin typeface="ＭＳ Ｐゴシック" panose="020B0600070205080204" pitchFamily="50" charset="-128"/>
              </a:rPr>
              <a:t>回　　初回に限り、</a:t>
            </a:r>
            <a:r>
              <a:rPr lang="en-US" altLang="ja-JP" sz="1200" dirty="0" smtClean="0">
                <a:solidFill>
                  <a:prstClr val="black"/>
                </a:solidFill>
                <a:latin typeface="ＭＳ Ｐゴシック" panose="020B0600070205080204" pitchFamily="50" charset="-128"/>
              </a:rPr>
              <a:t>15</a:t>
            </a:r>
            <a:r>
              <a:rPr lang="ja-JP" altLang="en-US" sz="1200" dirty="0" smtClean="0">
                <a:solidFill>
                  <a:prstClr val="black"/>
                </a:solidFill>
                <a:latin typeface="ＭＳ Ｐゴシック" panose="020B0600070205080204" pitchFamily="50" charset="-128"/>
              </a:rPr>
              <a:t>万円上乗せ</a:t>
            </a:r>
            <a:endParaRPr lang="en-US" altLang="ja-JP" sz="1200" dirty="0" smtClean="0">
              <a:solidFill>
                <a:prstClr val="black"/>
              </a:solidFill>
              <a:latin typeface="ＭＳ Ｐゴシック" panose="020B0600070205080204" pitchFamily="50" charset="-128"/>
            </a:endParaRPr>
          </a:p>
          <a:p>
            <a:pPr>
              <a:spcBef>
                <a:spcPct val="0"/>
              </a:spcBef>
            </a:pPr>
            <a:r>
              <a:rPr lang="ja-JP" altLang="en-US" sz="1200" dirty="0">
                <a:solidFill>
                  <a:prstClr val="black"/>
                </a:solidFill>
                <a:latin typeface="ＭＳ Ｐゴシック" panose="020B0600070205080204" pitchFamily="50" charset="-128"/>
              </a:rPr>
              <a:t>　</a:t>
            </a:r>
            <a:r>
              <a:rPr lang="ja-JP" altLang="en-US" sz="1200" dirty="0" smtClean="0">
                <a:solidFill>
                  <a:prstClr val="black"/>
                </a:solidFill>
                <a:latin typeface="ＭＳ Ｐゴシック" panose="020B0600070205080204" pitchFamily="50" charset="-128"/>
              </a:rPr>
              <a:t>　　　通算助成回数制限なし　所得制限なし（</a:t>
            </a:r>
            <a:r>
              <a:rPr lang="en-US" altLang="ja-JP" sz="1200" dirty="0" smtClean="0">
                <a:solidFill>
                  <a:prstClr val="black"/>
                </a:solidFill>
                <a:latin typeface="ＭＳ Ｐゴシック" panose="020B0600070205080204" pitchFamily="50" charset="-128"/>
              </a:rPr>
              <a:t>※39</a:t>
            </a:r>
            <a:r>
              <a:rPr lang="ja-JP" altLang="en-US" sz="1200" dirty="0" smtClean="0">
                <a:solidFill>
                  <a:prstClr val="black"/>
                </a:solidFill>
                <a:latin typeface="ＭＳ Ｐゴシック" panose="020B0600070205080204" pitchFamily="50" charset="-128"/>
              </a:rPr>
              <a:t>歳以下に限る）</a:t>
            </a:r>
            <a:endParaRPr lang="en-US" altLang="ja-JP" sz="1200" dirty="0" smtClean="0">
              <a:solidFill>
                <a:prstClr val="black"/>
              </a:solidFill>
              <a:latin typeface="ＭＳ Ｐゴシック" panose="020B0600070205080204" pitchFamily="50" charset="-128"/>
            </a:endParaRPr>
          </a:p>
          <a:p>
            <a:pPr>
              <a:spcBef>
                <a:spcPct val="0"/>
              </a:spcBef>
            </a:pPr>
            <a:r>
              <a:rPr lang="en-US" altLang="ja-JP" sz="1600" b="1" dirty="0" smtClean="0">
                <a:solidFill>
                  <a:srgbClr val="FF0000"/>
                </a:solidFill>
                <a:latin typeface="ＭＳ Ｐゴシック" panose="020B0600070205080204" pitchFamily="50" charset="-128"/>
              </a:rPr>
              <a:t>【</a:t>
            </a:r>
            <a:r>
              <a:rPr lang="ja-JP" altLang="en-US" sz="1600" b="1" dirty="0" smtClean="0">
                <a:solidFill>
                  <a:srgbClr val="FF0000"/>
                </a:solidFill>
                <a:latin typeface="ＭＳ Ｐゴシック" panose="020B0600070205080204" pitchFamily="50" charset="-128"/>
              </a:rPr>
              <a:t>新</a:t>
            </a:r>
            <a:r>
              <a:rPr lang="en-US" altLang="ja-JP" sz="1600" b="1" dirty="0" smtClean="0">
                <a:solidFill>
                  <a:srgbClr val="FF0000"/>
                </a:solidFill>
                <a:latin typeface="ＭＳ Ｐゴシック" panose="020B0600070205080204" pitchFamily="50" charset="-128"/>
              </a:rPr>
              <a:t>】</a:t>
            </a:r>
            <a:r>
              <a:rPr lang="ja-JP" altLang="en-US" sz="1600" b="1" dirty="0" smtClean="0">
                <a:solidFill>
                  <a:srgbClr val="FF0000"/>
                </a:solidFill>
                <a:latin typeface="ＭＳ Ｐゴシック" panose="020B0600070205080204" pitchFamily="50" charset="-128"/>
              </a:rPr>
              <a:t>不育症治療費助成事業</a:t>
            </a:r>
            <a:r>
              <a:rPr lang="ja-JP" altLang="en-US" sz="1200" dirty="0" smtClean="0">
                <a:solidFill>
                  <a:srgbClr val="FF0000"/>
                </a:solidFill>
                <a:latin typeface="ＭＳ Ｐゴシック" panose="020B0600070205080204" pitchFamily="50" charset="-128"/>
              </a:rPr>
              <a:t>（健康課）</a:t>
            </a:r>
            <a:endParaRPr lang="en-US" altLang="ja-JP" sz="1200" dirty="0" smtClean="0">
              <a:solidFill>
                <a:srgbClr val="FF0000"/>
              </a:solidFill>
              <a:latin typeface="ＭＳ Ｐゴシック" panose="020B0600070205080204" pitchFamily="50" charset="-128"/>
            </a:endParaRPr>
          </a:p>
          <a:p>
            <a:pPr>
              <a:spcBef>
                <a:spcPct val="0"/>
              </a:spcBef>
            </a:pPr>
            <a:r>
              <a:rPr lang="ja-JP" altLang="en-US" sz="1200" b="1" dirty="0">
                <a:solidFill>
                  <a:srgbClr val="FF0000"/>
                </a:solidFill>
                <a:latin typeface="ＭＳ Ｐゴシック" panose="020B0600070205080204" pitchFamily="50" charset="-128"/>
              </a:rPr>
              <a:t>　</a:t>
            </a:r>
            <a:r>
              <a:rPr lang="ja-JP" altLang="en-US" sz="1200" b="1" dirty="0" smtClean="0">
                <a:solidFill>
                  <a:srgbClr val="FF0000"/>
                </a:solidFill>
                <a:latin typeface="ＭＳ Ｐゴシック" panose="020B0600070205080204" pitchFamily="50" charset="-128"/>
              </a:rPr>
              <a:t>　　　</a:t>
            </a:r>
            <a:r>
              <a:rPr lang="ja-JP" altLang="en-US" sz="1200" dirty="0" smtClean="0">
                <a:solidFill>
                  <a:schemeClr val="tx1"/>
                </a:solidFill>
                <a:latin typeface="ＭＳ Ｐゴシック" panose="020B0600070205080204" pitchFamily="50" charset="-128"/>
              </a:rPr>
              <a:t>不育症の治療にかかる費用の助成（</a:t>
            </a:r>
            <a:r>
              <a:rPr lang="ja-JP" altLang="en-US" sz="1200" dirty="0" smtClean="0">
                <a:solidFill>
                  <a:prstClr val="black"/>
                </a:solidFill>
                <a:latin typeface="ＭＳ Ｐゴシック" panose="020B0600070205080204" pitchFamily="50" charset="-128"/>
              </a:rPr>
              <a:t>県</a:t>
            </a:r>
            <a:r>
              <a:rPr lang="ja-JP" altLang="en-US" sz="1200" dirty="0">
                <a:solidFill>
                  <a:prstClr val="black"/>
                </a:solidFill>
                <a:latin typeface="ＭＳ Ｐゴシック" panose="020B0600070205080204" pitchFamily="50" charset="-128"/>
              </a:rPr>
              <a:t>　</a:t>
            </a:r>
            <a:r>
              <a:rPr lang="en-US" altLang="ja-JP" sz="1200" dirty="0" smtClean="0">
                <a:solidFill>
                  <a:prstClr val="black"/>
                </a:solidFill>
                <a:latin typeface="ＭＳ Ｐゴシック" panose="020B0600070205080204" pitchFamily="50" charset="-128"/>
              </a:rPr>
              <a:t>1/2</a:t>
            </a:r>
            <a:r>
              <a:rPr lang="ja-JP" altLang="en-US" sz="1200" dirty="0" smtClean="0">
                <a:solidFill>
                  <a:prstClr val="black"/>
                </a:solidFill>
                <a:latin typeface="ＭＳ Ｐゴシック" panose="020B0600070205080204" pitchFamily="50" charset="-128"/>
              </a:rPr>
              <a:t>　市町村</a:t>
            </a:r>
            <a:r>
              <a:rPr lang="en-US" altLang="ja-JP" sz="1200" dirty="0" smtClean="0">
                <a:solidFill>
                  <a:prstClr val="black"/>
                </a:solidFill>
                <a:latin typeface="ＭＳ Ｐゴシック" panose="020B0600070205080204" pitchFamily="50" charset="-128"/>
              </a:rPr>
              <a:t>1/2</a:t>
            </a:r>
            <a:r>
              <a:rPr lang="ja-JP" altLang="en-US" sz="1200" dirty="0" smtClean="0">
                <a:solidFill>
                  <a:prstClr val="black"/>
                </a:solidFill>
                <a:latin typeface="ＭＳ Ｐゴシック" panose="020B0600070205080204" pitchFamily="50" charset="-128"/>
              </a:rPr>
              <a:t>）　</a:t>
            </a:r>
            <a:endParaRPr lang="en-US" altLang="ja-JP" sz="1200" dirty="0" smtClean="0">
              <a:solidFill>
                <a:prstClr val="black"/>
              </a:solidFill>
              <a:latin typeface="ＭＳ Ｐゴシック" panose="020B0600070205080204" pitchFamily="50" charset="-128"/>
            </a:endParaRPr>
          </a:p>
          <a:p>
            <a:pPr>
              <a:spcBef>
                <a:spcPct val="0"/>
              </a:spcBef>
            </a:pPr>
            <a:r>
              <a:rPr lang="ja-JP" altLang="en-US" sz="1200" b="1" dirty="0" smtClean="0">
                <a:solidFill>
                  <a:srgbClr val="FF0000"/>
                </a:solidFill>
                <a:latin typeface="ＭＳ Ｐゴシック" panose="020B0600070205080204" pitchFamily="50" charset="-128"/>
              </a:rPr>
              <a:t>　　　　最大</a:t>
            </a:r>
            <a:r>
              <a:rPr lang="en-US" altLang="ja-JP" sz="1200" b="1" dirty="0" smtClean="0">
                <a:solidFill>
                  <a:srgbClr val="FF0000"/>
                </a:solidFill>
                <a:latin typeface="ＭＳ Ｐゴシック" panose="020B0600070205080204" pitchFamily="50" charset="-128"/>
              </a:rPr>
              <a:t>30</a:t>
            </a:r>
            <a:r>
              <a:rPr lang="ja-JP" altLang="en-US" sz="1200" b="1" dirty="0" smtClean="0">
                <a:solidFill>
                  <a:srgbClr val="FF0000"/>
                </a:solidFill>
                <a:latin typeface="ＭＳ Ｐゴシック" panose="020B0600070205080204" pitchFamily="50" charset="-128"/>
              </a:rPr>
              <a:t>万円</a:t>
            </a:r>
            <a:r>
              <a:rPr lang="en-US" altLang="ja-JP" sz="1200" b="1" dirty="0" smtClean="0">
                <a:solidFill>
                  <a:srgbClr val="FF0000"/>
                </a:solidFill>
                <a:latin typeface="ＭＳ Ｐゴシック" panose="020B0600070205080204" pitchFamily="50" charset="-128"/>
              </a:rPr>
              <a:t>/</a:t>
            </a:r>
            <a:r>
              <a:rPr lang="ja-JP" altLang="en-US" sz="1200" b="1" dirty="0" smtClean="0">
                <a:solidFill>
                  <a:srgbClr val="FF0000"/>
                </a:solidFill>
                <a:latin typeface="ＭＳ Ｐゴシック" panose="020B0600070205080204" pitchFamily="50" charset="-128"/>
              </a:rPr>
              <a:t>回　</a:t>
            </a:r>
            <a:endParaRPr lang="en-US" altLang="ja-JP" sz="1200" b="1" dirty="0" smtClean="0">
              <a:solidFill>
                <a:srgbClr val="FF0000"/>
              </a:solidFill>
              <a:latin typeface="ＭＳ Ｐゴシック" panose="020B0600070205080204" pitchFamily="50" charset="-128"/>
            </a:endParaRPr>
          </a:p>
          <a:p>
            <a:pPr>
              <a:spcBef>
                <a:spcPct val="0"/>
              </a:spcBef>
            </a:pPr>
            <a:r>
              <a:rPr lang="ja-JP" altLang="en-US" sz="1200" b="1" dirty="0">
                <a:solidFill>
                  <a:srgbClr val="FF0000"/>
                </a:solidFill>
                <a:latin typeface="ＭＳ Ｐゴシック" panose="020B0600070205080204" pitchFamily="50" charset="-128"/>
              </a:rPr>
              <a:t>　</a:t>
            </a:r>
            <a:r>
              <a:rPr lang="ja-JP" altLang="en-US" sz="1200" b="1" dirty="0" smtClean="0">
                <a:solidFill>
                  <a:srgbClr val="FF0000"/>
                </a:solidFill>
                <a:latin typeface="ＭＳ Ｐゴシック" panose="020B0600070205080204" pitchFamily="50" charset="-128"/>
              </a:rPr>
              <a:t>　　　通算助成回数制限なし　所得制限なし　年齢制限なし　　</a:t>
            </a:r>
            <a:endParaRPr lang="ja-JP" altLang="en-US" sz="1200" dirty="0" smtClean="0">
              <a:solidFill>
                <a:prstClr val="black"/>
              </a:solidFill>
              <a:latin typeface="ＭＳ Ｐゴシック" panose="020B0600070205080204" pitchFamily="50" charset="-128"/>
            </a:endParaRPr>
          </a:p>
          <a:p>
            <a:pPr>
              <a:spcBef>
                <a:spcPct val="0"/>
              </a:spcBef>
            </a:pPr>
            <a:r>
              <a:rPr lang="ja-JP" altLang="en-US" sz="1600" b="1" dirty="0" smtClean="0">
                <a:solidFill>
                  <a:schemeClr val="tx1"/>
                </a:solidFill>
                <a:latin typeface="ＭＳ Ｐゴシック" panose="020B0600070205080204" pitchFamily="50" charset="-128"/>
              </a:rPr>
              <a:t>○乳幼児医療費助成</a:t>
            </a:r>
            <a:r>
              <a:rPr lang="ja-JP" altLang="en-US" sz="1200" dirty="0">
                <a:solidFill>
                  <a:schemeClr val="tx1"/>
                </a:solidFill>
                <a:latin typeface="ＭＳ Ｐゴシック" panose="020B0600070205080204" pitchFamily="50" charset="-128"/>
              </a:rPr>
              <a:t>（健康課）</a:t>
            </a:r>
          </a:p>
          <a:p>
            <a:pPr>
              <a:spcBef>
                <a:spcPct val="0"/>
              </a:spcBef>
            </a:pPr>
            <a:r>
              <a:rPr lang="ja-JP" altLang="en-US" sz="1600" b="1" dirty="0" smtClean="0">
                <a:solidFill>
                  <a:srgbClr val="000000"/>
                </a:solidFill>
                <a:latin typeface="ＭＳ Ｐゴシック" panose="020B0600070205080204" pitchFamily="50" charset="-128"/>
              </a:rPr>
              <a:t>○妊産婦医療費、産婦健康診査費</a:t>
            </a:r>
            <a:r>
              <a:rPr lang="ja-JP" altLang="en-US" sz="1600" b="1" dirty="0">
                <a:solidFill>
                  <a:srgbClr val="000000"/>
                </a:solidFill>
                <a:latin typeface="ＭＳ Ｐゴシック" panose="020B0600070205080204" pitchFamily="50" charset="-128"/>
              </a:rPr>
              <a:t>の</a:t>
            </a:r>
            <a:r>
              <a:rPr lang="ja-JP" altLang="en-US" sz="1600" b="1" dirty="0" smtClean="0">
                <a:solidFill>
                  <a:srgbClr val="000000"/>
                </a:solidFill>
                <a:latin typeface="ＭＳ Ｐゴシック" panose="020B0600070205080204" pitchFamily="50" charset="-128"/>
              </a:rPr>
              <a:t>助成</a:t>
            </a:r>
            <a:r>
              <a:rPr lang="ja-JP" altLang="en-US" sz="1200" dirty="0">
                <a:solidFill>
                  <a:srgbClr val="000000"/>
                </a:solidFill>
                <a:latin typeface="ＭＳ Ｐゴシック" panose="020B0600070205080204" pitchFamily="50" charset="-128"/>
              </a:rPr>
              <a:t>（健康課）</a:t>
            </a:r>
            <a:endParaRPr lang="en-US" altLang="ja-JP" sz="1200" dirty="0">
              <a:solidFill>
                <a:srgbClr val="000000"/>
              </a:solidFill>
              <a:latin typeface="ＭＳ Ｐゴシック" panose="020B0600070205080204" pitchFamily="50" charset="-128"/>
            </a:endParaRPr>
          </a:p>
          <a:p>
            <a:pPr>
              <a:spcBef>
                <a:spcPct val="0"/>
              </a:spcBef>
            </a:pPr>
            <a:r>
              <a:rPr lang="ja-JP" altLang="en-US" sz="1600" b="1" dirty="0" smtClean="0">
                <a:solidFill>
                  <a:schemeClr val="tx1"/>
                </a:solidFill>
                <a:latin typeface="ＭＳ Ｐゴシック" panose="020B0600070205080204" pitchFamily="50" charset="-128"/>
              </a:rPr>
              <a:t>〇住み</a:t>
            </a:r>
            <a:r>
              <a:rPr lang="ja-JP" altLang="en-US" sz="1600" b="1" dirty="0">
                <a:solidFill>
                  <a:schemeClr val="tx1"/>
                </a:solidFill>
                <a:latin typeface="ＭＳ Ｐゴシック" panose="020B0600070205080204" pitchFamily="50" charset="-128"/>
              </a:rPr>
              <a:t>よい家づくり資金融資</a:t>
            </a:r>
            <a:r>
              <a:rPr lang="ja-JP" altLang="en-US" sz="1600" b="1" dirty="0" smtClean="0">
                <a:solidFill>
                  <a:schemeClr val="tx1"/>
                </a:solidFill>
                <a:latin typeface="ＭＳ Ｐゴシック" panose="020B0600070205080204" pitchFamily="50" charset="-128"/>
              </a:rPr>
              <a:t>制度</a:t>
            </a:r>
            <a:r>
              <a:rPr lang="ja-JP" altLang="en-US" sz="1200" dirty="0" smtClean="0">
                <a:solidFill>
                  <a:schemeClr val="tx1"/>
                </a:solidFill>
                <a:latin typeface="ＭＳ Ｐゴシック" panose="020B0600070205080204" pitchFamily="50" charset="-128"/>
              </a:rPr>
              <a:t>（建築住宅課）</a:t>
            </a:r>
            <a:endParaRPr lang="en-US" altLang="ja-JP" sz="1200" dirty="0" smtClean="0">
              <a:solidFill>
                <a:schemeClr val="tx1"/>
              </a:solidFill>
              <a:latin typeface="ＭＳ Ｐゴシック" panose="020B0600070205080204" pitchFamily="50" charset="-128"/>
            </a:endParaRPr>
          </a:p>
          <a:p>
            <a:pPr>
              <a:lnSpc>
                <a:spcPts val="1300"/>
              </a:lnSpc>
              <a:spcBef>
                <a:spcPct val="0"/>
              </a:spcBef>
              <a:defRPr/>
            </a:pPr>
            <a:r>
              <a:rPr lang="ja-JP" altLang="en-US" sz="1200" kern="0" spc="-100" dirty="0" smtClean="0">
                <a:solidFill>
                  <a:srgbClr val="000000"/>
                </a:solidFill>
                <a:latin typeface="Arial" charset="0"/>
              </a:rPr>
              <a:t>　　　　　</a:t>
            </a:r>
            <a:r>
              <a:rPr lang="ja-JP" altLang="en-US" sz="1200" kern="0" spc="-100" dirty="0" smtClean="0">
                <a:solidFill>
                  <a:srgbClr val="000000"/>
                </a:solidFill>
                <a:latin typeface="ＭＳ Ｐゴシック"/>
              </a:rPr>
              <a:t>子育て</a:t>
            </a:r>
            <a:r>
              <a:rPr lang="ja-JP" altLang="en-US" sz="1200" kern="0" spc="-100" dirty="0">
                <a:solidFill>
                  <a:srgbClr val="000000"/>
                </a:solidFill>
                <a:latin typeface="ＭＳ Ｐゴシック"/>
              </a:rPr>
              <a:t>世帯の住宅取得、改修</a:t>
            </a:r>
            <a:r>
              <a:rPr lang="ja-JP" altLang="en-US" sz="1200" kern="0" spc="-100" dirty="0" smtClean="0">
                <a:solidFill>
                  <a:prstClr val="black"/>
                </a:solidFill>
                <a:latin typeface="ＭＳ Ｐゴシック"/>
              </a:rPr>
              <a:t>支援（</a:t>
            </a:r>
            <a:r>
              <a:rPr lang="ja-JP" altLang="en-US" sz="1200" kern="0" spc="-100" dirty="0">
                <a:solidFill>
                  <a:prstClr val="black"/>
                </a:solidFill>
                <a:latin typeface="ＭＳ Ｐゴシック"/>
              </a:rPr>
              <a:t>上限</a:t>
            </a:r>
            <a:r>
              <a:rPr lang="en-US" altLang="ja-JP" sz="1200" kern="0" spc="-100" dirty="0">
                <a:solidFill>
                  <a:prstClr val="black"/>
                </a:solidFill>
                <a:latin typeface="ＭＳ Ｐゴシック"/>
              </a:rPr>
              <a:t>500</a:t>
            </a:r>
            <a:r>
              <a:rPr lang="ja-JP" altLang="en-US" sz="1200" kern="0" spc="-100" dirty="0">
                <a:solidFill>
                  <a:prstClr val="black"/>
                </a:solidFill>
                <a:latin typeface="ＭＳ Ｐゴシック"/>
              </a:rPr>
              <a:t>万円、</a:t>
            </a:r>
            <a:r>
              <a:rPr lang="en-US" altLang="ja-JP" sz="1200" kern="0" spc="-100" dirty="0">
                <a:solidFill>
                  <a:prstClr val="black"/>
                </a:solidFill>
                <a:latin typeface="ＭＳ Ｐゴシック"/>
              </a:rPr>
              <a:t>15</a:t>
            </a:r>
            <a:r>
              <a:rPr lang="ja-JP" altLang="en-US" sz="1200" kern="0" spc="-100" dirty="0">
                <a:solidFill>
                  <a:prstClr val="black"/>
                </a:solidFill>
                <a:latin typeface="ＭＳ Ｐゴシック"/>
              </a:rPr>
              <a:t>年以内償還</a:t>
            </a:r>
            <a:r>
              <a:rPr lang="ja-JP" altLang="en-US" sz="1200" kern="0" spc="-100" dirty="0">
                <a:solidFill>
                  <a:srgbClr val="0033CC"/>
                </a:solidFill>
                <a:latin typeface="ＭＳ Ｐゴシック"/>
              </a:rPr>
              <a:t>）</a:t>
            </a:r>
            <a:endParaRPr lang="en-US" altLang="ja-JP" sz="1200" kern="0" spc="-100" dirty="0">
              <a:solidFill>
                <a:srgbClr val="0033CC"/>
              </a:solidFill>
              <a:latin typeface="ＭＳ Ｐゴシック"/>
            </a:endParaRPr>
          </a:p>
          <a:p>
            <a:pPr>
              <a:lnSpc>
                <a:spcPts val="1300"/>
              </a:lnSpc>
              <a:spcBef>
                <a:spcPct val="0"/>
              </a:spcBef>
              <a:defRPr/>
            </a:pPr>
            <a:r>
              <a:rPr lang="ja-JP" altLang="en-US" sz="1200" b="1" kern="0" spc="-100" dirty="0" smtClean="0">
                <a:solidFill>
                  <a:srgbClr val="FF0000"/>
                </a:solidFill>
                <a:latin typeface="ＭＳ Ｐゴシック"/>
              </a:rPr>
              <a:t>　　　　　多子</a:t>
            </a:r>
            <a:r>
              <a:rPr lang="ja-JP" altLang="en-US" sz="1200" b="1" kern="0" spc="-100" dirty="0">
                <a:solidFill>
                  <a:srgbClr val="FF0000"/>
                </a:solidFill>
                <a:latin typeface="ＭＳ Ｐゴシック"/>
              </a:rPr>
              <a:t>同居・三世代同居は実質無利子化</a:t>
            </a:r>
          </a:p>
          <a:p>
            <a:pPr>
              <a:lnSpc>
                <a:spcPts val="1800"/>
              </a:lnSpc>
              <a:spcBef>
                <a:spcPct val="0"/>
              </a:spcBef>
            </a:pPr>
            <a:r>
              <a:rPr lang="ja-JP" altLang="en-US" sz="1600" b="1" dirty="0" smtClean="0">
                <a:solidFill>
                  <a:schemeClr val="tx1"/>
                </a:solidFill>
                <a:latin typeface="ＭＳ Ｐゴシック" panose="020B0600070205080204" pitchFamily="50" charset="-128"/>
              </a:rPr>
              <a:t>〇三</a:t>
            </a:r>
            <a:r>
              <a:rPr lang="ja-JP" altLang="en-US" sz="1600" b="1" dirty="0">
                <a:solidFill>
                  <a:schemeClr val="tx1"/>
                </a:solidFill>
                <a:latin typeface="ＭＳ Ｐゴシック" panose="020B0600070205080204" pitchFamily="50" charset="-128"/>
              </a:rPr>
              <a:t>世代住宅及び多子世帯住宅</a:t>
            </a:r>
            <a:r>
              <a:rPr lang="ja-JP" altLang="en-US" sz="1600" b="1" dirty="0" smtClean="0">
                <a:solidFill>
                  <a:schemeClr val="tx1"/>
                </a:solidFill>
                <a:latin typeface="ＭＳ Ｐゴシック" panose="020B0600070205080204" pitchFamily="50" charset="-128"/>
              </a:rPr>
              <a:t>等に係る</a:t>
            </a:r>
            <a:r>
              <a:rPr lang="ja-JP" altLang="en-US" sz="1600" b="1" dirty="0">
                <a:solidFill>
                  <a:schemeClr val="tx1"/>
                </a:solidFill>
                <a:latin typeface="ＭＳ Ｐゴシック" panose="020B0600070205080204" pitchFamily="50" charset="-128"/>
              </a:rPr>
              <a:t>不動産</a:t>
            </a:r>
            <a:endParaRPr lang="en-US" altLang="ja-JP" sz="1600" b="1" dirty="0" smtClean="0">
              <a:solidFill>
                <a:schemeClr val="tx1"/>
              </a:solidFill>
              <a:latin typeface="ＭＳ Ｐゴシック" panose="020B0600070205080204" pitchFamily="50" charset="-128"/>
            </a:endParaRPr>
          </a:p>
          <a:p>
            <a:pPr>
              <a:lnSpc>
                <a:spcPts val="1600"/>
              </a:lnSpc>
              <a:spcBef>
                <a:spcPct val="0"/>
              </a:spcBef>
            </a:pPr>
            <a:r>
              <a:rPr lang="ja-JP" altLang="en-US" sz="1600" b="1" dirty="0">
                <a:solidFill>
                  <a:schemeClr val="tx1"/>
                </a:solidFill>
                <a:latin typeface="ＭＳ Ｐゴシック" panose="020B0600070205080204" pitchFamily="50" charset="-128"/>
              </a:rPr>
              <a:t>　</a:t>
            </a:r>
            <a:r>
              <a:rPr lang="ja-JP" altLang="en-US" sz="1600" b="1" dirty="0" smtClean="0">
                <a:solidFill>
                  <a:schemeClr val="tx1"/>
                </a:solidFill>
                <a:latin typeface="ＭＳ Ｐゴシック" panose="020B0600070205080204" pitchFamily="50" charset="-128"/>
              </a:rPr>
              <a:t> 取得</a:t>
            </a:r>
            <a:r>
              <a:rPr lang="ja-JP" altLang="en-US" sz="1600" b="1" dirty="0">
                <a:solidFill>
                  <a:schemeClr val="tx1"/>
                </a:solidFill>
                <a:latin typeface="ＭＳ Ｐゴシック" panose="020B0600070205080204" pitchFamily="50" charset="-128"/>
              </a:rPr>
              <a:t>税</a:t>
            </a:r>
            <a:r>
              <a:rPr lang="ja-JP" altLang="en-US" sz="1600" b="1" dirty="0" smtClean="0">
                <a:solidFill>
                  <a:schemeClr val="tx1"/>
                </a:solidFill>
                <a:latin typeface="ＭＳ Ｐゴシック" panose="020B0600070205080204" pitchFamily="50" charset="-128"/>
              </a:rPr>
              <a:t>の減免</a:t>
            </a:r>
            <a:r>
              <a:rPr lang="ja-JP" altLang="en-US" sz="1600" b="1" dirty="0">
                <a:solidFill>
                  <a:schemeClr val="tx1"/>
                </a:solidFill>
                <a:latin typeface="ＭＳ Ｐゴシック" panose="020B0600070205080204" pitchFamily="50" charset="-128"/>
              </a:rPr>
              <a:t>制度の</a:t>
            </a:r>
            <a:r>
              <a:rPr lang="ja-JP" altLang="en-US" sz="1600" b="1" dirty="0" smtClean="0">
                <a:solidFill>
                  <a:schemeClr val="tx1"/>
                </a:solidFill>
                <a:latin typeface="ＭＳ Ｐゴシック" panose="020B0600070205080204" pitchFamily="50" charset="-128"/>
              </a:rPr>
              <a:t>拡充</a:t>
            </a:r>
            <a:r>
              <a:rPr lang="ja-JP" altLang="en-US" sz="1200" dirty="0" smtClean="0">
                <a:solidFill>
                  <a:schemeClr val="tx1"/>
                </a:solidFill>
                <a:latin typeface="ＭＳ Ｐゴシック" panose="020B0600070205080204" pitchFamily="50" charset="-128"/>
              </a:rPr>
              <a:t>（税務課）</a:t>
            </a:r>
            <a:r>
              <a:rPr lang="ja-JP" altLang="en-US" sz="1200" dirty="0" smtClean="0">
                <a:solidFill>
                  <a:srgbClr val="FF0000"/>
                </a:solidFill>
                <a:latin typeface="ＭＳ Ｐゴシック" panose="020B0600070205080204" pitchFamily="50" charset="-128"/>
              </a:rPr>
              <a:t>　</a:t>
            </a:r>
            <a:endParaRPr lang="en-US" altLang="ja-JP" sz="1200" dirty="0" smtClean="0">
              <a:solidFill>
                <a:srgbClr val="FF0000"/>
              </a:solidFill>
              <a:latin typeface="ＭＳ Ｐゴシック" panose="020B0600070205080204" pitchFamily="50" charset="-128"/>
            </a:endParaRPr>
          </a:p>
          <a:p>
            <a:pPr>
              <a:lnSpc>
                <a:spcPct val="85000"/>
              </a:lnSpc>
              <a:spcBef>
                <a:spcPct val="0"/>
              </a:spcBef>
            </a:pPr>
            <a:r>
              <a:rPr lang="ja-JP" altLang="en-US" sz="1200" b="1" dirty="0" smtClean="0">
                <a:solidFill>
                  <a:srgbClr val="000000"/>
                </a:solidFill>
                <a:latin typeface="ＭＳ ゴシック" panose="020B0609070205080204" pitchFamily="49" charset="-128"/>
                <a:ea typeface="ＭＳ ゴシック" panose="020B0609070205080204" pitchFamily="49" charset="-128"/>
              </a:rPr>
              <a:t>　　　</a:t>
            </a:r>
            <a:r>
              <a:rPr lang="ja-JP" altLang="en-US" sz="1200" dirty="0" smtClean="0">
                <a:solidFill>
                  <a:srgbClr val="000000"/>
                </a:solidFill>
                <a:latin typeface="ＭＳ ゴシック" panose="020B0609070205080204" pitchFamily="49" charset="-128"/>
                <a:ea typeface="ＭＳ ゴシック" panose="020B0609070205080204" pitchFamily="49" charset="-128"/>
              </a:rPr>
              <a:t>融資</a:t>
            </a:r>
            <a:r>
              <a:rPr lang="ja-JP" altLang="en-US" sz="1200" dirty="0">
                <a:solidFill>
                  <a:srgbClr val="000000"/>
                </a:solidFill>
                <a:latin typeface="ＭＳ ゴシック" panose="020B0609070205080204" pitchFamily="49" charset="-128"/>
                <a:ea typeface="ＭＳ ゴシック" panose="020B0609070205080204" pitchFamily="49" charset="-128"/>
              </a:rPr>
              <a:t>と税制による支援の同時実施は</a:t>
            </a:r>
            <a:r>
              <a:rPr lang="ja-JP" altLang="en-US" sz="1200" dirty="0">
                <a:solidFill>
                  <a:srgbClr val="000000"/>
                </a:solidFill>
                <a:latin typeface="HGP創英角ｺﾞｼｯｸUB" panose="020B0900000000000000" pitchFamily="50" charset="-128"/>
                <a:ea typeface="HGP創英角ｺﾞｼｯｸUB" panose="020B0900000000000000" pitchFamily="50" charset="-128"/>
              </a:rPr>
              <a:t>　</a:t>
            </a:r>
            <a:r>
              <a:rPr lang="ja-JP" altLang="en-US" sz="1400" dirty="0">
                <a:solidFill>
                  <a:srgbClr val="FF0000"/>
                </a:solidFill>
                <a:latin typeface="HGP創英角ｺﾞｼｯｸUB" panose="020B0900000000000000" pitchFamily="50" charset="-128"/>
                <a:ea typeface="HGP創英角ｺﾞｼｯｸUB" panose="020B0900000000000000" pitchFamily="50" charset="-128"/>
              </a:rPr>
              <a:t>全国初</a:t>
            </a:r>
            <a:endParaRPr lang="ja-JP" altLang="en-US" sz="1200" dirty="0">
              <a:solidFill>
                <a:srgbClr val="FF0000"/>
              </a:solidFill>
              <a:latin typeface="HGP創英角ｺﾞｼｯｸUB" panose="020B0900000000000000" pitchFamily="50" charset="-128"/>
              <a:ea typeface="HGP創英角ｺﾞｼｯｸUB" panose="020B0900000000000000" pitchFamily="50" charset="-128"/>
            </a:endParaRPr>
          </a:p>
          <a:p>
            <a:pPr>
              <a:spcBef>
                <a:spcPct val="0"/>
              </a:spcBef>
            </a:pPr>
            <a:endParaRPr lang="ja-JP" altLang="en-US" sz="1400" dirty="0">
              <a:solidFill>
                <a:prstClr val="white"/>
              </a:solidFill>
            </a:endParaRPr>
          </a:p>
        </p:txBody>
      </p:sp>
      <p:sp>
        <p:nvSpPr>
          <p:cNvPr id="2" name="タイトル 1"/>
          <p:cNvSpPr>
            <a:spLocks noGrp="1"/>
          </p:cNvSpPr>
          <p:nvPr>
            <p:ph type="ctrTitle"/>
          </p:nvPr>
        </p:nvSpPr>
        <p:spPr>
          <a:xfrm>
            <a:off x="527477" y="-162634"/>
            <a:ext cx="8420100" cy="1100236"/>
          </a:xfrm>
        </p:spPr>
        <p:txBody>
          <a:bodyPr>
            <a:normAutofit/>
          </a:bodyPr>
          <a:lstStyle/>
          <a:p>
            <a:r>
              <a:rPr kumimoji="1" lang="ja-JP" altLang="en-US" sz="2800" b="1" dirty="0" smtClean="0"/>
              <a:t>５．子育て家庭の経済的負担の軽減</a:t>
            </a:r>
            <a:endParaRPr kumimoji="1" lang="ja-JP" altLang="en-US" sz="2800" b="1" dirty="0"/>
          </a:p>
        </p:txBody>
      </p:sp>
      <p:sp>
        <p:nvSpPr>
          <p:cNvPr id="4" name="角丸四角形 3"/>
          <p:cNvSpPr/>
          <p:nvPr/>
        </p:nvSpPr>
        <p:spPr>
          <a:xfrm>
            <a:off x="53667" y="894833"/>
            <a:ext cx="4683860" cy="4639274"/>
          </a:xfrm>
          <a:prstGeom prst="roundRect">
            <a:avLst>
              <a:gd name="adj" fmla="val 329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prstClr val="white"/>
                </a:solidFill>
              </a:rPr>
              <a:t>引き続き、子育ての楽しさを伝える取組みを促進する。</a:t>
            </a:r>
          </a:p>
        </p:txBody>
      </p:sp>
      <p:sp>
        <p:nvSpPr>
          <p:cNvPr id="3" name="フローチャート: 処理 2"/>
          <p:cNvSpPr/>
          <p:nvPr/>
        </p:nvSpPr>
        <p:spPr>
          <a:xfrm>
            <a:off x="61279" y="670972"/>
            <a:ext cx="4676248" cy="680930"/>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b="1" dirty="0" smtClean="0">
              <a:solidFill>
                <a:prstClr val="black"/>
              </a:solidFill>
              <a:latin typeface="HGP創英角ﾎﾟｯﾌﾟ体" panose="040B0A00000000000000" pitchFamily="50" charset="-128"/>
              <a:ea typeface="HGP創英角ﾎﾟｯﾌﾟ体" panose="040B0A00000000000000" pitchFamily="50" charset="-128"/>
            </a:endParaRPr>
          </a:p>
          <a:p>
            <a:pPr algn="ctr"/>
            <a:endParaRPr lang="en-US" altLang="ja-JP" sz="1200" b="1" dirty="0">
              <a:solidFill>
                <a:prstClr val="black"/>
              </a:solidFill>
              <a:latin typeface="HGP創英角ﾎﾟｯﾌﾟ体" panose="040B0A00000000000000" pitchFamily="50" charset="-128"/>
              <a:ea typeface="HGP創英角ﾎﾟｯﾌﾟ体" panose="040B0A00000000000000" pitchFamily="50" charset="-128"/>
            </a:endParaRPr>
          </a:p>
          <a:p>
            <a:r>
              <a:rPr lang="ja-JP" altLang="en-US" sz="1600" b="1" dirty="0">
                <a:solidFill>
                  <a:prstClr val="black"/>
                </a:solidFill>
                <a:latin typeface="HGP創英角ﾎﾟｯﾌﾟ体" panose="040B0A00000000000000" pitchFamily="50" charset="-128"/>
                <a:ea typeface="HGP創英角ﾎﾟｯﾌﾟ体" panose="040B0A00000000000000" pitchFamily="50" charset="-128"/>
              </a:rPr>
              <a:t> </a:t>
            </a: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目標</a:t>
            </a:r>
            <a:r>
              <a:rPr lang="ja-JP" altLang="en-US" b="1" dirty="0">
                <a:solidFill>
                  <a:prstClr val="black"/>
                </a:solidFill>
                <a:latin typeface="HGP創英角ﾎﾟｯﾌﾟ体" panose="040B0A00000000000000" pitchFamily="50" charset="-128"/>
                <a:ea typeface="HGP創英角ﾎﾟｯﾌﾟ体" panose="040B0A00000000000000" pitchFamily="50" charset="-128"/>
              </a:rPr>
              <a:t>指数</a:t>
            </a: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の動向</a:t>
            </a:r>
            <a:endParaRPr lang="en-US" altLang="ja-JP" b="1" dirty="0" smtClean="0">
              <a:solidFill>
                <a:prstClr val="black"/>
              </a:solidFill>
              <a:latin typeface="HGP創英角ﾎﾟｯﾌﾟ体" panose="040B0A00000000000000" pitchFamily="50" charset="-128"/>
              <a:ea typeface="HGP創英角ﾎﾟｯﾌﾟ体" panose="040B0A00000000000000" pitchFamily="50" charset="-128"/>
            </a:endParaRPr>
          </a:p>
          <a:p>
            <a:pPr algn="ctr"/>
            <a:r>
              <a:rPr lang="ja-JP" altLang="en-US" dirty="0" smtClean="0">
                <a:solidFill>
                  <a:prstClr val="black"/>
                </a:solidFill>
                <a:ea typeface="HGP創英角ﾎﾟｯﾌﾟ体" pitchFamily="50" charset="-128"/>
              </a:rPr>
              <a:t>希望</a:t>
            </a:r>
            <a:r>
              <a:rPr lang="ja-JP" altLang="en-US" dirty="0">
                <a:solidFill>
                  <a:prstClr val="black"/>
                </a:solidFill>
                <a:ea typeface="HGP創英角ﾎﾟｯﾌﾟ体" pitchFamily="50" charset="-128"/>
              </a:rPr>
              <a:t>する数の子どもが持てるようにする施策</a:t>
            </a:r>
            <a:endParaRPr lang="ja-JP" altLang="en-US" sz="400" dirty="0">
              <a:solidFill>
                <a:prstClr val="white"/>
              </a:solidFill>
            </a:endParaRPr>
          </a:p>
          <a:p>
            <a:pPr algn="ctr"/>
            <a:endParaRPr lang="ja-JP" altLang="en-US"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20" name="フローチャート: 処理 19"/>
          <p:cNvSpPr/>
          <p:nvPr/>
        </p:nvSpPr>
        <p:spPr>
          <a:xfrm>
            <a:off x="5020749" y="670972"/>
            <a:ext cx="2701775" cy="432048"/>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平成</a:t>
            </a:r>
            <a:r>
              <a:rPr lang="en-US" altLang="ja-JP" b="1" dirty="0" smtClean="0">
                <a:solidFill>
                  <a:prstClr val="black"/>
                </a:solidFill>
                <a:latin typeface="HGP創英角ﾎﾟｯﾌﾟ体" panose="040B0A00000000000000" pitchFamily="50" charset="-128"/>
                <a:ea typeface="HGP創英角ﾎﾟｯﾌﾟ体" panose="040B0A00000000000000" pitchFamily="50" charset="-128"/>
              </a:rPr>
              <a:t>29</a:t>
            </a: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年度の主な施策</a:t>
            </a:r>
            <a:endParaRPr lang="ja-JP" altLang="en-US"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5" name="右矢印 4"/>
          <p:cNvSpPr/>
          <p:nvPr/>
        </p:nvSpPr>
        <p:spPr>
          <a:xfrm>
            <a:off x="4698435" y="2621026"/>
            <a:ext cx="322314" cy="1891160"/>
          </a:xfrm>
          <a:prstGeom prst="rightArrow">
            <a:avLst>
              <a:gd name="adj1" fmla="val 50000"/>
              <a:gd name="adj2" fmla="val 650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34" name="Picture 77" descr="ソファーでくつろぐ家族のイラスト（カラー）"/>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56366" y="92132"/>
            <a:ext cx="842642" cy="853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AutoShape 5"/>
          <p:cNvSpPr>
            <a:spLocks noChangeArrowheads="1"/>
          </p:cNvSpPr>
          <p:nvPr/>
        </p:nvSpPr>
        <p:spPr bwMode="auto">
          <a:xfrm>
            <a:off x="78159" y="1607987"/>
            <a:ext cx="3417888" cy="293687"/>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round/>
                <a:headEnd/>
                <a:tailEnd/>
              </a14:hiddenLine>
            </a:ext>
          </a:extLst>
        </p:spPr>
        <p:txBody>
          <a:bodyPr wrap="none" lIns="62534" tIns="31265" rIns="62534" bIns="31265"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a:spcBef>
                <a:spcPct val="0"/>
              </a:spcBef>
              <a:buFontTx/>
              <a:buNone/>
            </a:pPr>
            <a:r>
              <a:rPr lang="ja-JP" altLang="en-US" sz="1600" dirty="0">
                <a:solidFill>
                  <a:srgbClr val="000000"/>
                </a:solidFill>
                <a:latin typeface="Arial" panose="020B0604020202020204" pitchFamily="34" charset="0"/>
                <a:ea typeface="HGSｺﾞｼｯｸE" panose="020B0900000000000000" pitchFamily="50" charset="-128"/>
              </a:rPr>
              <a:t>　◇ほしい子どもの数（</a:t>
            </a:r>
            <a:r>
              <a:rPr lang="en-US" altLang="ja-JP" sz="1600" dirty="0">
                <a:solidFill>
                  <a:srgbClr val="000000"/>
                </a:solidFill>
                <a:latin typeface="Arial" panose="020B0604020202020204" pitchFamily="34" charset="0"/>
                <a:ea typeface="HGSｺﾞｼｯｸE" panose="020B0900000000000000" pitchFamily="50" charset="-128"/>
              </a:rPr>
              <a:t>H25</a:t>
            </a:r>
            <a:r>
              <a:rPr lang="ja-JP" altLang="en-US" sz="1600" dirty="0">
                <a:solidFill>
                  <a:srgbClr val="000000"/>
                </a:solidFill>
                <a:latin typeface="Arial" panose="020B0604020202020204" pitchFamily="34" charset="0"/>
                <a:ea typeface="HGSｺﾞｼｯｸE" panose="020B0900000000000000" pitchFamily="50" charset="-128"/>
              </a:rPr>
              <a:t>県調査）</a:t>
            </a:r>
            <a:endParaRPr lang="en-US" altLang="ja-JP" sz="1600" dirty="0">
              <a:solidFill>
                <a:srgbClr val="000000"/>
              </a:solidFill>
              <a:latin typeface="Arial" panose="020B0604020202020204" pitchFamily="34" charset="0"/>
              <a:ea typeface="HGSｺﾞｼｯｸE" panose="020B0900000000000000" pitchFamily="50" charset="-128"/>
            </a:endParaRPr>
          </a:p>
        </p:txBody>
      </p:sp>
      <p:sp>
        <p:nvSpPr>
          <p:cNvPr id="41" name="AutoShape 5"/>
          <p:cNvSpPr>
            <a:spLocks noChangeArrowheads="1"/>
          </p:cNvSpPr>
          <p:nvPr/>
        </p:nvSpPr>
        <p:spPr bwMode="auto">
          <a:xfrm>
            <a:off x="183607" y="4311215"/>
            <a:ext cx="4463119" cy="1162050"/>
          </a:xfrm>
          <a:prstGeom prst="roundRect">
            <a:avLst>
              <a:gd name="adj" fmla="val 8190"/>
            </a:avLst>
          </a:prstGeom>
          <a:noFill/>
          <a:ln w="9525" cmpd="thinThick">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62534" tIns="31265" rIns="62534" bIns="31265"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nSpc>
                <a:spcPts val="2200"/>
              </a:lnSpc>
              <a:spcBef>
                <a:spcPct val="0"/>
              </a:spcBef>
              <a:buFontTx/>
              <a:buNone/>
            </a:pPr>
            <a:r>
              <a:rPr lang="ja-JP" altLang="en-US" sz="1800" dirty="0">
                <a:solidFill>
                  <a:srgbClr val="000000"/>
                </a:solidFill>
                <a:latin typeface="Arial" panose="020B0604020202020204" pitchFamily="34" charset="0"/>
                <a:ea typeface="HGSｺﾞｼｯｸE" panose="020B0900000000000000" pitchFamily="50" charset="-128"/>
              </a:rPr>
              <a:t>◇</a:t>
            </a:r>
            <a:r>
              <a:rPr lang="ja-JP" altLang="en-US" sz="1800" dirty="0">
                <a:solidFill>
                  <a:srgbClr val="3333CC"/>
                </a:solidFill>
                <a:latin typeface="Arial" panose="020B0604020202020204" pitchFamily="34" charset="0"/>
                <a:ea typeface="HGSｺﾞｼｯｸE" panose="020B0900000000000000" pitchFamily="50" charset="-128"/>
              </a:rPr>
              <a:t>さらに子どもを持つに当たっての</a:t>
            </a:r>
            <a:r>
              <a:rPr lang="ja-JP" altLang="en-US" sz="1800" dirty="0" smtClean="0">
                <a:solidFill>
                  <a:srgbClr val="3333CC"/>
                </a:solidFill>
                <a:latin typeface="Arial" panose="020B0604020202020204" pitchFamily="34" charset="0"/>
                <a:ea typeface="HGSｺﾞｼｯｸE" panose="020B0900000000000000" pitchFamily="50" charset="-128"/>
              </a:rPr>
              <a:t>課題</a:t>
            </a:r>
            <a:endParaRPr lang="en-US" altLang="ja-JP" sz="1800" dirty="0" smtClean="0">
              <a:solidFill>
                <a:srgbClr val="3333CC"/>
              </a:solidFill>
              <a:latin typeface="Arial" panose="020B0604020202020204" pitchFamily="34" charset="0"/>
              <a:ea typeface="HGSｺﾞｼｯｸE" panose="020B0900000000000000" pitchFamily="50" charset="-128"/>
            </a:endParaRPr>
          </a:p>
          <a:p>
            <a:pPr algn="ctr">
              <a:lnSpc>
                <a:spcPts val="2200"/>
              </a:lnSpc>
              <a:spcBef>
                <a:spcPct val="0"/>
              </a:spcBef>
              <a:buFontTx/>
              <a:buNone/>
            </a:pPr>
            <a:r>
              <a:rPr lang="ja-JP" altLang="en-US" sz="1400" u="sng" dirty="0" smtClean="0">
                <a:solidFill>
                  <a:srgbClr val="FF0000"/>
                </a:solidFill>
                <a:latin typeface="Arial" panose="020B0604020202020204" pitchFamily="34" charset="0"/>
                <a:ea typeface="HGSｺﾞｼｯｸE" panose="020B0900000000000000" pitchFamily="50" charset="-128"/>
              </a:rPr>
              <a:t>・</a:t>
            </a:r>
            <a:r>
              <a:rPr lang="ja-JP" altLang="en-US" sz="1400" u="sng" dirty="0">
                <a:solidFill>
                  <a:srgbClr val="FF0000"/>
                </a:solidFill>
                <a:latin typeface="Arial" panose="020B0604020202020204" pitchFamily="34" charset="0"/>
                <a:ea typeface="HGSｺﾞｼｯｸE" panose="020B0900000000000000" pitchFamily="50" charset="-128"/>
              </a:rPr>
              <a:t>子育てや教育にお金がかかりすぎる　　</a:t>
            </a:r>
            <a:r>
              <a:rPr lang="en-US" altLang="ja-JP" sz="1400" u="sng" dirty="0">
                <a:solidFill>
                  <a:srgbClr val="FF0000"/>
                </a:solidFill>
                <a:latin typeface="Arial" panose="020B0604020202020204" pitchFamily="34" charset="0"/>
                <a:ea typeface="HGSｺﾞｼｯｸE" panose="020B0900000000000000" pitchFamily="50" charset="-128"/>
              </a:rPr>
              <a:t>74.8</a:t>
            </a:r>
            <a:r>
              <a:rPr lang="ja-JP" altLang="en-US" sz="1400" u="sng" dirty="0">
                <a:solidFill>
                  <a:srgbClr val="FF0000"/>
                </a:solidFill>
                <a:latin typeface="Arial" panose="020B0604020202020204" pitchFamily="34" charset="0"/>
                <a:ea typeface="HGSｺﾞｼｯｸE" panose="020B0900000000000000" pitchFamily="50" charset="-128"/>
              </a:rPr>
              <a:t>％</a:t>
            </a:r>
            <a:endParaRPr lang="en-US" altLang="ja-JP" sz="1400" u="sng" dirty="0">
              <a:solidFill>
                <a:srgbClr val="FF0000"/>
              </a:solidFill>
              <a:latin typeface="Arial" panose="020B0604020202020204" pitchFamily="34" charset="0"/>
              <a:ea typeface="HGSｺﾞｼｯｸE" panose="020B0900000000000000" pitchFamily="50" charset="-128"/>
            </a:endParaRPr>
          </a:p>
          <a:p>
            <a:pPr algn="ctr">
              <a:lnSpc>
                <a:spcPts val="2200"/>
              </a:lnSpc>
              <a:spcBef>
                <a:spcPct val="0"/>
              </a:spcBef>
              <a:buFontTx/>
              <a:buNone/>
            </a:pPr>
            <a:r>
              <a:rPr lang="ja-JP" altLang="en-US" sz="1400" dirty="0">
                <a:solidFill>
                  <a:srgbClr val="000000"/>
                </a:solidFill>
                <a:latin typeface="Arial" panose="020B0604020202020204" pitchFamily="34" charset="0"/>
                <a:ea typeface="HGSｺﾞｼｯｸE" panose="020B0900000000000000" pitchFamily="50" charset="-128"/>
              </a:rPr>
              <a:t>・働きながら子育てができる環境にない　</a:t>
            </a:r>
            <a:r>
              <a:rPr lang="en-US" altLang="ja-JP" sz="1400" dirty="0">
                <a:solidFill>
                  <a:srgbClr val="000000"/>
                </a:solidFill>
                <a:latin typeface="Arial" panose="020B0604020202020204" pitchFamily="34" charset="0"/>
                <a:ea typeface="HGSｺﾞｼｯｸE" panose="020B0900000000000000" pitchFamily="50" charset="-128"/>
              </a:rPr>
              <a:t>40.9</a:t>
            </a:r>
            <a:r>
              <a:rPr lang="ja-JP" altLang="en-US" sz="1400" dirty="0">
                <a:solidFill>
                  <a:srgbClr val="000000"/>
                </a:solidFill>
                <a:latin typeface="Arial" panose="020B0604020202020204" pitchFamily="34" charset="0"/>
                <a:ea typeface="HGSｺﾞｼｯｸE" panose="020B0900000000000000" pitchFamily="50" charset="-128"/>
              </a:rPr>
              <a:t>％</a:t>
            </a:r>
            <a:endParaRPr lang="en-US" altLang="ja-JP" sz="1400" dirty="0">
              <a:solidFill>
                <a:srgbClr val="000000"/>
              </a:solidFill>
              <a:latin typeface="Arial" panose="020B0604020202020204" pitchFamily="34" charset="0"/>
              <a:ea typeface="HGSｺﾞｼｯｸE" panose="020B0900000000000000" pitchFamily="50" charset="-128"/>
            </a:endParaRPr>
          </a:p>
          <a:p>
            <a:pPr algn="ctr">
              <a:lnSpc>
                <a:spcPts val="2200"/>
              </a:lnSpc>
              <a:spcBef>
                <a:spcPct val="0"/>
              </a:spcBef>
              <a:buFontTx/>
              <a:buNone/>
            </a:pPr>
            <a:r>
              <a:rPr lang="ja-JP" altLang="en-US" sz="1400" dirty="0">
                <a:solidFill>
                  <a:srgbClr val="000000"/>
                </a:solidFill>
                <a:latin typeface="Arial" panose="020B0604020202020204" pitchFamily="34" charset="0"/>
                <a:ea typeface="HGSｺﾞｼｯｸE" panose="020B0900000000000000" pitchFamily="50" charset="-128"/>
              </a:rPr>
              <a:t>・自分または配偶者が高年齢　　　　　　</a:t>
            </a:r>
            <a:r>
              <a:rPr lang="en-US" altLang="ja-JP" sz="1400" dirty="0">
                <a:solidFill>
                  <a:srgbClr val="000000"/>
                </a:solidFill>
                <a:latin typeface="Arial" panose="020B0604020202020204" pitchFamily="34" charset="0"/>
                <a:ea typeface="HGSｺﾞｼｯｸE" panose="020B0900000000000000" pitchFamily="50" charset="-128"/>
              </a:rPr>
              <a:t>22.5</a:t>
            </a:r>
            <a:r>
              <a:rPr lang="ja-JP" altLang="en-US" sz="1400" dirty="0">
                <a:solidFill>
                  <a:srgbClr val="000000"/>
                </a:solidFill>
                <a:latin typeface="Arial" panose="020B0604020202020204" pitchFamily="34" charset="0"/>
                <a:ea typeface="HGSｺﾞｼｯｸE" panose="020B0900000000000000" pitchFamily="50" charset="-128"/>
              </a:rPr>
              <a:t>％</a:t>
            </a:r>
            <a:endParaRPr lang="en-US" altLang="ja-JP" sz="1400" dirty="0">
              <a:solidFill>
                <a:srgbClr val="000000"/>
              </a:solidFill>
              <a:latin typeface="Arial" panose="020B0604020202020204" pitchFamily="34" charset="0"/>
              <a:ea typeface="HGSｺﾞｼｯｸE" panose="020B0900000000000000" pitchFamily="50" charset="-128"/>
            </a:endParaRPr>
          </a:p>
        </p:txBody>
      </p:sp>
      <p:graphicFrame>
        <p:nvGraphicFramePr>
          <p:cNvPr id="42" name="Group 175"/>
          <p:cNvGraphicFramePr>
            <a:graphicFrameLocks noGrp="1"/>
          </p:cNvGraphicFramePr>
          <p:nvPr>
            <p:extLst>
              <p:ext uri="{D42A27DB-BD31-4B8C-83A1-F6EECF244321}">
                <p14:modId xmlns:p14="http://schemas.microsoft.com/office/powerpoint/2010/main" val="3416551710"/>
              </p:ext>
            </p:extLst>
          </p:nvPr>
        </p:nvGraphicFramePr>
        <p:xfrm>
          <a:off x="183607" y="1938054"/>
          <a:ext cx="4433086" cy="926170"/>
        </p:xfrm>
        <a:graphic>
          <a:graphicData uri="http://schemas.openxmlformats.org/drawingml/2006/table">
            <a:tbl>
              <a:tblPr/>
              <a:tblGrid>
                <a:gridCol w="1108271"/>
                <a:gridCol w="1109928"/>
                <a:gridCol w="1089487"/>
                <a:gridCol w="1125400"/>
              </a:tblGrid>
              <a:tr h="320024">
                <a:tc>
                  <a:txBody>
                    <a:bodyPr/>
                    <a:lstStyle>
                      <a:lvl1pPr algn="l" eaLnBrk="0" hangingPunct="0">
                        <a:spcBef>
                          <a:spcPct val="20000"/>
                        </a:spcBef>
                        <a:defRPr kumimoji="1" sz="2800">
                          <a:solidFill>
                            <a:schemeClr val="tx1"/>
                          </a:solidFill>
                          <a:latin typeface="Times New Roman" pitchFamily="18" charset="0"/>
                          <a:ea typeface="ＭＳ Ｐゴシック" pitchFamily="50" charset="-128"/>
                        </a:defRPr>
                      </a:lvl1pPr>
                      <a:lvl2pPr algn="l" eaLnBrk="0" hangingPunct="0">
                        <a:spcBef>
                          <a:spcPct val="20000"/>
                        </a:spcBef>
                        <a:defRPr kumimoji="1" sz="2400">
                          <a:solidFill>
                            <a:schemeClr val="tx1"/>
                          </a:solidFill>
                          <a:latin typeface="Times New Roman" pitchFamily="18" charset="0"/>
                          <a:ea typeface="ＭＳ Ｐゴシック" pitchFamily="50" charset="-128"/>
                        </a:defRPr>
                      </a:lvl2pPr>
                      <a:lvl3pPr algn="l" eaLnBrk="0" hangingPunct="0">
                        <a:spcBef>
                          <a:spcPct val="20000"/>
                        </a:spcBef>
                        <a:defRPr kumimoji="1" sz="2000">
                          <a:solidFill>
                            <a:schemeClr val="tx1"/>
                          </a:solidFill>
                          <a:latin typeface="Times New Roman" pitchFamily="18" charset="0"/>
                          <a:ea typeface="ＭＳ Ｐゴシック" pitchFamily="50" charset="-128"/>
                        </a:defRPr>
                      </a:lvl3pPr>
                      <a:lvl4pPr algn="l" eaLnBrk="0" hangingPunct="0">
                        <a:spcBef>
                          <a:spcPct val="20000"/>
                        </a:spcBef>
                        <a:defRPr kumimoji="1">
                          <a:solidFill>
                            <a:schemeClr val="tx1"/>
                          </a:solidFill>
                          <a:latin typeface="Times New Roman" pitchFamily="18" charset="0"/>
                          <a:ea typeface="ＭＳ Ｐゴシック" pitchFamily="50" charset="-128"/>
                        </a:defRPr>
                      </a:lvl4pPr>
                      <a:lvl5pPr algn="l" eaLnBrk="0" hangingPunct="0">
                        <a:spcBef>
                          <a:spcPct val="20000"/>
                        </a:spcBef>
                        <a:defRPr kumimoji="1">
                          <a:solidFill>
                            <a:schemeClr val="tx1"/>
                          </a:solidFill>
                          <a:latin typeface="Times New Roman" pitchFamily="18" charset="0"/>
                          <a:ea typeface="ＭＳ Ｐゴシック" pitchFamily="50" charset="-128"/>
                        </a:defRPr>
                      </a:lvl5pPr>
                      <a:lvl6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6pPr>
                      <a:lvl7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7pPr>
                      <a:lvl8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8pPr>
                      <a:lvl9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0" fontAlgn="base" latinLnBrk="0" hangingPunct="0">
                        <a:lnSpc>
                          <a:spcPts val="19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lvl1pPr algn="l" eaLnBrk="0" hangingPunct="0">
                        <a:spcBef>
                          <a:spcPct val="20000"/>
                        </a:spcBef>
                        <a:defRPr kumimoji="1" sz="2800">
                          <a:solidFill>
                            <a:schemeClr val="tx1"/>
                          </a:solidFill>
                          <a:latin typeface="Times New Roman" pitchFamily="18" charset="0"/>
                          <a:ea typeface="ＭＳ Ｐゴシック" pitchFamily="50" charset="-128"/>
                        </a:defRPr>
                      </a:lvl1pPr>
                      <a:lvl2pPr algn="l" eaLnBrk="0" hangingPunct="0">
                        <a:spcBef>
                          <a:spcPct val="20000"/>
                        </a:spcBef>
                        <a:defRPr kumimoji="1" sz="2400">
                          <a:solidFill>
                            <a:schemeClr val="tx1"/>
                          </a:solidFill>
                          <a:latin typeface="Times New Roman" pitchFamily="18" charset="0"/>
                          <a:ea typeface="ＭＳ Ｐゴシック" pitchFamily="50" charset="-128"/>
                        </a:defRPr>
                      </a:lvl2pPr>
                      <a:lvl3pPr algn="l" eaLnBrk="0" hangingPunct="0">
                        <a:spcBef>
                          <a:spcPct val="20000"/>
                        </a:spcBef>
                        <a:defRPr kumimoji="1" sz="2000">
                          <a:solidFill>
                            <a:schemeClr val="tx1"/>
                          </a:solidFill>
                          <a:latin typeface="Times New Roman" pitchFamily="18" charset="0"/>
                          <a:ea typeface="ＭＳ Ｐゴシック" pitchFamily="50" charset="-128"/>
                        </a:defRPr>
                      </a:lvl3pPr>
                      <a:lvl4pPr algn="l" eaLnBrk="0" hangingPunct="0">
                        <a:spcBef>
                          <a:spcPct val="20000"/>
                        </a:spcBef>
                        <a:defRPr kumimoji="1">
                          <a:solidFill>
                            <a:schemeClr val="tx1"/>
                          </a:solidFill>
                          <a:latin typeface="Times New Roman" pitchFamily="18" charset="0"/>
                          <a:ea typeface="ＭＳ Ｐゴシック" pitchFamily="50" charset="-128"/>
                        </a:defRPr>
                      </a:lvl4pPr>
                      <a:lvl5pPr algn="l" eaLnBrk="0" hangingPunct="0">
                        <a:spcBef>
                          <a:spcPct val="20000"/>
                        </a:spcBef>
                        <a:defRPr kumimoji="1">
                          <a:solidFill>
                            <a:schemeClr val="tx1"/>
                          </a:solidFill>
                          <a:latin typeface="Times New Roman" pitchFamily="18" charset="0"/>
                          <a:ea typeface="ＭＳ Ｐゴシック" pitchFamily="50" charset="-128"/>
                        </a:defRPr>
                      </a:lvl5pPr>
                      <a:lvl6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6pPr>
                      <a:lvl7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7pPr>
                      <a:lvl8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8pPr>
                      <a:lvl9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ctr" defTabSz="914400" rtl="0" eaLnBrk="0" fontAlgn="base" latinLnBrk="0" hangingPunct="0">
                        <a:lnSpc>
                          <a:spcPts val="1900"/>
                        </a:lnSpc>
                        <a:spcBef>
                          <a:spcPct val="20000"/>
                        </a:spcBef>
                        <a:spcAft>
                          <a:spcPct val="0"/>
                        </a:spcAft>
                        <a:buClrTx/>
                        <a:buSzTx/>
                        <a:buFontTx/>
                        <a:buNone/>
                        <a:tabLst/>
                      </a:pPr>
                      <a:r>
                        <a:rPr kumimoji="1" lang="ja-JP" altLang="en-US" sz="1600" b="1" i="0" u="none" strike="noStrike" cap="none" normalizeH="0" baseline="0" smtClean="0">
                          <a:ln>
                            <a:noFill/>
                          </a:ln>
                          <a:solidFill>
                            <a:schemeClr val="tx1"/>
                          </a:solidFill>
                          <a:effectLst/>
                          <a:latin typeface="Times New Roman" pitchFamily="18" charset="0"/>
                          <a:ea typeface="ＭＳ Ｐゴシック" pitchFamily="50" charset="-128"/>
                        </a:rPr>
                        <a:t>１人</a:t>
                      </a:r>
                      <a:endParaRPr kumimoji="1" lang="ja-JP" altLang="en-US" sz="1600" b="1"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lvl1pPr algn="l" eaLnBrk="0" hangingPunct="0">
                        <a:spcBef>
                          <a:spcPct val="20000"/>
                        </a:spcBef>
                        <a:defRPr kumimoji="1" sz="2800">
                          <a:solidFill>
                            <a:schemeClr val="tx1"/>
                          </a:solidFill>
                          <a:latin typeface="Times New Roman" pitchFamily="18" charset="0"/>
                          <a:ea typeface="ＭＳ Ｐゴシック" pitchFamily="50" charset="-128"/>
                        </a:defRPr>
                      </a:lvl1pPr>
                      <a:lvl2pPr algn="l" eaLnBrk="0" hangingPunct="0">
                        <a:spcBef>
                          <a:spcPct val="20000"/>
                        </a:spcBef>
                        <a:defRPr kumimoji="1" sz="2400">
                          <a:solidFill>
                            <a:schemeClr val="tx1"/>
                          </a:solidFill>
                          <a:latin typeface="Times New Roman" pitchFamily="18" charset="0"/>
                          <a:ea typeface="ＭＳ Ｐゴシック" pitchFamily="50" charset="-128"/>
                        </a:defRPr>
                      </a:lvl2pPr>
                      <a:lvl3pPr algn="l" eaLnBrk="0" hangingPunct="0">
                        <a:spcBef>
                          <a:spcPct val="20000"/>
                        </a:spcBef>
                        <a:defRPr kumimoji="1" sz="2000">
                          <a:solidFill>
                            <a:schemeClr val="tx1"/>
                          </a:solidFill>
                          <a:latin typeface="Times New Roman" pitchFamily="18" charset="0"/>
                          <a:ea typeface="ＭＳ Ｐゴシック" pitchFamily="50" charset="-128"/>
                        </a:defRPr>
                      </a:lvl3pPr>
                      <a:lvl4pPr algn="l" eaLnBrk="0" hangingPunct="0">
                        <a:spcBef>
                          <a:spcPct val="20000"/>
                        </a:spcBef>
                        <a:defRPr kumimoji="1">
                          <a:solidFill>
                            <a:schemeClr val="tx1"/>
                          </a:solidFill>
                          <a:latin typeface="Times New Roman" pitchFamily="18" charset="0"/>
                          <a:ea typeface="ＭＳ Ｐゴシック" pitchFamily="50" charset="-128"/>
                        </a:defRPr>
                      </a:lvl4pPr>
                      <a:lvl5pPr algn="l" eaLnBrk="0" hangingPunct="0">
                        <a:spcBef>
                          <a:spcPct val="20000"/>
                        </a:spcBef>
                        <a:defRPr kumimoji="1">
                          <a:solidFill>
                            <a:schemeClr val="tx1"/>
                          </a:solidFill>
                          <a:latin typeface="Times New Roman" pitchFamily="18" charset="0"/>
                          <a:ea typeface="ＭＳ Ｐゴシック" pitchFamily="50" charset="-128"/>
                        </a:defRPr>
                      </a:lvl5pPr>
                      <a:lvl6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6pPr>
                      <a:lvl7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7pPr>
                      <a:lvl8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8pPr>
                      <a:lvl9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ctr" defTabSz="914400" rtl="0" eaLnBrk="0" fontAlgn="base" latinLnBrk="0" hangingPunct="0">
                        <a:lnSpc>
                          <a:spcPts val="1900"/>
                        </a:lnSpc>
                        <a:spcBef>
                          <a:spcPct val="2000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Times New Roman" pitchFamily="18" charset="0"/>
                          <a:ea typeface="ＭＳ Ｐゴシック" pitchFamily="50" charset="-128"/>
                        </a:rPr>
                        <a:t>２人</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lvl1pPr algn="l" eaLnBrk="0" hangingPunct="0">
                        <a:spcBef>
                          <a:spcPct val="20000"/>
                        </a:spcBef>
                        <a:defRPr kumimoji="1" sz="2800">
                          <a:solidFill>
                            <a:schemeClr val="tx1"/>
                          </a:solidFill>
                          <a:latin typeface="Times New Roman" pitchFamily="18" charset="0"/>
                          <a:ea typeface="ＭＳ Ｐゴシック" pitchFamily="50" charset="-128"/>
                        </a:defRPr>
                      </a:lvl1pPr>
                      <a:lvl2pPr algn="l" eaLnBrk="0" hangingPunct="0">
                        <a:spcBef>
                          <a:spcPct val="20000"/>
                        </a:spcBef>
                        <a:defRPr kumimoji="1" sz="2400">
                          <a:solidFill>
                            <a:schemeClr val="tx1"/>
                          </a:solidFill>
                          <a:latin typeface="Times New Roman" pitchFamily="18" charset="0"/>
                          <a:ea typeface="ＭＳ Ｐゴシック" pitchFamily="50" charset="-128"/>
                        </a:defRPr>
                      </a:lvl2pPr>
                      <a:lvl3pPr algn="l" eaLnBrk="0" hangingPunct="0">
                        <a:spcBef>
                          <a:spcPct val="20000"/>
                        </a:spcBef>
                        <a:defRPr kumimoji="1" sz="2000">
                          <a:solidFill>
                            <a:schemeClr val="tx1"/>
                          </a:solidFill>
                          <a:latin typeface="Times New Roman" pitchFamily="18" charset="0"/>
                          <a:ea typeface="ＭＳ Ｐゴシック" pitchFamily="50" charset="-128"/>
                        </a:defRPr>
                      </a:lvl3pPr>
                      <a:lvl4pPr algn="l" eaLnBrk="0" hangingPunct="0">
                        <a:spcBef>
                          <a:spcPct val="20000"/>
                        </a:spcBef>
                        <a:defRPr kumimoji="1">
                          <a:solidFill>
                            <a:schemeClr val="tx1"/>
                          </a:solidFill>
                          <a:latin typeface="Times New Roman" pitchFamily="18" charset="0"/>
                          <a:ea typeface="ＭＳ Ｐゴシック" pitchFamily="50" charset="-128"/>
                        </a:defRPr>
                      </a:lvl4pPr>
                      <a:lvl5pPr algn="l" eaLnBrk="0" hangingPunct="0">
                        <a:spcBef>
                          <a:spcPct val="20000"/>
                        </a:spcBef>
                        <a:defRPr kumimoji="1">
                          <a:solidFill>
                            <a:schemeClr val="tx1"/>
                          </a:solidFill>
                          <a:latin typeface="Times New Roman" pitchFamily="18" charset="0"/>
                          <a:ea typeface="ＭＳ Ｐゴシック" pitchFamily="50" charset="-128"/>
                        </a:defRPr>
                      </a:lvl5pPr>
                      <a:lvl6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6pPr>
                      <a:lvl7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7pPr>
                      <a:lvl8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8pPr>
                      <a:lvl9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ctr" defTabSz="914400" rtl="0" eaLnBrk="0" fontAlgn="base" latinLnBrk="0" hangingPunct="0">
                        <a:lnSpc>
                          <a:spcPts val="1900"/>
                        </a:lnSpc>
                        <a:spcBef>
                          <a:spcPct val="2000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Times New Roman" pitchFamily="18" charset="0"/>
                          <a:ea typeface="ＭＳ Ｐゴシック" pitchFamily="50" charset="-128"/>
                        </a:rPr>
                        <a:t>３人以上</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r>
              <a:tr h="319145">
                <a:tc>
                  <a:txBody>
                    <a:bodyPr/>
                    <a:lstStyle>
                      <a:lvl1pPr algn="l" eaLnBrk="0" hangingPunct="0">
                        <a:spcBef>
                          <a:spcPct val="20000"/>
                        </a:spcBef>
                        <a:defRPr kumimoji="1" sz="2800">
                          <a:solidFill>
                            <a:schemeClr val="tx1"/>
                          </a:solidFill>
                          <a:latin typeface="Times New Roman" pitchFamily="18" charset="0"/>
                          <a:ea typeface="ＭＳ Ｐゴシック" pitchFamily="50" charset="-128"/>
                        </a:defRPr>
                      </a:lvl1pPr>
                      <a:lvl2pPr algn="l" eaLnBrk="0" hangingPunct="0">
                        <a:spcBef>
                          <a:spcPct val="20000"/>
                        </a:spcBef>
                        <a:defRPr kumimoji="1" sz="2400">
                          <a:solidFill>
                            <a:schemeClr val="tx1"/>
                          </a:solidFill>
                          <a:latin typeface="Times New Roman" pitchFamily="18" charset="0"/>
                          <a:ea typeface="ＭＳ Ｐゴシック" pitchFamily="50" charset="-128"/>
                        </a:defRPr>
                      </a:lvl2pPr>
                      <a:lvl3pPr algn="l" eaLnBrk="0" hangingPunct="0">
                        <a:spcBef>
                          <a:spcPct val="20000"/>
                        </a:spcBef>
                        <a:defRPr kumimoji="1" sz="2000">
                          <a:solidFill>
                            <a:schemeClr val="tx1"/>
                          </a:solidFill>
                          <a:latin typeface="Times New Roman" pitchFamily="18" charset="0"/>
                          <a:ea typeface="ＭＳ Ｐゴシック" pitchFamily="50" charset="-128"/>
                        </a:defRPr>
                      </a:lvl3pPr>
                      <a:lvl4pPr algn="l" eaLnBrk="0" hangingPunct="0">
                        <a:spcBef>
                          <a:spcPct val="20000"/>
                        </a:spcBef>
                        <a:defRPr kumimoji="1">
                          <a:solidFill>
                            <a:schemeClr val="tx1"/>
                          </a:solidFill>
                          <a:latin typeface="Times New Roman" pitchFamily="18" charset="0"/>
                          <a:ea typeface="ＭＳ Ｐゴシック" pitchFamily="50" charset="-128"/>
                        </a:defRPr>
                      </a:lvl4pPr>
                      <a:lvl5pPr algn="l" eaLnBrk="0" hangingPunct="0">
                        <a:spcBef>
                          <a:spcPct val="20000"/>
                        </a:spcBef>
                        <a:defRPr kumimoji="1">
                          <a:solidFill>
                            <a:schemeClr val="tx1"/>
                          </a:solidFill>
                          <a:latin typeface="Times New Roman" pitchFamily="18" charset="0"/>
                          <a:ea typeface="ＭＳ Ｐゴシック" pitchFamily="50" charset="-128"/>
                        </a:defRPr>
                      </a:lvl5pPr>
                      <a:lvl6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6pPr>
                      <a:lvl7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7pPr>
                      <a:lvl8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8pPr>
                      <a:lvl9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ctr" defTabSz="914400" rtl="0" eaLnBrk="0" fontAlgn="base" latinLnBrk="0" hangingPunct="0">
                        <a:lnSpc>
                          <a:spcPts val="1900"/>
                        </a:lnSpc>
                        <a:spcBef>
                          <a:spcPct val="2000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Times New Roman" pitchFamily="18" charset="0"/>
                          <a:ea typeface="ＭＳ Ｐゴシック" pitchFamily="50" charset="-128"/>
                        </a:rPr>
                        <a:t>理想</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lvl1pPr algn="l" eaLnBrk="0" hangingPunct="0">
                        <a:spcBef>
                          <a:spcPct val="20000"/>
                        </a:spcBef>
                        <a:defRPr kumimoji="1" sz="2800">
                          <a:solidFill>
                            <a:schemeClr val="tx1"/>
                          </a:solidFill>
                          <a:latin typeface="Times New Roman" pitchFamily="18" charset="0"/>
                          <a:ea typeface="ＭＳ Ｐゴシック" pitchFamily="50" charset="-128"/>
                        </a:defRPr>
                      </a:lvl1pPr>
                      <a:lvl2pPr algn="l" eaLnBrk="0" hangingPunct="0">
                        <a:spcBef>
                          <a:spcPct val="20000"/>
                        </a:spcBef>
                        <a:defRPr kumimoji="1" sz="2400">
                          <a:solidFill>
                            <a:schemeClr val="tx1"/>
                          </a:solidFill>
                          <a:latin typeface="Times New Roman" pitchFamily="18" charset="0"/>
                          <a:ea typeface="ＭＳ Ｐゴシック" pitchFamily="50" charset="-128"/>
                        </a:defRPr>
                      </a:lvl2pPr>
                      <a:lvl3pPr algn="l" eaLnBrk="0" hangingPunct="0">
                        <a:spcBef>
                          <a:spcPct val="20000"/>
                        </a:spcBef>
                        <a:defRPr kumimoji="1" sz="2000">
                          <a:solidFill>
                            <a:schemeClr val="tx1"/>
                          </a:solidFill>
                          <a:latin typeface="Times New Roman" pitchFamily="18" charset="0"/>
                          <a:ea typeface="ＭＳ Ｐゴシック" pitchFamily="50" charset="-128"/>
                        </a:defRPr>
                      </a:lvl3pPr>
                      <a:lvl4pPr algn="l" eaLnBrk="0" hangingPunct="0">
                        <a:spcBef>
                          <a:spcPct val="20000"/>
                        </a:spcBef>
                        <a:defRPr kumimoji="1">
                          <a:solidFill>
                            <a:schemeClr val="tx1"/>
                          </a:solidFill>
                          <a:latin typeface="Times New Roman" pitchFamily="18" charset="0"/>
                          <a:ea typeface="ＭＳ Ｐゴシック" pitchFamily="50" charset="-128"/>
                        </a:defRPr>
                      </a:lvl4pPr>
                      <a:lvl5pPr algn="l" eaLnBrk="0" hangingPunct="0">
                        <a:spcBef>
                          <a:spcPct val="20000"/>
                        </a:spcBef>
                        <a:defRPr kumimoji="1">
                          <a:solidFill>
                            <a:schemeClr val="tx1"/>
                          </a:solidFill>
                          <a:latin typeface="Times New Roman" pitchFamily="18" charset="0"/>
                          <a:ea typeface="ＭＳ Ｐゴシック" pitchFamily="50" charset="-128"/>
                        </a:defRPr>
                      </a:lvl5pPr>
                      <a:lvl6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6pPr>
                      <a:lvl7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7pPr>
                      <a:lvl8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8pPr>
                      <a:lvl9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ctr" defTabSz="914400" rtl="0" eaLnBrk="0" fontAlgn="base" latinLnBrk="0" hangingPunct="0">
                        <a:lnSpc>
                          <a:spcPts val="1900"/>
                        </a:lnSpc>
                        <a:spcBef>
                          <a:spcPct val="20000"/>
                        </a:spcBef>
                        <a:spcAft>
                          <a:spcPct val="0"/>
                        </a:spcAft>
                        <a:buClrTx/>
                        <a:buSzTx/>
                        <a:buFontTx/>
                        <a:buNone/>
                        <a:tabLst/>
                      </a:pPr>
                      <a:r>
                        <a:rPr kumimoji="1" lang="ja-JP" altLang="en-US" sz="1600" b="1" i="0" u="none" strike="noStrike" cap="none" normalizeH="0" baseline="0" smtClean="0">
                          <a:ln>
                            <a:noFill/>
                          </a:ln>
                          <a:solidFill>
                            <a:schemeClr val="tx1"/>
                          </a:solidFill>
                          <a:effectLst/>
                          <a:latin typeface="Times New Roman" pitchFamily="18" charset="0"/>
                          <a:ea typeface="ＭＳ Ｐゴシック" pitchFamily="50" charset="-128"/>
                        </a:rPr>
                        <a:t>３．８％</a:t>
                      </a:r>
                      <a:endParaRPr kumimoji="1" lang="en-US" altLang="ja-JP" sz="1600" b="1"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eaLnBrk="0" hangingPunct="0">
                        <a:spcBef>
                          <a:spcPct val="20000"/>
                        </a:spcBef>
                        <a:defRPr kumimoji="1" sz="2800">
                          <a:solidFill>
                            <a:schemeClr val="tx1"/>
                          </a:solidFill>
                          <a:latin typeface="Times New Roman" pitchFamily="18" charset="0"/>
                          <a:ea typeface="ＭＳ Ｐゴシック" pitchFamily="50" charset="-128"/>
                        </a:defRPr>
                      </a:lvl1pPr>
                      <a:lvl2pPr algn="l" eaLnBrk="0" hangingPunct="0">
                        <a:spcBef>
                          <a:spcPct val="20000"/>
                        </a:spcBef>
                        <a:defRPr kumimoji="1" sz="2400">
                          <a:solidFill>
                            <a:schemeClr val="tx1"/>
                          </a:solidFill>
                          <a:latin typeface="Times New Roman" pitchFamily="18" charset="0"/>
                          <a:ea typeface="ＭＳ Ｐゴシック" pitchFamily="50" charset="-128"/>
                        </a:defRPr>
                      </a:lvl2pPr>
                      <a:lvl3pPr algn="l" eaLnBrk="0" hangingPunct="0">
                        <a:spcBef>
                          <a:spcPct val="20000"/>
                        </a:spcBef>
                        <a:defRPr kumimoji="1" sz="2000">
                          <a:solidFill>
                            <a:schemeClr val="tx1"/>
                          </a:solidFill>
                          <a:latin typeface="Times New Roman" pitchFamily="18" charset="0"/>
                          <a:ea typeface="ＭＳ Ｐゴシック" pitchFamily="50" charset="-128"/>
                        </a:defRPr>
                      </a:lvl3pPr>
                      <a:lvl4pPr algn="l" eaLnBrk="0" hangingPunct="0">
                        <a:spcBef>
                          <a:spcPct val="20000"/>
                        </a:spcBef>
                        <a:defRPr kumimoji="1">
                          <a:solidFill>
                            <a:schemeClr val="tx1"/>
                          </a:solidFill>
                          <a:latin typeface="Times New Roman" pitchFamily="18" charset="0"/>
                          <a:ea typeface="ＭＳ Ｐゴシック" pitchFamily="50" charset="-128"/>
                        </a:defRPr>
                      </a:lvl4pPr>
                      <a:lvl5pPr algn="l" eaLnBrk="0" hangingPunct="0">
                        <a:spcBef>
                          <a:spcPct val="20000"/>
                        </a:spcBef>
                        <a:defRPr kumimoji="1">
                          <a:solidFill>
                            <a:schemeClr val="tx1"/>
                          </a:solidFill>
                          <a:latin typeface="Times New Roman" pitchFamily="18" charset="0"/>
                          <a:ea typeface="ＭＳ Ｐゴシック" pitchFamily="50" charset="-128"/>
                        </a:defRPr>
                      </a:lvl5pPr>
                      <a:lvl6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6pPr>
                      <a:lvl7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7pPr>
                      <a:lvl8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8pPr>
                      <a:lvl9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ctr" defTabSz="914400" rtl="0" eaLnBrk="0" fontAlgn="base" latinLnBrk="0" hangingPunct="0">
                        <a:lnSpc>
                          <a:spcPts val="1900"/>
                        </a:lnSpc>
                        <a:spcBef>
                          <a:spcPct val="2000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Times New Roman" pitchFamily="18" charset="0"/>
                          <a:ea typeface="ＭＳ Ｐゴシック" pitchFamily="50" charset="-128"/>
                        </a:rPr>
                        <a:t>３４．４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eaLnBrk="0" hangingPunct="0">
                        <a:spcBef>
                          <a:spcPct val="20000"/>
                        </a:spcBef>
                        <a:defRPr kumimoji="1" sz="2800">
                          <a:solidFill>
                            <a:schemeClr val="tx1"/>
                          </a:solidFill>
                          <a:latin typeface="Times New Roman" pitchFamily="18" charset="0"/>
                          <a:ea typeface="ＭＳ Ｐゴシック" pitchFamily="50" charset="-128"/>
                        </a:defRPr>
                      </a:lvl1pPr>
                      <a:lvl2pPr algn="l" eaLnBrk="0" hangingPunct="0">
                        <a:spcBef>
                          <a:spcPct val="20000"/>
                        </a:spcBef>
                        <a:defRPr kumimoji="1" sz="2400">
                          <a:solidFill>
                            <a:schemeClr val="tx1"/>
                          </a:solidFill>
                          <a:latin typeface="Times New Roman" pitchFamily="18" charset="0"/>
                          <a:ea typeface="ＭＳ Ｐゴシック" pitchFamily="50" charset="-128"/>
                        </a:defRPr>
                      </a:lvl2pPr>
                      <a:lvl3pPr algn="l" eaLnBrk="0" hangingPunct="0">
                        <a:spcBef>
                          <a:spcPct val="20000"/>
                        </a:spcBef>
                        <a:defRPr kumimoji="1" sz="2000">
                          <a:solidFill>
                            <a:schemeClr val="tx1"/>
                          </a:solidFill>
                          <a:latin typeface="Times New Roman" pitchFamily="18" charset="0"/>
                          <a:ea typeface="ＭＳ Ｐゴシック" pitchFamily="50" charset="-128"/>
                        </a:defRPr>
                      </a:lvl3pPr>
                      <a:lvl4pPr algn="l" eaLnBrk="0" hangingPunct="0">
                        <a:spcBef>
                          <a:spcPct val="20000"/>
                        </a:spcBef>
                        <a:defRPr kumimoji="1">
                          <a:solidFill>
                            <a:schemeClr val="tx1"/>
                          </a:solidFill>
                          <a:latin typeface="Times New Roman" pitchFamily="18" charset="0"/>
                          <a:ea typeface="ＭＳ Ｐゴシック" pitchFamily="50" charset="-128"/>
                        </a:defRPr>
                      </a:lvl4pPr>
                      <a:lvl5pPr algn="l" eaLnBrk="0" hangingPunct="0">
                        <a:spcBef>
                          <a:spcPct val="20000"/>
                        </a:spcBef>
                        <a:defRPr kumimoji="1">
                          <a:solidFill>
                            <a:schemeClr val="tx1"/>
                          </a:solidFill>
                          <a:latin typeface="Times New Roman" pitchFamily="18" charset="0"/>
                          <a:ea typeface="ＭＳ Ｐゴシック" pitchFamily="50" charset="-128"/>
                        </a:defRPr>
                      </a:lvl5pPr>
                      <a:lvl6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6pPr>
                      <a:lvl7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7pPr>
                      <a:lvl8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8pPr>
                      <a:lvl9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ctr" defTabSz="914400" rtl="0" eaLnBrk="0" fontAlgn="base" latinLnBrk="0" hangingPunct="0">
                        <a:lnSpc>
                          <a:spcPts val="1900"/>
                        </a:lnSpc>
                        <a:spcBef>
                          <a:spcPct val="20000"/>
                        </a:spcBef>
                        <a:spcAft>
                          <a:spcPct val="0"/>
                        </a:spcAft>
                        <a:buClrTx/>
                        <a:buSzTx/>
                        <a:buFontTx/>
                        <a:buNone/>
                        <a:tabLst/>
                      </a:pPr>
                      <a:r>
                        <a:rPr kumimoji="1" lang="ja-JP" altLang="en-US" sz="1600" b="1" i="0" u="none" strike="noStrike" cap="none" normalizeH="0" baseline="0" dirty="0" smtClean="0">
                          <a:ln>
                            <a:noFill/>
                          </a:ln>
                          <a:solidFill>
                            <a:srgbClr val="FF0000"/>
                          </a:solidFill>
                          <a:effectLst/>
                          <a:latin typeface="Times New Roman" pitchFamily="18" charset="0"/>
                          <a:ea typeface="ＭＳ Ｐゴシック" pitchFamily="50" charset="-128"/>
                        </a:rPr>
                        <a:t>５８．３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7001">
                <a:tc>
                  <a:txBody>
                    <a:bodyPr/>
                    <a:lstStyle>
                      <a:lvl1pPr algn="l" eaLnBrk="0" hangingPunct="0">
                        <a:spcBef>
                          <a:spcPct val="20000"/>
                        </a:spcBef>
                        <a:defRPr kumimoji="1" sz="2800">
                          <a:solidFill>
                            <a:schemeClr val="tx1"/>
                          </a:solidFill>
                          <a:latin typeface="Times New Roman" pitchFamily="18" charset="0"/>
                          <a:ea typeface="ＭＳ Ｐゴシック" pitchFamily="50" charset="-128"/>
                        </a:defRPr>
                      </a:lvl1pPr>
                      <a:lvl2pPr algn="l" eaLnBrk="0" hangingPunct="0">
                        <a:spcBef>
                          <a:spcPct val="20000"/>
                        </a:spcBef>
                        <a:defRPr kumimoji="1" sz="2400">
                          <a:solidFill>
                            <a:schemeClr val="tx1"/>
                          </a:solidFill>
                          <a:latin typeface="Times New Roman" pitchFamily="18" charset="0"/>
                          <a:ea typeface="ＭＳ Ｐゴシック" pitchFamily="50" charset="-128"/>
                        </a:defRPr>
                      </a:lvl2pPr>
                      <a:lvl3pPr algn="l" eaLnBrk="0" hangingPunct="0">
                        <a:spcBef>
                          <a:spcPct val="20000"/>
                        </a:spcBef>
                        <a:defRPr kumimoji="1" sz="2000">
                          <a:solidFill>
                            <a:schemeClr val="tx1"/>
                          </a:solidFill>
                          <a:latin typeface="Times New Roman" pitchFamily="18" charset="0"/>
                          <a:ea typeface="ＭＳ Ｐゴシック" pitchFamily="50" charset="-128"/>
                        </a:defRPr>
                      </a:lvl3pPr>
                      <a:lvl4pPr algn="l" eaLnBrk="0" hangingPunct="0">
                        <a:spcBef>
                          <a:spcPct val="20000"/>
                        </a:spcBef>
                        <a:defRPr kumimoji="1">
                          <a:solidFill>
                            <a:schemeClr val="tx1"/>
                          </a:solidFill>
                          <a:latin typeface="Times New Roman" pitchFamily="18" charset="0"/>
                          <a:ea typeface="ＭＳ Ｐゴシック" pitchFamily="50" charset="-128"/>
                        </a:defRPr>
                      </a:lvl4pPr>
                      <a:lvl5pPr algn="l" eaLnBrk="0" hangingPunct="0">
                        <a:spcBef>
                          <a:spcPct val="20000"/>
                        </a:spcBef>
                        <a:defRPr kumimoji="1">
                          <a:solidFill>
                            <a:schemeClr val="tx1"/>
                          </a:solidFill>
                          <a:latin typeface="Times New Roman" pitchFamily="18" charset="0"/>
                          <a:ea typeface="ＭＳ Ｐゴシック" pitchFamily="50" charset="-128"/>
                        </a:defRPr>
                      </a:lvl5pPr>
                      <a:lvl6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6pPr>
                      <a:lvl7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7pPr>
                      <a:lvl8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8pPr>
                      <a:lvl9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ctr" defTabSz="914400" rtl="0" eaLnBrk="0" fontAlgn="base" latinLnBrk="0" hangingPunct="0">
                        <a:lnSpc>
                          <a:spcPts val="1900"/>
                        </a:lnSpc>
                        <a:spcBef>
                          <a:spcPct val="2000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Times New Roman" pitchFamily="18" charset="0"/>
                          <a:ea typeface="ＭＳ Ｐゴシック" pitchFamily="50" charset="-128"/>
                        </a:rPr>
                        <a:t>現実</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lvl1pPr algn="l" eaLnBrk="0" hangingPunct="0">
                        <a:spcBef>
                          <a:spcPct val="20000"/>
                        </a:spcBef>
                        <a:defRPr kumimoji="1" sz="2800">
                          <a:solidFill>
                            <a:schemeClr val="tx1"/>
                          </a:solidFill>
                          <a:latin typeface="Times New Roman" pitchFamily="18" charset="0"/>
                          <a:ea typeface="ＭＳ Ｐゴシック" pitchFamily="50" charset="-128"/>
                        </a:defRPr>
                      </a:lvl1pPr>
                      <a:lvl2pPr algn="l" eaLnBrk="0" hangingPunct="0">
                        <a:spcBef>
                          <a:spcPct val="20000"/>
                        </a:spcBef>
                        <a:defRPr kumimoji="1" sz="2400">
                          <a:solidFill>
                            <a:schemeClr val="tx1"/>
                          </a:solidFill>
                          <a:latin typeface="Times New Roman" pitchFamily="18" charset="0"/>
                          <a:ea typeface="ＭＳ Ｐゴシック" pitchFamily="50" charset="-128"/>
                        </a:defRPr>
                      </a:lvl2pPr>
                      <a:lvl3pPr algn="l" eaLnBrk="0" hangingPunct="0">
                        <a:spcBef>
                          <a:spcPct val="20000"/>
                        </a:spcBef>
                        <a:defRPr kumimoji="1" sz="2000">
                          <a:solidFill>
                            <a:schemeClr val="tx1"/>
                          </a:solidFill>
                          <a:latin typeface="Times New Roman" pitchFamily="18" charset="0"/>
                          <a:ea typeface="ＭＳ Ｐゴシック" pitchFamily="50" charset="-128"/>
                        </a:defRPr>
                      </a:lvl3pPr>
                      <a:lvl4pPr algn="l" eaLnBrk="0" hangingPunct="0">
                        <a:spcBef>
                          <a:spcPct val="20000"/>
                        </a:spcBef>
                        <a:defRPr kumimoji="1">
                          <a:solidFill>
                            <a:schemeClr val="tx1"/>
                          </a:solidFill>
                          <a:latin typeface="Times New Roman" pitchFamily="18" charset="0"/>
                          <a:ea typeface="ＭＳ Ｐゴシック" pitchFamily="50" charset="-128"/>
                        </a:defRPr>
                      </a:lvl4pPr>
                      <a:lvl5pPr algn="l" eaLnBrk="0" hangingPunct="0">
                        <a:spcBef>
                          <a:spcPct val="20000"/>
                        </a:spcBef>
                        <a:defRPr kumimoji="1">
                          <a:solidFill>
                            <a:schemeClr val="tx1"/>
                          </a:solidFill>
                          <a:latin typeface="Times New Roman" pitchFamily="18" charset="0"/>
                          <a:ea typeface="ＭＳ Ｐゴシック" pitchFamily="50" charset="-128"/>
                        </a:defRPr>
                      </a:lvl5pPr>
                      <a:lvl6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6pPr>
                      <a:lvl7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7pPr>
                      <a:lvl8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8pPr>
                      <a:lvl9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ctr" defTabSz="914400" rtl="0" eaLnBrk="0" fontAlgn="base" latinLnBrk="0" hangingPunct="0">
                        <a:lnSpc>
                          <a:spcPts val="1900"/>
                        </a:lnSpc>
                        <a:spcBef>
                          <a:spcPct val="2000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Times New Roman" pitchFamily="18" charset="0"/>
                          <a:ea typeface="ＭＳ Ｐゴシック" pitchFamily="50" charset="-128"/>
                        </a:rPr>
                        <a:t>６．６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eaLnBrk="0" hangingPunct="0">
                        <a:spcBef>
                          <a:spcPct val="20000"/>
                        </a:spcBef>
                        <a:defRPr kumimoji="1" sz="2800">
                          <a:solidFill>
                            <a:schemeClr val="tx1"/>
                          </a:solidFill>
                          <a:latin typeface="Times New Roman" pitchFamily="18" charset="0"/>
                          <a:ea typeface="ＭＳ Ｐゴシック" pitchFamily="50" charset="-128"/>
                        </a:defRPr>
                      </a:lvl1pPr>
                      <a:lvl2pPr algn="l" eaLnBrk="0" hangingPunct="0">
                        <a:spcBef>
                          <a:spcPct val="20000"/>
                        </a:spcBef>
                        <a:defRPr kumimoji="1" sz="2400">
                          <a:solidFill>
                            <a:schemeClr val="tx1"/>
                          </a:solidFill>
                          <a:latin typeface="Times New Roman" pitchFamily="18" charset="0"/>
                          <a:ea typeface="ＭＳ Ｐゴシック" pitchFamily="50" charset="-128"/>
                        </a:defRPr>
                      </a:lvl2pPr>
                      <a:lvl3pPr algn="l" eaLnBrk="0" hangingPunct="0">
                        <a:spcBef>
                          <a:spcPct val="20000"/>
                        </a:spcBef>
                        <a:defRPr kumimoji="1" sz="2000">
                          <a:solidFill>
                            <a:schemeClr val="tx1"/>
                          </a:solidFill>
                          <a:latin typeface="Times New Roman" pitchFamily="18" charset="0"/>
                          <a:ea typeface="ＭＳ Ｐゴシック" pitchFamily="50" charset="-128"/>
                        </a:defRPr>
                      </a:lvl3pPr>
                      <a:lvl4pPr algn="l" eaLnBrk="0" hangingPunct="0">
                        <a:spcBef>
                          <a:spcPct val="20000"/>
                        </a:spcBef>
                        <a:defRPr kumimoji="1">
                          <a:solidFill>
                            <a:schemeClr val="tx1"/>
                          </a:solidFill>
                          <a:latin typeface="Times New Roman" pitchFamily="18" charset="0"/>
                          <a:ea typeface="ＭＳ Ｐゴシック" pitchFamily="50" charset="-128"/>
                        </a:defRPr>
                      </a:lvl4pPr>
                      <a:lvl5pPr algn="l" eaLnBrk="0" hangingPunct="0">
                        <a:spcBef>
                          <a:spcPct val="20000"/>
                        </a:spcBef>
                        <a:defRPr kumimoji="1">
                          <a:solidFill>
                            <a:schemeClr val="tx1"/>
                          </a:solidFill>
                          <a:latin typeface="Times New Roman" pitchFamily="18" charset="0"/>
                          <a:ea typeface="ＭＳ Ｐゴシック" pitchFamily="50" charset="-128"/>
                        </a:defRPr>
                      </a:lvl5pPr>
                      <a:lvl6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6pPr>
                      <a:lvl7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7pPr>
                      <a:lvl8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8pPr>
                      <a:lvl9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ctr" defTabSz="914400" rtl="0" eaLnBrk="0" fontAlgn="base" latinLnBrk="0" hangingPunct="0">
                        <a:lnSpc>
                          <a:spcPts val="1900"/>
                        </a:lnSpc>
                        <a:spcBef>
                          <a:spcPct val="20000"/>
                        </a:spcBef>
                        <a:spcAft>
                          <a:spcPct val="0"/>
                        </a:spcAft>
                        <a:buClrTx/>
                        <a:buSzTx/>
                        <a:buFontTx/>
                        <a:buNone/>
                        <a:tabLst/>
                      </a:pPr>
                      <a:r>
                        <a:rPr kumimoji="1" lang="ja-JP" altLang="en-US" sz="1600" b="1" i="0" u="none" strike="noStrike" cap="none" normalizeH="0" baseline="0" dirty="0" smtClean="0">
                          <a:ln>
                            <a:noFill/>
                          </a:ln>
                          <a:solidFill>
                            <a:srgbClr val="FF0000"/>
                          </a:solidFill>
                          <a:effectLst/>
                          <a:latin typeface="Times New Roman" pitchFamily="18" charset="0"/>
                          <a:ea typeface="ＭＳ Ｐゴシック" pitchFamily="50" charset="-128"/>
                        </a:rPr>
                        <a:t>４９．８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eaLnBrk="0" hangingPunct="0">
                        <a:spcBef>
                          <a:spcPct val="20000"/>
                        </a:spcBef>
                        <a:defRPr kumimoji="1" sz="2800">
                          <a:solidFill>
                            <a:schemeClr val="tx1"/>
                          </a:solidFill>
                          <a:latin typeface="Times New Roman" pitchFamily="18" charset="0"/>
                          <a:ea typeface="ＭＳ Ｐゴシック" pitchFamily="50" charset="-128"/>
                        </a:defRPr>
                      </a:lvl1pPr>
                      <a:lvl2pPr algn="l" eaLnBrk="0" hangingPunct="0">
                        <a:spcBef>
                          <a:spcPct val="20000"/>
                        </a:spcBef>
                        <a:defRPr kumimoji="1" sz="2400">
                          <a:solidFill>
                            <a:schemeClr val="tx1"/>
                          </a:solidFill>
                          <a:latin typeface="Times New Roman" pitchFamily="18" charset="0"/>
                          <a:ea typeface="ＭＳ Ｐゴシック" pitchFamily="50" charset="-128"/>
                        </a:defRPr>
                      </a:lvl2pPr>
                      <a:lvl3pPr algn="l" eaLnBrk="0" hangingPunct="0">
                        <a:spcBef>
                          <a:spcPct val="20000"/>
                        </a:spcBef>
                        <a:defRPr kumimoji="1" sz="2000">
                          <a:solidFill>
                            <a:schemeClr val="tx1"/>
                          </a:solidFill>
                          <a:latin typeface="Times New Roman" pitchFamily="18" charset="0"/>
                          <a:ea typeface="ＭＳ Ｐゴシック" pitchFamily="50" charset="-128"/>
                        </a:defRPr>
                      </a:lvl3pPr>
                      <a:lvl4pPr algn="l" eaLnBrk="0" hangingPunct="0">
                        <a:spcBef>
                          <a:spcPct val="20000"/>
                        </a:spcBef>
                        <a:defRPr kumimoji="1">
                          <a:solidFill>
                            <a:schemeClr val="tx1"/>
                          </a:solidFill>
                          <a:latin typeface="Times New Roman" pitchFamily="18" charset="0"/>
                          <a:ea typeface="ＭＳ Ｐゴシック" pitchFamily="50" charset="-128"/>
                        </a:defRPr>
                      </a:lvl4pPr>
                      <a:lvl5pPr algn="l" eaLnBrk="0" hangingPunct="0">
                        <a:spcBef>
                          <a:spcPct val="20000"/>
                        </a:spcBef>
                        <a:defRPr kumimoji="1">
                          <a:solidFill>
                            <a:schemeClr val="tx1"/>
                          </a:solidFill>
                          <a:latin typeface="Times New Roman" pitchFamily="18" charset="0"/>
                          <a:ea typeface="ＭＳ Ｐゴシック" pitchFamily="50" charset="-128"/>
                        </a:defRPr>
                      </a:lvl5pPr>
                      <a:lvl6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6pPr>
                      <a:lvl7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7pPr>
                      <a:lvl8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8pPr>
                      <a:lvl9pPr eaLnBrk="0" fontAlgn="base" hangingPunct="0">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ctr" defTabSz="914400" rtl="0" eaLnBrk="0" fontAlgn="base" latinLnBrk="0" hangingPunct="0">
                        <a:lnSpc>
                          <a:spcPts val="1900"/>
                        </a:lnSpc>
                        <a:spcBef>
                          <a:spcPct val="2000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Times New Roman" pitchFamily="18" charset="0"/>
                          <a:ea typeface="ＭＳ Ｐゴシック" pitchFamily="50" charset="-128"/>
                        </a:rPr>
                        <a:t>３８．８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43" name="AutoShape 5"/>
          <p:cNvSpPr>
            <a:spLocks noChangeArrowheads="1"/>
          </p:cNvSpPr>
          <p:nvPr/>
        </p:nvSpPr>
        <p:spPr bwMode="auto">
          <a:xfrm>
            <a:off x="183607" y="2855551"/>
            <a:ext cx="4433086" cy="1422109"/>
          </a:xfrm>
          <a:prstGeom prst="roundRect">
            <a:avLst>
              <a:gd name="adj" fmla="val 16667"/>
            </a:avLst>
          </a:prstGeom>
          <a:solidFill>
            <a:srgbClr val="E2FDFE"/>
          </a:solidFill>
          <a:ln w="9525">
            <a:solidFill>
              <a:schemeClr val="accent2"/>
            </a:solidFill>
            <a:round/>
            <a:headEnd/>
            <a:tailEnd/>
          </a:ln>
        </p:spPr>
        <p:txBody>
          <a:bodyPr wrap="none" lIns="62534" tIns="31265" rIns="62534" bIns="31265"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nSpc>
                <a:spcPts val="1900"/>
              </a:lnSpc>
              <a:spcBef>
                <a:spcPct val="0"/>
              </a:spcBef>
              <a:buFontTx/>
              <a:buNone/>
            </a:pPr>
            <a:r>
              <a:rPr lang="ja-JP" altLang="en-US" sz="1600" dirty="0">
                <a:solidFill>
                  <a:srgbClr val="000000"/>
                </a:solidFill>
                <a:latin typeface="Arial" panose="020B0604020202020204" pitchFamily="34" charset="0"/>
                <a:ea typeface="HGSｺﾞｼｯｸE" panose="020B0900000000000000" pitchFamily="50" charset="-128"/>
              </a:rPr>
              <a:t>◇</a:t>
            </a:r>
            <a:r>
              <a:rPr lang="ja-JP" altLang="en-US" sz="1800" dirty="0">
                <a:solidFill>
                  <a:srgbClr val="FF0000"/>
                </a:solidFill>
                <a:latin typeface="Arial" panose="020B0604020202020204" pitchFamily="34" charset="0"/>
                <a:ea typeface="HGSｺﾞｼｯｸE" panose="020B0900000000000000" pitchFamily="50" charset="-128"/>
              </a:rPr>
              <a:t>県民希望出生率</a:t>
            </a:r>
            <a:r>
              <a:rPr lang="ja-JP" altLang="en-US" sz="1600" dirty="0">
                <a:solidFill>
                  <a:srgbClr val="FF0000"/>
                </a:solidFill>
                <a:latin typeface="Arial" panose="020B0604020202020204" pitchFamily="34" charset="0"/>
                <a:ea typeface="HGSｺﾞｼｯｸE" panose="020B0900000000000000" pitchFamily="50" charset="-128"/>
              </a:rPr>
              <a:t>　</a:t>
            </a:r>
            <a:r>
              <a:rPr lang="ja-JP" altLang="en-US" sz="1600" dirty="0">
                <a:solidFill>
                  <a:srgbClr val="000000"/>
                </a:solidFill>
                <a:latin typeface="Arial" panose="020B0604020202020204" pitchFamily="34" charset="0"/>
                <a:ea typeface="HGSｺﾞｼｯｸE" panose="020B0900000000000000" pitchFamily="50" charset="-128"/>
              </a:rPr>
              <a:t>（</a:t>
            </a:r>
            <a:r>
              <a:rPr lang="en-US" altLang="ja-JP" sz="1600" dirty="0">
                <a:solidFill>
                  <a:srgbClr val="000000"/>
                </a:solidFill>
                <a:latin typeface="Arial" panose="020B0604020202020204" pitchFamily="34" charset="0"/>
                <a:ea typeface="HGSｺﾞｼｯｸE" panose="020B0900000000000000" pitchFamily="50" charset="-128"/>
              </a:rPr>
              <a:t>H26</a:t>
            </a:r>
            <a:r>
              <a:rPr lang="ja-JP" altLang="en-US" sz="1600" dirty="0">
                <a:solidFill>
                  <a:srgbClr val="000000"/>
                </a:solidFill>
                <a:latin typeface="Arial" panose="020B0604020202020204" pitchFamily="34" charset="0"/>
                <a:ea typeface="HGSｺﾞｼｯｸE" panose="020B0900000000000000" pitchFamily="50" charset="-128"/>
              </a:rPr>
              <a:t>県調査）</a:t>
            </a:r>
            <a:endParaRPr lang="en-US" altLang="ja-JP" sz="1600" dirty="0">
              <a:solidFill>
                <a:srgbClr val="000000"/>
              </a:solidFill>
              <a:latin typeface="Arial" panose="020B0604020202020204" pitchFamily="34" charset="0"/>
              <a:ea typeface="HGSｺﾞｼｯｸE" panose="020B0900000000000000" pitchFamily="50" charset="-128"/>
            </a:endParaRPr>
          </a:p>
          <a:p>
            <a:pPr>
              <a:lnSpc>
                <a:spcPts val="1900"/>
              </a:lnSpc>
              <a:spcBef>
                <a:spcPct val="0"/>
              </a:spcBef>
              <a:buFontTx/>
              <a:buNone/>
            </a:pPr>
            <a:r>
              <a:rPr lang="ja-JP" altLang="en-US" sz="1400" dirty="0">
                <a:solidFill>
                  <a:srgbClr val="000000"/>
                </a:solidFill>
                <a:latin typeface="Arial" panose="020B0604020202020204" pitchFamily="34" charset="0"/>
                <a:ea typeface="HGSｺﾞｼｯｸE" panose="020B0900000000000000" pitchFamily="50" charset="-128"/>
              </a:rPr>
              <a:t>　　県民の希望がかなった場合の出生率　</a:t>
            </a:r>
            <a:endParaRPr lang="en-US" altLang="ja-JP" sz="1400" dirty="0">
              <a:solidFill>
                <a:srgbClr val="000000"/>
              </a:solidFill>
              <a:latin typeface="Arial" panose="020B0604020202020204" pitchFamily="34" charset="0"/>
              <a:ea typeface="HGSｺﾞｼｯｸE" panose="020B0900000000000000" pitchFamily="50" charset="-128"/>
            </a:endParaRPr>
          </a:p>
          <a:p>
            <a:pPr>
              <a:lnSpc>
                <a:spcPts val="1900"/>
              </a:lnSpc>
              <a:spcBef>
                <a:spcPct val="0"/>
              </a:spcBef>
              <a:buFontTx/>
              <a:buNone/>
            </a:pPr>
            <a:r>
              <a:rPr lang="ja-JP" altLang="en-US" sz="1400" dirty="0">
                <a:solidFill>
                  <a:srgbClr val="000000"/>
                </a:solidFill>
                <a:latin typeface="Arial" panose="020B0604020202020204" pitchFamily="34" charset="0"/>
                <a:ea typeface="HGSｺﾞｼｯｸE" panose="020B0900000000000000" pitchFamily="50" charset="-128"/>
              </a:rPr>
              <a:t>　　　</a:t>
            </a:r>
            <a:r>
              <a:rPr lang="ja-JP" altLang="en-US" sz="1400" dirty="0" smtClean="0">
                <a:solidFill>
                  <a:srgbClr val="000000"/>
                </a:solidFill>
                <a:latin typeface="Arial" panose="020B0604020202020204" pitchFamily="34" charset="0"/>
                <a:ea typeface="HGSｺﾞｼｯｸE" panose="020B0900000000000000" pitchFamily="50" charset="-128"/>
              </a:rPr>
              <a:t>　</a:t>
            </a:r>
            <a:r>
              <a:rPr lang="ja-JP" altLang="en-US" sz="1400" dirty="0" smtClean="0">
                <a:solidFill>
                  <a:srgbClr val="FF0000"/>
                </a:solidFill>
                <a:latin typeface="Arial" panose="020B0604020202020204" pitchFamily="34" charset="0"/>
                <a:ea typeface="HGSｺﾞｼｯｸE" panose="020B0900000000000000" pitchFamily="50" charset="-128"/>
              </a:rPr>
              <a:t>１．９ </a:t>
            </a:r>
            <a:r>
              <a:rPr lang="ja-JP" altLang="en-US" sz="1400" dirty="0" smtClean="0">
                <a:solidFill>
                  <a:srgbClr val="000000"/>
                </a:solidFill>
                <a:latin typeface="Arial" panose="020B0604020202020204" pitchFamily="34" charset="0"/>
                <a:ea typeface="HGSｺﾞｼｯｸE" panose="020B0900000000000000" pitchFamily="50" charset="-128"/>
              </a:rPr>
              <a:t>（全国 １．８</a:t>
            </a:r>
            <a:r>
              <a:rPr lang="ja-JP" altLang="en-US" sz="1400" dirty="0">
                <a:solidFill>
                  <a:srgbClr val="000000"/>
                </a:solidFill>
                <a:latin typeface="Arial" panose="020B0604020202020204" pitchFamily="34" charset="0"/>
                <a:ea typeface="HGSｺﾞｼｯｸE" panose="020B0900000000000000" pitchFamily="50" charset="-128"/>
              </a:rPr>
              <a:t>）</a:t>
            </a:r>
            <a:endParaRPr lang="en-US" altLang="ja-JP" sz="1400" dirty="0">
              <a:solidFill>
                <a:srgbClr val="000000"/>
              </a:solidFill>
              <a:latin typeface="Arial" panose="020B0604020202020204" pitchFamily="34" charset="0"/>
              <a:ea typeface="HGSｺﾞｼｯｸE" panose="020B0900000000000000" pitchFamily="50" charset="-128"/>
            </a:endParaRPr>
          </a:p>
          <a:p>
            <a:pPr>
              <a:lnSpc>
                <a:spcPts val="1900"/>
              </a:lnSpc>
              <a:spcBef>
                <a:spcPct val="0"/>
              </a:spcBef>
              <a:buFontTx/>
              <a:buNone/>
            </a:pPr>
            <a:r>
              <a:rPr lang="ja-JP" altLang="en-US" sz="1400" dirty="0">
                <a:solidFill>
                  <a:srgbClr val="000000"/>
                </a:solidFill>
                <a:latin typeface="Arial" panose="020B0604020202020204" pitchFamily="34" charset="0"/>
                <a:ea typeface="HGSｺﾞｼｯｸE" panose="020B0900000000000000" pitchFamily="50" charset="-128"/>
              </a:rPr>
              <a:t>　　　</a:t>
            </a:r>
            <a:r>
              <a:rPr lang="ja-JP" altLang="en-US" sz="1400" dirty="0" smtClean="0">
                <a:solidFill>
                  <a:srgbClr val="000000"/>
                </a:solidFill>
                <a:latin typeface="Arial" panose="020B0604020202020204" pitchFamily="34" charset="0"/>
                <a:ea typeface="HGSｺﾞｼｯｸE" panose="020B0900000000000000" pitchFamily="50" charset="-128"/>
              </a:rPr>
              <a:t>　合計</a:t>
            </a:r>
            <a:r>
              <a:rPr lang="ja-JP" altLang="en-US" sz="1400" dirty="0">
                <a:solidFill>
                  <a:srgbClr val="000000"/>
                </a:solidFill>
                <a:latin typeface="Arial" panose="020B0604020202020204" pitchFamily="34" charset="0"/>
                <a:ea typeface="HGSｺﾞｼｯｸE" panose="020B0900000000000000" pitchFamily="50" charset="-128"/>
              </a:rPr>
              <a:t>特殊</a:t>
            </a:r>
            <a:r>
              <a:rPr lang="ja-JP" altLang="en-US" sz="1400" dirty="0" smtClean="0">
                <a:solidFill>
                  <a:srgbClr val="000000"/>
                </a:solidFill>
                <a:latin typeface="Arial" panose="020B0604020202020204" pitchFamily="34" charset="0"/>
                <a:ea typeface="HGSｺﾞｼｯｸE" panose="020B0900000000000000" pitchFamily="50" charset="-128"/>
              </a:rPr>
              <a:t>出生率 </a:t>
            </a:r>
            <a:r>
              <a:rPr lang="en-US" altLang="ja-JP" sz="1400" dirty="0" smtClean="0">
                <a:solidFill>
                  <a:srgbClr val="000000"/>
                </a:solidFill>
                <a:latin typeface="Arial" panose="020B0604020202020204" pitchFamily="34" charset="0"/>
                <a:ea typeface="HGSｺﾞｼｯｸE" panose="020B0900000000000000" pitchFamily="50" charset="-128"/>
              </a:rPr>
              <a:t>1.50(H28)</a:t>
            </a:r>
            <a:r>
              <a:rPr lang="ja-JP" altLang="en-US" sz="1400" dirty="0" smtClean="0">
                <a:solidFill>
                  <a:srgbClr val="000000"/>
                </a:solidFill>
                <a:latin typeface="Arial" panose="020B0604020202020204" pitchFamily="34" charset="0"/>
                <a:ea typeface="HGSｺﾞｼｯｸE" panose="020B0900000000000000" pitchFamily="50" charset="-128"/>
              </a:rPr>
              <a:t>と</a:t>
            </a:r>
            <a:r>
              <a:rPr lang="ja-JP" altLang="en-US" sz="1400" dirty="0">
                <a:solidFill>
                  <a:srgbClr val="000000"/>
                </a:solidFill>
                <a:latin typeface="Arial" panose="020B0604020202020204" pitchFamily="34" charset="0"/>
                <a:ea typeface="HGSｺﾞｼｯｸE" panose="020B0900000000000000" pitchFamily="50" charset="-128"/>
              </a:rPr>
              <a:t>の間に</a:t>
            </a:r>
            <a:r>
              <a:rPr lang="ja-JP" altLang="en-US" sz="1400" dirty="0" smtClean="0">
                <a:solidFill>
                  <a:srgbClr val="000000"/>
                </a:solidFill>
                <a:latin typeface="Arial" panose="020B0604020202020204" pitchFamily="34" charset="0"/>
                <a:ea typeface="HGSｺﾞｼｯｸE" panose="020B0900000000000000" pitchFamily="50" charset="-128"/>
              </a:rPr>
              <a:t>ギャップ</a:t>
            </a:r>
            <a:endParaRPr lang="en-US" altLang="ja-JP" sz="1400" dirty="0">
              <a:solidFill>
                <a:srgbClr val="000000"/>
              </a:solidFill>
              <a:latin typeface="Arial" panose="020B0604020202020204" pitchFamily="34" charset="0"/>
              <a:ea typeface="HGSｺﾞｼｯｸE" panose="020B0900000000000000" pitchFamily="50" charset="-128"/>
            </a:endParaRPr>
          </a:p>
        </p:txBody>
      </p:sp>
      <p:sp>
        <p:nvSpPr>
          <p:cNvPr id="44" name="額縁 43"/>
          <p:cNvSpPr/>
          <p:nvPr/>
        </p:nvSpPr>
        <p:spPr>
          <a:xfrm>
            <a:off x="74725" y="1401645"/>
            <a:ext cx="952969" cy="227562"/>
          </a:xfrm>
          <a:prstGeom prst="bevel">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prstClr val="black"/>
                </a:solidFill>
              </a:rPr>
              <a:t>背景</a:t>
            </a:r>
            <a:endParaRPr lang="ja-JP" altLang="en-US" sz="1600" b="1" dirty="0">
              <a:solidFill>
                <a:prstClr val="black"/>
              </a:solidFill>
            </a:endParaRPr>
          </a:p>
        </p:txBody>
      </p:sp>
      <p:sp>
        <p:nvSpPr>
          <p:cNvPr id="45" name="下矢印 44"/>
          <p:cNvSpPr/>
          <p:nvPr/>
        </p:nvSpPr>
        <p:spPr>
          <a:xfrm>
            <a:off x="2093283" y="4078673"/>
            <a:ext cx="604627" cy="250457"/>
          </a:xfrm>
          <a:prstGeom prst="down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6" name="下矢印 45"/>
          <p:cNvSpPr/>
          <p:nvPr/>
        </p:nvSpPr>
        <p:spPr>
          <a:xfrm>
            <a:off x="2093283" y="2821996"/>
            <a:ext cx="604627" cy="286476"/>
          </a:xfrm>
          <a:prstGeom prst="downArrow">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3" name="角丸四角形吹き出し 1"/>
          <p:cNvSpPr>
            <a:spLocks noChangeArrowheads="1"/>
          </p:cNvSpPr>
          <p:nvPr/>
        </p:nvSpPr>
        <p:spPr bwMode="auto">
          <a:xfrm>
            <a:off x="7951359" y="1015242"/>
            <a:ext cx="1189037" cy="306387"/>
          </a:xfrm>
          <a:prstGeom prst="wedgeRoundRectCallout">
            <a:avLst>
              <a:gd name="adj1" fmla="val -68237"/>
              <a:gd name="adj2" fmla="val 16179"/>
              <a:gd name="adj3" fmla="val 16667"/>
            </a:avLst>
          </a:prstGeom>
          <a:solidFill>
            <a:srgbClr val="FFFF99"/>
          </a:solidFill>
          <a:ln w="12700" cmpd="dbl" algn="ctr">
            <a:solidFill>
              <a:schemeClr val="tx1"/>
            </a:solidFill>
            <a:round/>
            <a:headEnd/>
            <a:tailEnd/>
          </a:ln>
        </p:spPr>
        <p:txBody>
          <a:bodyPr wrap="none" lIns="35885" tIns="35885" rIns="35885" bIns="35885"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a:lnSpc>
                <a:spcPct val="85000"/>
              </a:lnSpc>
              <a:spcBef>
                <a:spcPct val="0"/>
              </a:spcBef>
              <a:buFontTx/>
              <a:buNone/>
              <a:defRPr/>
            </a:pPr>
            <a:r>
              <a:rPr lang="ja-JP" altLang="en-US" sz="1196" dirty="0" smtClean="0">
                <a:solidFill>
                  <a:srgbClr val="000000"/>
                </a:solidFill>
                <a:latin typeface="HGP創英角ｺﾞｼｯｸUB" panose="020B0900000000000000" pitchFamily="50" charset="-128"/>
                <a:ea typeface="HGP創英角ｺﾞｼｯｸUB" panose="020B0900000000000000" pitchFamily="50" charset="-128"/>
              </a:rPr>
              <a:t>第</a:t>
            </a:r>
            <a:r>
              <a:rPr lang="en-US" altLang="ja-JP" sz="1196" dirty="0" smtClean="0">
                <a:solidFill>
                  <a:srgbClr val="000000"/>
                </a:solidFill>
                <a:latin typeface="HGP創英角ｺﾞｼｯｸUB" panose="020B0900000000000000" pitchFamily="50" charset="-128"/>
                <a:ea typeface="HGP創英角ｺﾞｼｯｸUB" panose="020B0900000000000000" pitchFamily="50" charset="-128"/>
              </a:rPr>
              <a:t>3</a:t>
            </a:r>
            <a:r>
              <a:rPr lang="ja-JP" altLang="en-US" sz="1196" dirty="0" smtClean="0">
                <a:solidFill>
                  <a:srgbClr val="000000"/>
                </a:solidFill>
                <a:latin typeface="HGP創英角ｺﾞｼｯｸUB" panose="020B0900000000000000" pitchFamily="50" charset="-128"/>
                <a:ea typeface="HGP創英角ｺﾞｼｯｸUB" panose="020B0900000000000000" pitchFamily="50" charset="-128"/>
              </a:rPr>
              <a:t>子以降無料化</a:t>
            </a:r>
          </a:p>
        </p:txBody>
      </p:sp>
      <p:sp>
        <p:nvSpPr>
          <p:cNvPr id="88" name="AutoShape 77"/>
          <p:cNvSpPr>
            <a:spLocks noChangeArrowheads="1"/>
          </p:cNvSpPr>
          <p:nvPr/>
        </p:nvSpPr>
        <p:spPr bwMode="auto">
          <a:xfrm>
            <a:off x="74725" y="5583850"/>
            <a:ext cx="4680883" cy="1200287"/>
          </a:xfrm>
          <a:prstGeom prst="roundRect">
            <a:avLst>
              <a:gd name="adj" fmla="val 16667"/>
            </a:avLst>
          </a:prstGeom>
          <a:solidFill>
            <a:schemeClr val="accent5">
              <a:lumMod val="40000"/>
              <a:lumOff val="60000"/>
            </a:schemeClr>
          </a:solidFill>
          <a:ln w="6350">
            <a:solidFill>
              <a:srgbClr val="000000"/>
            </a:solidFill>
            <a:round/>
            <a:headEnd/>
            <a:tailEnd/>
          </a:ln>
          <a:effectLst/>
          <a:extLst/>
        </p:spPr>
        <p:txBody>
          <a:bodyPr lIns="74267" tIns="8890" rIns="74267" bIns="8890" anchor="ctr" upright="1"/>
          <a:lstStyle/>
          <a:p>
            <a:pPr>
              <a:defRPr/>
            </a:pPr>
            <a:r>
              <a:rPr lang="en-US" altLang="ja-JP" sz="1600" b="1" kern="100" dirty="0" smtClean="0">
                <a:solidFill>
                  <a:srgbClr val="000000"/>
                </a:solidFill>
                <a:latin typeface="ＭＳ ゴシック" panose="020B0609070205080204" pitchFamily="49" charset="-128"/>
                <a:ea typeface="ＭＳ ゴシック" panose="020B0609070205080204" pitchFamily="49" charset="-128"/>
                <a:cs typeface="Times New Roman"/>
              </a:rPr>
              <a:t>【</a:t>
            </a:r>
            <a:r>
              <a:rPr lang="ja-JP" altLang="en-US" sz="1600" b="1" kern="100" dirty="0" smtClean="0">
                <a:solidFill>
                  <a:srgbClr val="000000"/>
                </a:solidFill>
                <a:latin typeface="ＭＳ ゴシック" panose="020B0609070205080204" pitchFamily="49" charset="-128"/>
                <a:ea typeface="ＭＳ ゴシック" panose="020B0609070205080204" pitchFamily="49" charset="-128"/>
                <a:cs typeface="Times New Roman"/>
              </a:rPr>
              <a:t>参考</a:t>
            </a:r>
            <a:r>
              <a:rPr lang="en-US" altLang="ja-JP" sz="1600" b="1" kern="100" dirty="0" smtClean="0">
                <a:solidFill>
                  <a:srgbClr val="000000"/>
                </a:solidFill>
                <a:latin typeface="ＭＳ ゴシック" panose="020B0609070205080204" pitchFamily="49" charset="-128"/>
                <a:ea typeface="ＭＳ ゴシック" panose="020B0609070205080204" pitchFamily="49" charset="-128"/>
                <a:cs typeface="Times New Roman"/>
              </a:rPr>
              <a:t>】</a:t>
            </a:r>
            <a:r>
              <a:rPr lang="ja-JP" altLang="en-US" sz="1600" b="1" kern="100" dirty="0" smtClean="0">
                <a:solidFill>
                  <a:srgbClr val="000000"/>
                </a:solidFill>
                <a:latin typeface="ＭＳ ゴシック" panose="020B0609070205080204" pitchFamily="49" charset="-128"/>
                <a:ea typeface="ＭＳ ゴシック" panose="020B0609070205080204" pitchFamily="49" charset="-128"/>
                <a:cs typeface="Times New Roman"/>
              </a:rPr>
              <a:t>とやま未来創生戦略</a:t>
            </a:r>
            <a:r>
              <a:rPr lang="en-US" altLang="ja-JP" sz="1600" b="1" kern="100" dirty="0" smtClean="0">
                <a:solidFill>
                  <a:srgbClr val="000000"/>
                </a:solidFill>
                <a:latin typeface="ＭＳ ゴシック" panose="020B0609070205080204" pitchFamily="49" charset="-128"/>
                <a:ea typeface="ＭＳ ゴシック" panose="020B0609070205080204" pitchFamily="49" charset="-128"/>
                <a:cs typeface="Times New Roman"/>
              </a:rPr>
              <a:t>KPI</a:t>
            </a:r>
          </a:p>
          <a:p>
            <a:pPr>
              <a:defRPr/>
            </a:pPr>
            <a:r>
              <a:rPr lang="ja-JP" altLang="en-US" sz="1400" b="1" kern="100" dirty="0" smtClean="0">
                <a:solidFill>
                  <a:srgbClr val="000000"/>
                </a:solidFill>
                <a:latin typeface="ＭＳ ゴシック" panose="020B0609070205080204" pitchFamily="49" charset="-128"/>
                <a:ea typeface="ＭＳ ゴシック" panose="020B0609070205080204" pitchFamily="49" charset="-128"/>
                <a:cs typeface="Times New Roman"/>
              </a:rPr>
              <a:t>目標指標「とやまっ子 子育て応援券」の利用率</a:t>
            </a:r>
            <a:endParaRPr lang="en-US" altLang="ja-JP" sz="1400" b="1" kern="100" dirty="0" smtClean="0">
              <a:solidFill>
                <a:srgbClr val="000000"/>
              </a:solidFill>
              <a:latin typeface="ＭＳ ゴシック" panose="020B0609070205080204" pitchFamily="49" charset="-128"/>
              <a:ea typeface="ＭＳ ゴシック" panose="020B0609070205080204" pitchFamily="49" charset="-128"/>
              <a:cs typeface="Times New Roman"/>
            </a:endParaRPr>
          </a:p>
          <a:p>
            <a:pPr>
              <a:defRPr/>
            </a:pP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a:t>
            </a:r>
            <a:r>
              <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H25</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a:t>
            </a:r>
            <a:r>
              <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81.9</a:t>
            </a:r>
            <a:r>
              <a:rPr lang="ja-JP" altLang="en-US" sz="1200" b="1" kern="100" dirty="0">
                <a:solidFill>
                  <a:srgbClr val="000000"/>
                </a:solidFill>
                <a:latin typeface="ＭＳ ゴシック" panose="020B0609070205080204" pitchFamily="49" charset="-128"/>
                <a:ea typeface="ＭＳ ゴシック" panose="020B0609070205080204" pitchFamily="49" charset="-128"/>
                <a:cs typeface="Times New Roman"/>
              </a:rPr>
              <a:t>％</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a:t>
            </a:r>
            <a:r>
              <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(H27</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a:t>
            </a:r>
            <a:r>
              <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82.9</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a:t>
            </a:r>
            <a:r>
              <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(H28)82.6</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a:t>
            </a:r>
            <a:r>
              <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H31</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末目標）</a:t>
            </a:r>
            <a:r>
              <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90</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a:t>
            </a:r>
            <a:endPar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a:endParaRPr>
          </a:p>
          <a:p>
            <a:pPr>
              <a:defRPr/>
            </a:pPr>
            <a:r>
              <a:rPr lang="ja-JP" altLang="en-US" sz="1400" b="1" kern="100" dirty="0" smtClean="0">
                <a:solidFill>
                  <a:srgbClr val="000000"/>
                </a:solidFill>
                <a:latin typeface="ＭＳ ゴシック" panose="020B0609070205080204" pitchFamily="49" charset="-128"/>
                <a:ea typeface="ＭＳ ゴシック" panose="020B0609070205080204" pitchFamily="49" charset="-128"/>
                <a:cs typeface="Times New Roman"/>
              </a:rPr>
              <a:t>目標指標 多子世帯向け無利子融資件数累計</a:t>
            </a:r>
            <a:endParaRPr lang="en-US" altLang="ja-JP" sz="1400" b="1" kern="100" dirty="0" smtClean="0">
              <a:solidFill>
                <a:srgbClr val="000000"/>
              </a:solidFill>
              <a:latin typeface="ＭＳ ゴシック" panose="020B0609070205080204" pitchFamily="49" charset="-128"/>
              <a:ea typeface="ＭＳ ゴシック" panose="020B0609070205080204" pitchFamily="49" charset="-128"/>
              <a:cs typeface="Times New Roman"/>
            </a:endParaRPr>
          </a:p>
          <a:p>
            <a:pPr>
              <a:defRPr/>
            </a:pPr>
            <a:r>
              <a:rPr lang="en-US" altLang="ja-JP" sz="1200" b="1" kern="100" dirty="0">
                <a:solidFill>
                  <a:srgbClr val="000000"/>
                </a:solidFill>
                <a:latin typeface="ＭＳ ゴシック" panose="020B0609070205080204" pitchFamily="49" charset="-128"/>
                <a:ea typeface="ＭＳ ゴシック" panose="020B0609070205080204" pitchFamily="49" charset="-128"/>
                <a:cs typeface="Times New Roman"/>
              </a:rPr>
              <a:t> </a:t>
            </a:r>
            <a:r>
              <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(H25</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a:t>
            </a:r>
            <a:r>
              <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271</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件⇒</a:t>
            </a:r>
            <a:r>
              <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(H27</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a:t>
            </a:r>
            <a:r>
              <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268</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件⇒</a:t>
            </a:r>
            <a:r>
              <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(H28)440</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件⇒（</a:t>
            </a:r>
            <a:r>
              <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H31</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末目標）</a:t>
            </a:r>
            <a:r>
              <a:rPr lang="en-US" altLang="ja-JP"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780</a:t>
            </a:r>
            <a:r>
              <a:rPr lang="ja-JP" altLang="en-US" sz="1200" b="1" kern="100" dirty="0" smtClean="0">
                <a:solidFill>
                  <a:srgbClr val="000000"/>
                </a:solidFill>
                <a:latin typeface="ＭＳ ゴシック" panose="020B0609070205080204" pitchFamily="49" charset="-128"/>
                <a:ea typeface="ＭＳ ゴシック" panose="020B0609070205080204" pitchFamily="49" charset="-128"/>
                <a:cs typeface="Times New Roman"/>
              </a:rPr>
              <a:t>件</a:t>
            </a:r>
            <a:endParaRPr lang="en-US" altLang="ja-JP" sz="1400" kern="100" dirty="0">
              <a:solidFill>
                <a:srgbClr val="000000"/>
              </a:solidFill>
              <a:latin typeface="ＭＳ ゴシック" panose="020B0609070205080204" pitchFamily="49" charset="-128"/>
              <a:ea typeface="ＭＳ ゴシック" panose="020B0609070205080204" pitchFamily="49" charset="-128"/>
              <a:cs typeface="Times New Roman"/>
            </a:endParaRPr>
          </a:p>
        </p:txBody>
      </p:sp>
      <p:pic>
        <p:nvPicPr>
          <p:cNvPr id="27" name="図 2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14224" y="1401645"/>
            <a:ext cx="781605" cy="466721"/>
          </a:xfrm>
          <a:prstGeom prst="rect">
            <a:avLst/>
          </a:prstGeom>
        </p:spPr>
      </p:pic>
      <p:sp>
        <p:nvSpPr>
          <p:cNvPr id="30" name="AutoShape 19"/>
          <p:cNvSpPr>
            <a:spLocks noChangeArrowheads="1"/>
          </p:cNvSpPr>
          <p:nvPr/>
        </p:nvSpPr>
        <p:spPr bwMode="auto">
          <a:xfrm>
            <a:off x="5150173" y="2388182"/>
            <a:ext cx="4619883" cy="519474"/>
          </a:xfrm>
          <a:prstGeom prst="roundRect">
            <a:avLst>
              <a:gd name="adj" fmla="val 21644"/>
            </a:avLst>
          </a:prstGeom>
          <a:solidFill>
            <a:srgbClr val="E7FFFF"/>
          </a:solidFill>
          <a:ln w="12700" algn="ctr">
            <a:solidFill>
              <a:srgbClr val="0000FF"/>
            </a:solidFill>
            <a:round/>
            <a:headEnd/>
            <a:tailEnd/>
          </a:ln>
        </p:spPr>
        <p:txBody>
          <a:bodyPr lIns="91067" tIns="0" rIns="91067" bIns="0"/>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fontAlgn="t">
              <a:spcBef>
                <a:spcPct val="0"/>
              </a:spcBef>
              <a:buFontTx/>
              <a:buNone/>
              <a:defRPr/>
            </a:pPr>
            <a:r>
              <a:rPr lang="ja-JP" altLang="en-US" sz="1096" dirty="0" smtClean="0">
                <a:solidFill>
                  <a:srgbClr val="000000"/>
                </a:solidFill>
                <a:latin typeface="Arial" panose="020B0604020202020204" pitchFamily="34" charset="0"/>
              </a:rPr>
              <a:t>＜利用券によるサービス（例）＞</a:t>
            </a:r>
          </a:p>
          <a:p>
            <a:pPr fontAlgn="t">
              <a:lnSpc>
                <a:spcPts val="1200"/>
              </a:lnSpc>
              <a:buFontTx/>
              <a:buNone/>
              <a:defRPr/>
            </a:pPr>
            <a:r>
              <a:rPr lang="ja-JP" altLang="en-US" sz="1100" dirty="0" smtClean="0">
                <a:solidFill>
                  <a:srgbClr val="0000FF"/>
                </a:solidFill>
                <a:latin typeface="Arial" panose="020B0604020202020204" pitchFamily="34" charset="0"/>
              </a:rPr>
              <a:t>　一時預かり、病児・病後児保育、母乳相談、予防接種 </a:t>
            </a:r>
            <a:endParaRPr lang="en-US" altLang="ja-JP" sz="1100" dirty="0" smtClean="0">
              <a:solidFill>
                <a:srgbClr val="0000FF"/>
              </a:solidFill>
              <a:latin typeface="Arial" panose="020B0604020202020204" pitchFamily="34" charset="0"/>
            </a:endParaRPr>
          </a:p>
          <a:p>
            <a:pPr fontAlgn="t">
              <a:lnSpc>
                <a:spcPts val="1200"/>
              </a:lnSpc>
              <a:spcBef>
                <a:spcPct val="0"/>
              </a:spcBef>
              <a:buFontTx/>
              <a:buNone/>
              <a:defRPr/>
            </a:pPr>
            <a:r>
              <a:rPr lang="ja-JP" altLang="en-US" sz="1100" dirty="0" smtClean="0">
                <a:solidFill>
                  <a:srgbClr val="0000FF"/>
                </a:solidFill>
                <a:latin typeface="Arial" panose="020B0604020202020204" pitchFamily="34" charset="0"/>
              </a:rPr>
              <a:t>　「読み聞かせ絵本（指定絵本）」の購入、</a:t>
            </a:r>
            <a:r>
              <a:rPr lang="ja-JP" altLang="en-US" sz="1100" dirty="0" smtClean="0">
                <a:solidFill>
                  <a:srgbClr val="0000FF"/>
                </a:solidFill>
                <a:latin typeface="ＭＳ ゴシック" panose="020B0609070205080204" pitchFamily="49" charset="-128"/>
                <a:ea typeface="ＭＳ ゴシック" panose="020B0609070205080204" pitchFamily="49" charset="-128"/>
              </a:rPr>
              <a:t>フッ素塗布（保険外診療）等</a:t>
            </a:r>
            <a:endParaRPr lang="ja-JP" altLang="en-US" sz="1100" dirty="0" smtClean="0">
              <a:solidFill>
                <a:srgbClr val="0000FF"/>
              </a:solidFill>
              <a:latin typeface="Arial" panose="020B0604020202020204" pitchFamily="34" charset="0"/>
              <a:ea typeface="ＭＳ ゴシック" panose="020B0609070205080204" pitchFamily="49" charset="-128"/>
            </a:endParaRPr>
          </a:p>
        </p:txBody>
      </p:sp>
      <p:sp>
        <p:nvSpPr>
          <p:cNvPr id="32" name="AutoShape 20"/>
          <p:cNvSpPr>
            <a:spLocks noChangeArrowheads="1"/>
          </p:cNvSpPr>
          <p:nvPr/>
        </p:nvSpPr>
        <p:spPr bwMode="auto">
          <a:xfrm>
            <a:off x="8209971" y="2388181"/>
            <a:ext cx="1435100" cy="180975"/>
          </a:xfrm>
          <a:prstGeom prst="wedgeRoundRectCallout">
            <a:avLst>
              <a:gd name="adj1" fmla="val -9996"/>
              <a:gd name="adj2" fmla="val -35507"/>
              <a:gd name="adj3" fmla="val 16667"/>
            </a:avLst>
          </a:prstGeom>
          <a:solidFill>
            <a:srgbClr val="FFFF99"/>
          </a:solidFill>
          <a:ln w="6350" algn="ctr">
            <a:solidFill>
              <a:srgbClr val="000000"/>
            </a:solidFill>
            <a:miter lim="800000"/>
            <a:headEnd/>
            <a:tailEnd/>
          </a:ln>
        </p:spPr>
        <p:txBody>
          <a:bodyPr lIns="35860" tIns="35860" rIns="35860" bIns="35860"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a:spcBef>
                <a:spcPct val="0"/>
              </a:spcBef>
              <a:buFontTx/>
              <a:buNone/>
              <a:defRPr/>
            </a:pPr>
            <a:r>
              <a:rPr lang="ja-JP" altLang="en-US" sz="1096" dirty="0" smtClean="0">
                <a:solidFill>
                  <a:srgbClr val="FF0000"/>
                </a:solidFill>
                <a:latin typeface="Arial" panose="020B0604020202020204" pitchFamily="34" charset="0"/>
              </a:rPr>
              <a:t>有効期間　 ３年間</a:t>
            </a:r>
            <a:endParaRPr lang="en-US" altLang="ja-JP" sz="1096" dirty="0" smtClean="0">
              <a:solidFill>
                <a:srgbClr val="FF0000"/>
              </a:solidFill>
              <a:latin typeface="Arial" panose="020B0604020202020204" pitchFamily="34" charset="0"/>
            </a:endParaRPr>
          </a:p>
        </p:txBody>
      </p:sp>
      <p:sp>
        <p:nvSpPr>
          <p:cNvPr id="23" name="角丸四角形吹き出し 1"/>
          <p:cNvSpPr>
            <a:spLocks noChangeArrowheads="1"/>
          </p:cNvSpPr>
          <p:nvPr/>
        </p:nvSpPr>
        <p:spPr bwMode="auto">
          <a:xfrm>
            <a:off x="8977687" y="3657748"/>
            <a:ext cx="792370" cy="411297"/>
          </a:xfrm>
          <a:prstGeom prst="wedgeRoundRectCallout">
            <a:avLst>
              <a:gd name="adj1" fmla="val -59728"/>
              <a:gd name="adj2" fmla="val 58104"/>
              <a:gd name="adj3" fmla="val 16667"/>
            </a:avLst>
          </a:prstGeom>
          <a:solidFill>
            <a:srgbClr val="FFFF99"/>
          </a:solidFill>
          <a:ln w="12700" cmpd="dbl" algn="ctr">
            <a:solidFill>
              <a:schemeClr val="tx1"/>
            </a:solidFill>
            <a:round/>
            <a:headEnd/>
            <a:tailEnd/>
          </a:ln>
        </p:spPr>
        <p:txBody>
          <a:bodyPr wrap="none" lIns="35885" tIns="35885" rIns="35885" bIns="35885"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a:lnSpc>
                <a:spcPct val="85000"/>
              </a:lnSpc>
              <a:spcBef>
                <a:spcPct val="0"/>
              </a:spcBef>
              <a:buFontTx/>
              <a:buNone/>
              <a:defRPr/>
            </a:pPr>
            <a:r>
              <a:rPr lang="ja-JP" altLang="en-US" sz="1196" dirty="0" smtClean="0">
                <a:solidFill>
                  <a:srgbClr val="000000"/>
                </a:solidFill>
                <a:latin typeface="HGP創英角ｺﾞｼｯｸUB" panose="020B0900000000000000" pitchFamily="50" charset="-128"/>
                <a:ea typeface="HGP創英角ｺﾞｼｯｸUB" panose="020B0900000000000000" pitchFamily="50" charset="-128"/>
              </a:rPr>
              <a:t>全国トップ</a:t>
            </a:r>
            <a:endParaRPr lang="en-US" altLang="ja-JP" sz="1196" dirty="0" smtClean="0">
              <a:solidFill>
                <a:srgbClr val="000000"/>
              </a:solidFill>
              <a:latin typeface="HGP創英角ｺﾞｼｯｸUB" panose="020B0900000000000000" pitchFamily="50" charset="-128"/>
              <a:ea typeface="HGP創英角ｺﾞｼｯｸUB" panose="020B0900000000000000" pitchFamily="50" charset="-128"/>
            </a:endParaRPr>
          </a:p>
          <a:p>
            <a:pPr algn="ctr">
              <a:lnSpc>
                <a:spcPct val="85000"/>
              </a:lnSpc>
              <a:spcBef>
                <a:spcPct val="0"/>
              </a:spcBef>
              <a:buFontTx/>
              <a:buNone/>
              <a:defRPr/>
            </a:pPr>
            <a:r>
              <a:rPr lang="ja-JP" altLang="en-US" sz="1196" dirty="0" smtClean="0">
                <a:solidFill>
                  <a:srgbClr val="000000"/>
                </a:solidFill>
                <a:latin typeface="HGP創英角ｺﾞｼｯｸUB" panose="020B0900000000000000" pitchFamily="50" charset="-128"/>
                <a:ea typeface="HGP創英角ｺﾞｼｯｸUB" panose="020B0900000000000000" pitchFamily="50" charset="-128"/>
              </a:rPr>
              <a:t>クラス</a:t>
            </a:r>
          </a:p>
        </p:txBody>
      </p:sp>
      <p:sp>
        <p:nvSpPr>
          <p:cNvPr id="25" name="角丸四角形吹き出し 1"/>
          <p:cNvSpPr>
            <a:spLocks noChangeArrowheads="1"/>
          </p:cNvSpPr>
          <p:nvPr/>
        </p:nvSpPr>
        <p:spPr bwMode="auto">
          <a:xfrm>
            <a:off x="8980041" y="4819138"/>
            <a:ext cx="790016" cy="422121"/>
          </a:xfrm>
          <a:prstGeom prst="wedgeRoundRectCallout">
            <a:avLst>
              <a:gd name="adj1" fmla="val -71070"/>
              <a:gd name="adj2" fmla="val -25610"/>
              <a:gd name="adj3" fmla="val 16667"/>
            </a:avLst>
          </a:prstGeom>
          <a:solidFill>
            <a:srgbClr val="FFFF99"/>
          </a:solidFill>
          <a:ln w="12700" cmpd="dbl" algn="ctr">
            <a:solidFill>
              <a:schemeClr val="tx1"/>
            </a:solidFill>
            <a:round/>
            <a:headEnd/>
            <a:tailEnd/>
          </a:ln>
        </p:spPr>
        <p:txBody>
          <a:bodyPr wrap="none" lIns="35885" tIns="35885" rIns="35885" bIns="35885"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a:lnSpc>
                <a:spcPct val="85000"/>
              </a:lnSpc>
              <a:spcBef>
                <a:spcPct val="0"/>
              </a:spcBef>
              <a:buFontTx/>
              <a:buNone/>
              <a:defRPr/>
            </a:pPr>
            <a:r>
              <a:rPr lang="ja-JP" altLang="en-US" sz="1196" dirty="0" smtClean="0">
                <a:solidFill>
                  <a:srgbClr val="000000"/>
                </a:solidFill>
                <a:latin typeface="HGP創英角ｺﾞｼｯｸUB" panose="020B0900000000000000" pitchFamily="50" charset="-128"/>
                <a:ea typeface="HGP創英角ｺﾞｼｯｸUB" panose="020B0900000000000000" pitchFamily="50" charset="-128"/>
              </a:rPr>
              <a:t>全国トップ</a:t>
            </a:r>
            <a:endParaRPr lang="en-US" altLang="ja-JP" sz="1196" dirty="0" smtClean="0">
              <a:solidFill>
                <a:srgbClr val="000000"/>
              </a:solidFill>
              <a:latin typeface="HGP創英角ｺﾞｼｯｸUB" panose="020B0900000000000000" pitchFamily="50" charset="-128"/>
              <a:ea typeface="HGP創英角ｺﾞｼｯｸUB" panose="020B0900000000000000" pitchFamily="50" charset="-128"/>
            </a:endParaRPr>
          </a:p>
          <a:p>
            <a:pPr algn="ctr">
              <a:lnSpc>
                <a:spcPct val="85000"/>
              </a:lnSpc>
              <a:spcBef>
                <a:spcPct val="0"/>
              </a:spcBef>
              <a:buFontTx/>
              <a:buNone/>
              <a:defRPr/>
            </a:pPr>
            <a:r>
              <a:rPr lang="ja-JP" altLang="en-US" sz="1196" dirty="0" smtClean="0">
                <a:solidFill>
                  <a:srgbClr val="000000"/>
                </a:solidFill>
                <a:latin typeface="HGP創英角ｺﾞｼｯｸUB" panose="020B0900000000000000" pitchFamily="50" charset="-128"/>
                <a:ea typeface="HGP創英角ｺﾞｼｯｸUB" panose="020B0900000000000000" pitchFamily="50" charset="-128"/>
              </a:rPr>
              <a:t>クラス</a:t>
            </a:r>
          </a:p>
        </p:txBody>
      </p:sp>
      <p:sp>
        <p:nvSpPr>
          <p:cNvPr id="26" name="角丸四角形 25"/>
          <p:cNvSpPr/>
          <p:nvPr/>
        </p:nvSpPr>
        <p:spPr bwMode="auto">
          <a:xfrm>
            <a:off x="9532296" y="6495008"/>
            <a:ext cx="324000" cy="324000"/>
          </a:xfrm>
          <a:prstGeom prst="roundRect">
            <a:avLst>
              <a:gd name="adj" fmla="val 50000"/>
            </a:avLst>
          </a:prstGeom>
          <a:solidFill>
            <a:srgbClr val="B9EDFF"/>
          </a:solidFill>
          <a:ln w="25400" cap="flat" cmpd="sng" algn="ctr">
            <a:noFill/>
            <a:prstDash val="solid"/>
            <a:headEnd type="none" w="med" len="med"/>
            <a:tailEnd type="none" w="med" len="med"/>
          </a:ln>
          <a:effectLst>
            <a:innerShdw blurRad="50800" dist="12700" dir="13500000">
              <a:prstClr val="black">
                <a:alpha val="50000"/>
              </a:prstClr>
            </a:innerShdw>
          </a:effectLst>
        </p:spPr>
        <p:txBody>
          <a:bodyPr wrap="none" lIns="35979" tIns="35979" rIns="35979" bIns="35979"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lnSpc>
                <a:spcPct val="85000"/>
              </a:lnSpc>
              <a:spcBef>
                <a:spcPts val="0"/>
              </a:spcBef>
              <a:spcAft>
                <a:spcPts val="0"/>
              </a:spcAft>
              <a:defRPr/>
            </a:pPr>
            <a:r>
              <a:rPr kumimoji="0" lang="en-US" altLang="ja-JP" sz="1400" b="0" kern="0" spc="50" dirty="0" smtClean="0">
                <a:ln w="11430"/>
                <a:solidFill>
                  <a:srgbClr val="0000FF"/>
                </a:solidFill>
                <a:effectLst>
                  <a:outerShdw blurRad="38100" dist="38100" dir="2700000" algn="tl">
                    <a:srgbClr val="000000">
                      <a:alpha val="43137"/>
                    </a:srgbClr>
                  </a:outerShdw>
                </a:effectLst>
                <a:latin typeface="HGP創英角ｺﾞｼｯｸUB" pitchFamily="50" charset="-128"/>
                <a:ea typeface="HGP創英角ｺﾞｼｯｸUB" pitchFamily="50" charset="-128"/>
              </a:rPr>
              <a:t>7</a:t>
            </a:r>
            <a:endParaRPr kumimoji="0" lang="en-US" altLang="ja-JP" sz="1400" b="0" kern="0" spc="50" dirty="0">
              <a:ln w="11430"/>
              <a:solidFill>
                <a:srgbClr val="0000FF"/>
              </a:solidFill>
              <a:effectLst>
                <a:outerShdw blurRad="38100" dist="38100" dir="2700000" algn="tl">
                  <a:srgbClr val="000000">
                    <a:alpha val="43137"/>
                  </a:srgbClr>
                </a:outerShdw>
              </a:effectLst>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3522042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5065670" y="937602"/>
            <a:ext cx="4711865" cy="5738052"/>
          </a:xfrm>
          <a:prstGeom prst="roundRect">
            <a:avLst>
              <a:gd name="adj" fmla="val 302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prstClr val="white"/>
              </a:solidFill>
            </a:endParaRPr>
          </a:p>
        </p:txBody>
      </p:sp>
      <p:sp>
        <p:nvSpPr>
          <p:cNvPr id="21" name="角丸四角形 20"/>
          <p:cNvSpPr/>
          <p:nvPr/>
        </p:nvSpPr>
        <p:spPr>
          <a:xfrm>
            <a:off x="128465" y="3292715"/>
            <a:ext cx="4441592" cy="3088612"/>
          </a:xfrm>
          <a:prstGeom prst="roundRect">
            <a:avLst>
              <a:gd name="adj" fmla="val 552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prstClr val="white"/>
              </a:solidFill>
            </a:endParaRPr>
          </a:p>
        </p:txBody>
      </p:sp>
      <p:sp>
        <p:nvSpPr>
          <p:cNvPr id="2" name="タイトル 1"/>
          <p:cNvSpPr>
            <a:spLocks noGrp="1"/>
          </p:cNvSpPr>
          <p:nvPr>
            <p:ph type="ctrTitle"/>
          </p:nvPr>
        </p:nvSpPr>
        <p:spPr>
          <a:xfrm>
            <a:off x="527477" y="-162634"/>
            <a:ext cx="8420100" cy="1100236"/>
          </a:xfrm>
        </p:spPr>
        <p:txBody>
          <a:bodyPr>
            <a:normAutofit/>
          </a:bodyPr>
          <a:lstStyle/>
          <a:p>
            <a:r>
              <a:rPr kumimoji="1" lang="ja-JP" altLang="en-US" sz="2800" b="1" dirty="0" smtClean="0"/>
              <a:t>６．子育て支援の気運の醸成</a:t>
            </a:r>
            <a:endParaRPr kumimoji="1" lang="ja-JP" altLang="en-US" sz="2800" b="1" dirty="0"/>
          </a:p>
        </p:txBody>
      </p:sp>
      <p:sp>
        <p:nvSpPr>
          <p:cNvPr id="4" name="角丸四角形 3"/>
          <p:cNvSpPr/>
          <p:nvPr/>
        </p:nvSpPr>
        <p:spPr>
          <a:xfrm>
            <a:off x="128465" y="937602"/>
            <a:ext cx="4441591" cy="1937646"/>
          </a:xfrm>
          <a:prstGeom prst="roundRect">
            <a:avLst>
              <a:gd name="adj" fmla="val 832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prstClr val="white"/>
                </a:solidFill>
              </a:rPr>
              <a:t>引き続き、子育ての楽しさを伝える取組みを促進する。</a:t>
            </a:r>
          </a:p>
        </p:txBody>
      </p:sp>
      <p:sp>
        <p:nvSpPr>
          <p:cNvPr id="6" name="テキスト ボックス 5"/>
          <p:cNvSpPr txBox="1"/>
          <p:nvPr/>
        </p:nvSpPr>
        <p:spPr>
          <a:xfrm>
            <a:off x="200472" y="3450486"/>
            <a:ext cx="4180704" cy="338554"/>
          </a:xfrm>
          <a:prstGeom prst="rect">
            <a:avLst/>
          </a:prstGeom>
          <a:noFill/>
          <a:ln>
            <a:noFill/>
          </a:ln>
        </p:spPr>
        <p:txBody>
          <a:bodyPr wrap="square" rtlCol="0">
            <a:spAutoFit/>
          </a:bodyPr>
          <a:lstStyle/>
          <a:p>
            <a:r>
              <a:rPr lang="ja-JP" altLang="en-US" sz="1600" b="1" dirty="0" smtClean="0">
                <a:solidFill>
                  <a:prstClr val="black"/>
                </a:solidFill>
              </a:rPr>
              <a:t>目標指標：とやま子育て応援団の利用度</a:t>
            </a:r>
            <a:endParaRPr lang="ja-JP" altLang="en-US" sz="1600" b="1" dirty="0">
              <a:solidFill>
                <a:prstClr val="black"/>
              </a:solidFill>
            </a:endParaRPr>
          </a:p>
        </p:txBody>
      </p:sp>
      <p:sp>
        <p:nvSpPr>
          <p:cNvPr id="7" name="テキスト ボックス 6"/>
          <p:cNvSpPr txBox="1"/>
          <p:nvPr/>
        </p:nvSpPr>
        <p:spPr>
          <a:xfrm>
            <a:off x="99003" y="3869077"/>
            <a:ext cx="4545765" cy="461665"/>
          </a:xfrm>
          <a:prstGeom prst="rect">
            <a:avLst/>
          </a:prstGeom>
          <a:noFill/>
          <a:ln>
            <a:noFill/>
          </a:ln>
        </p:spPr>
        <p:txBody>
          <a:bodyPr wrap="square" rtlCol="0">
            <a:spAutoFit/>
          </a:bodyPr>
          <a:lstStyle/>
          <a:p>
            <a:r>
              <a:rPr lang="en-US" altLang="ja-JP" sz="1200" b="1" dirty="0" smtClean="0">
                <a:solidFill>
                  <a:prstClr val="black"/>
                </a:solidFill>
              </a:rPr>
              <a:t> H25</a:t>
            </a:r>
            <a:r>
              <a:rPr lang="ja-JP" altLang="en-US" sz="1200" b="1" dirty="0" smtClean="0">
                <a:solidFill>
                  <a:prstClr val="black"/>
                </a:solidFill>
              </a:rPr>
              <a:t>：</a:t>
            </a:r>
            <a:r>
              <a:rPr lang="en-US" altLang="ja-JP" sz="1200" b="1" dirty="0" smtClean="0">
                <a:solidFill>
                  <a:prstClr val="black"/>
                </a:solidFill>
              </a:rPr>
              <a:t>49.4</a:t>
            </a:r>
            <a:r>
              <a:rPr lang="ja-JP" altLang="en-US" sz="1200" b="1" dirty="0" smtClean="0">
                <a:solidFill>
                  <a:prstClr val="black"/>
                </a:solidFill>
              </a:rPr>
              <a:t>％</a:t>
            </a:r>
            <a:r>
              <a:rPr lang="ja-JP" altLang="en-US" sz="1200" b="1" dirty="0">
                <a:solidFill>
                  <a:prstClr val="black"/>
                </a:solidFill>
              </a:rPr>
              <a:t>　→ </a:t>
            </a:r>
            <a:r>
              <a:rPr lang="en-US" altLang="ja-JP" sz="1200" b="1" dirty="0" smtClean="0">
                <a:solidFill>
                  <a:prstClr val="black"/>
                </a:solidFill>
              </a:rPr>
              <a:t>H27</a:t>
            </a:r>
            <a:r>
              <a:rPr lang="ja-JP" altLang="en-US" sz="1200" b="1" dirty="0" smtClean="0">
                <a:solidFill>
                  <a:prstClr val="black"/>
                </a:solidFill>
              </a:rPr>
              <a:t>：</a:t>
            </a:r>
            <a:r>
              <a:rPr lang="en-US" altLang="ja-JP" sz="1200" b="1" dirty="0" smtClean="0">
                <a:solidFill>
                  <a:prstClr val="black"/>
                </a:solidFill>
              </a:rPr>
              <a:t>50.3</a:t>
            </a:r>
            <a:r>
              <a:rPr lang="ja-JP" altLang="en-US" sz="1200" b="1" dirty="0" smtClean="0">
                <a:solidFill>
                  <a:prstClr val="black"/>
                </a:solidFill>
              </a:rPr>
              <a:t>％　→　</a:t>
            </a:r>
            <a:r>
              <a:rPr lang="en-US" altLang="ja-JP" sz="1200" b="1" dirty="0" smtClean="0">
                <a:solidFill>
                  <a:prstClr val="black"/>
                </a:solidFill>
              </a:rPr>
              <a:t>H28</a:t>
            </a:r>
            <a:r>
              <a:rPr lang="ja-JP" altLang="en-US" sz="1200" b="1" dirty="0" smtClean="0">
                <a:solidFill>
                  <a:prstClr val="black"/>
                </a:solidFill>
              </a:rPr>
              <a:t>：</a:t>
            </a:r>
            <a:r>
              <a:rPr lang="en-US" altLang="ja-JP" sz="1200" b="1" dirty="0" smtClean="0">
                <a:solidFill>
                  <a:prstClr val="black"/>
                </a:solidFill>
              </a:rPr>
              <a:t>50.8</a:t>
            </a:r>
            <a:r>
              <a:rPr lang="ja-JP" altLang="en-US" sz="1200" b="1" dirty="0" smtClean="0">
                <a:solidFill>
                  <a:prstClr val="black"/>
                </a:solidFill>
              </a:rPr>
              <a:t>％　→　</a:t>
            </a:r>
            <a:r>
              <a:rPr lang="en-US" altLang="ja-JP" sz="1200" b="1" dirty="0" smtClean="0">
                <a:solidFill>
                  <a:prstClr val="black"/>
                </a:solidFill>
              </a:rPr>
              <a:t>H31</a:t>
            </a:r>
            <a:r>
              <a:rPr lang="ja-JP" altLang="en-US" sz="1200" b="1" dirty="0" smtClean="0">
                <a:solidFill>
                  <a:prstClr val="black"/>
                </a:solidFill>
              </a:rPr>
              <a:t>目標：増加　　　　　</a:t>
            </a:r>
            <a:endParaRPr lang="en-US" altLang="ja-JP" sz="1200" b="1" dirty="0" smtClean="0">
              <a:solidFill>
                <a:prstClr val="black"/>
              </a:solidFill>
            </a:endParaRPr>
          </a:p>
          <a:p>
            <a:r>
              <a:rPr lang="ja-JP" altLang="en-US" sz="1200" b="1" dirty="0">
                <a:solidFill>
                  <a:prstClr val="black"/>
                </a:solidFill>
              </a:rPr>
              <a:t>　</a:t>
            </a:r>
            <a:r>
              <a:rPr lang="ja-JP" altLang="en-US" sz="1200" b="1" dirty="0" smtClean="0">
                <a:solidFill>
                  <a:prstClr val="black"/>
                </a:solidFill>
              </a:rPr>
              <a:t>　　　　　　　　　　　　　　　　　　　　　　　　　　</a:t>
            </a:r>
            <a:endParaRPr lang="en-US" altLang="ja-JP" sz="1200" b="1" dirty="0" smtClean="0">
              <a:solidFill>
                <a:prstClr val="black"/>
              </a:solidFill>
            </a:endParaRPr>
          </a:p>
        </p:txBody>
      </p:sp>
      <p:sp>
        <p:nvSpPr>
          <p:cNvPr id="9" name="テキスト ボックス 8"/>
          <p:cNvSpPr txBox="1"/>
          <p:nvPr/>
        </p:nvSpPr>
        <p:spPr>
          <a:xfrm>
            <a:off x="5043131" y="1526512"/>
            <a:ext cx="6624736" cy="338554"/>
          </a:xfrm>
          <a:prstGeom prst="rect">
            <a:avLst/>
          </a:prstGeom>
          <a:noFill/>
          <a:ln>
            <a:noFill/>
          </a:ln>
        </p:spPr>
        <p:txBody>
          <a:bodyPr wrap="square" rtlCol="0">
            <a:spAutoFit/>
          </a:bodyPr>
          <a:lstStyle/>
          <a:p>
            <a:r>
              <a:rPr lang="ja-JP" altLang="en-US" sz="1600" b="1" dirty="0">
                <a:solidFill>
                  <a:srgbClr val="FF0000"/>
                </a:solidFill>
              </a:rPr>
              <a:t>　</a:t>
            </a:r>
            <a:r>
              <a:rPr lang="ja-JP" altLang="en-US" sz="1600" b="1" dirty="0" smtClean="0">
                <a:solidFill>
                  <a:srgbClr val="FF0000"/>
                </a:solidFill>
              </a:rPr>
              <a:t>　　第４子以上誕生お祝い事業（子ども支援課）　</a:t>
            </a:r>
            <a:endParaRPr lang="ja-JP" altLang="en-US" sz="1600" b="1" dirty="0">
              <a:solidFill>
                <a:srgbClr val="FF0000"/>
              </a:solidFill>
            </a:endParaRPr>
          </a:p>
        </p:txBody>
      </p:sp>
      <p:sp>
        <p:nvSpPr>
          <p:cNvPr id="13" name="テキスト ボックス 12"/>
          <p:cNvSpPr txBox="1"/>
          <p:nvPr/>
        </p:nvSpPr>
        <p:spPr>
          <a:xfrm>
            <a:off x="5372258" y="1785558"/>
            <a:ext cx="3191588" cy="415498"/>
          </a:xfrm>
          <a:prstGeom prst="rect">
            <a:avLst/>
          </a:prstGeom>
          <a:noFill/>
          <a:ln>
            <a:noFill/>
          </a:ln>
        </p:spPr>
        <p:txBody>
          <a:bodyPr wrap="square" rtlCol="0">
            <a:spAutoFit/>
          </a:bodyPr>
          <a:lstStyle/>
          <a:p>
            <a:pPr>
              <a:lnSpc>
                <a:spcPct val="150000"/>
              </a:lnSpc>
            </a:pPr>
            <a:r>
              <a:rPr lang="ja-JP" altLang="en-US" sz="1400" b="1" dirty="0" smtClean="0">
                <a:solidFill>
                  <a:prstClr val="black"/>
                </a:solidFill>
              </a:rPr>
              <a:t>○対象：第</a:t>
            </a:r>
            <a:r>
              <a:rPr lang="en-US" altLang="ja-JP" sz="1400" b="1" dirty="0" smtClean="0">
                <a:solidFill>
                  <a:prstClr val="black"/>
                </a:solidFill>
              </a:rPr>
              <a:t>4</a:t>
            </a:r>
            <a:r>
              <a:rPr lang="ja-JP" altLang="en-US" sz="1400" b="1" dirty="0" smtClean="0">
                <a:solidFill>
                  <a:prstClr val="black"/>
                </a:solidFill>
              </a:rPr>
              <a:t>子以上が生まれた家庭</a:t>
            </a:r>
            <a:endParaRPr lang="ja-JP" altLang="en-US" sz="1400" b="1" dirty="0">
              <a:solidFill>
                <a:prstClr val="black"/>
              </a:solidFill>
            </a:endParaRPr>
          </a:p>
        </p:txBody>
      </p:sp>
      <p:sp>
        <p:nvSpPr>
          <p:cNvPr id="15" name="テキスト ボックス 14"/>
          <p:cNvSpPr txBox="1"/>
          <p:nvPr/>
        </p:nvSpPr>
        <p:spPr>
          <a:xfrm>
            <a:off x="299606" y="4437112"/>
            <a:ext cx="4293354" cy="523220"/>
          </a:xfrm>
          <a:prstGeom prst="rect">
            <a:avLst/>
          </a:prstGeom>
          <a:noFill/>
          <a:ln>
            <a:noFill/>
          </a:ln>
        </p:spPr>
        <p:txBody>
          <a:bodyPr wrap="square" rtlCol="0">
            <a:spAutoFit/>
          </a:bodyPr>
          <a:lstStyle/>
          <a:p>
            <a:r>
              <a:rPr lang="ja-JP" altLang="en-US" sz="1400" b="1" dirty="0" smtClean="0">
                <a:solidFill>
                  <a:srgbClr val="FF0000"/>
                </a:solidFill>
              </a:rPr>
              <a:t>　長期的に上昇傾向にあるが、目標達成には</a:t>
            </a:r>
            <a:endParaRPr lang="en-US" altLang="ja-JP" sz="1400" b="1" dirty="0" smtClean="0">
              <a:solidFill>
                <a:srgbClr val="FF0000"/>
              </a:solidFill>
            </a:endParaRPr>
          </a:p>
          <a:p>
            <a:r>
              <a:rPr lang="en-US" altLang="ja-JP" sz="1400" b="1" dirty="0">
                <a:solidFill>
                  <a:srgbClr val="FF0000"/>
                </a:solidFill>
                <a:uFill>
                  <a:solidFill>
                    <a:srgbClr val="FF0000"/>
                  </a:solidFill>
                </a:uFill>
              </a:rPr>
              <a:t> </a:t>
            </a:r>
            <a:r>
              <a:rPr lang="en-US" altLang="ja-JP" sz="1400" b="1" dirty="0" smtClean="0">
                <a:solidFill>
                  <a:srgbClr val="FF0000"/>
                </a:solidFill>
                <a:uFill>
                  <a:solidFill>
                    <a:srgbClr val="FF0000"/>
                  </a:solidFill>
                </a:uFill>
              </a:rPr>
              <a:t>   </a:t>
            </a:r>
            <a:r>
              <a:rPr lang="ja-JP" altLang="en-US" sz="1400" b="1" dirty="0" smtClean="0">
                <a:solidFill>
                  <a:srgbClr val="FF0000"/>
                </a:solidFill>
                <a:uFill>
                  <a:solidFill>
                    <a:srgbClr val="FF0000"/>
                  </a:solidFill>
                </a:uFill>
              </a:rPr>
              <a:t>より一層の施策の推進</a:t>
            </a:r>
            <a:r>
              <a:rPr lang="ja-JP" altLang="en-US" sz="1400" b="1" dirty="0" smtClean="0">
                <a:solidFill>
                  <a:srgbClr val="FF0000"/>
                </a:solidFill>
              </a:rPr>
              <a:t>が必要</a:t>
            </a:r>
            <a:endParaRPr lang="ja-JP" altLang="en-US" sz="1400" b="1" dirty="0">
              <a:solidFill>
                <a:srgbClr val="FF000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5233" y="3176841"/>
            <a:ext cx="646113"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フローチャート: 処理 2"/>
          <p:cNvSpPr/>
          <p:nvPr/>
        </p:nvSpPr>
        <p:spPr>
          <a:xfrm>
            <a:off x="362597" y="856788"/>
            <a:ext cx="2701775" cy="432048"/>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目標指標の動向</a:t>
            </a:r>
            <a:endParaRPr lang="ja-JP" altLang="en-US" b="1" dirty="0">
              <a:solidFill>
                <a:prstClr val="black"/>
              </a:solidFill>
              <a:latin typeface="HGP創英角ﾎﾟｯﾌﾟ体" panose="040B0A00000000000000" pitchFamily="50" charset="-128"/>
              <a:ea typeface="HGP創英角ﾎﾟｯﾌﾟ体" panose="040B0A00000000000000" pitchFamily="50" charset="-128"/>
            </a:endParaRPr>
          </a:p>
        </p:txBody>
      </p:sp>
      <p:sp>
        <p:nvSpPr>
          <p:cNvPr id="18" name="テキスト ボックス 17"/>
          <p:cNvSpPr txBox="1"/>
          <p:nvPr/>
        </p:nvSpPr>
        <p:spPr>
          <a:xfrm>
            <a:off x="185705" y="1330237"/>
            <a:ext cx="4180704" cy="338554"/>
          </a:xfrm>
          <a:prstGeom prst="rect">
            <a:avLst/>
          </a:prstGeom>
          <a:noFill/>
          <a:ln>
            <a:noFill/>
          </a:ln>
        </p:spPr>
        <p:txBody>
          <a:bodyPr wrap="square" rtlCol="0">
            <a:spAutoFit/>
          </a:bodyPr>
          <a:lstStyle/>
          <a:p>
            <a:r>
              <a:rPr lang="ja-JP" altLang="en-US" sz="1600" b="1" dirty="0" smtClean="0">
                <a:solidFill>
                  <a:prstClr val="black"/>
                </a:solidFill>
              </a:rPr>
              <a:t>目標指標：子育てを楽しいと感じる割合</a:t>
            </a:r>
            <a:endParaRPr lang="ja-JP" altLang="en-US" sz="1600" b="1" dirty="0">
              <a:solidFill>
                <a:prstClr val="black"/>
              </a:solidFill>
            </a:endParaRPr>
          </a:p>
        </p:txBody>
      </p:sp>
      <p:sp>
        <p:nvSpPr>
          <p:cNvPr id="19" name="テキスト ボックス 18"/>
          <p:cNvSpPr txBox="1"/>
          <p:nvPr/>
        </p:nvSpPr>
        <p:spPr>
          <a:xfrm>
            <a:off x="464283" y="1647058"/>
            <a:ext cx="4559467" cy="276999"/>
          </a:xfrm>
          <a:prstGeom prst="rect">
            <a:avLst/>
          </a:prstGeom>
          <a:noFill/>
          <a:ln>
            <a:noFill/>
          </a:ln>
        </p:spPr>
        <p:txBody>
          <a:bodyPr wrap="square" rtlCol="0">
            <a:spAutoFit/>
          </a:bodyPr>
          <a:lstStyle/>
          <a:p>
            <a:r>
              <a:rPr lang="en-US" altLang="ja-JP" sz="1200" b="1" dirty="0" smtClean="0">
                <a:solidFill>
                  <a:prstClr val="black"/>
                </a:solidFill>
              </a:rPr>
              <a:t>H25</a:t>
            </a:r>
            <a:r>
              <a:rPr lang="ja-JP" altLang="en-US" sz="1200" b="1" dirty="0" smtClean="0">
                <a:solidFill>
                  <a:prstClr val="black"/>
                </a:solidFill>
              </a:rPr>
              <a:t>実績：</a:t>
            </a:r>
            <a:r>
              <a:rPr lang="en-US" altLang="ja-JP" sz="1200" b="1" dirty="0" smtClean="0">
                <a:solidFill>
                  <a:prstClr val="black"/>
                </a:solidFill>
              </a:rPr>
              <a:t>58.</a:t>
            </a:r>
            <a:r>
              <a:rPr lang="en-US" altLang="ja-JP" sz="1200" b="1" dirty="0">
                <a:solidFill>
                  <a:prstClr val="black"/>
                </a:solidFill>
              </a:rPr>
              <a:t>8</a:t>
            </a:r>
            <a:r>
              <a:rPr lang="ja-JP" altLang="en-US" sz="1200" b="1" dirty="0" smtClean="0">
                <a:solidFill>
                  <a:prstClr val="black"/>
                </a:solidFill>
              </a:rPr>
              <a:t>％　→　</a:t>
            </a:r>
            <a:r>
              <a:rPr lang="en-US" altLang="ja-JP" sz="1200" b="1" dirty="0" smtClean="0">
                <a:solidFill>
                  <a:prstClr val="black"/>
                </a:solidFill>
              </a:rPr>
              <a:t>H31</a:t>
            </a:r>
            <a:r>
              <a:rPr lang="ja-JP" altLang="en-US" sz="1200" b="1" dirty="0" smtClean="0">
                <a:solidFill>
                  <a:prstClr val="black"/>
                </a:solidFill>
              </a:rPr>
              <a:t>目標：増加</a:t>
            </a:r>
            <a:endParaRPr lang="en-US" altLang="ja-JP" sz="1200" b="1" dirty="0" smtClean="0">
              <a:solidFill>
                <a:prstClr val="black"/>
              </a:solidFill>
            </a:endParaRPr>
          </a:p>
        </p:txBody>
      </p:sp>
      <p:sp>
        <p:nvSpPr>
          <p:cNvPr id="20" name="フローチャート: 処理 19"/>
          <p:cNvSpPr/>
          <p:nvPr/>
        </p:nvSpPr>
        <p:spPr>
          <a:xfrm>
            <a:off x="5131954" y="888446"/>
            <a:ext cx="2701775" cy="432048"/>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平成</a:t>
            </a:r>
            <a:r>
              <a:rPr lang="en-US" altLang="ja-JP" b="1" dirty="0" smtClean="0">
                <a:solidFill>
                  <a:prstClr val="black"/>
                </a:solidFill>
                <a:latin typeface="HGP創英角ﾎﾟｯﾌﾟ体" panose="040B0A00000000000000" pitchFamily="50" charset="-128"/>
                <a:ea typeface="HGP創英角ﾎﾟｯﾌﾟ体" panose="040B0A00000000000000" pitchFamily="50" charset="-128"/>
              </a:rPr>
              <a:t>29</a:t>
            </a:r>
            <a:r>
              <a:rPr lang="ja-JP" altLang="en-US" b="1" dirty="0" smtClean="0">
                <a:solidFill>
                  <a:prstClr val="black"/>
                </a:solidFill>
                <a:latin typeface="HGP創英角ﾎﾟｯﾌﾟ体" panose="040B0A00000000000000" pitchFamily="50" charset="-128"/>
                <a:ea typeface="HGP創英角ﾎﾟｯﾌﾟ体" panose="040B0A00000000000000" pitchFamily="50" charset="-128"/>
              </a:rPr>
              <a:t>年度の主な施策</a:t>
            </a:r>
            <a:endParaRPr lang="ja-JP" altLang="en-US" b="1" dirty="0">
              <a:solidFill>
                <a:prstClr val="black"/>
              </a:solidFill>
              <a:latin typeface="HGP創英角ﾎﾟｯﾌﾟ体" panose="040B0A00000000000000" pitchFamily="50" charset="-128"/>
              <a:ea typeface="HGP創英角ﾎﾟｯﾌﾟ体" panose="040B0A00000000000000" pitchFamily="50" charset="-128"/>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98120" y="2500566"/>
            <a:ext cx="1298575"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Oval 157"/>
          <p:cNvSpPr>
            <a:spLocks noChangeArrowheads="1"/>
          </p:cNvSpPr>
          <p:nvPr/>
        </p:nvSpPr>
        <p:spPr bwMode="auto">
          <a:xfrm>
            <a:off x="351764" y="2551435"/>
            <a:ext cx="3873666" cy="606593"/>
          </a:xfrm>
          <a:prstGeom prst="ellipse">
            <a:avLst/>
          </a:prstGeom>
          <a:solidFill>
            <a:schemeClr val="accent5">
              <a:lumMod val="20000"/>
              <a:lumOff val="80000"/>
            </a:schemeClr>
          </a:solidFill>
          <a:ln w="9525">
            <a:solidFill>
              <a:schemeClr val="tx1"/>
            </a:solidFill>
            <a:round/>
            <a:headEnd/>
            <a:tailEnd/>
          </a:ln>
        </p:spPr>
        <p:txBody>
          <a:bodyPr wrap="none" lIns="85540" tIns="42771" rIns="85540" bIns="42771" anchor="ctr"/>
          <a:lstStyle>
            <a:lvl1pPr defTabSz="858838">
              <a:defRPr kumimoji="1">
                <a:solidFill>
                  <a:schemeClr val="tx1"/>
                </a:solidFill>
                <a:latin typeface="Arial" charset="0"/>
                <a:ea typeface="ＭＳ Ｐゴシック" pitchFamily="50" charset="-128"/>
              </a:defRPr>
            </a:lvl1pPr>
            <a:lvl2pPr marL="695325" indent="-268288" defTabSz="858838">
              <a:defRPr kumimoji="1">
                <a:solidFill>
                  <a:schemeClr val="tx1"/>
                </a:solidFill>
                <a:latin typeface="Arial" charset="0"/>
                <a:ea typeface="ＭＳ Ｐゴシック" pitchFamily="50" charset="-128"/>
              </a:defRPr>
            </a:lvl2pPr>
            <a:lvl3pPr marL="1069975" indent="-214313" defTabSz="858838">
              <a:defRPr kumimoji="1">
                <a:solidFill>
                  <a:schemeClr val="tx1"/>
                </a:solidFill>
                <a:latin typeface="Arial" charset="0"/>
                <a:ea typeface="ＭＳ Ｐゴシック" pitchFamily="50" charset="-128"/>
              </a:defRPr>
            </a:lvl3pPr>
            <a:lvl4pPr marL="1497013" indent="-214313" defTabSz="858838">
              <a:defRPr kumimoji="1">
                <a:solidFill>
                  <a:schemeClr val="tx1"/>
                </a:solidFill>
                <a:latin typeface="Arial" charset="0"/>
                <a:ea typeface="ＭＳ Ｐゴシック" pitchFamily="50" charset="-128"/>
              </a:defRPr>
            </a:lvl4pPr>
            <a:lvl5pPr marL="1925638" indent="-214313" defTabSz="858838">
              <a:defRPr kumimoji="1">
                <a:solidFill>
                  <a:schemeClr val="tx1"/>
                </a:solidFill>
                <a:latin typeface="Arial" charset="0"/>
                <a:ea typeface="ＭＳ Ｐゴシック" pitchFamily="50" charset="-128"/>
              </a:defRPr>
            </a:lvl5pPr>
            <a:lvl6pPr marL="2382838" indent="-214313" defTabSz="858838" fontAlgn="base">
              <a:spcBef>
                <a:spcPct val="0"/>
              </a:spcBef>
              <a:spcAft>
                <a:spcPct val="0"/>
              </a:spcAft>
              <a:defRPr kumimoji="1">
                <a:solidFill>
                  <a:schemeClr val="tx1"/>
                </a:solidFill>
                <a:latin typeface="Arial" charset="0"/>
                <a:ea typeface="ＭＳ Ｐゴシック" pitchFamily="50" charset="-128"/>
              </a:defRPr>
            </a:lvl6pPr>
            <a:lvl7pPr marL="2840038" indent="-214313" defTabSz="858838" fontAlgn="base">
              <a:spcBef>
                <a:spcPct val="0"/>
              </a:spcBef>
              <a:spcAft>
                <a:spcPct val="0"/>
              </a:spcAft>
              <a:defRPr kumimoji="1">
                <a:solidFill>
                  <a:schemeClr val="tx1"/>
                </a:solidFill>
                <a:latin typeface="Arial" charset="0"/>
                <a:ea typeface="ＭＳ Ｐゴシック" pitchFamily="50" charset="-128"/>
              </a:defRPr>
            </a:lvl7pPr>
            <a:lvl8pPr marL="3297238" indent="-214313" defTabSz="858838" fontAlgn="base">
              <a:spcBef>
                <a:spcPct val="0"/>
              </a:spcBef>
              <a:spcAft>
                <a:spcPct val="0"/>
              </a:spcAft>
              <a:defRPr kumimoji="1">
                <a:solidFill>
                  <a:schemeClr val="tx1"/>
                </a:solidFill>
                <a:latin typeface="Arial" charset="0"/>
                <a:ea typeface="ＭＳ Ｐゴシック" pitchFamily="50" charset="-128"/>
              </a:defRPr>
            </a:lvl8pPr>
            <a:lvl9pPr marL="3754438" indent="-214313" defTabSz="858838" fontAlgn="base">
              <a:spcBef>
                <a:spcPct val="0"/>
              </a:spcBef>
              <a:spcAft>
                <a:spcPct val="0"/>
              </a:spcAft>
              <a:defRPr kumimoji="1">
                <a:solidFill>
                  <a:schemeClr val="tx1"/>
                </a:solidFill>
                <a:latin typeface="Arial" charset="0"/>
                <a:ea typeface="ＭＳ Ｐゴシック" pitchFamily="50" charset="-128"/>
              </a:defRPr>
            </a:lvl9pPr>
          </a:lstStyle>
          <a:p>
            <a:pPr algn="ctr"/>
            <a:r>
              <a:rPr lang="ja-JP" altLang="en-US" sz="1400" dirty="0" smtClean="0">
                <a:solidFill>
                  <a:prstClr val="black"/>
                </a:solidFill>
                <a:ea typeface="HGP創英角ﾎﾟｯﾌﾟ体" pitchFamily="50" charset="-128"/>
              </a:rPr>
              <a:t>社会全体で子ども・子育てを支援する意識づくり</a:t>
            </a:r>
            <a:endParaRPr lang="ja-JP" altLang="en-US" sz="1400" dirty="0">
              <a:solidFill>
                <a:prstClr val="black"/>
              </a:solidFill>
              <a:ea typeface="HGP創英角ﾎﾟｯﾌﾟ体" pitchFamily="50" charset="-128"/>
            </a:endParaRPr>
          </a:p>
        </p:txBody>
      </p:sp>
      <p:sp>
        <p:nvSpPr>
          <p:cNvPr id="24" name="Oval 158"/>
          <p:cNvSpPr>
            <a:spLocks noChangeArrowheads="1"/>
          </p:cNvSpPr>
          <p:nvPr/>
        </p:nvSpPr>
        <p:spPr bwMode="auto">
          <a:xfrm>
            <a:off x="393700" y="6087000"/>
            <a:ext cx="3911228" cy="588654"/>
          </a:xfrm>
          <a:prstGeom prst="ellipse">
            <a:avLst/>
          </a:prstGeom>
          <a:solidFill>
            <a:schemeClr val="accent5">
              <a:lumMod val="20000"/>
              <a:lumOff val="80000"/>
            </a:schemeClr>
          </a:solidFill>
          <a:ln w="9525">
            <a:solidFill>
              <a:schemeClr val="tx1"/>
            </a:solidFill>
            <a:round/>
            <a:headEnd/>
            <a:tailEnd/>
          </a:ln>
        </p:spPr>
        <p:txBody>
          <a:bodyPr wrap="none" lIns="85540" tIns="42771" rIns="85540" bIns="42771" anchor="ctr"/>
          <a:lstStyle>
            <a:lvl1pPr defTabSz="858838">
              <a:defRPr kumimoji="1">
                <a:solidFill>
                  <a:schemeClr val="tx1"/>
                </a:solidFill>
                <a:latin typeface="Arial" charset="0"/>
                <a:ea typeface="ＭＳ Ｐゴシック" pitchFamily="50" charset="-128"/>
              </a:defRPr>
            </a:lvl1pPr>
            <a:lvl2pPr marL="695325" indent="-268288" defTabSz="858838">
              <a:defRPr kumimoji="1">
                <a:solidFill>
                  <a:schemeClr val="tx1"/>
                </a:solidFill>
                <a:latin typeface="Arial" charset="0"/>
                <a:ea typeface="ＭＳ Ｐゴシック" pitchFamily="50" charset="-128"/>
              </a:defRPr>
            </a:lvl2pPr>
            <a:lvl3pPr marL="1069975" indent="-214313" defTabSz="858838">
              <a:defRPr kumimoji="1">
                <a:solidFill>
                  <a:schemeClr val="tx1"/>
                </a:solidFill>
                <a:latin typeface="Arial" charset="0"/>
                <a:ea typeface="ＭＳ Ｐゴシック" pitchFamily="50" charset="-128"/>
              </a:defRPr>
            </a:lvl3pPr>
            <a:lvl4pPr marL="1497013" indent="-214313" defTabSz="858838">
              <a:defRPr kumimoji="1">
                <a:solidFill>
                  <a:schemeClr val="tx1"/>
                </a:solidFill>
                <a:latin typeface="Arial" charset="0"/>
                <a:ea typeface="ＭＳ Ｐゴシック" pitchFamily="50" charset="-128"/>
              </a:defRPr>
            </a:lvl4pPr>
            <a:lvl5pPr marL="1925638" indent="-214313" defTabSz="858838">
              <a:defRPr kumimoji="1">
                <a:solidFill>
                  <a:schemeClr val="tx1"/>
                </a:solidFill>
                <a:latin typeface="Arial" charset="0"/>
                <a:ea typeface="ＭＳ Ｐゴシック" pitchFamily="50" charset="-128"/>
              </a:defRPr>
            </a:lvl5pPr>
            <a:lvl6pPr marL="2382838" indent="-214313" defTabSz="858838" fontAlgn="base">
              <a:spcBef>
                <a:spcPct val="0"/>
              </a:spcBef>
              <a:spcAft>
                <a:spcPct val="0"/>
              </a:spcAft>
              <a:defRPr kumimoji="1">
                <a:solidFill>
                  <a:schemeClr val="tx1"/>
                </a:solidFill>
                <a:latin typeface="Arial" charset="0"/>
                <a:ea typeface="ＭＳ Ｐゴシック" pitchFamily="50" charset="-128"/>
              </a:defRPr>
            </a:lvl6pPr>
            <a:lvl7pPr marL="2840038" indent="-214313" defTabSz="858838" fontAlgn="base">
              <a:spcBef>
                <a:spcPct val="0"/>
              </a:spcBef>
              <a:spcAft>
                <a:spcPct val="0"/>
              </a:spcAft>
              <a:defRPr kumimoji="1">
                <a:solidFill>
                  <a:schemeClr val="tx1"/>
                </a:solidFill>
                <a:latin typeface="Arial" charset="0"/>
                <a:ea typeface="ＭＳ Ｐゴシック" pitchFamily="50" charset="-128"/>
              </a:defRPr>
            </a:lvl7pPr>
            <a:lvl8pPr marL="3297238" indent="-214313" defTabSz="858838" fontAlgn="base">
              <a:spcBef>
                <a:spcPct val="0"/>
              </a:spcBef>
              <a:spcAft>
                <a:spcPct val="0"/>
              </a:spcAft>
              <a:defRPr kumimoji="1">
                <a:solidFill>
                  <a:schemeClr val="tx1"/>
                </a:solidFill>
                <a:latin typeface="Arial" charset="0"/>
                <a:ea typeface="ＭＳ Ｐゴシック" pitchFamily="50" charset="-128"/>
              </a:defRPr>
            </a:lvl8pPr>
            <a:lvl9pPr marL="3754438" indent="-214313" defTabSz="858838" fontAlgn="base">
              <a:spcBef>
                <a:spcPct val="0"/>
              </a:spcBef>
              <a:spcAft>
                <a:spcPct val="0"/>
              </a:spcAft>
              <a:defRPr kumimoji="1">
                <a:solidFill>
                  <a:schemeClr val="tx1"/>
                </a:solidFill>
                <a:latin typeface="Arial" charset="0"/>
                <a:ea typeface="ＭＳ Ｐゴシック" pitchFamily="50" charset="-128"/>
              </a:defRPr>
            </a:lvl9pPr>
          </a:lstStyle>
          <a:p>
            <a:pPr algn="ctr"/>
            <a:r>
              <a:rPr lang="ja-JP" altLang="en-US" sz="1600" dirty="0">
                <a:solidFill>
                  <a:prstClr val="black"/>
                </a:solidFill>
                <a:ea typeface="HGP創英角ﾎﾟｯﾌﾟ体" pitchFamily="50" charset="-128"/>
              </a:rPr>
              <a:t>家族の</a:t>
            </a:r>
            <a:r>
              <a:rPr lang="ja-JP" altLang="en-US" sz="1600" dirty="0" smtClean="0">
                <a:solidFill>
                  <a:prstClr val="black"/>
                </a:solidFill>
                <a:ea typeface="HGP創英角ﾎﾟｯﾌﾟ体" pitchFamily="50" charset="-128"/>
              </a:rPr>
              <a:t>ふれあいを推進する啓発活動</a:t>
            </a:r>
            <a:endParaRPr lang="ja-JP" altLang="en-US" sz="1600" dirty="0">
              <a:solidFill>
                <a:prstClr val="black"/>
              </a:solidFill>
              <a:ea typeface="HGP創英角ﾎﾟｯﾌﾟ体" pitchFamily="50" charset="-128"/>
            </a:endParaRPr>
          </a:p>
        </p:txBody>
      </p:sp>
      <p:sp>
        <p:nvSpPr>
          <p:cNvPr id="5" name="右矢印 4"/>
          <p:cNvSpPr/>
          <p:nvPr/>
        </p:nvSpPr>
        <p:spPr>
          <a:xfrm>
            <a:off x="4623549" y="2476646"/>
            <a:ext cx="515956" cy="1891160"/>
          </a:xfrm>
          <a:prstGeom prst="rightArrow">
            <a:avLst>
              <a:gd name="adj1" fmla="val 50000"/>
              <a:gd name="adj2" fmla="val 650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8" name="四角形吹き出し 27"/>
          <p:cNvSpPr/>
          <p:nvPr/>
        </p:nvSpPr>
        <p:spPr>
          <a:xfrm>
            <a:off x="362597" y="5173072"/>
            <a:ext cx="4018579" cy="863757"/>
          </a:xfrm>
          <a:prstGeom prst="wedgeRectCallout">
            <a:avLst>
              <a:gd name="adj1" fmla="val -1856"/>
              <a:gd name="adj2" fmla="val -79002"/>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 name="テキスト ボックス 15"/>
          <p:cNvSpPr txBox="1"/>
          <p:nvPr/>
        </p:nvSpPr>
        <p:spPr>
          <a:xfrm>
            <a:off x="562563" y="5157698"/>
            <a:ext cx="3662867" cy="461665"/>
          </a:xfrm>
          <a:prstGeom prst="rect">
            <a:avLst/>
          </a:prstGeom>
          <a:noFill/>
          <a:ln>
            <a:noFill/>
          </a:ln>
        </p:spPr>
        <p:txBody>
          <a:bodyPr wrap="square" rtlCol="0">
            <a:spAutoFit/>
          </a:bodyPr>
          <a:lstStyle/>
          <a:p>
            <a:r>
              <a:rPr lang="ja-JP" altLang="en-US" sz="1200" dirty="0" smtClean="0">
                <a:solidFill>
                  <a:prstClr val="black"/>
                </a:solidFill>
              </a:rPr>
              <a:t>　Ｈ２８年度は未就園児の保護者や祖父母など、制度の</a:t>
            </a:r>
            <a:r>
              <a:rPr lang="en-US" altLang="ja-JP" sz="1200" dirty="0" smtClean="0">
                <a:solidFill>
                  <a:prstClr val="black"/>
                </a:solidFill>
              </a:rPr>
              <a:t>PR</a:t>
            </a:r>
            <a:r>
              <a:rPr lang="ja-JP" altLang="en-US" sz="1200" dirty="0" smtClean="0">
                <a:solidFill>
                  <a:prstClr val="black"/>
                </a:solidFill>
              </a:rPr>
              <a:t>を十分行っていなかった層へも働きかけを行った</a:t>
            </a:r>
            <a:endParaRPr lang="ja-JP" altLang="en-US" sz="1200" dirty="0">
              <a:solidFill>
                <a:prstClr val="black"/>
              </a:solidFill>
            </a:endParaRPr>
          </a:p>
        </p:txBody>
      </p:sp>
      <p:pic>
        <p:nvPicPr>
          <p:cNvPr id="31" name="Picture 145" descr="ILM03_AA0700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065568" y="1477582"/>
            <a:ext cx="937287"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テキスト ボックス 31"/>
          <p:cNvSpPr txBox="1"/>
          <p:nvPr/>
        </p:nvSpPr>
        <p:spPr>
          <a:xfrm>
            <a:off x="247992" y="2102400"/>
            <a:ext cx="4293354" cy="523220"/>
          </a:xfrm>
          <a:prstGeom prst="rect">
            <a:avLst/>
          </a:prstGeom>
          <a:noFill/>
          <a:ln>
            <a:noFill/>
          </a:ln>
        </p:spPr>
        <p:txBody>
          <a:bodyPr wrap="square" rtlCol="0">
            <a:spAutoFit/>
          </a:bodyPr>
          <a:lstStyle/>
          <a:p>
            <a:r>
              <a:rPr lang="ja-JP" altLang="en-US" sz="1400" b="1" dirty="0" smtClean="0">
                <a:solidFill>
                  <a:srgbClr val="FF0000"/>
                </a:solidFill>
              </a:rPr>
              <a:t>　目標達成のため、引き続き</a:t>
            </a:r>
            <a:r>
              <a:rPr lang="ja-JP" altLang="en-US" sz="1400" b="1" dirty="0">
                <a:solidFill>
                  <a:srgbClr val="FF0000"/>
                </a:solidFill>
              </a:rPr>
              <a:t>、子育ての楽しさを</a:t>
            </a:r>
            <a:r>
              <a:rPr lang="ja-JP" altLang="en-US" sz="1400" b="1" dirty="0" smtClean="0">
                <a:solidFill>
                  <a:srgbClr val="FF0000"/>
                </a:solidFill>
              </a:rPr>
              <a:t>伝える</a:t>
            </a:r>
            <a:endParaRPr lang="en-US" altLang="ja-JP" sz="1400" b="1" dirty="0" smtClean="0">
              <a:solidFill>
                <a:srgbClr val="FF0000"/>
              </a:solidFill>
            </a:endParaRPr>
          </a:p>
          <a:p>
            <a:r>
              <a:rPr lang="ja-JP" altLang="en-US" sz="1400" b="1" dirty="0">
                <a:solidFill>
                  <a:srgbClr val="FF0000"/>
                </a:solidFill>
              </a:rPr>
              <a:t>　</a:t>
            </a:r>
            <a:r>
              <a:rPr lang="ja-JP" altLang="en-US" sz="1400" b="1" dirty="0" smtClean="0">
                <a:solidFill>
                  <a:srgbClr val="FF0000"/>
                </a:solidFill>
              </a:rPr>
              <a:t>取組み</a:t>
            </a:r>
            <a:r>
              <a:rPr lang="ja-JP" altLang="en-US" sz="1400" b="1" dirty="0">
                <a:solidFill>
                  <a:srgbClr val="FF0000"/>
                </a:solidFill>
              </a:rPr>
              <a:t>を促進する</a:t>
            </a:r>
            <a:r>
              <a:rPr lang="ja-JP" altLang="en-US" sz="1400" b="1" dirty="0" smtClean="0">
                <a:solidFill>
                  <a:srgbClr val="FF0000"/>
                </a:solidFill>
              </a:rPr>
              <a:t>。</a:t>
            </a:r>
            <a:endParaRPr lang="ja-JP" altLang="en-US" sz="1400" b="1" dirty="0">
              <a:solidFill>
                <a:srgbClr val="FF0000"/>
              </a:solidFill>
            </a:endParaRPr>
          </a:p>
        </p:txBody>
      </p:sp>
      <p:sp>
        <p:nvSpPr>
          <p:cNvPr id="29" name="テキスト ボックス 28"/>
          <p:cNvSpPr txBox="1"/>
          <p:nvPr/>
        </p:nvSpPr>
        <p:spPr>
          <a:xfrm>
            <a:off x="10128369" y="544667"/>
            <a:ext cx="1514599" cy="369332"/>
          </a:xfrm>
          <a:prstGeom prst="rect">
            <a:avLst/>
          </a:prstGeom>
          <a:solidFill>
            <a:schemeClr val="bg1"/>
          </a:solidFill>
          <a:ln>
            <a:solidFill>
              <a:schemeClr val="tx1"/>
            </a:solidFill>
          </a:ln>
        </p:spPr>
        <p:txBody>
          <a:bodyPr wrap="square" rtlCol="0">
            <a:spAutoFit/>
          </a:bodyPr>
          <a:lstStyle/>
          <a:p>
            <a:r>
              <a:rPr lang="ja-JP" altLang="en-US" dirty="0" smtClean="0">
                <a:solidFill>
                  <a:prstClr val="black"/>
                </a:solidFill>
              </a:rPr>
              <a:t>作　成　例　２</a:t>
            </a:r>
            <a:endParaRPr lang="en-US" altLang="ja-JP" dirty="0" smtClean="0">
              <a:solidFill>
                <a:prstClr val="black"/>
              </a:solidFill>
            </a:endParaRPr>
          </a:p>
        </p:txBody>
      </p:sp>
      <p:sp>
        <p:nvSpPr>
          <p:cNvPr id="30" name="テキスト ボックス 29"/>
          <p:cNvSpPr txBox="1"/>
          <p:nvPr/>
        </p:nvSpPr>
        <p:spPr>
          <a:xfrm>
            <a:off x="500291" y="1865066"/>
            <a:ext cx="3516605" cy="230832"/>
          </a:xfrm>
          <a:prstGeom prst="rect">
            <a:avLst/>
          </a:prstGeom>
          <a:noFill/>
          <a:ln>
            <a:noFill/>
          </a:ln>
        </p:spPr>
        <p:txBody>
          <a:bodyPr wrap="square" rtlCol="0">
            <a:spAutoFit/>
          </a:bodyPr>
          <a:lstStyle/>
          <a:p>
            <a:r>
              <a:rPr lang="en-US" altLang="ja-JP" sz="900" dirty="0" smtClean="0">
                <a:solidFill>
                  <a:prstClr val="black"/>
                </a:solidFill>
              </a:rPr>
              <a:t>※</a:t>
            </a:r>
            <a:r>
              <a:rPr lang="ja-JP" altLang="en-US" sz="900" dirty="0" smtClean="0">
                <a:solidFill>
                  <a:prstClr val="black"/>
                </a:solidFill>
              </a:rPr>
              <a:t>調査は</a:t>
            </a:r>
            <a:r>
              <a:rPr lang="en-US" altLang="ja-JP" sz="900" dirty="0" smtClean="0">
                <a:solidFill>
                  <a:prstClr val="black"/>
                </a:solidFill>
              </a:rPr>
              <a:t>5</a:t>
            </a:r>
            <a:r>
              <a:rPr lang="ja-JP" altLang="en-US" sz="900" dirty="0" smtClean="0">
                <a:solidFill>
                  <a:prstClr val="black"/>
                </a:solidFill>
              </a:rPr>
              <a:t>年毎に実施</a:t>
            </a:r>
            <a:endParaRPr lang="en-US" altLang="ja-JP" sz="900" dirty="0" smtClean="0">
              <a:solidFill>
                <a:prstClr val="black"/>
              </a:solidFill>
            </a:endParaRPr>
          </a:p>
        </p:txBody>
      </p:sp>
      <p:sp>
        <p:nvSpPr>
          <p:cNvPr id="33" name="テキスト ボックス 32"/>
          <p:cNvSpPr txBox="1"/>
          <p:nvPr/>
        </p:nvSpPr>
        <p:spPr>
          <a:xfrm>
            <a:off x="5372258" y="2204864"/>
            <a:ext cx="4248471" cy="523220"/>
          </a:xfrm>
          <a:prstGeom prst="rect">
            <a:avLst/>
          </a:prstGeom>
          <a:noFill/>
          <a:ln>
            <a:noFill/>
          </a:ln>
        </p:spPr>
        <p:txBody>
          <a:bodyPr wrap="square" rtlCol="0">
            <a:spAutoFit/>
          </a:bodyPr>
          <a:lstStyle/>
          <a:p>
            <a:r>
              <a:rPr lang="ja-JP" altLang="en-US" sz="1400" b="1" dirty="0" smtClean="0">
                <a:solidFill>
                  <a:prstClr val="black"/>
                </a:solidFill>
              </a:rPr>
              <a:t>○内容：広報紙での 紹介や県立文化・スポーツ施設　</a:t>
            </a:r>
            <a:endParaRPr lang="en-US" altLang="ja-JP" sz="1400" b="1" dirty="0" smtClean="0">
              <a:solidFill>
                <a:prstClr val="black"/>
              </a:solidFill>
            </a:endParaRPr>
          </a:p>
          <a:p>
            <a:r>
              <a:rPr lang="ja-JP" altLang="en-US" sz="1400" b="1" dirty="0">
                <a:solidFill>
                  <a:prstClr val="black"/>
                </a:solidFill>
              </a:rPr>
              <a:t>　 </a:t>
            </a:r>
            <a:r>
              <a:rPr lang="ja-JP" altLang="en-US" sz="1400" b="1" dirty="0" smtClean="0">
                <a:solidFill>
                  <a:prstClr val="black"/>
                </a:solidFill>
              </a:rPr>
              <a:t> の利用パスポート配付等</a:t>
            </a:r>
            <a:endParaRPr lang="ja-JP" altLang="en-US" sz="1400" b="1" dirty="0">
              <a:solidFill>
                <a:prstClr val="black"/>
              </a:solidFill>
            </a:endParaRPr>
          </a:p>
        </p:txBody>
      </p:sp>
      <p:sp>
        <p:nvSpPr>
          <p:cNvPr id="38" name="テキスト ボックス 37"/>
          <p:cNvSpPr txBox="1"/>
          <p:nvPr/>
        </p:nvSpPr>
        <p:spPr>
          <a:xfrm>
            <a:off x="5025008" y="2730406"/>
            <a:ext cx="6996165" cy="338554"/>
          </a:xfrm>
          <a:prstGeom prst="rect">
            <a:avLst/>
          </a:prstGeom>
          <a:noFill/>
          <a:ln>
            <a:noFill/>
          </a:ln>
        </p:spPr>
        <p:txBody>
          <a:bodyPr wrap="square" rtlCol="0">
            <a:spAutoFit/>
          </a:bodyPr>
          <a:lstStyle/>
          <a:p>
            <a:r>
              <a:rPr lang="en-US" altLang="ja-JP" sz="1600" b="1" dirty="0" smtClean="0">
                <a:solidFill>
                  <a:srgbClr val="FF0000"/>
                </a:solidFill>
                <a:latin typeface="ＭＳ Ｐゴシック"/>
              </a:rPr>
              <a:t>【</a:t>
            </a:r>
            <a:r>
              <a:rPr lang="ja-JP" altLang="en-US" sz="1600" b="1" dirty="0" smtClean="0">
                <a:solidFill>
                  <a:srgbClr val="FF0000"/>
                </a:solidFill>
                <a:latin typeface="ＭＳ Ｐゴシック"/>
              </a:rPr>
              <a:t>拡</a:t>
            </a:r>
            <a:r>
              <a:rPr lang="en-US" altLang="ja-JP" sz="1600" b="1" dirty="0" smtClean="0">
                <a:solidFill>
                  <a:srgbClr val="FF0000"/>
                </a:solidFill>
                <a:latin typeface="ＭＳ Ｐゴシック"/>
              </a:rPr>
              <a:t>】 </a:t>
            </a:r>
            <a:r>
              <a:rPr lang="en-US" altLang="ja-JP" sz="1400" b="1" dirty="0" smtClean="0">
                <a:solidFill>
                  <a:srgbClr val="FF0000"/>
                </a:solidFill>
                <a:latin typeface="ＭＳ Ｐゴシック"/>
              </a:rPr>
              <a:t>TOYAMA</a:t>
            </a:r>
            <a:r>
              <a:rPr lang="ja-JP" altLang="en-US" sz="1400" b="1" dirty="0" smtClean="0">
                <a:solidFill>
                  <a:srgbClr val="FF0000"/>
                </a:solidFill>
                <a:latin typeface="ＭＳ Ｐゴシック"/>
              </a:rPr>
              <a:t>ハッピーライフキャンペーン</a:t>
            </a:r>
            <a:r>
              <a:rPr lang="en-US" altLang="ja-JP" sz="1400" b="1" dirty="0" smtClean="0">
                <a:solidFill>
                  <a:srgbClr val="FF0000"/>
                </a:solidFill>
                <a:latin typeface="ＭＳ Ｐゴシック"/>
              </a:rPr>
              <a:t>201</a:t>
            </a:r>
            <a:r>
              <a:rPr lang="ja-JP" altLang="en-US" sz="1400" b="1" dirty="0" smtClean="0">
                <a:solidFill>
                  <a:srgbClr val="FF0000"/>
                </a:solidFill>
                <a:latin typeface="ＭＳ Ｐゴシック"/>
              </a:rPr>
              <a:t>７（少県・再掲）</a:t>
            </a:r>
            <a:endParaRPr lang="ja-JP" altLang="en-US" sz="1400" b="1" dirty="0">
              <a:solidFill>
                <a:srgbClr val="FF0000"/>
              </a:solidFill>
              <a:latin typeface="ＭＳ Ｐゴシック"/>
            </a:endParaRPr>
          </a:p>
        </p:txBody>
      </p:sp>
      <p:sp>
        <p:nvSpPr>
          <p:cNvPr id="39" name="テキスト ボックス 38"/>
          <p:cNvSpPr txBox="1"/>
          <p:nvPr/>
        </p:nvSpPr>
        <p:spPr>
          <a:xfrm>
            <a:off x="5372258" y="3188876"/>
            <a:ext cx="4248472" cy="523220"/>
          </a:xfrm>
          <a:prstGeom prst="rect">
            <a:avLst/>
          </a:prstGeom>
          <a:noFill/>
          <a:ln>
            <a:noFill/>
          </a:ln>
        </p:spPr>
        <p:txBody>
          <a:bodyPr wrap="square" rtlCol="0">
            <a:spAutoFit/>
          </a:bodyPr>
          <a:lstStyle/>
          <a:p>
            <a:r>
              <a:rPr lang="ja-JP" altLang="en-US" sz="1400" b="1" dirty="0">
                <a:solidFill>
                  <a:prstClr val="black"/>
                </a:solidFill>
              </a:rPr>
              <a:t>○若者に結婚、妊娠・出産、育児の喜びを伝達</a:t>
            </a:r>
            <a:r>
              <a:rPr lang="ja-JP" altLang="en-US" sz="1400" b="1" dirty="0" smtClean="0">
                <a:solidFill>
                  <a:prstClr val="black"/>
                </a:solidFill>
              </a:rPr>
              <a:t>する</a:t>
            </a:r>
            <a:endParaRPr lang="en-US" altLang="ja-JP" sz="1400" b="1" dirty="0" smtClean="0">
              <a:solidFill>
                <a:prstClr val="black"/>
              </a:solidFill>
            </a:endParaRPr>
          </a:p>
          <a:p>
            <a:r>
              <a:rPr lang="ja-JP" altLang="en-US" sz="1400" b="1" dirty="0">
                <a:solidFill>
                  <a:prstClr val="black"/>
                </a:solidFill>
              </a:rPr>
              <a:t>　</a:t>
            </a:r>
            <a:r>
              <a:rPr lang="ja-JP" altLang="en-US" sz="1400" b="1" dirty="0" smtClean="0">
                <a:solidFill>
                  <a:prstClr val="black"/>
                </a:solidFill>
              </a:rPr>
              <a:t>　と</a:t>
            </a:r>
            <a:r>
              <a:rPr lang="ja-JP" altLang="en-US" sz="1400" b="1" dirty="0">
                <a:solidFill>
                  <a:prstClr val="black"/>
                </a:solidFill>
              </a:rPr>
              <a:t>ともに、本県</a:t>
            </a:r>
            <a:r>
              <a:rPr lang="ja-JP" altLang="en-US" sz="1400" b="1" dirty="0" smtClean="0">
                <a:solidFill>
                  <a:prstClr val="black"/>
                </a:solidFill>
              </a:rPr>
              <a:t>の素晴らしい</a:t>
            </a:r>
            <a:r>
              <a:rPr lang="ja-JP" altLang="en-US" sz="1400" b="1" dirty="0">
                <a:solidFill>
                  <a:prstClr val="black"/>
                </a:solidFill>
              </a:rPr>
              <a:t>子育て環境を</a:t>
            </a:r>
            <a:r>
              <a:rPr lang="en-US" altLang="ja-JP" sz="1400" b="1" dirty="0">
                <a:solidFill>
                  <a:prstClr val="black"/>
                </a:solidFill>
              </a:rPr>
              <a:t>PR</a:t>
            </a:r>
          </a:p>
        </p:txBody>
      </p:sp>
      <p:sp>
        <p:nvSpPr>
          <p:cNvPr id="40" name="テキスト ボックス 39"/>
          <p:cNvSpPr txBox="1"/>
          <p:nvPr/>
        </p:nvSpPr>
        <p:spPr>
          <a:xfrm>
            <a:off x="5215898" y="4367806"/>
            <a:ext cx="4753785" cy="861774"/>
          </a:xfrm>
          <a:prstGeom prst="rect">
            <a:avLst/>
          </a:prstGeom>
          <a:noFill/>
          <a:ln>
            <a:noFill/>
          </a:ln>
        </p:spPr>
        <p:txBody>
          <a:bodyPr wrap="square" rtlCol="0">
            <a:spAutoFit/>
          </a:bodyPr>
          <a:lstStyle/>
          <a:p>
            <a:r>
              <a:rPr lang="en-US" altLang="ja-JP" sz="1200" b="1" dirty="0" smtClean="0">
                <a:solidFill>
                  <a:prstClr val="black"/>
                </a:solidFill>
              </a:rPr>
              <a:t>TOYAMA</a:t>
            </a:r>
            <a:r>
              <a:rPr lang="ja-JP" altLang="en-US" sz="1200" b="1" dirty="0" smtClean="0">
                <a:solidFill>
                  <a:prstClr val="black"/>
                </a:solidFill>
              </a:rPr>
              <a:t>ハッピーライフキャンペーン</a:t>
            </a:r>
            <a:r>
              <a:rPr lang="en-US" altLang="ja-JP" sz="1200" b="1" dirty="0" smtClean="0">
                <a:solidFill>
                  <a:prstClr val="black"/>
                </a:solidFill>
              </a:rPr>
              <a:t>2016</a:t>
            </a:r>
            <a:r>
              <a:rPr lang="ja-JP" altLang="en-US" sz="1200" b="1" dirty="0" smtClean="0">
                <a:solidFill>
                  <a:prstClr val="black"/>
                </a:solidFill>
              </a:rPr>
              <a:t>事業後アンケートにおいて</a:t>
            </a:r>
            <a:endParaRPr lang="en-US" altLang="ja-JP" sz="1200" b="1" dirty="0" smtClean="0">
              <a:solidFill>
                <a:prstClr val="black"/>
              </a:solidFill>
            </a:endParaRPr>
          </a:p>
          <a:p>
            <a:r>
              <a:rPr lang="ja-JP" altLang="en-US" sz="1400" b="1" dirty="0" smtClean="0">
                <a:solidFill>
                  <a:prstClr val="black"/>
                </a:solidFill>
              </a:rPr>
              <a:t>　　　全体の</a:t>
            </a:r>
            <a:r>
              <a:rPr lang="ja-JP" altLang="en-US" sz="1400" b="1" dirty="0" smtClean="0">
                <a:solidFill>
                  <a:srgbClr val="FF0000"/>
                </a:solidFill>
                <a:uFill>
                  <a:solidFill>
                    <a:srgbClr val="FF0000"/>
                  </a:solidFill>
                </a:uFill>
              </a:rPr>
              <a:t>約</a:t>
            </a:r>
            <a:r>
              <a:rPr lang="en-US" altLang="ja-JP" sz="1400" b="1" dirty="0" smtClean="0">
                <a:solidFill>
                  <a:srgbClr val="FF0000"/>
                </a:solidFill>
                <a:uFill>
                  <a:solidFill>
                    <a:srgbClr val="FF0000"/>
                  </a:solidFill>
                </a:uFill>
              </a:rPr>
              <a:t>5</a:t>
            </a:r>
            <a:r>
              <a:rPr lang="ja-JP" altLang="en-US" sz="1400" b="1" dirty="0" smtClean="0">
                <a:solidFill>
                  <a:srgbClr val="FF0000"/>
                </a:solidFill>
                <a:uFill>
                  <a:solidFill>
                    <a:srgbClr val="FF0000"/>
                  </a:solidFill>
                </a:uFill>
              </a:rPr>
              <a:t>割</a:t>
            </a:r>
            <a:r>
              <a:rPr lang="ja-JP" altLang="en-US" sz="1400" b="1" dirty="0" smtClean="0">
                <a:solidFill>
                  <a:prstClr val="black"/>
                </a:solidFill>
              </a:rPr>
              <a:t>が今後もキャンペーン実施を希望</a:t>
            </a:r>
            <a:endParaRPr lang="en-US" altLang="ja-JP" sz="1200" b="1" dirty="0" smtClean="0">
              <a:solidFill>
                <a:prstClr val="black"/>
              </a:solidFill>
            </a:endParaRPr>
          </a:p>
          <a:p>
            <a:endParaRPr lang="en-US" altLang="ja-JP" sz="1200" b="1" dirty="0">
              <a:solidFill>
                <a:prstClr val="black"/>
              </a:solidFill>
            </a:endParaRPr>
          </a:p>
          <a:p>
            <a:endParaRPr lang="ja-JP" altLang="en-US" sz="1200" b="1" dirty="0">
              <a:solidFill>
                <a:prstClr val="black"/>
              </a:solidFill>
            </a:endParaRPr>
          </a:p>
        </p:txBody>
      </p:sp>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21381144">
            <a:off x="3587779" y="738820"/>
            <a:ext cx="1304459" cy="667984"/>
          </a:xfrm>
          <a:prstGeom prst="rect">
            <a:avLst/>
          </a:prstGeom>
          <a:noFill/>
          <a:ln>
            <a:noFill/>
          </a:ln>
          <a:effectLst>
            <a:glow rad="63500">
              <a:schemeClr val="accent6">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65179">
            <a:off x="7146552" y="82411"/>
            <a:ext cx="1346532" cy="780866"/>
          </a:xfrm>
          <a:prstGeom prst="rect">
            <a:avLst/>
          </a:prstGeom>
          <a:noFill/>
          <a:ln>
            <a:noFill/>
          </a:ln>
          <a:effectLst>
            <a:glow rad="63500">
              <a:schemeClr val="accent2">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1" name="テキスト ボックス 40"/>
          <p:cNvSpPr txBox="1"/>
          <p:nvPr/>
        </p:nvSpPr>
        <p:spPr>
          <a:xfrm>
            <a:off x="5372258" y="3753446"/>
            <a:ext cx="4248472" cy="738664"/>
          </a:xfrm>
          <a:prstGeom prst="rect">
            <a:avLst/>
          </a:prstGeom>
          <a:noFill/>
          <a:ln>
            <a:noFill/>
          </a:ln>
        </p:spPr>
        <p:txBody>
          <a:bodyPr wrap="square" rtlCol="0">
            <a:spAutoFit/>
          </a:bodyPr>
          <a:lstStyle/>
          <a:p>
            <a:r>
              <a:rPr lang="ja-JP" altLang="en-US" sz="1400" b="1" dirty="0" smtClean="0">
                <a:solidFill>
                  <a:prstClr val="black"/>
                </a:solidFill>
              </a:rPr>
              <a:t>○キャンペーンでＰＲした動画や写真の内容を伝える</a:t>
            </a:r>
            <a:endParaRPr lang="en-US" altLang="ja-JP" sz="1400" b="1" dirty="0" smtClean="0">
              <a:solidFill>
                <a:prstClr val="black"/>
              </a:solidFill>
            </a:endParaRPr>
          </a:p>
          <a:p>
            <a:r>
              <a:rPr lang="ja-JP" altLang="en-US" sz="1400" b="1" dirty="0">
                <a:solidFill>
                  <a:prstClr val="black"/>
                </a:solidFill>
              </a:rPr>
              <a:t>　 </a:t>
            </a:r>
            <a:r>
              <a:rPr lang="ja-JP" altLang="en-US" sz="1400" b="1" dirty="0" smtClean="0">
                <a:solidFill>
                  <a:prstClr val="black"/>
                </a:solidFill>
              </a:rPr>
              <a:t> リーフレット</a:t>
            </a:r>
            <a:r>
              <a:rPr lang="ja-JP" altLang="en-US" sz="1400" b="1" dirty="0">
                <a:solidFill>
                  <a:prstClr val="black"/>
                </a:solidFill>
              </a:rPr>
              <a:t>の作成・配布</a:t>
            </a:r>
            <a:endParaRPr lang="en-US" altLang="ja-JP" sz="1400" b="1" dirty="0">
              <a:solidFill>
                <a:prstClr val="black"/>
              </a:solidFill>
            </a:endParaRPr>
          </a:p>
          <a:p>
            <a:endParaRPr lang="en-US" altLang="ja-JP" sz="1400" b="1" dirty="0">
              <a:solidFill>
                <a:prstClr val="black"/>
              </a:solidFill>
            </a:endParaRPr>
          </a:p>
        </p:txBody>
      </p:sp>
      <p:sp>
        <p:nvSpPr>
          <p:cNvPr id="35" name="テキスト ボックス 34"/>
          <p:cNvSpPr txBox="1"/>
          <p:nvPr/>
        </p:nvSpPr>
        <p:spPr>
          <a:xfrm>
            <a:off x="331475" y="5619363"/>
            <a:ext cx="4301416" cy="338554"/>
          </a:xfrm>
          <a:prstGeom prst="rect">
            <a:avLst/>
          </a:prstGeom>
          <a:noFill/>
          <a:ln>
            <a:noFill/>
          </a:ln>
        </p:spPr>
        <p:txBody>
          <a:bodyPr wrap="square" rtlCol="0">
            <a:spAutoFit/>
          </a:bodyPr>
          <a:lstStyle/>
          <a:p>
            <a:r>
              <a:rPr lang="ja-JP" altLang="en-US" sz="1600" b="1" dirty="0" smtClean="0">
                <a:solidFill>
                  <a:srgbClr val="FF0000"/>
                </a:solidFill>
                <a:latin typeface="ＭＳ Ｐゴシック"/>
              </a:rPr>
              <a:t>とやま</a:t>
            </a:r>
            <a:r>
              <a:rPr lang="ja-JP" altLang="en-US" sz="1600" b="1" dirty="0">
                <a:solidFill>
                  <a:srgbClr val="FF0000"/>
                </a:solidFill>
                <a:latin typeface="ＭＳ Ｐゴシック"/>
              </a:rPr>
              <a:t>子育て応援団利用率アップ</a:t>
            </a:r>
            <a:r>
              <a:rPr lang="ja-JP" altLang="en-US" sz="1600" b="1" dirty="0" smtClean="0">
                <a:solidFill>
                  <a:srgbClr val="FF0000"/>
                </a:solidFill>
                <a:latin typeface="ＭＳ Ｐゴシック"/>
              </a:rPr>
              <a:t>事業（少</a:t>
            </a:r>
            <a:r>
              <a:rPr lang="ja-JP" altLang="en-US" sz="1600" b="1" dirty="0">
                <a:solidFill>
                  <a:srgbClr val="FF0000"/>
                </a:solidFill>
                <a:latin typeface="ＭＳ Ｐゴシック"/>
              </a:rPr>
              <a:t>県</a:t>
            </a:r>
            <a:r>
              <a:rPr lang="ja-JP" altLang="en-US" sz="1600" b="1" dirty="0" smtClean="0">
                <a:solidFill>
                  <a:srgbClr val="FF0000"/>
                </a:solidFill>
                <a:latin typeface="ＭＳ Ｐゴシック"/>
              </a:rPr>
              <a:t>）</a:t>
            </a:r>
            <a:endParaRPr lang="ja-JP" altLang="en-US" sz="1600" b="1" dirty="0">
              <a:solidFill>
                <a:srgbClr val="FF0000"/>
              </a:solidFill>
              <a:latin typeface="ＭＳ Ｐゴシック"/>
            </a:endParaRPr>
          </a:p>
        </p:txBody>
      </p:sp>
      <p:pic>
        <p:nvPicPr>
          <p:cNvPr id="11" name="図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531310" y="4871605"/>
            <a:ext cx="3930365" cy="1656821"/>
          </a:xfrm>
          <a:prstGeom prst="rect">
            <a:avLst/>
          </a:prstGeom>
        </p:spPr>
      </p:pic>
      <p:sp>
        <p:nvSpPr>
          <p:cNvPr id="37" name="角丸四角形 36"/>
          <p:cNvSpPr/>
          <p:nvPr/>
        </p:nvSpPr>
        <p:spPr bwMode="auto">
          <a:xfrm>
            <a:off x="9532296" y="6495008"/>
            <a:ext cx="324000" cy="324000"/>
          </a:xfrm>
          <a:prstGeom prst="roundRect">
            <a:avLst>
              <a:gd name="adj" fmla="val 50000"/>
            </a:avLst>
          </a:prstGeom>
          <a:solidFill>
            <a:srgbClr val="B9EDFF"/>
          </a:solidFill>
          <a:ln w="25400" cap="flat" cmpd="sng" algn="ctr">
            <a:noFill/>
            <a:prstDash val="solid"/>
            <a:headEnd type="none" w="med" len="med"/>
            <a:tailEnd type="none" w="med" len="med"/>
          </a:ln>
          <a:effectLst>
            <a:innerShdw blurRad="50800" dist="12700" dir="13500000">
              <a:prstClr val="black">
                <a:alpha val="50000"/>
              </a:prstClr>
            </a:innerShdw>
          </a:effectLst>
        </p:spPr>
        <p:txBody>
          <a:bodyPr wrap="none" lIns="35979" tIns="35979" rIns="35979" bIns="35979"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lnSpc>
                <a:spcPct val="85000"/>
              </a:lnSpc>
              <a:spcBef>
                <a:spcPts val="0"/>
              </a:spcBef>
              <a:spcAft>
                <a:spcPts val="0"/>
              </a:spcAft>
              <a:defRPr/>
            </a:pPr>
            <a:r>
              <a:rPr kumimoji="0" lang="en-US" altLang="ja-JP" sz="1400" b="0" kern="0" spc="50" dirty="0" smtClean="0">
                <a:ln w="11430"/>
                <a:solidFill>
                  <a:srgbClr val="0000FF"/>
                </a:solidFill>
                <a:effectLst>
                  <a:outerShdw blurRad="38100" dist="38100" dir="2700000" algn="tl">
                    <a:srgbClr val="000000">
                      <a:alpha val="43137"/>
                    </a:srgbClr>
                  </a:outerShdw>
                </a:effectLst>
                <a:latin typeface="HGP創英角ｺﾞｼｯｸUB" pitchFamily="50" charset="-128"/>
                <a:ea typeface="HGP創英角ｺﾞｼｯｸUB" pitchFamily="50" charset="-128"/>
              </a:rPr>
              <a:t>8</a:t>
            </a:r>
            <a:endParaRPr kumimoji="0" lang="en-US" altLang="ja-JP" sz="1400" b="0" kern="0" spc="50" dirty="0">
              <a:ln w="11430"/>
              <a:solidFill>
                <a:srgbClr val="0000FF"/>
              </a:solidFill>
              <a:effectLst>
                <a:outerShdw blurRad="38100" dist="38100" dir="2700000" algn="tl">
                  <a:srgbClr val="000000">
                    <a:alpha val="43137"/>
                  </a:srgbClr>
                </a:outerShdw>
              </a:effectLst>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325181010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4007</TotalTime>
  <Words>1901</Words>
  <Application>Microsoft Office PowerPoint</Application>
  <PresentationFormat>A4 210 x 297 mm</PresentationFormat>
  <Paragraphs>436</Paragraphs>
  <Slides>8</Slides>
  <Notes>6</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8</vt:i4>
      </vt:variant>
    </vt:vector>
  </HeadingPairs>
  <TitlesOfParts>
    <vt:vector size="19" baseType="lpstr">
      <vt:lpstr>HGP創英角ｺﾞｼｯｸUB</vt:lpstr>
      <vt:lpstr>HGP創英角ﾎﾟｯﾌﾟ体</vt:lpstr>
      <vt:lpstr>HGSｺﾞｼｯｸE</vt:lpstr>
      <vt:lpstr>HGS創英角ｺﾞｼｯｸUB</vt:lpstr>
      <vt:lpstr>ＭＳ Ｐゴシック</vt:lpstr>
      <vt:lpstr>ＭＳ ゴシック</vt:lpstr>
      <vt:lpstr>ＭＳ 明朝</vt:lpstr>
      <vt:lpstr>Arial</vt:lpstr>
      <vt:lpstr>Calibri</vt:lpstr>
      <vt:lpstr>Times New Roman</vt:lpstr>
      <vt:lpstr>1_Office ​​テーマ</vt:lpstr>
      <vt:lpstr>PowerPoint プレゼンテーション</vt:lpstr>
      <vt:lpstr>１．家庭・地域における子育て支援（１）</vt:lpstr>
      <vt:lpstr>１．家庭・地域における子育て支援（２）</vt:lpstr>
      <vt:lpstr>PowerPoint プレゼンテーション</vt:lpstr>
      <vt:lpstr>３．子どもの健やかな成長の支援</vt:lpstr>
      <vt:lpstr>４．次世代を担う若者への支援</vt:lpstr>
      <vt:lpstr>５．子育て家庭の経済的負担の軽減</vt:lpstr>
      <vt:lpstr>６．子育て支援の気運の醸成</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安田　慎一</cp:lastModifiedBy>
  <cp:revision>231</cp:revision>
  <cp:lastPrinted>2017-08-01T11:03:56Z</cp:lastPrinted>
  <dcterms:created xsi:type="dcterms:W3CDTF">2016-07-25T05:34:56Z</dcterms:created>
  <dcterms:modified xsi:type="dcterms:W3CDTF">2017-08-01T11:11:17Z</dcterms:modified>
</cp:coreProperties>
</file>